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Lora"/>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Cg3WkuuH2l+8XNEWqPzhPItG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ora-regular.fntdata"/><Relationship Id="rId25" Type="http://schemas.openxmlformats.org/officeDocument/2006/relationships/font" Target="fonts/Robo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7.xml"/><Relationship Id="rId33" Type="http://schemas.openxmlformats.org/officeDocument/2006/relationships/font" Target="fonts/QuattrocentoSans-boldItalic.fntdata"/><Relationship Id="rId10" Type="http://schemas.openxmlformats.org/officeDocument/2006/relationships/slide" Target="slides/slide6.xml"/><Relationship Id="rId32"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399a2c655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9399a2c65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2794b416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962794b41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f0c5ea69c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7f0c5ea69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423d39d4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9423d39d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99a2c655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9399a2c65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99a2c655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9399a2c65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399a2c655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9399a2c65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fd24979a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6fd24979a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0d3275c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70d3275c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0d3275c3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70d3275c3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f0c5ea69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7f0c5ea69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399a2c655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9399a2c65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399a2c65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9399a2c65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399a2c65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399a2c65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33618e9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9433618e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99a2c65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399a2c65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6" name="Google Shape;16;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7" name="Google Shape;17;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9" name="Google Shape;19;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cxnSp>
        <p:nvCxnSpPr>
          <p:cNvPr id="22" name="Google Shape;22;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5"/>
            <a:ext cx="35694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Random Variable</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9399a2c655_0_2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Random Variables</a:t>
            </a:r>
            <a:endParaRPr>
              <a:highlight>
                <a:srgbClr val="FFCD00"/>
              </a:highlight>
            </a:endParaRPr>
          </a:p>
        </p:txBody>
      </p:sp>
      <p:sp>
        <p:nvSpPr>
          <p:cNvPr id="149" name="Google Shape;149;g9399a2c655_0_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0" name="Google Shape;150;g9399a2c655_0_26"/>
          <p:cNvPicPr preferRelativeResize="0"/>
          <p:nvPr/>
        </p:nvPicPr>
        <p:blipFill>
          <a:blip r:embed="rId3">
            <a:alphaModFix/>
          </a:blip>
          <a:stretch>
            <a:fillRect/>
          </a:stretch>
        </p:blipFill>
        <p:spPr>
          <a:xfrm>
            <a:off x="1121950" y="1836150"/>
            <a:ext cx="2473275" cy="2473275"/>
          </a:xfrm>
          <a:prstGeom prst="rect">
            <a:avLst/>
          </a:prstGeom>
          <a:noFill/>
          <a:ln>
            <a:noFill/>
          </a:ln>
        </p:spPr>
      </p:pic>
      <p:cxnSp>
        <p:nvCxnSpPr>
          <p:cNvPr id="151" name="Google Shape;151;g9399a2c655_0_26"/>
          <p:cNvCxnSpPr>
            <a:endCxn id="152" idx="1"/>
          </p:cNvCxnSpPr>
          <p:nvPr/>
        </p:nvCxnSpPr>
        <p:spPr>
          <a:xfrm flipH="1" rot="10800000">
            <a:off x="3465350" y="3200799"/>
            <a:ext cx="2522100" cy="8100"/>
          </a:xfrm>
          <a:prstGeom prst="straightConnector1">
            <a:avLst/>
          </a:prstGeom>
          <a:noFill/>
          <a:ln cap="flat" cmpd="sng" w="28575">
            <a:solidFill>
              <a:schemeClr val="dk2"/>
            </a:solidFill>
            <a:prstDash val="solid"/>
            <a:round/>
            <a:headEnd len="med" w="med" type="none"/>
            <a:tailEnd len="med" w="med" type="triangle"/>
          </a:ln>
        </p:spPr>
      </p:cxnSp>
      <p:pic>
        <p:nvPicPr>
          <p:cNvPr id="152" name="Google Shape;152;g9399a2c655_0_26"/>
          <p:cNvPicPr preferRelativeResize="0"/>
          <p:nvPr/>
        </p:nvPicPr>
        <p:blipFill rotWithShape="1">
          <a:blip r:embed="rId4">
            <a:alphaModFix/>
          </a:blip>
          <a:srcRect b="0" l="50330" r="0" t="0"/>
          <a:stretch/>
        </p:blipFill>
        <p:spPr>
          <a:xfrm>
            <a:off x="5987450" y="2380162"/>
            <a:ext cx="1810299" cy="1641275"/>
          </a:xfrm>
          <a:prstGeom prst="rect">
            <a:avLst/>
          </a:prstGeom>
          <a:noFill/>
          <a:ln>
            <a:noFill/>
          </a:ln>
        </p:spPr>
      </p:pic>
      <p:sp>
        <p:nvSpPr>
          <p:cNvPr id="153" name="Google Shape;153;g9399a2c655_0_26"/>
          <p:cNvSpPr txBox="1"/>
          <p:nvPr/>
        </p:nvSpPr>
        <p:spPr>
          <a:xfrm>
            <a:off x="1063000" y="1691200"/>
            <a:ext cx="28668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54" name="Google Shape;154;g9399a2c655_0_26"/>
          <p:cNvSpPr txBox="1"/>
          <p:nvPr/>
        </p:nvSpPr>
        <p:spPr>
          <a:xfrm>
            <a:off x="981738" y="1691200"/>
            <a:ext cx="2753700" cy="53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rPr>
              <a:t>Ω = {1, 2, 3, 4, 5, 6}</a:t>
            </a:r>
            <a:endParaRPr b="1">
              <a:solidFill>
                <a:schemeClr val="dk1"/>
              </a:solidFill>
            </a:endParaRPr>
          </a:p>
        </p:txBody>
      </p:sp>
      <p:sp>
        <p:nvSpPr>
          <p:cNvPr id="155" name="Google Shape;155;g9399a2c655_0_26"/>
          <p:cNvSpPr txBox="1"/>
          <p:nvPr/>
        </p:nvSpPr>
        <p:spPr>
          <a:xfrm>
            <a:off x="6152820" y="1691200"/>
            <a:ext cx="1734900" cy="53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rPr>
              <a:t>E</a:t>
            </a:r>
            <a:r>
              <a:rPr b="1" lang="en">
                <a:solidFill>
                  <a:schemeClr val="dk1"/>
                </a:solidFill>
              </a:rPr>
              <a:t> = {6}</a:t>
            </a:r>
            <a:endParaRPr b="1">
              <a:solidFill>
                <a:schemeClr val="dk1"/>
              </a:solidFill>
            </a:endParaRPr>
          </a:p>
        </p:txBody>
      </p:sp>
      <p:sp>
        <p:nvSpPr>
          <p:cNvPr id="156" name="Google Shape;156;g9399a2c655_0_26"/>
          <p:cNvSpPr/>
          <p:nvPr/>
        </p:nvSpPr>
        <p:spPr>
          <a:xfrm>
            <a:off x="814088" y="1606525"/>
            <a:ext cx="2651400" cy="2932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399a2c655_0_26"/>
          <p:cNvSpPr/>
          <p:nvPr/>
        </p:nvSpPr>
        <p:spPr>
          <a:xfrm>
            <a:off x="5987588" y="1606538"/>
            <a:ext cx="2651400" cy="2932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g9399a2c655_0_26"/>
          <p:cNvCxnSpPr/>
          <p:nvPr/>
        </p:nvCxnSpPr>
        <p:spPr>
          <a:xfrm flipH="1">
            <a:off x="4393250" y="1550675"/>
            <a:ext cx="1039800" cy="1611600"/>
          </a:xfrm>
          <a:prstGeom prst="straightConnector1">
            <a:avLst/>
          </a:prstGeom>
          <a:noFill/>
          <a:ln cap="flat" cmpd="sng" w="38100">
            <a:solidFill>
              <a:schemeClr val="dk2"/>
            </a:solidFill>
            <a:prstDash val="dot"/>
            <a:round/>
            <a:headEnd len="med" w="med" type="none"/>
            <a:tailEnd len="med" w="med" type="triangle"/>
          </a:ln>
        </p:spPr>
      </p:cxnSp>
      <p:sp>
        <p:nvSpPr>
          <p:cNvPr id="159" name="Google Shape;159;g9399a2c655_0_26"/>
          <p:cNvSpPr txBox="1"/>
          <p:nvPr/>
        </p:nvSpPr>
        <p:spPr>
          <a:xfrm>
            <a:off x="5294300" y="826675"/>
            <a:ext cx="6933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962794b416_0_2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Random Variables</a:t>
            </a:r>
            <a:endParaRPr>
              <a:highlight>
                <a:srgbClr val="FFCD00"/>
              </a:highlight>
            </a:endParaRPr>
          </a:p>
        </p:txBody>
      </p:sp>
      <p:sp>
        <p:nvSpPr>
          <p:cNvPr id="165" name="Google Shape;165;g962794b416_0_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6" name="Google Shape;166;g962794b416_0_22"/>
          <p:cNvPicPr preferRelativeResize="0"/>
          <p:nvPr/>
        </p:nvPicPr>
        <p:blipFill>
          <a:blip r:embed="rId3">
            <a:alphaModFix/>
          </a:blip>
          <a:stretch>
            <a:fillRect/>
          </a:stretch>
        </p:blipFill>
        <p:spPr>
          <a:xfrm>
            <a:off x="1121950" y="1836150"/>
            <a:ext cx="2473275" cy="2473275"/>
          </a:xfrm>
          <a:prstGeom prst="rect">
            <a:avLst/>
          </a:prstGeom>
          <a:noFill/>
          <a:ln>
            <a:noFill/>
          </a:ln>
        </p:spPr>
      </p:pic>
      <p:cxnSp>
        <p:nvCxnSpPr>
          <p:cNvPr id="167" name="Google Shape;167;g962794b416_0_22"/>
          <p:cNvCxnSpPr>
            <a:endCxn id="168" idx="1"/>
          </p:cNvCxnSpPr>
          <p:nvPr/>
        </p:nvCxnSpPr>
        <p:spPr>
          <a:xfrm flipH="1" rot="10800000">
            <a:off x="3465350" y="3200799"/>
            <a:ext cx="2522100" cy="8100"/>
          </a:xfrm>
          <a:prstGeom prst="straightConnector1">
            <a:avLst/>
          </a:prstGeom>
          <a:noFill/>
          <a:ln cap="flat" cmpd="sng" w="28575">
            <a:solidFill>
              <a:schemeClr val="dk2"/>
            </a:solidFill>
            <a:prstDash val="solid"/>
            <a:round/>
            <a:headEnd len="med" w="med" type="none"/>
            <a:tailEnd len="med" w="med" type="triangle"/>
          </a:ln>
        </p:spPr>
      </p:cxnSp>
      <p:pic>
        <p:nvPicPr>
          <p:cNvPr id="168" name="Google Shape;168;g962794b416_0_22"/>
          <p:cNvPicPr preferRelativeResize="0"/>
          <p:nvPr/>
        </p:nvPicPr>
        <p:blipFill rotWithShape="1">
          <a:blip r:embed="rId4">
            <a:alphaModFix/>
          </a:blip>
          <a:srcRect b="0" l="50330" r="0" t="0"/>
          <a:stretch/>
        </p:blipFill>
        <p:spPr>
          <a:xfrm>
            <a:off x="5987450" y="2380162"/>
            <a:ext cx="1810299" cy="1641275"/>
          </a:xfrm>
          <a:prstGeom prst="rect">
            <a:avLst/>
          </a:prstGeom>
          <a:noFill/>
          <a:ln>
            <a:noFill/>
          </a:ln>
        </p:spPr>
      </p:pic>
      <p:sp>
        <p:nvSpPr>
          <p:cNvPr id="169" name="Google Shape;169;g962794b416_0_22"/>
          <p:cNvSpPr txBox="1"/>
          <p:nvPr/>
        </p:nvSpPr>
        <p:spPr>
          <a:xfrm>
            <a:off x="1063000" y="1691200"/>
            <a:ext cx="28668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70" name="Google Shape;170;g962794b416_0_22"/>
          <p:cNvSpPr txBox="1"/>
          <p:nvPr/>
        </p:nvSpPr>
        <p:spPr>
          <a:xfrm>
            <a:off x="981738" y="1691200"/>
            <a:ext cx="2753700" cy="53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rPr>
              <a:t>Ω = {1, 2, 3, 4, 5, 6}</a:t>
            </a:r>
            <a:endParaRPr b="1">
              <a:solidFill>
                <a:schemeClr val="dk1"/>
              </a:solidFill>
            </a:endParaRPr>
          </a:p>
        </p:txBody>
      </p:sp>
      <p:sp>
        <p:nvSpPr>
          <p:cNvPr id="171" name="Google Shape;171;g962794b416_0_22"/>
          <p:cNvSpPr txBox="1"/>
          <p:nvPr/>
        </p:nvSpPr>
        <p:spPr>
          <a:xfrm>
            <a:off x="6152820" y="1691200"/>
            <a:ext cx="1734900" cy="53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rPr>
              <a:t>E = {6}</a:t>
            </a:r>
            <a:endParaRPr b="1">
              <a:solidFill>
                <a:schemeClr val="dk1"/>
              </a:solidFill>
            </a:endParaRPr>
          </a:p>
        </p:txBody>
      </p:sp>
      <p:sp>
        <p:nvSpPr>
          <p:cNvPr id="172" name="Google Shape;172;g962794b416_0_22"/>
          <p:cNvSpPr/>
          <p:nvPr/>
        </p:nvSpPr>
        <p:spPr>
          <a:xfrm>
            <a:off x="814088" y="1606525"/>
            <a:ext cx="2651400" cy="2932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962794b416_0_22"/>
          <p:cNvSpPr/>
          <p:nvPr/>
        </p:nvSpPr>
        <p:spPr>
          <a:xfrm>
            <a:off x="5987588" y="1606538"/>
            <a:ext cx="2651400" cy="2932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g962794b416_0_22"/>
          <p:cNvCxnSpPr/>
          <p:nvPr/>
        </p:nvCxnSpPr>
        <p:spPr>
          <a:xfrm flipH="1">
            <a:off x="4393250" y="1550675"/>
            <a:ext cx="1039800" cy="1611600"/>
          </a:xfrm>
          <a:prstGeom prst="straightConnector1">
            <a:avLst/>
          </a:prstGeom>
          <a:noFill/>
          <a:ln cap="flat" cmpd="sng" w="38100">
            <a:solidFill>
              <a:schemeClr val="dk2"/>
            </a:solidFill>
            <a:prstDash val="dot"/>
            <a:round/>
            <a:headEnd len="med" w="med" type="none"/>
            <a:tailEnd len="med" w="med" type="triangle"/>
          </a:ln>
        </p:spPr>
      </p:cxnSp>
      <p:sp>
        <p:nvSpPr>
          <p:cNvPr id="175" name="Google Shape;175;g962794b416_0_22"/>
          <p:cNvSpPr txBox="1"/>
          <p:nvPr/>
        </p:nvSpPr>
        <p:spPr>
          <a:xfrm>
            <a:off x="4713450" y="1063600"/>
            <a:ext cx="19470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Random Variable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7f0c5ea69c_0_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 Random Variable</a:t>
            </a:r>
            <a:endParaRPr>
              <a:highlight>
                <a:srgbClr val="FFCD00"/>
              </a:highlight>
            </a:endParaRPr>
          </a:p>
        </p:txBody>
      </p:sp>
      <p:sp>
        <p:nvSpPr>
          <p:cNvPr id="181" name="Google Shape;181;g7f0c5ea69c_0_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2" name="Google Shape;182;g7f0c5ea69c_0_18"/>
          <p:cNvSpPr txBox="1"/>
          <p:nvPr/>
        </p:nvSpPr>
        <p:spPr>
          <a:xfrm>
            <a:off x="781525" y="1749850"/>
            <a:ext cx="7806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
              <a:t>A random variable is nothing more than a way for us to model the </a:t>
            </a:r>
            <a:r>
              <a:rPr b="1" i="1" lang="en"/>
              <a:t>certainty</a:t>
            </a:r>
            <a:r>
              <a:rPr lang="en"/>
              <a:t> (or uncertainty) for a given event. </a:t>
            </a:r>
            <a:endParaRPr/>
          </a:p>
          <a:p>
            <a:pPr indent="0" lvl="0" marL="0" rtl="0" algn="l">
              <a:spcBef>
                <a:spcPts val="0"/>
              </a:spcBef>
              <a:spcAft>
                <a:spcPts val="0"/>
              </a:spcAft>
              <a:buClr>
                <a:srgbClr val="000000"/>
              </a:buClr>
              <a:buSzPts val="1400"/>
              <a:buFont typeface="Arial"/>
              <a:buNone/>
            </a:pPr>
            <a:r>
              <a:t/>
            </a:r>
            <a:endParaRPr/>
          </a:p>
          <a:p>
            <a:pPr indent="-317500" lvl="0" marL="457200" rtl="0" algn="l">
              <a:spcBef>
                <a:spcPts val="0"/>
              </a:spcBef>
              <a:spcAft>
                <a:spcPts val="0"/>
              </a:spcAft>
              <a:buSzPts val="1400"/>
              <a:buChar char="●"/>
            </a:pPr>
            <a:r>
              <a:rPr lang="en"/>
              <a:t>It is a </a:t>
            </a:r>
            <a:r>
              <a:rPr b="1" i="1" lang="en"/>
              <a:t>function</a:t>
            </a:r>
            <a:r>
              <a:rPr lang="en"/>
              <a:t> that </a:t>
            </a:r>
            <a:r>
              <a:rPr b="1" lang="en"/>
              <a:t>maps</a:t>
            </a:r>
            <a:r>
              <a:rPr lang="en"/>
              <a:t> possible outcomes to the actual event. As such, it allows us to model the </a:t>
            </a:r>
            <a:r>
              <a:rPr b="1" lang="en"/>
              <a:t>probability</a:t>
            </a:r>
            <a:r>
              <a:rPr lang="en"/>
              <a:t> with which an event may happen.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 </a:t>
            </a:r>
            <a:r>
              <a:rPr b="1" lang="en"/>
              <a:t>‘normal’ variable</a:t>
            </a:r>
            <a:r>
              <a:rPr lang="en"/>
              <a:t> will always have one value. The value of a random variable, however, depends on some random process (e.g. drawing a card from a card deck, throwing a dice). </a:t>
            </a:r>
            <a:endParaRPr/>
          </a:p>
          <a:p>
            <a:pPr indent="0" lvl="0" marL="0" rtl="0" algn="l">
              <a:spcBef>
                <a:spcPts val="0"/>
              </a:spcBef>
              <a:spcAft>
                <a:spcPts val="0"/>
              </a:spcAft>
              <a:buClr>
                <a:srgbClr val="000000"/>
              </a:buClr>
              <a:buSzPts val="14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Effect filter="fade" transition="in">
                                      <p:cBhvr>
                                        <p:cTn dur="1000"/>
                                        <p:tgtEl>
                                          <p:spTgt spid="1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Effect filter="fade" transition="in">
                                      <p:cBhvr>
                                        <p:cTn dur="1000"/>
                                        <p:tgtEl>
                                          <p:spTgt spid="1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9423d39d43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 Random Variable</a:t>
            </a:r>
            <a:endParaRPr>
              <a:highlight>
                <a:srgbClr val="FFCD00"/>
              </a:highlight>
            </a:endParaRPr>
          </a:p>
        </p:txBody>
      </p:sp>
      <p:sp>
        <p:nvSpPr>
          <p:cNvPr id="188" name="Google Shape;188;g9423d39d43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9" name="Google Shape;189;g9423d39d43_0_0"/>
          <p:cNvSpPr txBox="1"/>
          <p:nvPr/>
        </p:nvSpPr>
        <p:spPr>
          <a:xfrm>
            <a:off x="781525" y="1749850"/>
            <a:ext cx="7806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
              <a:t>A random variable is nothing more than a way for us to model the </a:t>
            </a:r>
            <a:r>
              <a:rPr b="1" i="1" lang="en"/>
              <a:t>certainty</a:t>
            </a:r>
            <a:r>
              <a:rPr lang="en"/>
              <a:t> (or uncertainty) for a given event.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For instance, the random variable for throwing a dice may sometimes result </a:t>
            </a:r>
            <a:r>
              <a:rPr lang="en">
                <a:solidFill>
                  <a:schemeClr val="dk1"/>
                </a:solidFill>
              </a:rPr>
              <a:t>in </a:t>
            </a:r>
            <a:r>
              <a:rPr lang="en"/>
              <a:t>(be </a:t>
            </a:r>
            <a:r>
              <a:rPr b="1" lang="en"/>
              <a:t>valued</a:t>
            </a:r>
            <a:r>
              <a:rPr lang="en"/>
              <a:t> as) a 1, sometimes in a 2, sometimes in a 3… etc. </a:t>
            </a:r>
            <a:endParaRPr/>
          </a:p>
          <a:p>
            <a:pPr indent="-317500" lvl="1" marL="914400" rtl="0" algn="l">
              <a:spcBef>
                <a:spcPts val="0"/>
              </a:spcBef>
              <a:spcAft>
                <a:spcPts val="0"/>
              </a:spcAft>
              <a:buSzPts val="1400"/>
              <a:buChar char="○"/>
            </a:pPr>
            <a:r>
              <a:rPr lang="en"/>
              <a:t>By extent, the probability of throwing a 6, P(dice throw = 6), is ⅙.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probability that all events will happen is P(dice throw = 1 or 2 or 3 or 4 or 5 or 6) = 1. </a:t>
            </a:r>
            <a:endParaRPr/>
          </a:p>
          <a:p>
            <a:pPr indent="0" lvl="0" marL="0" rtl="0" algn="l">
              <a:spcBef>
                <a:spcPts val="0"/>
              </a:spcBef>
              <a:spcAft>
                <a:spcPts val="0"/>
              </a:spcAft>
              <a:buClr>
                <a:srgbClr val="000000"/>
              </a:buClr>
              <a:buSzPts val="1400"/>
              <a:buFont typeface="Arial"/>
              <a:buNone/>
            </a:pPr>
            <a:r>
              <a:t/>
            </a:r>
            <a:endParaRPr/>
          </a:p>
          <a:p>
            <a:pPr indent="0" lvl="0" marL="0" rtl="0" algn="l">
              <a:spcBef>
                <a:spcPts val="0"/>
              </a:spcBef>
              <a:spcAft>
                <a:spcPts val="0"/>
              </a:spcAft>
              <a:buClr>
                <a:srgbClr val="000000"/>
              </a:buClr>
              <a:buSzPts val="14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1000"/>
                                        <p:tgtEl>
                                          <p:spTgt spid="1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9399a2c655_0_54"/>
          <p:cNvSpPr txBox="1"/>
          <p:nvPr>
            <p:ph type="ctrTitle"/>
          </p:nvPr>
        </p:nvSpPr>
        <p:spPr>
          <a:xfrm>
            <a:off x="2031125" y="19277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Your turn.</a:t>
            </a:r>
            <a:endParaRPr/>
          </a:p>
        </p:txBody>
      </p:sp>
      <p:sp>
        <p:nvSpPr>
          <p:cNvPr id="195" name="Google Shape;195;g9399a2c655_0_5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196" name="Google Shape;196;g9399a2c655_0_5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9399a2c655_0_6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Your turn.</a:t>
            </a:r>
            <a:endParaRPr>
              <a:highlight>
                <a:srgbClr val="FFCD00"/>
              </a:highlight>
            </a:endParaRPr>
          </a:p>
        </p:txBody>
      </p:sp>
      <p:sp>
        <p:nvSpPr>
          <p:cNvPr id="202" name="Google Shape;202;g9399a2c655_0_6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3" name="Google Shape;203;g9399a2c655_0_60"/>
          <p:cNvSpPr txBox="1"/>
          <p:nvPr/>
        </p:nvSpPr>
        <p:spPr>
          <a:xfrm>
            <a:off x="781525" y="1749850"/>
            <a:ext cx="7806300" cy="3000000"/>
          </a:xfrm>
          <a:prstGeom prst="rect">
            <a:avLst/>
          </a:prstGeom>
          <a:noFill/>
          <a:ln>
            <a:noFill/>
          </a:ln>
        </p:spPr>
        <p:txBody>
          <a:bodyPr anchorCtr="0" anchor="t" bIns="91425" lIns="91425" spcFirstLastPara="1" rIns="91425" wrap="square" tIns="91425">
            <a:noAutofit/>
          </a:bodyPr>
          <a:lstStyle/>
          <a:p>
            <a:pPr indent="0" lvl="0" marL="0" marR="76200" rtl="0" algn="l">
              <a:lnSpc>
                <a:spcPct val="115000"/>
              </a:lnSpc>
              <a:spcBef>
                <a:spcPts val="1100"/>
              </a:spcBef>
              <a:spcAft>
                <a:spcPts val="0"/>
              </a:spcAft>
              <a:buClr>
                <a:srgbClr val="000000"/>
              </a:buClr>
              <a:buSzPts val="1400"/>
              <a:buFont typeface="Arial"/>
              <a:buNone/>
            </a:pPr>
            <a:r>
              <a:rPr lang="en">
                <a:latin typeface="Roboto"/>
                <a:ea typeface="Roboto"/>
                <a:cs typeface="Roboto"/>
                <a:sym typeface="Roboto"/>
              </a:rPr>
              <a:t>I would like you to do an experiment. For this </a:t>
            </a:r>
            <a:r>
              <a:rPr lang="en">
                <a:latin typeface="Roboto"/>
                <a:ea typeface="Roboto"/>
                <a:cs typeface="Roboto"/>
                <a:sym typeface="Roboto"/>
              </a:rPr>
              <a:t>exercise</a:t>
            </a:r>
            <a:r>
              <a:rPr lang="en">
                <a:latin typeface="Roboto"/>
                <a:ea typeface="Roboto"/>
                <a:cs typeface="Roboto"/>
                <a:sym typeface="Roboto"/>
              </a:rPr>
              <a:t> we will pair up </a:t>
            </a:r>
            <a:r>
              <a:rPr lang="en">
                <a:solidFill>
                  <a:schemeClr val="dk1"/>
                </a:solidFill>
                <a:latin typeface="Roboto"/>
                <a:ea typeface="Roboto"/>
                <a:cs typeface="Roboto"/>
                <a:sym typeface="Roboto"/>
              </a:rPr>
              <a:t>again</a:t>
            </a:r>
            <a:r>
              <a:rPr lang="en">
                <a:latin typeface="Roboto"/>
                <a:ea typeface="Roboto"/>
                <a:cs typeface="Roboto"/>
                <a:sym typeface="Roboto"/>
              </a:rPr>
              <a:t>. Pick a coin from your pocket or wallet and throw it 40 times. You will have to record the event for each of these 40 flips. After you’re done, compute how often the coin landed on its head and how often you got tails. On the basis of your experiment, give a description of the random variable (how often there is a mapping to tails and how often to heads). </a:t>
            </a:r>
            <a:endParaRPr>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1" lang="en">
                <a:latin typeface="Roboto"/>
                <a:ea typeface="Roboto"/>
                <a:cs typeface="Roboto"/>
                <a:sym typeface="Roboto"/>
              </a:rPr>
              <a:t>Tip: </a:t>
            </a:r>
            <a:r>
              <a:rPr lang="en">
                <a:latin typeface="Roboto"/>
                <a:ea typeface="Roboto"/>
                <a:cs typeface="Roboto"/>
                <a:sym typeface="Roboto"/>
              </a:rPr>
              <a:t>One of you could flip, while the other one writes down the results. You can simple use 1/0, for heads and tails. </a:t>
            </a:r>
            <a:endParaRPr b="0" i="0" sz="1400" u="none" cap="none" strike="noStrike">
              <a:solidFill>
                <a:srgbClr val="000000"/>
              </a:solidFill>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We will reconvene in 10 minutes and 2 </a:t>
            </a:r>
            <a:r>
              <a:rPr lang="en">
                <a:latin typeface="Roboto"/>
                <a:ea typeface="Roboto"/>
                <a:cs typeface="Roboto"/>
                <a:sym typeface="Roboto"/>
              </a:rPr>
              <a:t>groups </a:t>
            </a:r>
            <a:r>
              <a:rPr b="0" i="0" lang="en" sz="1400" u="none" cap="none" strike="noStrike">
                <a:solidFill>
                  <a:srgbClr val="000000"/>
                </a:solidFill>
                <a:latin typeface="Roboto"/>
                <a:ea typeface="Roboto"/>
                <a:cs typeface="Roboto"/>
                <a:sym typeface="Roboto"/>
              </a:rPr>
              <a:t>will have to present their findings.  </a:t>
            </a:r>
            <a:endParaRPr b="0" i="0" sz="1400" u="none" cap="none" strike="noStrike">
              <a:solidFill>
                <a:srgbClr val="000000"/>
              </a:solidFill>
              <a:latin typeface="Roboto"/>
              <a:ea typeface="Roboto"/>
              <a:cs typeface="Roboto"/>
              <a:sym typeface="Roboto"/>
            </a:endParaRPr>
          </a:p>
          <a:p>
            <a:pPr indent="0" lvl="0" marL="76200" marR="76200" rtl="0" algn="l">
              <a:lnSpc>
                <a:spcPct val="115000"/>
              </a:lnSpc>
              <a:spcBef>
                <a:spcPts val="1100"/>
              </a:spcBef>
              <a:spcAft>
                <a:spcPts val="11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9399a2c655_0_7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Your turn.</a:t>
            </a:r>
            <a:endParaRPr>
              <a:highlight>
                <a:srgbClr val="FFCD00"/>
              </a:highlight>
            </a:endParaRPr>
          </a:p>
        </p:txBody>
      </p:sp>
      <p:sp>
        <p:nvSpPr>
          <p:cNvPr id="209" name="Google Shape;209;g9399a2c655_0_7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0" name="Google Shape;210;g9399a2c655_0_72"/>
          <p:cNvSpPr txBox="1"/>
          <p:nvPr/>
        </p:nvSpPr>
        <p:spPr>
          <a:xfrm>
            <a:off x="736925" y="1358275"/>
            <a:ext cx="7806300" cy="3391500"/>
          </a:xfrm>
          <a:prstGeom prst="rect">
            <a:avLst/>
          </a:prstGeom>
          <a:noFill/>
          <a:ln>
            <a:noFill/>
          </a:ln>
        </p:spPr>
        <p:txBody>
          <a:bodyPr anchorCtr="0" anchor="t" bIns="91425" lIns="91425" spcFirstLastPara="1" rIns="91425" wrap="square" tIns="91425">
            <a:noAutofit/>
          </a:bodyPr>
          <a:lstStyle/>
          <a:p>
            <a:pPr indent="0" lvl="0" marL="0" marR="76200" rtl="0" algn="l">
              <a:lnSpc>
                <a:spcPct val="115000"/>
              </a:lnSpc>
              <a:spcBef>
                <a:spcPts val="110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Example and format: </a:t>
            </a:r>
            <a:endParaRPr b="1" i="0" sz="1400" u="none" cap="none" strike="noStrike">
              <a:solidFill>
                <a:srgbClr val="000000"/>
              </a:solidFill>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t/>
            </a:r>
            <a:endParaRPr b="1">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1" lang="en">
                <a:latin typeface="Roboto"/>
                <a:ea typeface="Roboto"/>
                <a:cs typeface="Roboto"/>
                <a:sym typeface="Roboto"/>
              </a:rPr>
              <a:t>Universe: </a:t>
            </a:r>
            <a:r>
              <a:rPr lang="en">
                <a:latin typeface="Roboto"/>
                <a:ea typeface="Roboto"/>
                <a:cs typeface="Roboto"/>
                <a:sym typeface="Roboto"/>
              </a:rPr>
              <a:t>Coin flip. </a:t>
            </a:r>
            <a:endParaRPr>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1" lang="en">
                <a:latin typeface="Roboto"/>
                <a:ea typeface="Roboto"/>
                <a:cs typeface="Roboto"/>
                <a:sym typeface="Roboto"/>
              </a:rPr>
              <a:t>Possible Outcomes</a:t>
            </a:r>
            <a:r>
              <a:rPr b="1" i="0" lang="en" sz="1400" u="none" cap="none" strike="noStrike">
                <a:solidFill>
                  <a:srgbClr val="000000"/>
                </a:solidFill>
                <a:latin typeface="Roboto"/>
                <a:ea typeface="Roboto"/>
                <a:cs typeface="Roboto"/>
                <a:sym typeface="Roboto"/>
              </a:rPr>
              <a:t>:</a:t>
            </a:r>
            <a:r>
              <a:rPr i="0" lang="en" sz="1400" u="none" cap="none" strike="noStrike">
                <a:solidFill>
                  <a:srgbClr val="000000"/>
                </a:solidFill>
                <a:latin typeface="Roboto"/>
                <a:ea typeface="Roboto"/>
                <a:cs typeface="Roboto"/>
                <a:sym typeface="Roboto"/>
              </a:rPr>
              <a:t> </a:t>
            </a:r>
            <a:r>
              <a:rPr lang="en">
                <a:solidFill>
                  <a:schemeClr val="dk1"/>
                </a:solidFill>
              </a:rPr>
              <a:t>Ω = {“Heads”, “Tails”}.</a:t>
            </a:r>
            <a:endParaRPr>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1" lang="en">
                <a:latin typeface="Roboto"/>
                <a:ea typeface="Roboto"/>
                <a:cs typeface="Roboto"/>
                <a:sym typeface="Roboto"/>
              </a:rPr>
              <a:t>Event Space</a:t>
            </a:r>
            <a:r>
              <a:rPr b="0" i="0" lang="en" sz="1400" u="none" cap="none" strike="noStrike">
                <a:solidFill>
                  <a:srgbClr val="000000"/>
                </a:solidFill>
                <a:latin typeface="Roboto"/>
                <a:ea typeface="Roboto"/>
                <a:cs typeface="Roboto"/>
                <a:sym typeface="Roboto"/>
              </a:rPr>
              <a:t>: E = {</a:t>
            </a:r>
            <a:r>
              <a:rPr lang="en">
                <a:latin typeface="Roboto"/>
                <a:ea typeface="Roboto"/>
                <a:cs typeface="Roboto"/>
                <a:sym typeface="Roboto"/>
              </a:rPr>
              <a:t>“Heads”, “Tails”, “Tails”, “Heads”, “Tails”...</a:t>
            </a:r>
            <a:r>
              <a:rPr b="0" i="0" lang="en" sz="1400" u="none" cap="none" strike="noStrike">
                <a:solidFill>
                  <a:srgbClr val="000000"/>
                </a:solidFill>
                <a:latin typeface="Roboto"/>
                <a:ea typeface="Roboto"/>
                <a:cs typeface="Roboto"/>
                <a:sym typeface="Roboto"/>
              </a:rPr>
              <a:t>}</a:t>
            </a:r>
            <a:endParaRPr>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rPr b="1" lang="en">
                <a:latin typeface="Roboto"/>
                <a:ea typeface="Roboto"/>
                <a:cs typeface="Roboto"/>
                <a:sym typeface="Roboto"/>
              </a:rPr>
              <a:t>Random Variable</a:t>
            </a:r>
            <a:r>
              <a:rPr b="1" i="0" lang="en" sz="1400" u="none" cap="none" strike="noStrike">
                <a:solidFill>
                  <a:srgbClr val="000000"/>
                </a:solidFill>
                <a:latin typeface="Roboto"/>
                <a:ea typeface="Roboto"/>
                <a:cs typeface="Roboto"/>
                <a:sym typeface="Roboto"/>
              </a:rPr>
              <a:t>: </a:t>
            </a:r>
            <a:r>
              <a:rPr lang="en">
                <a:solidFill>
                  <a:schemeClr val="dk1"/>
                </a:solidFill>
                <a:latin typeface="Roboto"/>
                <a:ea typeface="Roboto"/>
                <a:cs typeface="Roboto"/>
                <a:sym typeface="Roboto"/>
              </a:rPr>
              <a:t>The random variable maps the possible outcomes to the event space. </a:t>
            </a:r>
            <a:endParaRPr>
              <a:solidFill>
                <a:schemeClr val="dk1"/>
              </a:solidFill>
              <a:latin typeface="Roboto"/>
              <a:ea typeface="Roboto"/>
              <a:cs typeface="Roboto"/>
              <a:sym typeface="Roboto"/>
            </a:endParaRPr>
          </a:p>
          <a:p>
            <a:pPr indent="-317500" lvl="0" marL="457200" marR="76200" rtl="0" algn="l">
              <a:lnSpc>
                <a:spcPct val="115000"/>
              </a:lnSpc>
              <a:spcBef>
                <a:spcPts val="1100"/>
              </a:spcBef>
              <a:spcAft>
                <a:spcPts val="0"/>
              </a:spcAft>
              <a:buClr>
                <a:schemeClr val="dk1"/>
              </a:buClr>
              <a:buSzPts val="1400"/>
              <a:buFont typeface="Roboto"/>
              <a:buChar char="●"/>
            </a:pPr>
            <a:r>
              <a:rPr lang="en">
                <a:solidFill>
                  <a:schemeClr val="dk1"/>
                </a:solidFill>
                <a:latin typeface="Roboto"/>
                <a:ea typeface="Roboto"/>
                <a:cs typeface="Roboto"/>
                <a:sym typeface="Roboto"/>
              </a:rPr>
              <a:t>P(Coin = “Heads”) = ?</a:t>
            </a:r>
            <a:endParaRPr>
              <a:solidFill>
                <a:schemeClr val="dk1"/>
              </a:solidFill>
              <a:latin typeface="Roboto"/>
              <a:ea typeface="Roboto"/>
              <a:cs typeface="Roboto"/>
              <a:sym typeface="Roboto"/>
            </a:endParaRPr>
          </a:p>
          <a:p>
            <a:pPr indent="-317500" lvl="0" marL="457200" marR="76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P(Coin = “Tails”) = ?</a:t>
            </a:r>
            <a:endParaRPr>
              <a:solidFill>
                <a:schemeClr val="dk1"/>
              </a:solidFill>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76200" rtl="0" algn="l">
              <a:lnSpc>
                <a:spcPct val="115000"/>
              </a:lnSpc>
              <a:spcBef>
                <a:spcPts val="110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a:p>
            <a:pPr indent="0" lvl="0" marL="76200" marR="76200" rtl="0" algn="l">
              <a:lnSpc>
                <a:spcPct val="115000"/>
              </a:lnSpc>
              <a:spcBef>
                <a:spcPts val="11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76200" marR="76200" rtl="0" algn="l">
              <a:lnSpc>
                <a:spcPct val="115000"/>
              </a:lnSpc>
              <a:spcBef>
                <a:spcPts val="1100"/>
              </a:spcBef>
              <a:spcAft>
                <a:spcPts val="11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6fd24979aa_0_64"/>
          <p:cNvSpPr txBox="1"/>
          <p:nvPr>
            <p:ph type="ctrTitle"/>
          </p:nvPr>
        </p:nvSpPr>
        <p:spPr>
          <a:xfrm>
            <a:off x="2031125" y="1936575"/>
            <a:ext cx="3787800" cy="9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 </a:t>
            </a:r>
            <a:endParaRPr/>
          </a:p>
        </p:txBody>
      </p:sp>
      <p:sp>
        <p:nvSpPr>
          <p:cNvPr id="216" name="Google Shape;216;g6fd24979aa_0_6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
        <p:nvSpPr>
          <p:cNvPr id="217" name="Google Shape;217;g6fd24979aa_0_6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0d3275c36_0_0"/>
          <p:cNvSpPr txBox="1"/>
          <p:nvPr>
            <p:ph type="ctrTitle"/>
          </p:nvPr>
        </p:nvSpPr>
        <p:spPr>
          <a:xfrm>
            <a:off x="2031125" y="19277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Outcomes</a:t>
            </a:r>
            <a:endParaRPr/>
          </a:p>
        </p:txBody>
      </p:sp>
      <p:sp>
        <p:nvSpPr>
          <p:cNvPr id="89" name="Google Shape;89;g70d3275c36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0" name="Google Shape;90;g70d3275c36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70d3275c36_0_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Random Variable</a:t>
            </a:r>
            <a:endParaRPr>
              <a:highlight>
                <a:srgbClr val="FFCD00"/>
              </a:highlight>
            </a:endParaRPr>
          </a:p>
        </p:txBody>
      </p:sp>
      <p:sp>
        <p:nvSpPr>
          <p:cNvPr id="96" name="Google Shape;96;g70d3275c36_0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7" name="Google Shape;97;g70d3275c36_0_6"/>
          <p:cNvPicPr preferRelativeResize="0"/>
          <p:nvPr/>
        </p:nvPicPr>
        <p:blipFill>
          <a:blip r:embed="rId3">
            <a:alphaModFix/>
          </a:blip>
          <a:stretch>
            <a:fillRect/>
          </a:stretch>
        </p:blipFill>
        <p:spPr>
          <a:xfrm>
            <a:off x="1121950" y="1836150"/>
            <a:ext cx="2473275" cy="2473275"/>
          </a:xfrm>
          <a:prstGeom prst="rect">
            <a:avLst/>
          </a:prstGeom>
          <a:noFill/>
          <a:ln>
            <a:noFill/>
          </a:ln>
        </p:spPr>
      </p:pic>
      <p:cxnSp>
        <p:nvCxnSpPr>
          <p:cNvPr id="98" name="Google Shape;98;g70d3275c36_0_6"/>
          <p:cNvCxnSpPr>
            <a:endCxn id="97" idx="3"/>
          </p:cNvCxnSpPr>
          <p:nvPr/>
        </p:nvCxnSpPr>
        <p:spPr>
          <a:xfrm flipH="1">
            <a:off x="3595225" y="2172187"/>
            <a:ext cx="2078100" cy="9006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g70d3275c36_0_6"/>
          <p:cNvSpPr txBox="1"/>
          <p:nvPr/>
        </p:nvSpPr>
        <p:spPr>
          <a:xfrm>
            <a:off x="5673325" y="1633975"/>
            <a:ext cx="26679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What are the possible outcomes? </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7f0c5ea69c_0_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Outcomes</a:t>
            </a:r>
            <a:endParaRPr>
              <a:highlight>
                <a:srgbClr val="FFCD00"/>
              </a:highlight>
            </a:endParaRPr>
          </a:p>
        </p:txBody>
      </p:sp>
      <p:sp>
        <p:nvSpPr>
          <p:cNvPr id="105" name="Google Shape;105;g7f0c5ea69c_0_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6" name="Google Shape;106;g7f0c5ea69c_0_1"/>
          <p:cNvSpPr txBox="1"/>
          <p:nvPr/>
        </p:nvSpPr>
        <p:spPr>
          <a:xfrm>
            <a:off x="1145025" y="1535800"/>
            <a:ext cx="66882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All outcomes that could happen is called the </a:t>
            </a:r>
            <a:r>
              <a:rPr b="1" lang="en"/>
              <a:t>set of all possible outcomes</a:t>
            </a:r>
            <a:r>
              <a:rPr lang="en"/>
              <a:t>,</a:t>
            </a:r>
            <a:r>
              <a:rPr b="1" lang="en"/>
              <a:t> measure space </a:t>
            </a:r>
            <a:r>
              <a:rPr lang="en"/>
              <a:t>or </a:t>
            </a:r>
            <a:r>
              <a:rPr b="1" lang="en"/>
              <a:t>sample space </a:t>
            </a:r>
            <a:r>
              <a:rPr lang="en"/>
              <a:t>or </a:t>
            </a:r>
            <a:r>
              <a:rPr b="1" lang="en"/>
              <a:t>Ω</a:t>
            </a:r>
            <a:r>
              <a:rPr lang="en"/>
              <a:t>.</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a:t>For a dice roll this would be </a:t>
            </a:r>
            <a:r>
              <a:rPr b="1" lang="en">
                <a:solidFill>
                  <a:schemeClr val="dk1"/>
                </a:solidFill>
              </a:rPr>
              <a:t>Ω = {1, 2, 3, 4, 5, 6}</a:t>
            </a:r>
            <a:endParaRPr b="1">
              <a:solidFill>
                <a:schemeClr val="dk1"/>
              </a:solidFill>
            </a:endParaRPr>
          </a:p>
          <a:p>
            <a:pPr indent="-317500" lvl="0" marL="457200" marR="0" rtl="0" algn="l">
              <a:lnSpc>
                <a:spcPct val="100000"/>
              </a:lnSpc>
              <a:spcBef>
                <a:spcPts val="0"/>
              </a:spcBef>
              <a:spcAft>
                <a:spcPts val="0"/>
              </a:spcAft>
              <a:buClr>
                <a:schemeClr val="dk1"/>
              </a:buClr>
              <a:buSzPts val="1400"/>
              <a:buChar char="●"/>
            </a:pPr>
            <a:r>
              <a:rPr b="1" lang="en">
                <a:solidFill>
                  <a:schemeClr val="dk1"/>
                </a:solidFill>
              </a:rPr>
              <a:t>Rock, paper, sci</a:t>
            </a:r>
            <a:endParaRPr b="1">
              <a:solidFill>
                <a:schemeClr val="dk1"/>
              </a:solidFill>
            </a:endParaRPr>
          </a:p>
          <a:p>
            <a:pPr indent="0" lvl="0" marL="457200" marR="0" rtl="0" algn="l">
              <a:lnSpc>
                <a:spcPct val="100000"/>
              </a:lnSpc>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 a two dice rolls this would be </a:t>
            </a:r>
            <a:r>
              <a:rPr b="1" lang="en">
                <a:solidFill>
                  <a:schemeClr val="dk1"/>
                </a:solidFill>
              </a:rPr>
              <a:t>Ω = {(1,1),(1,2),(1,3)... }</a:t>
            </a:r>
            <a:endParaRPr b="1">
              <a:solidFill>
                <a:schemeClr val="dk1"/>
              </a:solidFil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222222"/>
                </a:solidFill>
                <a:highlight>
                  <a:schemeClr val="lt1"/>
                </a:highlight>
                <a:latin typeface="Arial"/>
                <a:ea typeface="Arial"/>
                <a:cs typeface="Arial"/>
                <a:sym typeface="Arial"/>
              </a:rPr>
              <a:t>     </a:t>
            </a:r>
            <a:endParaRPr b="0" i="0" sz="1200" u="none" cap="none" strike="noStrike">
              <a:solidFill>
                <a:srgbClr val="222222"/>
              </a:solidFill>
              <a:highlight>
                <a:schemeClr val="lt1"/>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1000"/>
                                        <p:tgtEl>
                                          <p:spTgt spid="1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9399a2c655_0_3"/>
          <p:cNvSpPr txBox="1"/>
          <p:nvPr>
            <p:ph type="ctrTitle"/>
          </p:nvPr>
        </p:nvSpPr>
        <p:spPr>
          <a:xfrm>
            <a:off x="2031125" y="19277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Events</a:t>
            </a:r>
            <a:endParaRPr/>
          </a:p>
        </p:txBody>
      </p:sp>
      <p:sp>
        <p:nvSpPr>
          <p:cNvPr id="112" name="Google Shape;112;g9399a2c655_0_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13" name="Google Shape;113;g9399a2c655_0_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9399a2c655_0_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Events</a:t>
            </a:r>
            <a:endParaRPr>
              <a:highlight>
                <a:srgbClr val="FFCD00"/>
              </a:highlight>
            </a:endParaRPr>
          </a:p>
        </p:txBody>
      </p:sp>
      <p:sp>
        <p:nvSpPr>
          <p:cNvPr id="119" name="Google Shape;119;g9399a2c655_0_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0" name="Google Shape;120;g9399a2c655_0_9"/>
          <p:cNvPicPr preferRelativeResize="0"/>
          <p:nvPr/>
        </p:nvPicPr>
        <p:blipFill>
          <a:blip r:embed="rId3">
            <a:alphaModFix/>
          </a:blip>
          <a:stretch>
            <a:fillRect/>
          </a:stretch>
        </p:blipFill>
        <p:spPr>
          <a:xfrm>
            <a:off x="1121950" y="1836150"/>
            <a:ext cx="2473275" cy="2473275"/>
          </a:xfrm>
          <a:prstGeom prst="rect">
            <a:avLst/>
          </a:prstGeom>
          <a:noFill/>
          <a:ln>
            <a:noFill/>
          </a:ln>
        </p:spPr>
      </p:pic>
      <p:cxnSp>
        <p:nvCxnSpPr>
          <p:cNvPr id="121" name="Google Shape;121;g9399a2c655_0_9"/>
          <p:cNvCxnSpPr>
            <a:endCxn id="120" idx="3"/>
          </p:cNvCxnSpPr>
          <p:nvPr/>
        </p:nvCxnSpPr>
        <p:spPr>
          <a:xfrm flipH="1">
            <a:off x="3595225" y="2172187"/>
            <a:ext cx="2078100" cy="9006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g9399a2c655_0_9"/>
          <p:cNvSpPr txBox="1"/>
          <p:nvPr/>
        </p:nvSpPr>
        <p:spPr>
          <a:xfrm>
            <a:off x="5673325" y="1633975"/>
            <a:ext cx="2667900" cy="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Suppose we throw a 6, a 3 and a 12. How many events have occured? </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9399a2c655_0_6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Events</a:t>
            </a:r>
            <a:endParaRPr>
              <a:highlight>
                <a:srgbClr val="FFCD00"/>
              </a:highlight>
            </a:endParaRPr>
          </a:p>
        </p:txBody>
      </p:sp>
      <p:sp>
        <p:nvSpPr>
          <p:cNvPr id="128" name="Google Shape;128;g9399a2c655_0_6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g9399a2c655_0_66"/>
          <p:cNvSpPr txBox="1"/>
          <p:nvPr/>
        </p:nvSpPr>
        <p:spPr>
          <a:xfrm>
            <a:off x="1145025" y="1535800"/>
            <a:ext cx="6688200" cy="31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a:t>An event is the </a:t>
            </a:r>
            <a:r>
              <a:rPr b="1" i="1" lang="en"/>
              <a:t>actual</a:t>
            </a:r>
            <a:r>
              <a:rPr b="1" lang="en"/>
              <a:t> </a:t>
            </a:r>
            <a:r>
              <a:rPr b="1" lang="en"/>
              <a:t>occurrence</a:t>
            </a:r>
            <a:r>
              <a:rPr b="1" lang="en"/>
              <a:t> of a possible outcome</a:t>
            </a:r>
            <a:r>
              <a:rPr lang="en"/>
              <a:t>.</a:t>
            </a:r>
            <a:r>
              <a:rPr b="1" lang="en"/>
              <a:t> </a:t>
            </a:r>
            <a:r>
              <a:rPr lang="en"/>
              <a:t>We call the set of all events that have </a:t>
            </a:r>
            <a:r>
              <a:rPr lang="en"/>
              <a:t>occurred</a:t>
            </a:r>
            <a:r>
              <a:rPr lang="en"/>
              <a:t> the </a:t>
            </a:r>
            <a:r>
              <a:rPr b="1" lang="en"/>
              <a:t>event space</a:t>
            </a:r>
            <a:r>
              <a:rPr lang="en"/>
              <a:t> or </a:t>
            </a:r>
            <a:r>
              <a:rPr b="1" lang="en"/>
              <a:t>E</a:t>
            </a:r>
            <a:r>
              <a:rPr lang="en"/>
              <a:t>.</a:t>
            </a:r>
            <a:endParaRPr/>
          </a:p>
          <a:p>
            <a:pPr indent="0" lvl="0" marL="0" marR="0" rtl="0" algn="l">
              <a:lnSpc>
                <a:spcPct val="100000"/>
              </a:lnSpc>
              <a:spcBef>
                <a:spcPts val="0"/>
              </a:spcBef>
              <a:spcAft>
                <a:spcPts val="0"/>
              </a:spcAft>
              <a:buNone/>
            </a:pPr>
            <a:r>
              <a:t/>
            </a:r>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222222"/>
                </a:solidFill>
                <a:highlight>
                  <a:schemeClr val="lt1"/>
                </a:highlight>
                <a:latin typeface="Arial"/>
                <a:ea typeface="Arial"/>
                <a:cs typeface="Arial"/>
                <a:sym typeface="Arial"/>
              </a:rPr>
              <a:t>     </a:t>
            </a:r>
            <a:endParaRPr b="0" i="0" sz="1200" u="none" cap="none" strike="noStrike">
              <a:solidFill>
                <a:srgbClr val="222222"/>
              </a:solidFill>
              <a:highlight>
                <a:schemeClr val="lt1"/>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9433618e94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Events</a:t>
            </a:r>
            <a:endParaRPr>
              <a:highlight>
                <a:srgbClr val="FFCD00"/>
              </a:highlight>
            </a:endParaRPr>
          </a:p>
        </p:txBody>
      </p:sp>
      <p:sp>
        <p:nvSpPr>
          <p:cNvPr id="135" name="Google Shape;135;g9433618e94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6" name="Google Shape;136;g9433618e94_0_0"/>
          <p:cNvSpPr txBox="1"/>
          <p:nvPr/>
        </p:nvSpPr>
        <p:spPr>
          <a:xfrm>
            <a:off x="1145025" y="1535800"/>
            <a:ext cx="6688200" cy="33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Example</a:t>
            </a:r>
            <a:endParaRPr b="1"/>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i="1" lang="en"/>
              <a:t>B</a:t>
            </a:r>
            <a:r>
              <a:rPr i="1" lang="en"/>
              <a:t>efore</a:t>
            </a:r>
            <a:r>
              <a:rPr lang="en"/>
              <a:t> we throw a dice, there are 6 hypothetical possibilities: </a:t>
            </a:r>
            <a:endParaRPr/>
          </a:p>
          <a:p>
            <a:pPr indent="-317500" lvl="1" marL="914400" marR="0" rtl="0" algn="l">
              <a:lnSpc>
                <a:spcPct val="100000"/>
              </a:lnSpc>
              <a:spcBef>
                <a:spcPts val="0"/>
              </a:spcBef>
              <a:spcAft>
                <a:spcPts val="0"/>
              </a:spcAft>
              <a:buSzPts val="1400"/>
              <a:buChar char="○"/>
            </a:pPr>
            <a:r>
              <a:rPr lang="en"/>
              <a:t>We throw a 1.</a:t>
            </a:r>
            <a:endParaRPr/>
          </a:p>
          <a:p>
            <a:pPr indent="-317500" lvl="1" marL="914400" marR="0" rtl="0" algn="l">
              <a:lnSpc>
                <a:spcPct val="100000"/>
              </a:lnSpc>
              <a:spcBef>
                <a:spcPts val="0"/>
              </a:spcBef>
              <a:spcAft>
                <a:spcPts val="0"/>
              </a:spcAft>
              <a:buSzPts val="1400"/>
              <a:buChar char="○"/>
            </a:pPr>
            <a:r>
              <a:rPr lang="en"/>
              <a:t>We throw a 2.</a:t>
            </a:r>
            <a:endParaRPr/>
          </a:p>
          <a:p>
            <a:pPr indent="-317500" lvl="1" marL="914400" marR="0" rtl="0" algn="l">
              <a:lnSpc>
                <a:spcPct val="100000"/>
              </a:lnSpc>
              <a:spcBef>
                <a:spcPts val="0"/>
              </a:spcBef>
              <a:spcAft>
                <a:spcPts val="0"/>
              </a:spcAft>
              <a:buSzPts val="1400"/>
              <a:buChar char="○"/>
            </a:pPr>
            <a:r>
              <a:rPr lang="en"/>
              <a:t>We throw a 3.</a:t>
            </a:r>
            <a:endParaRPr/>
          </a:p>
          <a:p>
            <a:pPr indent="-317500" lvl="1" marL="914400" marR="0" rtl="0" algn="l">
              <a:lnSpc>
                <a:spcPct val="100000"/>
              </a:lnSpc>
              <a:spcBef>
                <a:spcPts val="0"/>
              </a:spcBef>
              <a:spcAft>
                <a:spcPts val="0"/>
              </a:spcAft>
              <a:buSzPts val="1400"/>
              <a:buChar char="○"/>
            </a:pPr>
            <a:r>
              <a:rPr lang="en"/>
              <a:t>We throw a 4.</a:t>
            </a:r>
            <a:endParaRPr/>
          </a:p>
          <a:p>
            <a:pPr indent="-317500" lvl="1" marL="914400" marR="0" rtl="0" algn="l">
              <a:lnSpc>
                <a:spcPct val="100000"/>
              </a:lnSpc>
              <a:spcBef>
                <a:spcPts val="0"/>
              </a:spcBef>
              <a:spcAft>
                <a:spcPts val="0"/>
              </a:spcAft>
              <a:buSzPts val="1400"/>
              <a:buChar char="○"/>
            </a:pPr>
            <a:r>
              <a:rPr lang="en"/>
              <a:t>We throw a 5.</a:t>
            </a:r>
            <a:endParaRPr/>
          </a:p>
          <a:p>
            <a:pPr indent="-317500" lvl="1" marL="914400" marR="0" rtl="0" algn="l">
              <a:lnSpc>
                <a:spcPct val="100000"/>
              </a:lnSpc>
              <a:spcBef>
                <a:spcPts val="0"/>
              </a:spcBef>
              <a:spcAft>
                <a:spcPts val="0"/>
              </a:spcAft>
              <a:buSzPts val="1400"/>
              <a:buChar char="○"/>
            </a:pPr>
            <a:r>
              <a:rPr lang="en"/>
              <a:t>We throw a 6.</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a:t>After we have thrown the dice, one of these possibilities will have actually happened. </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If I throw a 6, we observe that the event 6 has occurred. Conceptually, we fill our event set with a 6: E = {6}. </a:t>
            </a:r>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222222"/>
                </a:solidFill>
                <a:highlight>
                  <a:schemeClr val="lt1"/>
                </a:highlight>
                <a:latin typeface="Arial"/>
                <a:ea typeface="Arial"/>
                <a:cs typeface="Arial"/>
                <a:sym typeface="Arial"/>
              </a:rPr>
              <a:t>     </a:t>
            </a:r>
            <a:endParaRPr b="0" i="0" sz="1200" u="none" cap="none" strike="noStrike">
              <a:solidFill>
                <a:srgbClr val="222222"/>
              </a:solidFill>
              <a:highlight>
                <a:schemeClr val="lt1"/>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222222"/>
              </a:solidFill>
              <a:highlight>
                <a:schemeClr val="lt1"/>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0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000"/>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000"/>
                                        <p:tgtEl>
                                          <p:spTgt spid="1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animEffect filter="fade" transition="in">
                                      <p:cBhvr>
                                        <p:cTn dur="1000"/>
                                        <p:tgtEl>
                                          <p:spTgt spid="1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9" st="9"/>
                                            </p:txEl>
                                          </p:spTgt>
                                        </p:tgtEl>
                                        <p:attrNameLst>
                                          <p:attrName>style.visibility</p:attrName>
                                        </p:attrNameLst>
                                      </p:cBhvr>
                                      <p:to>
                                        <p:strVal val="visible"/>
                                      </p:to>
                                    </p:set>
                                    <p:animEffect filter="fade" transition="in">
                                      <p:cBhvr>
                                        <p:cTn dur="1000"/>
                                        <p:tgtEl>
                                          <p:spTgt spid="1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0" st="10"/>
                                            </p:txEl>
                                          </p:spTgt>
                                        </p:tgtEl>
                                        <p:attrNameLst>
                                          <p:attrName>style.visibility</p:attrName>
                                        </p:attrNameLst>
                                      </p:cBhvr>
                                      <p:to>
                                        <p:strVal val="visible"/>
                                      </p:to>
                                    </p:set>
                                    <p:animEffect filter="fade" transition="in">
                                      <p:cBhvr>
                                        <p:cTn dur="1000"/>
                                        <p:tgtEl>
                                          <p:spTgt spid="1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1" st="11"/>
                                            </p:txEl>
                                          </p:spTgt>
                                        </p:tgtEl>
                                        <p:attrNameLst>
                                          <p:attrName>style.visibility</p:attrName>
                                        </p:attrNameLst>
                                      </p:cBhvr>
                                      <p:to>
                                        <p:strVal val="visible"/>
                                      </p:to>
                                    </p:set>
                                    <p:animEffect filter="fade" transition="in">
                                      <p:cBhvr>
                                        <p:cTn dur="1000"/>
                                        <p:tgtEl>
                                          <p:spTgt spid="13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2" st="12"/>
                                            </p:txEl>
                                          </p:spTgt>
                                        </p:tgtEl>
                                        <p:attrNameLst>
                                          <p:attrName>style.visibility</p:attrName>
                                        </p:attrNameLst>
                                      </p:cBhvr>
                                      <p:to>
                                        <p:strVal val="visible"/>
                                      </p:to>
                                    </p:set>
                                    <p:animEffect filter="fade" transition="in">
                                      <p:cBhvr>
                                        <p:cTn dur="1000"/>
                                        <p:tgtEl>
                                          <p:spTgt spid="13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3" st="13"/>
                                            </p:txEl>
                                          </p:spTgt>
                                        </p:tgtEl>
                                        <p:attrNameLst>
                                          <p:attrName>style.visibility</p:attrName>
                                        </p:attrNameLst>
                                      </p:cBhvr>
                                      <p:to>
                                        <p:strVal val="visible"/>
                                      </p:to>
                                    </p:set>
                                    <p:animEffect filter="fade" transition="in">
                                      <p:cBhvr>
                                        <p:cTn dur="1000"/>
                                        <p:tgtEl>
                                          <p:spTgt spid="13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4" st="14"/>
                                            </p:txEl>
                                          </p:spTgt>
                                        </p:tgtEl>
                                        <p:attrNameLst>
                                          <p:attrName>style.visibility</p:attrName>
                                        </p:attrNameLst>
                                      </p:cBhvr>
                                      <p:to>
                                        <p:strVal val="visible"/>
                                      </p:to>
                                    </p:set>
                                    <p:animEffect filter="fade" transition="in">
                                      <p:cBhvr>
                                        <p:cTn dur="1000"/>
                                        <p:tgtEl>
                                          <p:spTgt spid="13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5" st="15"/>
                                            </p:txEl>
                                          </p:spTgt>
                                        </p:tgtEl>
                                        <p:attrNameLst>
                                          <p:attrName>style.visibility</p:attrName>
                                        </p:attrNameLst>
                                      </p:cBhvr>
                                      <p:to>
                                        <p:strVal val="visible"/>
                                      </p:to>
                                    </p:set>
                                    <p:animEffect filter="fade" transition="in">
                                      <p:cBhvr>
                                        <p:cTn dur="1000"/>
                                        <p:tgtEl>
                                          <p:spTgt spid="136">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9399a2c655_0_20"/>
          <p:cNvSpPr txBox="1"/>
          <p:nvPr>
            <p:ph type="ctrTitle"/>
          </p:nvPr>
        </p:nvSpPr>
        <p:spPr>
          <a:xfrm>
            <a:off x="2031125" y="1927700"/>
            <a:ext cx="3787800" cy="96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Random Variables</a:t>
            </a:r>
            <a:endParaRPr/>
          </a:p>
        </p:txBody>
      </p:sp>
      <p:sp>
        <p:nvSpPr>
          <p:cNvPr id="142" name="Google Shape;142;g9399a2c655_0_2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43" name="Google Shape;143;g9399a2c655_0_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