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ora"/>
      <p:regular r:id="rId26"/>
      <p:bold r:id="rId27"/>
      <p:italic r:id="rId28"/>
      <p:boldItalic r:id="rId29"/>
    </p:embeddedFon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XLlP60z3GRGE155bB0VCbyYVe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399a2c65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9399a2c6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99a2c65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399a2c6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399a2c655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399a2c6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f0c5ea69c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7f0c5ea6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399a2c65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9399a2c6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399a2c655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9399a2c6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399a2c655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9399a2c6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d24979a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6fd24979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d3275c3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0d3275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7015da2cd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97015da2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7015da2c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7015da2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d3275c3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70d3275c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0c5ea6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7f0c5ea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399a2c65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9399a2c6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436d792f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9436d79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99a2c655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9399a2c65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1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6" name="Google Shape;16;p17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9" name="Google Shape;19;p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6" name="Google Shape;26;p1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2" name="Google Shape;32;p1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8" name="Google Shape;38;p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36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7" name="Google Shape;47;p2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21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3" name="Google Shape;53;p2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9" name="Google Shape;59;p23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3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4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996625" y="1909925"/>
            <a:ext cx="35694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 &amp; Population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" name="Google Shape;73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4" name="Google Shape;74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50" y="418050"/>
            <a:ext cx="2869224" cy="30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399a2c655_0_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Population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7" name="Google Shape;147;g9399a2c655_0_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g9399a2c655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50" y="1756693"/>
            <a:ext cx="2381250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g9399a2c655_0_9"/>
          <p:cNvCxnSpPr>
            <a:stCxn id="150" idx="1"/>
          </p:cNvCxnSpPr>
          <p:nvPr/>
        </p:nvCxnSpPr>
        <p:spPr>
          <a:xfrm flipH="1">
            <a:off x="2913150" y="2634252"/>
            <a:ext cx="15114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g9399a2c655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550" y="2155740"/>
            <a:ext cx="1378595" cy="9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9399a2c655_0_9"/>
          <p:cNvSpPr txBox="1"/>
          <p:nvPr/>
        </p:nvSpPr>
        <p:spPr>
          <a:xfrm>
            <a:off x="6197725" y="1952950"/>
            <a:ext cx="21066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Suppose</a:t>
            </a:r>
            <a:r>
              <a:rPr lang="en"/>
              <a:t> we want to estimate the average height in the Netherlands.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this be a good sample?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399a2c655_0_20"/>
          <p:cNvSpPr txBox="1"/>
          <p:nvPr>
            <p:ph type="ctrTitle"/>
          </p:nvPr>
        </p:nvSpPr>
        <p:spPr>
          <a:xfrm>
            <a:off x="2049875" y="20895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 Representative </a:t>
            </a:r>
            <a:r>
              <a:rPr lang="en"/>
              <a:t>Sample</a:t>
            </a:r>
            <a:endParaRPr/>
          </a:p>
        </p:txBody>
      </p:sp>
      <p:sp>
        <p:nvSpPr>
          <p:cNvPr id="157" name="Google Shape;157;g9399a2c655_0_2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8" name="Google Shape;158;g9399a2c655_0_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399a2c655_0_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Population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64" name="Google Shape;164;g9399a2c655_0_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g9399a2c655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425" y="1549093"/>
            <a:ext cx="2381250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g9399a2c655_0_26"/>
          <p:cNvCxnSpPr/>
          <p:nvPr/>
        </p:nvCxnSpPr>
        <p:spPr>
          <a:xfrm flipH="1">
            <a:off x="3020800" y="1879900"/>
            <a:ext cx="23526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g9399a2c655_0_26"/>
          <p:cNvCxnSpPr/>
          <p:nvPr/>
        </p:nvCxnSpPr>
        <p:spPr>
          <a:xfrm flipH="1">
            <a:off x="2982400" y="2510350"/>
            <a:ext cx="2514000" cy="1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g9399a2c655_0_26"/>
          <p:cNvCxnSpPr/>
          <p:nvPr/>
        </p:nvCxnSpPr>
        <p:spPr>
          <a:xfrm rot="10800000">
            <a:off x="2751625" y="2948425"/>
            <a:ext cx="2068200" cy="6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9399a2c655_0_26"/>
          <p:cNvCxnSpPr/>
          <p:nvPr/>
        </p:nvCxnSpPr>
        <p:spPr>
          <a:xfrm rot="10800000">
            <a:off x="2436575" y="3148375"/>
            <a:ext cx="2283300" cy="9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9399a2c655_0_26"/>
          <p:cNvCxnSpPr/>
          <p:nvPr/>
        </p:nvCxnSpPr>
        <p:spPr>
          <a:xfrm>
            <a:off x="729625" y="1733825"/>
            <a:ext cx="1960500" cy="5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9399a2c655_0_26"/>
          <p:cNvCxnSpPr/>
          <p:nvPr/>
        </p:nvCxnSpPr>
        <p:spPr>
          <a:xfrm>
            <a:off x="991025" y="2617975"/>
            <a:ext cx="15606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9399a2c655_0_26"/>
          <p:cNvCxnSpPr/>
          <p:nvPr/>
        </p:nvCxnSpPr>
        <p:spPr>
          <a:xfrm flipH="1" rot="10800000">
            <a:off x="491300" y="2963800"/>
            <a:ext cx="1752900" cy="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9399a2c655_0_26"/>
          <p:cNvCxnSpPr/>
          <p:nvPr/>
        </p:nvCxnSpPr>
        <p:spPr>
          <a:xfrm flipH="1" rot="10800000">
            <a:off x="921850" y="3171325"/>
            <a:ext cx="1314600" cy="14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9399a2c655_0_26"/>
          <p:cNvCxnSpPr/>
          <p:nvPr/>
        </p:nvCxnSpPr>
        <p:spPr>
          <a:xfrm rot="10800000">
            <a:off x="2697775" y="3463675"/>
            <a:ext cx="3768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9399a2c655_0_26"/>
          <p:cNvCxnSpPr/>
          <p:nvPr/>
        </p:nvCxnSpPr>
        <p:spPr>
          <a:xfrm rot="10800000">
            <a:off x="2544075" y="2825575"/>
            <a:ext cx="36981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g9399a2c655_0_26"/>
          <p:cNvSpPr txBox="1"/>
          <p:nvPr/>
        </p:nvSpPr>
        <p:spPr>
          <a:xfrm>
            <a:off x="375975" y="1487800"/>
            <a:ext cx="4689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👨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g9399a2c655_0_26"/>
          <p:cNvSpPr txBox="1"/>
          <p:nvPr/>
        </p:nvSpPr>
        <p:spPr>
          <a:xfrm>
            <a:off x="5373400" y="1632525"/>
            <a:ext cx="46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g9399a2c655_0_26"/>
          <p:cNvSpPr txBox="1"/>
          <p:nvPr/>
        </p:nvSpPr>
        <p:spPr>
          <a:xfrm>
            <a:off x="5496400" y="2369225"/>
            <a:ext cx="548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👷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9" name="Google Shape;179;g9399a2c655_0_26"/>
          <p:cNvSpPr txBox="1"/>
          <p:nvPr/>
        </p:nvSpPr>
        <p:spPr>
          <a:xfrm>
            <a:off x="6284200" y="30700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👷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g9399a2c655_0_26"/>
          <p:cNvSpPr txBox="1"/>
          <p:nvPr/>
        </p:nvSpPr>
        <p:spPr>
          <a:xfrm>
            <a:off x="4819825" y="3504375"/>
            <a:ext cx="468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👳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g9399a2c655_0_26"/>
          <p:cNvSpPr txBox="1"/>
          <p:nvPr/>
        </p:nvSpPr>
        <p:spPr>
          <a:xfrm>
            <a:off x="4719875" y="4025825"/>
            <a:ext cx="468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👵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g9399a2c655_0_26"/>
          <p:cNvSpPr txBox="1"/>
          <p:nvPr/>
        </p:nvSpPr>
        <p:spPr>
          <a:xfrm>
            <a:off x="2866475" y="4540075"/>
            <a:ext cx="468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💂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g9399a2c655_0_26"/>
          <p:cNvSpPr txBox="1"/>
          <p:nvPr/>
        </p:nvSpPr>
        <p:spPr>
          <a:xfrm>
            <a:off x="527950" y="4547475"/>
            <a:ext cx="516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👩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Google Shape;184;g9399a2c655_0_26"/>
          <p:cNvSpPr txBox="1"/>
          <p:nvPr/>
        </p:nvSpPr>
        <p:spPr>
          <a:xfrm>
            <a:off x="238325" y="3640525"/>
            <a:ext cx="468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👮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5" name="Google Shape;185;g9399a2c655_0_26"/>
          <p:cNvSpPr txBox="1"/>
          <p:nvPr/>
        </p:nvSpPr>
        <p:spPr>
          <a:xfrm>
            <a:off x="491300" y="2374913"/>
            <a:ext cx="548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👸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6" name="Google Shape;186;g9399a2c655_0_26"/>
          <p:cNvSpPr txBox="1"/>
          <p:nvPr/>
        </p:nvSpPr>
        <p:spPr>
          <a:xfrm>
            <a:off x="7184100" y="2454800"/>
            <a:ext cx="14439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Sample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👷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👦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👷👳👵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💂👩👮👸👨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g9399a2c655_0_26"/>
          <p:cNvSpPr/>
          <p:nvPr/>
        </p:nvSpPr>
        <p:spPr>
          <a:xfrm>
            <a:off x="6874925" y="2256100"/>
            <a:ext cx="2068200" cy="139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9399a2c655_0_26"/>
          <p:cNvSpPr/>
          <p:nvPr/>
        </p:nvSpPr>
        <p:spPr>
          <a:xfrm>
            <a:off x="6284200" y="1161550"/>
            <a:ext cx="548700" cy="358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0c5ea69c_0_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 Representative Sample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94" name="Google Shape;194;g7f0c5ea69c_0_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g7f0c5ea69c_0_18"/>
          <p:cNvSpPr txBox="1"/>
          <p:nvPr/>
        </p:nvSpPr>
        <p:spPr>
          <a:xfrm>
            <a:off x="781525" y="1749850"/>
            <a:ext cx="78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way of sampling (i.e. by using a random sample)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much better than what we did before. What can we do to improve the approximation of the parameter?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take a larger sample!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Important: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As the sample size increases, it becomes more and more likely that we find a statistic (e.g. mean height, life expectancy etc.) that is close to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real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parameter in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population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399a2c655_0_54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Your turn.</a:t>
            </a:r>
            <a:endParaRPr/>
          </a:p>
        </p:txBody>
      </p:sp>
      <p:sp>
        <p:nvSpPr>
          <p:cNvPr id="201" name="Google Shape;201;g9399a2c655_0_5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2" name="Google Shape;202;g9399a2c655_0_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399a2c655_0_6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Your turn.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08" name="Google Shape;208;g9399a2c655_0_6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g9399a2c655_0_60"/>
          <p:cNvSpPr txBox="1"/>
          <p:nvPr/>
        </p:nvSpPr>
        <p:spPr>
          <a:xfrm>
            <a:off x="781525" y="1749850"/>
            <a:ext cx="780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I’ve just shown you an example of the Netherlands. Now it’s your turn. We’ll assign you to groups of 2 (in breakout rooms). Together, come up with a population, a parameter your interested in as well as an approach as to how to would find the statistic of the sample.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will reconvene in 10 minutes and 2 groups will have to present their findings.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399a2c655_0_7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Your turn.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15" name="Google Shape;215;g9399a2c655_0_7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g9399a2c655_0_72"/>
          <p:cNvSpPr txBox="1"/>
          <p:nvPr/>
        </p:nvSpPr>
        <p:spPr>
          <a:xfrm>
            <a:off x="736925" y="1358275"/>
            <a:ext cx="78063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Example and format: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he % of tourist between 30 and 50 years old currently on holiday in Amsterdam.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Population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All tourists currently on holiday in Amsterdam.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Sample: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Select at random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(30, 90, 120…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from the streets and ask them for their age. (Pick an 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that seems reasonable.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Statistic: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% of tourist between 30 and 50 currently on holiday in Amsterdam in the sample.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d24979aa_0_64"/>
          <p:cNvSpPr txBox="1"/>
          <p:nvPr>
            <p:ph type="ctrTitle"/>
          </p:nvPr>
        </p:nvSpPr>
        <p:spPr>
          <a:xfrm>
            <a:off x="2031125" y="1936575"/>
            <a:ext cx="37878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End. </a:t>
            </a:r>
            <a:endParaRPr/>
          </a:p>
        </p:txBody>
      </p:sp>
      <p:sp>
        <p:nvSpPr>
          <p:cNvPr id="222" name="Google Shape;222;g6fd24979aa_0_64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3" name="Google Shape;223;g6fd24979aa_0_6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d3275c36_0_0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Population</a:t>
            </a:r>
            <a:endParaRPr/>
          </a:p>
        </p:txBody>
      </p:sp>
      <p:sp>
        <p:nvSpPr>
          <p:cNvPr id="89" name="Google Shape;89;g70d3275c36_0_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g70d3275c36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015da2cd_0_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Population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96" name="Google Shape;96;g97015da2cd_0_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97015da2cd_0_9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population is a group of items we may be interested for the purposes of a particular (empirical) study.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 of Populations: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Pandas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Human beings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Fish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population of France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Cars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Books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7015da2cd_0_1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Population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03" name="Google Shape;103;g97015da2cd_0_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g97015da2cd_0_15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we want to estimate a particular </a:t>
            </a:r>
            <a:r>
              <a:rPr b="1" lang="en"/>
              <a:t>parameter</a:t>
            </a:r>
            <a:r>
              <a:rPr lang="en"/>
              <a:t> of a certain population. A parameter is simply a (statistical) computable property of a given population.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Pandas:   </a:t>
            </a:r>
            <a:r>
              <a:rPr lang="en"/>
              <a:t>                            Reproduction Rate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Human beings: </a:t>
            </a:r>
            <a:r>
              <a:rPr lang="en"/>
              <a:t>                  Life </a:t>
            </a:r>
            <a:r>
              <a:rPr lang="en"/>
              <a:t>Expectancy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Fish:      </a:t>
            </a:r>
            <a:r>
              <a:rPr lang="en"/>
              <a:t>                              % of flying fish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population of France: </a:t>
            </a:r>
            <a:r>
              <a:rPr lang="en"/>
              <a:t>Average height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Cars:      </a:t>
            </a:r>
            <a:r>
              <a:rPr lang="en"/>
              <a:t>                              The # of cars top speed &gt; 300 km/h 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Books:  </a:t>
            </a:r>
            <a:r>
              <a:rPr lang="en"/>
              <a:t>                               # books written in Swedish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d3275c36_0_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Population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0" name="Google Shape;110;g70d3275c36_0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g70d3275c3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75" y="1625993"/>
            <a:ext cx="2381250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70d3275c36_0_6"/>
          <p:cNvCxnSpPr/>
          <p:nvPr/>
        </p:nvCxnSpPr>
        <p:spPr>
          <a:xfrm flipH="1">
            <a:off x="4397025" y="2348900"/>
            <a:ext cx="2352600" cy="3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g70d3275c36_0_6"/>
          <p:cNvSpPr txBox="1"/>
          <p:nvPr/>
        </p:nvSpPr>
        <p:spPr>
          <a:xfrm>
            <a:off x="6695800" y="1887600"/>
            <a:ext cx="2091300" cy="1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Parameters (property of a population):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Life 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Expectancy</a:t>
            </a: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Average Height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Most frequent hair colour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0c5ea69c_0_1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Population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9" name="Google Shape;119;g7f0c5ea69c_0_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g7f0c5ea69c_0_1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How do we find these properties or parameters?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an observation for the entire population</a:t>
            </a:r>
            <a:r>
              <a:rPr lang="en"/>
              <a:t>...</a:t>
            </a:r>
            <a:r>
              <a:rPr lang="en"/>
              <a:t>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 a sample of the population!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399a2c655_0_3"/>
          <p:cNvSpPr txBox="1"/>
          <p:nvPr>
            <p:ph type="ctrTitle"/>
          </p:nvPr>
        </p:nvSpPr>
        <p:spPr>
          <a:xfrm>
            <a:off x="2031125" y="1927700"/>
            <a:ext cx="3787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Sample</a:t>
            </a:r>
            <a:endParaRPr/>
          </a:p>
        </p:txBody>
      </p:sp>
      <p:sp>
        <p:nvSpPr>
          <p:cNvPr id="126" name="Google Shape;126;g9399a2c655_0_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7" name="Google Shape;127;g9399a2c655_0_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436d792f0_0_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33" name="Google Shape;133;g9436d792f0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g9436d792f0_0_0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A sample is a </a:t>
            </a:r>
            <a:r>
              <a:rPr b="1" lang="en"/>
              <a:t>set of items </a:t>
            </a:r>
            <a:r>
              <a:rPr lang="en"/>
              <a:t>(e.g. inhabitants of a country) that are selected - or </a:t>
            </a:r>
            <a:r>
              <a:rPr b="1" lang="en"/>
              <a:t>sampled</a:t>
            </a:r>
            <a:r>
              <a:rPr lang="en"/>
              <a:t> - from the wider population.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such, it is a </a:t>
            </a:r>
            <a:r>
              <a:rPr b="1" lang="en"/>
              <a:t>subset of items</a:t>
            </a:r>
            <a:r>
              <a:rPr lang="en"/>
              <a:t> in the population. We take a subset because often we cannot observe the entire population.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399a2c655_0_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Sample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40" name="Google Shape;140;g9399a2c655_0_6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g9399a2c655_0_66"/>
          <p:cNvSpPr txBox="1"/>
          <p:nvPr/>
        </p:nvSpPr>
        <p:spPr>
          <a:xfrm>
            <a:off x="1145025" y="1535800"/>
            <a:ext cx="668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When we sample, we simply do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select at random </a:t>
            </a:r>
            <a:r>
              <a:rPr i="1" lang="en"/>
              <a:t>n </a:t>
            </a:r>
            <a:r>
              <a:rPr lang="en"/>
              <a:t>(could be 10, 20, 1000, etc.) items from the population.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compute a </a:t>
            </a:r>
            <a:r>
              <a:rPr b="1" lang="en"/>
              <a:t>statistic</a:t>
            </a:r>
            <a:r>
              <a:rPr lang="en"/>
              <a:t> (a ‘parameter’ of the sample). This statistic is, in a way, the next best thing to finding the population parameter as it allows us to approximate the population parameter.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