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Lora"/>
      <p:regular r:id="rId23"/>
      <p:bold r:id="rId24"/>
      <p:italic r:id="rId25"/>
      <p:boldItalic r:id="rId26"/>
    </p:embeddedFont>
    <p:embeddedFont>
      <p:font typeface="Quattrocento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jPhIGrFWof2QYPE66y8QN8KpL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EA88A9-F587-43F7-9D65-A3296A7EF75A}">
  <a:tblStyle styleId="{5BEA88A9-F587-43F7-9D65-A3296A7EF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418a7bbf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9418a7b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418a7bbfa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9418a7bb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418a7bbfa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9418a7bbf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fd24979aa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6fd24979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d3275c3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70d3275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42aa2ef9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942aa2e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d3275c3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70d3275c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39fc43997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939fc439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f0c5ea69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7f0c5ea6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39fc43997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939fc4399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39fc43997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939fc4399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399a2c655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9399a2c65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1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6" name="Google Shape;16;p1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9" name="Google Shape;19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6" name="Google Shape;26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2" name="Google Shape;32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8" name="Google Shape;38;p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7" name="Google Shape;47;p2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3" name="Google Shape;53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9" name="Google Shape;59;p2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3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613350" y="1944750"/>
            <a:ext cx="41538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Standard Deviation and Variance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4" name="Google Shape;74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50" y="418050"/>
            <a:ext cx="2869224" cy="30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418a7bbfa_0_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Measures of Dispersion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36" name="Google Shape;336;g9418a7bbfa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g9418a7bbfa_0_0"/>
          <p:cNvSpPr txBox="1"/>
          <p:nvPr/>
        </p:nvSpPr>
        <p:spPr>
          <a:xfrm>
            <a:off x="1145025" y="1535800"/>
            <a:ext cx="66882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Variance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VAR = 4 + 1 + 1 = 6 / 3 = 2</a:t>
            </a:r>
            <a:endParaRPr/>
          </a:p>
        </p:txBody>
      </p:sp>
      <p:graphicFrame>
        <p:nvGraphicFramePr>
          <p:cNvPr id="338" name="Google Shape;338;g9418a7bbfa_0_0"/>
          <p:cNvGraphicFramePr/>
          <p:nvPr/>
        </p:nvGraphicFramePr>
        <p:xfrm>
          <a:off x="1446250" y="219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{5BEA88A9-F587-43F7-9D65-A3296A7EF75A}</a:tableStyleId>
              </a:tblPr>
              <a:tblGrid>
                <a:gridCol w="935075"/>
                <a:gridCol w="935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Niharika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Codruta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Lukas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9" name="Google Shape;339;g9418a7bbfa_0_0"/>
          <p:cNvCxnSpPr/>
          <p:nvPr/>
        </p:nvCxnSpPr>
        <p:spPr>
          <a:xfrm>
            <a:off x="4181700" y="2256650"/>
            <a:ext cx="3774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g9418a7bbfa_0_0"/>
          <p:cNvSpPr txBox="1"/>
          <p:nvPr/>
        </p:nvSpPr>
        <p:spPr>
          <a:xfrm>
            <a:off x="3628150" y="1842225"/>
            <a:ext cx="5166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(-2)^2, (1)^2, (1)^2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g9418a7bbfa_0_0"/>
          <p:cNvSpPr txBox="1"/>
          <p:nvPr/>
        </p:nvSpPr>
        <p:spPr>
          <a:xfrm>
            <a:off x="5388850" y="2379175"/>
            <a:ext cx="16452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             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418a7bbfa_0_1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Measures of Dispersion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7" name="Google Shape;347;g9418a7bbfa_0_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g9418a7bbfa_0_12"/>
          <p:cNvSpPr txBox="1"/>
          <p:nvPr/>
        </p:nvSpPr>
        <p:spPr>
          <a:xfrm>
            <a:off x="1145025" y="1535800"/>
            <a:ext cx="66882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Variance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Mean = 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                                                               (25 + 1 + 25) / 3 = 17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9" name="Google Shape;349;g9418a7bbfa_0_12"/>
          <p:cNvGraphicFramePr/>
          <p:nvPr/>
        </p:nvGraphicFramePr>
        <p:xfrm>
          <a:off x="1430875" y="225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{5BEA88A9-F587-43F7-9D65-A3296A7EF75A}</a:tableStyleId>
              </a:tblPr>
              <a:tblGrid>
                <a:gridCol w="1096525"/>
                <a:gridCol w="77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Francesca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50" name="Google Shape;350;g9418a7bbfa_0_12"/>
          <p:cNvCxnSpPr/>
          <p:nvPr/>
        </p:nvCxnSpPr>
        <p:spPr>
          <a:xfrm>
            <a:off x="4181700" y="2256650"/>
            <a:ext cx="3774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g9418a7bbfa_0_12"/>
          <p:cNvSpPr txBox="1"/>
          <p:nvPr/>
        </p:nvSpPr>
        <p:spPr>
          <a:xfrm>
            <a:off x="3628150" y="1842225"/>
            <a:ext cx="5166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(5)^2, (-1)^2, (-5)^2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2" name="Google Shape;352;g9418a7bbfa_0_12"/>
          <p:cNvSpPr txBox="1"/>
          <p:nvPr/>
        </p:nvSpPr>
        <p:spPr>
          <a:xfrm>
            <a:off x="5388850" y="2379175"/>
            <a:ext cx="16452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418a7bbfa_0_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Measures of Dispersion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58" name="Google Shape;358;g9418a7bbfa_0_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g9418a7bbfa_0_22"/>
          <p:cNvSpPr txBox="1"/>
          <p:nvPr/>
        </p:nvSpPr>
        <p:spPr>
          <a:xfrm>
            <a:off x="1145025" y="1535800"/>
            <a:ext cx="66882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Standard Deviation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9418a7bbfa_0_22"/>
          <p:cNvSpPr txBox="1"/>
          <p:nvPr/>
        </p:nvSpPr>
        <p:spPr>
          <a:xfrm>
            <a:off x="1452350" y="2210500"/>
            <a:ext cx="36213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StDev(Group_1) = sqrt(Var(Group1)) = 1.4  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1" name="Google Shape;361;g9418a7bbfa_0_22"/>
          <p:cNvSpPr txBox="1"/>
          <p:nvPr/>
        </p:nvSpPr>
        <p:spPr>
          <a:xfrm>
            <a:off x="1381250" y="3054850"/>
            <a:ext cx="36213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StDev(Group_2) = sqrt(Var(Group2)) = 4.1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fd24979aa_0_64"/>
          <p:cNvSpPr txBox="1"/>
          <p:nvPr>
            <p:ph type="ctrTitle"/>
          </p:nvPr>
        </p:nvSpPr>
        <p:spPr>
          <a:xfrm>
            <a:off x="2031125" y="1936575"/>
            <a:ext cx="3787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End. </a:t>
            </a:r>
            <a:endParaRPr/>
          </a:p>
        </p:txBody>
      </p:sp>
      <p:sp>
        <p:nvSpPr>
          <p:cNvPr id="367" name="Google Shape;367;g6fd24979aa_0_6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68" name="Google Shape;368;g6fd24979aa_0_6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d3275c36_0_0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Dispersion</a:t>
            </a:r>
            <a:endParaRPr/>
          </a:p>
        </p:txBody>
      </p:sp>
      <p:sp>
        <p:nvSpPr>
          <p:cNvPr id="89" name="Google Shape;89;g70d3275c36_0_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g70d3275c36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42aa2ef96_0_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Dispersion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96" name="Google Shape;96;g942aa2ef96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g942aa2ef96_0_0"/>
          <p:cNvSpPr txBox="1"/>
          <p:nvPr/>
        </p:nvSpPr>
        <p:spPr>
          <a:xfrm>
            <a:off x="1145025" y="1535800"/>
            <a:ext cx="66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talking about the </a:t>
            </a:r>
            <a:r>
              <a:rPr b="1" lang="en"/>
              <a:t>dispersion of distribution</a:t>
            </a:r>
            <a:r>
              <a:rPr lang="en"/>
              <a:t>, we mean a dispersion of data points </a:t>
            </a:r>
            <a:r>
              <a:rPr i="1" lang="en"/>
              <a:t>with respect to</a:t>
            </a:r>
            <a:r>
              <a:rPr lang="en"/>
              <a:t> the </a:t>
            </a:r>
            <a:r>
              <a:rPr b="1" lang="en"/>
              <a:t>mean of the distribution</a:t>
            </a:r>
            <a:r>
              <a:rPr lang="en"/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d3275c36_0_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Dispersion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03" name="Google Shape;103;g70d3275c36_0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g70d3275c36_0_6"/>
          <p:cNvSpPr/>
          <p:nvPr/>
        </p:nvSpPr>
        <p:spPr>
          <a:xfrm>
            <a:off x="1614775" y="1658650"/>
            <a:ext cx="5580600" cy="299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g70d3275c36_0_6"/>
          <p:cNvCxnSpPr/>
          <p:nvPr/>
        </p:nvCxnSpPr>
        <p:spPr>
          <a:xfrm rot="10800000">
            <a:off x="1367300" y="2327350"/>
            <a:ext cx="15300" cy="16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g70d3275c36_0_6"/>
          <p:cNvCxnSpPr/>
          <p:nvPr/>
        </p:nvCxnSpPr>
        <p:spPr>
          <a:xfrm flipH="1" rot="10800000">
            <a:off x="2439750" y="4719575"/>
            <a:ext cx="4264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g70d3275c36_0_6"/>
          <p:cNvSpPr txBox="1"/>
          <p:nvPr/>
        </p:nvSpPr>
        <p:spPr>
          <a:xfrm>
            <a:off x="3939000" y="4719575"/>
            <a:ext cx="2392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Income</a:t>
            </a:r>
            <a:endParaRPr sz="1200"/>
          </a:p>
        </p:txBody>
      </p:sp>
      <p:sp>
        <p:nvSpPr>
          <p:cNvPr id="108" name="Google Shape;108;g70d3275c36_0_6"/>
          <p:cNvSpPr txBox="1"/>
          <p:nvPr/>
        </p:nvSpPr>
        <p:spPr>
          <a:xfrm rot="-5400000">
            <a:off x="716900" y="2985425"/>
            <a:ext cx="957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Frequency</a:t>
            </a:r>
            <a:endParaRPr sz="1200"/>
          </a:p>
        </p:txBody>
      </p:sp>
      <p:sp>
        <p:nvSpPr>
          <p:cNvPr id="109" name="Google Shape;109;g70d3275c36_0_6"/>
          <p:cNvSpPr/>
          <p:nvPr/>
        </p:nvSpPr>
        <p:spPr>
          <a:xfrm>
            <a:off x="3889375" y="2024300"/>
            <a:ext cx="114600" cy="2549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0d3275c36_0_6"/>
          <p:cNvSpPr/>
          <p:nvPr/>
        </p:nvSpPr>
        <p:spPr>
          <a:xfrm>
            <a:off x="4003975" y="2090975"/>
            <a:ext cx="114600" cy="2483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70d3275c36_0_6"/>
          <p:cNvSpPr/>
          <p:nvPr/>
        </p:nvSpPr>
        <p:spPr>
          <a:xfrm>
            <a:off x="4118575" y="2091025"/>
            <a:ext cx="114600" cy="2483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70d3275c36_0_6"/>
          <p:cNvSpPr/>
          <p:nvPr/>
        </p:nvSpPr>
        <p:spPr>
          <a:xfrm>
            <a:off x="4233175" y="2181925"/>
            <a:ext cx="114600" cy="239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0d3275c36_0_6"/>
          <p:cNvSpPr/>
          <p:nvPr/>
        </p:nvSpPr>
        <p:spPr>
          <a:xfrm>
            <a:off x="4347775" y="2181925"/>
            <a:ext cx="114600" cy="239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70d3275c36_0_6"/>
          <p:cNvSpPr/>
          <p:nvPr/>
        </p:nvSpPr>
        <p:spPr>
          <a:xfrm>
            <a:off x="4462375" y="2262325"/>
            <a:ext cx="114600" cy="231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0d3275c36_0_6"/>
          <p:cNvSpPr/>
          <p:nvPr/>
        </p:nvSpPr>
        <p:spPr>
          <a:xfrm>
            <a:off x="4576975" y="2327425"/>
            <a:ext cx="114600" cy="224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0d3275c36_0_6"/>
          <p:cNvSpPr/>
          <p:nvPr/>
        </p:nvSpPr>
        <p:spPr>
          <a:xfrm>
            <a:off x="4691575" y="2414725"/>
            <a:ext cx="114600" cy="215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0d3275c36_0_6"/>
          <p:cNvSpPr/>
          <p:nvPr/>
        </p:nvSpPr>
        <p:spPr>
          <a:xfrm>
            <a:off x="4806175" y="2481625"/>
            <a:ext cx="114600" cy="209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0d3275c36_0_6"/>
          <p:cNvSpPr/>
          <p:nvPr/>
        </p:nvSpPr>
        <p:spPr>
          <a:xfrm>
            <a:off x="4920775" y="2595800"/>
            <a:ext cx="114600" cy="1978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0d3275c36_0_6"/>
          <p:cNvSpPr/>
          <p:nvPr/>
        </p:nvSpPr>
        <p:spPr>
          <a:xfrm>
            <a:off x="5035375" y="2678725"/>
            <a:ext cx="114600" cy="1895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0d3275c36_0_6"/>
          <p:cNvSpPr/>
          <p:nvPr/>
        </p:nvSpPr>
        <p:spPr>
          <a:xfrm>
            <a:off x="5149975" y="2757725"/>
            <a:ext cx="114600" cy="1816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70d3275c36_0_6"/>
          <p:cNvSpPr/>
          <p:nvPr/>
        </p:nvSpPr>
        <p:spPr>
          <a:xfrm>
            <a:off x="5264575" y="2862500"/>
            <a:ext cx="114600" cy="1711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0d3275c36_0_6"/>
          <p:cNvSpPr/>
          <p:nvPr/>
        </p:nvSpPr>
        <p:spPr>
          <a:xfrm>
            <a:off x="5379175" y="2915725"/>
            <a:ext cx="114600" cy="165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0d3275c36_0_6"/>
          <p:cNvSpPr/>
          <p:nvPr/>
        </p:nvSpPr>
        <p:spPr>
          <a:xfrm>
            <a:off x="5493775" y="3053125"/>
            <a:ext cx="114600" cy="152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70d3275c36_0_6"/>
          <p:cNvSpPr/>
          <p:nvPr/>
        </p:nvSpPr>
        <p:spPr>
          <a:xfrm>
            <a:off x="5608375" y="3214825"/>
            <a:ext cx="114600" cy="1359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0d3275c36_0_6"/>
          <p:cNvSpPr/>
          <p:nvPr/>
        </p:nvSpPr>
        <p:spPr>
          <a:xfrm>
            <a:off x="5722975" y="3348275"/>
            <a:ext cx="114600" cy="1225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0d3275c36_0_6"/>
          <p:cNvSpPr/>
          <p:nvPr/>
        </p:nvSpPr>
        <p:spPr>
          <a:xfrm>
            <a:off x="5837575" y="3567325"/>
            <a:ext cx="114600" cy="1006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0d3275c36_0_6"/>
          <p:cNvSpPr/>
          <p:nvPr/>
        </p:nvSpPr>
        <p:spPr>
          <a:xfrm>
            <a:off x="5952175" y="3700700"/>
            <a:ext cx="114600" cy="873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0d3275c36_0_6"/>
          <p:cNvSpPr/>
          <p:nvPr/>
        </p:nvSpPr>
        <p:spPr>
          <a:xfrm>
            <a:off x="6066775" y="3843575"/>
            <a:ext cx="114600" cy="73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0d3275c36_0_6"/>
          <p:cNvSpPr/>
          <p:nvPr/>
        </p:nvSpPr>
        <p:spPr>
          <a:xfrm>
            <a:off x="6181375" y="3985750"/>
            <a:ext cx="114600" cy="58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70d3275c36_0_6"/>
          <p:cNvSpPr/>
          <p:nvPr/>
        </p:nvSpPr>
        <p:spPr>
          <a:xfrm>
            <a:off x="6295975" y="4180525"/>
            <a:ext cx="114600" cy="393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0d3275c36_0_6"/>
          <p:cNvSpPr/>
          <p:nvPr/>
        </p:nvSpPr>
        <p:spPr>
          <a:xfrm>
            <a:off x="6410575" y="4310650"/>
            <a:ext cx="114600" cy="263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0d3275c36_0_6"/>
          <p:cNvSpPr/>
          <p:nvPr/>
        </p:nvSpPr>
        <p:spPr>
          <a:xfrm>
            <a:off x="6525175" y="4386500"/>
            <a:ext cx="114600" cy="187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0d3275c36_0_6"/>
          <p:cNvSpPr/>
          <p:nvPr/>
        </p:nvSpPr>
        <p:spPr>
          <a:xfrm>
            <a:off x="2521400" y="3214925"/>
            <a:ext cx="114600" cy="1359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0d3275c36_0_6"/>
          <p:cNvSpPr/>
          <p:nvPr/>
        </p:nvSpPr>
        <p:spPr>
          <a:xfrm>
            <a:off x="2636000" y="3053000"/>
            <a:ext cx="114600" cy="152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0d3275c36_0_6"/>
          <p:cNvSpPr/>
          <p:nvPr/>
        </p:nvSpPr>
        <p:spPr>
          <a:xfrm>
            <a:off x="2750600" y="2862500"/>
            <a:ext cx="114600" cy="1711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0d3275c36_0_6"/>
          <p:cNvSpPr/>
          <p:nvPr/>
        </p:nvSpPr>
        <p:spPr>
          <a:xfrm>
            <a:off x="2865200" y="2678825"/>
            <a:ext cx="114600" cy="1895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0d3275c36_0_6"/>
          <p:cNvSpPr/>
          <p:nvPr/>
        </p:nvSpPr>
        <p:spPr>
          <a:xfrm>
            <a:off x="2979800" y="2595800"/>
            <a:ext cx="114600" cy="1978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0d3275c36_0_6"/>
          <p:cNvSpPr/>
          <p:nvPr/>
        </p:nvSpPr>
        <p:spPr>
          <a:xfrm>
            <a:off x="3094400" y="2481500"/>
            <a:ext cx="114600" cy="209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70d3275c36_0_6"/>
          <p:cNvSpPr/>
          <p:nvPr/>
        </p:nvSpPr>
        <p:spPr>
          <a:xfrm>
            <a:off x="3209000" y="2414825"/>
            <a:ext cx="114600" cy="215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0d3275c36_0_6"/>
          <p:cNvSpPr/>
          <p:nvPr/>
        </p:nvSpPr>
        <p:spPr>
          <a:xfrm>
            <a:off x="3323596" y="2327350"/>
            <a:ext cx="114600" cy="224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0d3275c36_0_6"/>
          <p:cNvSpPr/>
          <p:nvPr/>
        </p:nvSpPr>
        <p:spPr>
          <a:xfrm>
            <a:off x="3438200" y="2262425"/>
            <a:ext cx="114600" cy="231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0d3275c36_0_6"/>
          <p:cNvSpPr/>
          <p:nvPr/>
        </p:nvSpPr>
        <p:spPr>
          <a:xfrm>
            <a:off x="3552800" y="2181925"/>
            <a:ext cx="114600" cy="239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0d3275c36_0_6"/>
          <p:cNvSpPr/>
          <p:nvPr/>
        </p:nvSpPr>
        <p:spPr>
          <a:xfrm>
            <a:off x="3667388" y="2181925"/>
            <a:ext cx="114600" cy="239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0d3275c36_0_6"/>
          <p:cNvSpPr/>
          <p:nvPr/>
        </p:nvSpPr>
        <p:spPr>
          <a:xfrm>
            <a:off x="3782000" y="2091025"/>
            <a:ext cx="114600" cy="2483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0d3275c36_0_6"/>
          <p:cNvSpPr/>
          <p:nvPr/>
        </p:nvSpPr>
        <p:spPr>
          <a:xfrm>
            <a:off x="2066600" y="4443650"/>
            <a:ext cx="114600" cy="13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0d3275c36_0_6"/>
          <p:cNvSpPr/>
          <p:nvPr/>
        </p:nvSpPr>
        <p:spPr>
          <a:xfrm>
            <a:off x="2181200" y="4138525"/>
            <a:ext cx="114600" cy="435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0d3275c36_0_6"/>
          <p:cNvSpPr/>
          <p:nvPr/>
        </p:nvSpPr>
        <p:spPr>
          <a:xfrm>
            <a:off x="2295800" y="3767375"/>
            <a:ext cx="114600" cy="80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0d3275c36_0_6"/>
          <p:cNvSpPr/>
          <p:nvPr/>
        </p:nvSpPr>
        <p:spPr>
          <a:xfrm>
            <a:off x="2410400" y="3567350"/>
            <a:ext cx="114600" cy="1006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0d3275c36_0_6"/>
          <p:cNvSpPr txBox="1"/>
          <p:nvPr/>
        </p:nvSpPr>
        <p:spPr>
          <a:xfrm>
            <a:off x="887000" y="1846650"/>
            <a:ext cx="724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mln.</a:t>
            </a:r>
            <a:endParaRPr sz="1200"/>
          </a:p>
        </p:txBody>
      </p:sp>
      <p:sp>
        <p:nvSpPr>
          <p:cNvPr id="150" name="Google Shape;150;g70d3275c36_0_6"/>
          <p:cNvSpPr txBox="1"/>
          <p:nvPr/>
        </p:nvSpPr>
        <p:spPr>
          <a:xfrm>
            <a:off x="1062750" y="4310650"/>
            <a:ext cx="724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cxnSp>
        <p:nvCxnSpPr>
          <p:cNvPr id="151" name="Google Shape;151;g70d3275c36_0_6"/>
          <p:cNvCxnSpPr/>
          <p:nvPr/>
        </p:nvCxnSpPr>
        <p:spPr>
          <a:xfrm>
            <a:off x="4004025" y="1662375"/>
            <a:ext cx="0" cy="29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" name="Google Shape;152;g70d3275c36_0_6"/>
          <p:cNvSpPr txBox="1"/>
          <p:nvPr/>
        </p:nvSpPr>
        <p:spPr>
          <a:xfrm>
            <a:off x="3465175" y="1272475"/>
            <a:ext cx="1192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23.500 USD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39fc43997_0_5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Dispersion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58" name="Google Shape;158;g939fc43997_0_5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g939fc43997_0_57"/>
          <p:cNvSpPr/>
          <p:nvPr/>
        </p:nvSpPr>
        <p:spPr>
          <a:xfrm>
            <a:off x="1614775" y="1658650"/>
            <a:ext cx="5580600" cy="299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g939fc43997_0_57"/>
          <p:cNvCxnSpPr/>
          <p:nvPr/>
        </p:nvCxnSpPr>
        <p:spPr>
          <a:xfrm rot="10800000">
            <a:off x="1367300" y="2327350"/>
            <a:ext cx="15300" cy="16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g939fc43997_0_57"/>
          <p:cNvCxnSpPr/>
          <p:nvPr/>
        </p:nvCxnSpPr>
        <p:spPr>
          <a:xfrm flipH="1" rot="10800000">
            <a:off x="2439750" y="4719575"/>
            <a:ext cx="4264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g939fc43997_0_57"/>
          <p:cNvSpPr txBox="1"/>
          <p:nvPr/>
        </p:nvSpPr>
        <p:spPr>
          <a:xfrm>
            <a:off x="3939000" y="4719575"/>
            <a:ext cx="2392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Income</a:t>
            </a:r>
            <a:endParaRPr sz="1200"/>
          </a:p>
        </p:txBody>
      </p:sp>
      <p:sp>
        <p:nvSpPr>
          <p:cNvPr id="163" name="Google Shape;163;g939fc43997_0_57"/>
          <p:cNvSpPr txBox="1"/>
          <p:nvPr/>
        </p:nvSpPr>
        <p:spPr>
          <a:xfrm rot="-5400000">
            <a:off x="716900" y="2985425"/>
            <a:ext cx="957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Frequency</a:t>
            </a:r>
            <a:endParaRPr sz="1200"/>
          </a:p>
        </p:txBody>
      </p:sp>
      <p:sp>
        <p:nvSpPr>
          <p:cNvPr id="164" name="Google Shape;164;g939fc43997_0_57"/>
          <p:cNvSpPr/>
          <p:nvPr/>
        </p:nvSpPr>
        <p:spPr>
          <a:xfrm>
            <a:off x="3889375" y="1731175"/>
            <a:ext cx="114600" cy="284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939fc43997_0_57"/>
          <p:cNvSpPr/>
          <p:nvPr/>
        </p:nvSpPr>
        <p:spPr>
          <a:xfrm>
            <a:off x="4003975" y="1731275"/>
            <a:ext cx="114600" cy="284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939fc43997_0_57"/>
          <p:cNvSpPr/>
          <p:nvPr/>
        </p:nvSpPr>
        <p:spPr>
          <a:xfrm>
            <a:off x="4118575" y="1731325"/>
            <a:ext cx="114600" cy="284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939fc43997_0_57"/>
          <p:cNvSpPr/>
          <p:nvPr/>
        </p:nvSpPr>
        <p:spPr>
          <a:xfrm>
            <a:off x="4233175" y="1769375"/>
            <a:ext cx="114600" cy="280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939fc43997_0_57"/>
          <p:cNvSpPr/>
          <p:nvPr/>
        </p:nvSpPr>
        <p:spPr>
          <a:xfrm>
            <a:off x="4347775" y="1807525"/>
            <a:ext cx="114600" cy="2766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939fc43997_0_57"/>
          <p:cNvSpPr/>
          <p:nvPr/>
        </p:nvSpPr>
        <p:spPr>
          <a:xfrm>
            <a:off x="4462375" y="1846650"/>
            <a:ext cx="114600" cy="2727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939fc43997_0_57"/>
          <p:cNvSpPr/>
          <p:nvPr/>
        </p:nvSpPr>
        <p:spPr>
          <a:xfrm>
            <a:off x="4576975" y="2021575"/>
            <a:ext cx="114600" cy="255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939fc43997_0_57"/>
          <p:cNvSpPr/>
          <p:nvPr/>
        </p:nvSpPr>
        <p:spPr>
          <a:xfrm>
            <a:off x="4691575" y="2414725"/>
            <a:ext cx="114600" cy="215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939fc43997_0_57"/>
          <p:cNvSpPr/>
          <p:nvPr/>
        </p:nvSpPr>
        <p:spPr>
          <a:xfrm>
            <a:off x="4806175" y="2481625"/>
            <a:ext cx="114600" cy="209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939fc43997_0_57"/>
          <p:cNvSpPr/>
          <p:nvPr/>
        </p:nvSpPr>
        <p:spPr>
          <a:xfrm>
            <a:off x="4920775" y="2740000"/>
            <a:ext cx="114600" cy="183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939fc43997_0_57"/>
          <p:cNvSpPr/>
          <p:nvPr/>
        </p:nvSpPr>
        <p:spPr>
          <a:xfrm>
            <a:off x="5035375" y="3053125"/>
            <a:ext cx="114600" cy="152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939fc43997_0_57"/>
          <p:cNvSpPr/>
          <p:nvPr/>
        </p:nvSpPr>
        <p:spPr>
          <a:xfrm>
            <a:off x="5149975" y="3567425"/>
            <a:ext cx="114600" cy="1006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939fc43997_0_57"/>
          <p:cNvSpPr/>
          <p:nvPr/>
        </p:nvSpPr>
        <p:spPr>
          <a:xfrm>
            <a:off x="5264575" y="3767300"/>
            <a:ext cx="114600" cy="80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939fc43997_0_57"/>
          <p:cNvSpPr/>
          <p:nvPr/>
        </p:nvSpPr>
        <p:spPr>
          <a:xfrm>
            <a:off x="5379175" y="3843625"/>
            <a:ext cx="114600" cy="73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939fc43997_0_57"/>
          <p:cNvSpPr/>
          <p:nvPr/>
        </p:nvSpPr>
        <p:spPr>
          <a:xfrm>
            <a:off x="5493775" y="3932250"/>
            <a:ext cx="114600" cy="642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939fc43997_0_57"/>
          <p:cNvSpPr/>
          <p:nvPr/>
        </p:nvSpPr>
        <p:spPr>
          <a:xfrm>
            <a:off x="5608375" y="4230325"/>
            <a:ext cx="114600" cy="343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939fc43997_0_57"/>
          <p:cNvSpPr/>
          <p:nvPr/>
        </p:nvSpPr>
        <p:spPr>
          <a:xfrm>
            <a:off x="5722975" y="4310675"/>
            <a:ext cx="114600" cy="263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939fc43997_0_57"/>
          <p:cNvSpPr/>
          <p:nvPr/>
        </p:nvSpPr>
        <p:spPr>
          <a:xfrm>
            <a:off x="5837575" y="4344950"/>
            <a:ext cx="114600" cy="229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939fc43997_0_57"/>
          <p:cNvSpPr/>
          <p:nvPr/>
        </p:nvSpPr>
        <p:spPr>
          <a:xfrm>
            <a:off x="5952175" y="4386500"/>
            <a:ext cx="114600" cy="187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939fc43997_0_57"/>
          <p:cNvSpPr/>
          <p:nvPr/>
        </p:nvSpPr>
        <p:spPr>
          <a:xfrm>
            <a:off x="6066775" y="4443575"/>
            <a:ext cx="114600" cy="13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939fc43997_0_57"/>
          <p:cNvSpPr/>
          <p:nvPr/>
        </p:nvSpPr>
        <p:spPr>
          <a:xfrm>
            <a:off x="6181375" y="4443550"/>
            <a:ext cx="114600" cy="13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939fc43997_0_57"/>
          <p:cNvSpPr/>
          <p:nvPr/>
        </p:nvSpPr>
        <p:spPr>
          <a:xfrm>
            <a:off x="6295975" y="4443625"/>
            <a:ext cx="114600" cy="13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939fc43997_0_57"/>
          <p:cNvSpPr/>
          <p:nvPr/>
        </p:nvSpPr>
        <p:spPr>
          <a:xfrm>
            <a:off x="6410575" y="4474875"/>
            <a:ext cx="114600" cy="99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939fc43997_0_57"/>
          <p:cNvSpPr/>
          <p:nvPr/>
        </p:nvSpPr>
        <p:spPr>
          <a:xfrm>
            <a:off x="6525175" y="4474700"/>
            <a:ext cx="114600" cy="99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939fc43997_0_57"/>
          <p:cNvSpPr/>
          <p:nvPr/>
        </p:nvSpPr>
        <p:spPr>
          <a:xfrm>
            <a:off x="2521400" y="4230425"/>
            <a:ext cx="114600" cy="343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939fc43997_0_57"/>
          <p:cNvSpPr/>
          <p:nvPr/>
        </p:nvSpPr>
        <p:spPr>
          <a:xfrm>
            <a:off x="2636000" y="4138400"/>
            <a:ext cx="114600" cy="435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939fc43997_0_57"/>
          <p:cNvSpPr/>
          <p:nvPr/>
        </p:nvSpPr>
        <p:spPr>
          <a:xfrm>
            <a:off x="2750600" y="3931925"/>
            <a:ext cx="114600" cy="642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939fc43997_0_57"/>
          <p:cNvSpPr/>
          <p:nvPr/>
        </p:nvSpPr>
        <p:spPr>
          <a:xfrm>
            <a:off x="2865200" y="3567425"/>
            <a:ext cx="114600" cy="1006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939fc43997_0_57"/>
          <p:cNvSpPr/>
          <p:nvPr/>
        </p:nvSpPr>
        <p:spPr>
          <a:xfrm>
            <a:off x="2979800" y="3053000"/>
            <a:ext cx="114600" cy="152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939fc43997_0_57"/>
          <p:cNvSpPr/>
          <p:nvPr/>
        </p:nvSpPr>
        <p:spPr>
          <a:xfrm>
            <a:off x="3094400" y="2862500"/>
            <a:ext cx="114600" cy="1711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939fc43997_0_57"/>
          <p:cNvSpPr/>
          <p:nvPr/>
        </p:nvSpPr>
        <p:spPr>
          <a:xfrm>
            <a:off x="3209000" y="2414825"/>
            <a:ext cx="114600" cy="215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939fc43997_0_57"/>
          <p:cNvSpPr/>
          <p:nvPr/>
        </p:nvSpPr>
        <p:spPr>
          <a:xfrm>
            <a:off x="3323596" y="2327350"/>
            <a:ext cx="114600" cy="224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939fc43997_0_57"/>
          <p:cNvSpPr/>
          <p:nvPr/>
        </p:nvSpPr>
        <p:spPr>
          <a:xfrm>
            <a:off x="3438200" y="2105650"/>
            <a:ext cx="114600" cy="2468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939fc43997_0_57"/>
          <p:cNvSpPr/>
          <p:nvPr/>
        </p:nvSpPr>
        <p:spPr>
          <a:xfrm>
            <a:off x="3552800" y="1807525"/>
            <a:ext cx="114600" cy="2766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939fc43997_0_57"/>
          <p:cNvSpPr/>
          <p:nvPr/>
        </p:nvSpPr>
        <p:spPr>
          <a:xfrm>
            <a:off x="3667400" y="1731325"/>
            <a:ext cx="114600" cy="284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939fc43997_0_57"/>
          <p:cNvSpPr/>
          <p:nvPr/>
        </p:nvSpPr>
        <p:spPr>
          <a:xfrm>
            <a:off x="3782000" y="1807600"/>
            <a:ext cx="114600" cy="2766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939fc43997_0_57"/>
          <p:cNvSpPr/>
          <p:nvPr/>
        </p:nvSpPr>
        <p:spPr>
          <a:xfrm>
            <a:off x="2066600" y="4513250"/>
            <a:ext cx="114600" cy="6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939fc43997_0_57"/>
          <p:cNvSpPr/>
          <p:nvPr/>
        </p:nvSpPr>
        <p:spPr>
          <a:xfrm>
            <a:off x="2181200" y="4513100"/>
            <a:ext cx="114600" cy="6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939fc43997_0_57"/>
          <p:cNvSpPr/>
          <p:nvPr/>
        </p:nvSpPr>
        <p:spPr>
          <a:xfrm>
            <a:off x="2295800" y="4443575"/>
            <a:ext cx="114600" cy="130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939fc43997_0_57"/>
          <p:cNvSpPr/>
          <p:nvPr/>
        </p:nvSpPr>
        <p:spPr>
          <a:xfrm>
            <a:off x="2410400" y="4344950"/>
            <a:ext cx="114600" cy="229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939fc43997_0_57"/>
          <p:cNvSpPr txBox="1"/>
          <p:nvPr/>
        </p:nvSpPr>
        <p:spPr>
          <a:xfrm>
            <a:off x="887000" y="1846650"/>
            <a:ext cx="724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mln.</a:t>
            </a:r>
            <a:endParaRPr sz="1200"/>
          </a:p>
        </p:txBody>
      </p:sp>
      <p:sp>
        <p:nvSpPr>
          <p:cNvPr id="205" name="Google Shape;205;g939fc43997_0_57"/>
          <p:cNvSpPr txBox="1"/>
          <p:nvPr/>
        </p:nvSpPr>
        <p:spPr>
          <a:xfrm>
            <a:off x="1062750" y="4310650"/>
            <a:ext cx="724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cxnSp>
        <p:nvCxnSpPr>
          <p:cNvPr id="206" name="Google Shape;206;g939fc43997_0_57"/>
          <p:cNvCxnSpPr/>
          <p:nvPr/>
        </p:nvCxnSpPr>
        <p:spPr>
          <a:xfrm>
            <a:off x="4004025" y="1662375"/>
            <a:ext cx="0" cy="29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7" name="Google Shape;207;g939fc43997_0_57"/>
          <p:cNvSpPr txBox="1"/>
          <p:nvPr/>
        </p:nvSpPr>
        <p:spPr>
          <a:xfrm>
            <a:off x="3465175" y="1272475"/>
            <a:ext cx="1192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23.500 USD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0c5ea69c_0_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Dispersion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13" name="Google Shape;213;g7f0c5ea69c_0_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g7f0c5ea69c_0_1"/>
          <p:cNvSpPr txBox="1"/>
          <p:nvPr/>
        </p:nvSpPr>
        <p:spPr>
          <a:xfrm>
            <a:off x="1145025" y="1535800"/>
            <a:ext cx="66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the data points are close to the mean we say that there is a </a:t>
            </a:r>
            <a:r>
              <a:rPr b="1" lang="en"/>
              <a:t>low level of dispersion</a:t>
            </a:r>
            <a:r>
              <a:rPr lang="en"/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/>
              <a:t>higher level </a:t>
            </a:r>
            <a:r>
              <a:rPr lang="en"/>
              <a:t>of dispersion therefore entails that fewer data points are centered around the mean.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39fc43997_0_113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Measures of Dispersion</a:t>
            </a:r>
            <a:endParaRPr/>
          </a:p>
        </p:txBody>
      </p:sp>
      <p:sp>
        <p:nvSpPr>
          <p:cNvPr id="220" name="Google Shape;220;g939fc43997_0_11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1" name="Google Shape;221;g939fc43997_0_1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39fc43997_0_1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Dispersion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27" name="Google Shape;227;g939fc43997_0_1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g939fc43997_0_119"/>
          <p:cNvSpPr/>
          <p:nvPr/>
        </p:nvSpPr>
        <p:spPr>
          <a:xfrm>
            <a:off x="881806" y="2036775"/>
            <a:ext cx="3710700" cy="22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g939fc43997_0_119"/>
          <p:cNvCxnSpPr/>
          <p:nvPr/>
        </p:nvCxnSpPr>
        <p:spPr>
          <a:xfrm rot="10800000">
            <a:off x="717226" y="2527733"/>
            <a:ext cx="10200" cy="12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g939fc43997_0_119"/>
          <p:cNvCxnSpPr/>
          <p:nvPr/>
        </p:nvCxnSpPr>
        <p:spPr>
          <a:xfrm flipH="1" rot="10800000">
            <a:off x="1430357" y="4285137"/>
            <a:ext cx="2835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g939fc43997_0_119"/>
          <p:cNvSpPr txBox="1"/>
          <p:nvPr/>
        </p:nvSpPr>
        <p:spPr>
          <a:xfrm>
            <a:off x="2427253" y="4285028"/>
            <a:ext cx="1590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Income</a:t>
            </a:r>
            <a:endParaRPr sz="800"/>
          </a:p>
        </p:txBody>
      </p:sp>
      <p:sp>
        <p:nvSpPr>
          <p:cNvPr id="232" name="Google Shape;232;g939fc43997_0_119"/>
          <p:cNvSpPr txBox="1"/>
          <p:nvPr/>
        </p:nvSpPr>
        <p:spPr>
          <a:xfrm rot="-5400000">
            <a:off x="251650" y="3023413"/>
            <a:ext cx="702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Frequency</a:t>
            </a:r>
            <a:endParaRPr sz="800"/>
          </a:p>
        </p:txBody>
      </p:sp>
      <p:sp>
        <p:nvSpPr>
          <p:cNvPr id="233" name="Google Shape;233;g939fc43997_0_119"/>
          <p:cNvSpPr/>
          <p:nvPr/>
        </p:nvSpPr>
        <p:spPr>
          <a:xfrm>
            <a:off x="2394256" y="2305345"/>
            <a:ext cx="76200" cy="1872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939fc43997_0_119"/>
          <p:cNvSpPr/>
          <p:nvPr/>
        </p:nvSpPr>
        <p:spPr>
          <a:xfrm>
            <a:off x="2470456" y="2354318"/>
            <a:ext cx="76200" cy="182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939fc43997_0_119"/>
          <p:cNvSpPr/>
          <p:nvPr/>
        </p:nvSpPr>
        <p:spPr>
          <a:xfrm>
            <a:off x="2546657" y="2354355"/>
            <a:ext cx="76200" cy="182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939fc43997_0_119"/>
          <p:cNvSpPr/>
          <p:nvPr/>
        </p:nvSpPr>
        <p:spPr>
          <a:xfrm>
            <a:off x="2622858" y="2421121"/>
            <a:ext cx="76200" cy="175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939fc43997_0_119"/>
          <p:cNvSpPr/>
          <p:nvPr/>
        </p:nvSpPr>
        <p:spPr>
          <a:xfrm>
            <a:off x="2699059" y="2421121"/>
            <a:ext cx="76200" cy="175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939fc43997_0_119"/>
          <p:cNvSpPr/>
          <p:nvPr/>
        </p:nvSpPr>
        <p:spPr>
          <a:xfrm>
            <a:off x="2775260" y="2480175"/>
            <a:ext cx="76200" cy="169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939fc43997_0_119"/>
          <p:cNvSpPr/>
          <p:nvPr/>
        </p:nvSpPr>
        <p:spPr>
          <a:xfrm>
            <a:off x="2851461" y="2527991"/>
            <a:ext cx="76200" cy="1650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939fc43997_0_119"/>
          <p:cNvSpPr/>
          <p:nvPr/>
        </p:nvSpPr>
        <p:spPr>
          <a:xfrm>
            <a:off x="2927662" y="2592113"/>
            <a:ext cx="76200" cy="1586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939fc43997_0_119"/>
          <p:cNvSpPr/>
          <p:nvPr/>
        </p:nvSpPr>
        <p:spPr>
          <a:xfrm>
            <a:off x="3003863" y="2641251"/>
            <a:ext cx="76200" cy="153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939fc43997_0_119"/>
          <p:cNvSpPr/>
          <p:nvPr/>
        </p:nvSpPr>
        <p:spPr>
          <a:xfrm>
            <a:off x="3080064" y="2725113"/>
            <a:ext cx="76200" cy="145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939fc43997_0_119"/>
          <p:cNvSpPr/>
          <p:nvPr/>
        </p:nvSpPr>
        <p:spPr>
          <a:xfrm>
            <a:off x="3156265" y="2786021"/>
            <a:ext cx="76200" cy="1392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939fc43997_0_119"/>
          <p:cNvSpPr/>
          <p:nvPr/>
        </p:nvSpPr>
        <p:spPr>
          <a:xfrm>
            <a:off x="3232466" y="2844047"/>
            <a:ext cx="76200" cy="1334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939fc43997_0_119"/>
          <p:cNvSpPr/>
          <p:nvPr/>
        </p:nvSpPr>
        <p:spPr>
          <a:xfrm>
            <a:off x="3308667" y="2921004"/>
            <a:ext cx="76200" cy="125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939fc43997_0_119"/>
          <p:cNvSpPr/>
          <p:nvPr/>
        </p:nvSpPr>
        <p:spPr>
          <a:xfrm>
            <a:off x="3384868" y="2960098"/>
            <a:ext cx="76200" cy="121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939fc43997_0_119"/>
          <p:cNvSpPr/>
          <p:nvPr/>
        </p:nvSpPr>
        <p:spPr>
          <a:xfrm>
            <a:off x="3461069" y="3061019"/>
            <a:ext cx="76200" cy="1117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939fc43997_0_119"/>
          <p:cNvSpPr/>
          <p:nvPr/>
        </p:nvSpPr>
        <p:spPr>
          <a:xfrm>
            <a:off x="3537270" y="3179787"/>
            <a:ext cx="76200" cy="99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939fc43997_0_119"/>
          <p:cNvSpPr/>
          <p:nvPr/>
        </p:nvSpPr>
        <p:spPr>
          <a:xfrm>
            <a:off x="3613471" y="3277807"/>
            <a:ext cx="76200" cy="900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939fc43997_0_119"/>
          <p:cNvSpPr/>
          <p:nvPr/>
        </p:nvSpPr>
        <p:spPr>
          <a:xfrm>
            <a:off x="3689672" y="3438699"/>
            <a:ext cx="76200" cy="739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939fc43997_0_119"/>
          <p:cNvSpPr/>
          <p:nvPr/>
        </p:nvSpPr>
        <p:spPr>
          <a:xfrm>
            <a:off x="3765873" y="3536663"/>
            <a:ext cx="76200" cy="641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939fc43997_0_119"/>
          <p:cNvSpPr/>
          <p:nvPr/>
        </p:nvSpPr>
        <p:spPr>
          <a:xfrm>
            <a:off x="3842074" y="3641605"/>
            <a:ext cx="76200" cy="536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939fc43997_0_119"/>
          <p:cNvSpPr/>
          <p:nvPr/>
        </p:nvSpPr>
        <p:spPr>
          <a:xfrm>
            <a:off x="3918274" y="3746033"/>
            <a:ext cx="76200" cy="432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939fc43997_0_119"/>
          <p:cNvSpPr/>
          <p:nvPr/>
        </p:nvSpPr>
        <p:spPr>
          <a:xfrm>
            <a:off x="3994475" y="3889095"/>
            <a:ext cx="76200" cy="289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939fc43997_0_119"/>
          <p:cNvSpPr/>
          <p:nvPr/>
        </p:nvSpPr>
        <p:spPr>
          <a:xfrm>
            <a:off x="4070676" y="3984672"/>
            <a:ext cx="76200" cy="19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939fc43997_0_119"/>
          <p:cNvSpPr/>
          <p:nvPr/>
        </p:nvSpPr>
        <p:spPr>
          <a:xfrm>
            <a:off x="4146877" y="4040384"/>
            <a:ext cx="76200" cy="137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939fc43997_0_119"/>
          <p:cNvSpPr/>
          <p:nvPr/>
        </p:nvSpPr>
        <p:spPr>
          <a:xfrm>
            <a:off x="1484648" y="3179861"/>
            <a:ext cx="76200" cy="99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939fc43997_0_119"/>
          <p:cNvSpPr/>
          <p:nvPr/>
        </p:nvSpPr>
        <p:spPr>
          <a:xfrm>
            <a:off x="1560849" y="3060927"/>
            <a:ext cx="76200" cy="1117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939fc43997_0_119"/>
          <p:cNvSpPr/>
          <p:nvPr/>
        </p:nvSpPr>
        <p:spPr>
          <a:xfrm>
            <a:off x="1637050" y="2921004"/>
            <a:ext cx="76200" cy="125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939fc43997_0_119"/>
          <p:cNvSpPr/>
          <p:nvPr/>
        </p:nvSpPr>
        <p:spPr>
          <a:xfrm>
            <a:off x="1713251" y="2786095"/>
            <a:ext cx="76200" cy="1392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939fc43997_0_119"/>
          <p:cNvSpPr/>
          <p:nvPr/>
        </p:nvSpPr>
        <p:spPr>
          <a:xfrm>
            <a:off x="1789452" y="2725113"/>
            <a:ext cx="76200" cy="145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939fc43997_0_119"/>
          <p:cNvSpPr/>
          <p:nvPr/>
        </p:nvSpPr>
        <p:spPr>
          <a:xfrm>
            <a:off x="1865653" y="2641159"/>
            <a:ext cx="76200" cy="153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939fc43997_0_119"/>
          <p:cNvSpPr/>
          <p:nvPr/>
        </p:nvSpPr>
        <p:spPr>
          <a:xfrm>
            <a:off x="1941854" y="2592186"/>
            <a:ext cx="76200" cy="1586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939fc43997_0_119"/>
          <p:cNvSpPr/>
          <p:nvPr/>
        </p:nvSpPr>
        <p:spPr>
          <a:xfrm>
            <a:off x="2018052" y="2527936"/>
            <a:ext cx="76200" cy="1650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939fc43997_0_119"/>
          <p:cNvSpPr/>
          <p:nvPr/>
        </p:nvSpPr>
        <p:spPr>
          <a:xfrm>
            <a:off x="2094256" y="2480248"/>
            <a:ext cx="76200" cy="169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939fc43997_0_119"/>
          <p:cNvSpPr/>
          <p:nvPr/>
        </p:nvSpPr>
        <p:spPr>
          <a:xfrm>
            <a:off x="2170457" y="2421121"/>
            <a:ext cx="76200" cy="175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939fc43997_0_119"/>
          <p:cNvSpPr/>
          <p:nvPr/>
        </p:nvSpPr>
        <p:spPr>
          <a:xfrm>
            <a:off x="2246649" y="2421121"/>
            <a:ext cx="76200" cy="175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939fc43997_0_119"/>
          <p:cNvSpPr/>
          <p:nvPr/>
        </p:nvSpPr>
        <p:spPr>
          <a:xfrm>
            <a:off x="2322859" y="2354355"/>
            <a:ext cx="76200" cy="182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939fc43997_0_119"/>
          <p:cNvSpPr/>
          <p:nvPr/>
        </p:nvSpPr>
        <p:spPr>
          <a:xfrm>
            <a:off x="1182238" y="4082361"/>
            <a:ext cx="76200" cy="95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939fc43997_0_119"/>
          <p:cNvSpPr/>
          <p:nvPr/>
        </p:nvSpPr>
        <p:spPr>
          <a:xfrm>
            <a:off x="1258439" y="3858246"/>
            <a:ext cx="76200" cy="320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939fc43997_0_119"/>
          <p:cNvSpPr/>
          <p:nvPr/>
        </p:nvSpPr>
        <p:spPr>
          <a:xfrm>
            <a:off x="1334640" y="3585636"/>
            <a:ext cx="76200" cy="59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939fc43997_0_119"/>
          <p:cNvSpPr/>
          <p:nvPr/>
        </p:nvSpPr>
        <p:spPr>
          <a:xfrm>
            <a:off x="1410841" y="3438718"/>
            <a:ext cx="76200" cy="739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g939fc43997_0_119"/>
          <p:cNvCxnSpPr/>
          <p:nvPr/>
        </p:nvCxnSpPr>
        <p:spPr>
          <a:xfrm>
            <a:off x="2470490" y="2039511"/>
            <a:ext cx="0" cy="215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4" name="Google Shape;274;g939fc43997_0_119"/>
          <p:cNvSpPr/>
          <p:nvPr/>
        </p:nvSpPr>
        <p:spPr>
          <a:xfrm>
            <a:off x="5293401" y="2034029"/>
            <a:ext cx="3532500" cy="220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g939fc43997_0_119"/>
          <p:cNvCxnSpPr/>
          <p:nvPr/>
        </p:nvCxnSpPr>
        <p:spPr>
          <a:xfrm rot="10800000">
            <a:off x="5136520" y="2525868"/>
            <a:ext cx="9900" cy="12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g939fc43997_0_119"/>
          <p:cNvCxnSpPr/>
          <p:nvPr/>
        </p:nvCxnSpPr>
        <p:spPr>
          <a:xfrm flipH="1" rot="10800000">
            <a:off x="5815661" y="4285135"/>
            <a:ext cx="2699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g939fc43997_0_119"/>
          <p:cNvSpPr txBox="1"/>
          <p:nvPr/>
        </p:nvSpPr>
        <p:spPr>
          <a:xfrm>
            <a:off x="6764780" y="4285019"/>
            <a:ext cx="1514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Income</a:t>
            </a:r>
            <a:endParaRPr sz="800"/>
          </a:p>
        </p:txBody>
      </p:sp>
      <p:sp>
        <p:nvSpPr>
          <p:cNvPr id="278" name="Google Shape;278;g939fc43997_0_119"/>
          <p:cNvSpPr txBox="1"/>
          <p:nvPr/>
        </p:nvSpPr>
        <p:spPr>
          <a:xfrm rot="-5400000">
            <a:off x="4675937" y="3027084"/>
            <a:ext cx="704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Frequency</a:t>
            </a:r>
            <a:endParaRPr sz="800"/>
          </a:p>
        </p:txBody>
      </p:sp>
      <p:sp>
        <p:nvSpPr>
          <p:cNvPr id="279" name="Google Shape;279;g939fc43997_0_119"/>
          <p:cNvSpPr/>
          <p:nvPr/>
        </p:nvSpPr>
        <p:spPr>
          <a:xfrm>
            <a:off x="6733364" y="2087363"/>
            <a:ext cx="72300" cy="2090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939fc43997_0_119"/>
          <p:cNvSpPr/>
          <p:nvPr/>
        </p:nvSpPr>
        <p:spPr>
          <a:xfrm>
            <a:off x="6805913" y="2087437"/>
            <a:ext cx="72300" cy="2090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939fc43997_0_119"/>
          <p:cNvSpPr/>
          <p:nvPr/>
        </p:nvSpPr>
        <p:spPr>
          <a:xfrm>
            <a:off x="6878462" y="2087474"/>
            <a:ext cx="72300" cy="2090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939fc43997_0_119"/>
          <p:cNvSpPr/>
          <p:nvPr/>
        </p:nvSpPr>
        <p:spPr>
          <a:xfrm>
            <a:off x="6951011" y="2115456"/>
            <a:ext cx="72300" cy="206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939fc43997_0_119"/>
          <p:cNvSpPr/>
          <p:nvPr/>
        </p:nvSpPr>
        <p:spPr>
          <a:xfrm>
            <a:off x="7023560" y="2143511"/>
            <a:ext cx="72300" cy="2034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939fc43997_0_119"/>
          <p:cNvSpPr/>
          <p:nvPr/>
        </p:nvSpPr>
        <p:spPr>
          <a:xfrm>
            <a:off x="7096109" y="2172283"/>
            <a:ext cx="72300" cy="2005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939fc43997_0_119"/>
          <p:cNvSpPr/>
          <p:nvPr/>
        </p:nvSpPr>
        <p:spPr>
          <a:xfrm>
            <a:off x="7168657" y="2300922"/>
            <a:ext cx="72300" cy="1877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939fc43997_0_119"/>
          <p:cNvSpPr/>
          <p:nvPr/>
        </p:nvSpPr>
        <p:spPr>
          <a:xfrm>
            <a:off x="7241206" y="2590043"/>
            <a:ext cx="72300" cy="1588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939fc43997_0_119"/>
          <p:cNvSpPr/>
          <p:nvPr/>
        </p:nvSpPr>
        <p:spPr>
          <a:xfrm>
            <a:off x="7313755" y="2639241"/>
            <a:ext cx="72300" cy="1538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939fc43997_0_119"/>
          <p:cNvSpPr/>
          <p:nvPr/>
        </p:nvSpPr>
        <p:spPr>
          <a:xfrm>
            <a:off x="7386304" y="2829249"/>
            <a:ext cx="72300" cy="1348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939fc43997_0_119"/>
          <p:cNvSpPr/>
          <p:nvPr/>
        </p:nvSpPr>
        <p:spPr>
          <a:xfrm>
            <a:off x="7458853" y="3059519"/>
            <a:ext cx="72300" cy="1118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939fc43997_0_119"/>
          <p:cNvSpPr/>
          <p:nvPr/>
        </p:nvSpPr>
        <p:spPr>
          <a:xfrm>
            <a:off x="7531402" y="3437733"/>
            <a:ext cx="72300" cy="740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939fc43997_0_119"/>
          <p:cNvSpPr/>
          <p:nvPr/>
        </p:nvSpPr>
        <p:spPr>
          <a:xfrm>
            <a:off x="7603951" y="3584721"/>
            <a:ext cx="72300" cy="593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939fc43997_0_119"/>
          <p:cNvSpPr/>
          <p:nvPr/>
        </p:nvSpPr>
        <p:spPr>
          <a:xfrm>
            <a:off x="7676500" y="3640850"/>
            <a:ext cx="72300" cy="53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939fc43997_0_119"/>
          <p:cNvSpPr/>
          <p:nvPr/>
        </p:nvSpPr>
        <p:spPr>
          <a:xfrm>
            <a:off x="7749049" y="3706024"/>
            <a:ext cx="72300" cy="47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939fc43997_0_119"/>
          <p:cNvSpPr/>
          <p:nvPr/>
        </p:nvSpPr>
        <p:spPr>
          <a:xfrm>
            <a:off x="7821598" y="3925227"/>
            <a:ext cx="72300" cy="2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939fc43997_0_119"/>
          <p:cNvSpPr/>
          <p:nvPr/>
        </p:nvSpPr>
        <p:spPr>
          <a:xfrm>
            <a:off x="7894146" y="3984316"/>
            <a:ext cx="72300" cy="193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939fc43997_0_119"/>
          <p:cNvSpPr/>
          <p:nvPr/>
        </p:nvSpPr>
        <p:spPr>
          <a:xfrm>
            <a:off x="7966695" y="4009522"/>
            <a:ext cx="72300" cy="16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939fc43997_0_119"/>
          <p:cNvSpPr/>
          <p:nvPr/>
        </p:nvSpPr>
        <p:spPr>
          <a:xfrm>
            <a:off x="8039244" y="4040077"/>
            <a:ext cx="72300" cy="137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939fc43997_0_119"/>
          <p:cNvSpPr/>
          <p:nvPr/>
        </p:nvSpPr>
        <p:spPr>
          <a:xfrm>
            <a:off x="8111793" y="4082050"/>
            <a:ext cx="72300" cy="96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939fc43997_0_119"/>
          <p:cNvSpPr/>
          <p:nvPr/>
        </p:nvSpPr>
        <p:spPr>
          <a:xfrm>
            <a:off x="8184342" y="4082032"/>
            <a:ext cx="72300" cy="96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939fc43997_0_119"/>
          <p:cNvSpPr/>
          <p:nvPr/>
        </p:nvSpPr>
        <p:spPr>
          <a:xfrm>
            <a:off x="8256891" y="4082087"/>
            <a:ext cx="72300" cy="96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939fc43997_0_119"/>
          <p:cNvSpPr/>
          <p:nvPr/>
        </p:nvSpPr>
        <p:spPr>
          <a:xfrm>
            <a:off x="8329440" y="4105068"/>
            <a:ext cx="72300" cy="7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939fc43997_0_119"/>
          <p:cNvSpPr/>
          <p:nvPr/>
        </p:nvSpPr>
        <p:spPr>
          <a:xfrm>
            <a:off x="8401989" y="4104939"/>
            <a:ext cx="72300" cy="7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939fc43997_0_119"/>
          <p:cNvSpPr/>
          <p:nvPr/>
        </p:nvSpPr>
        <p:spPr>
          <a:xfrm>
            <a:off x="5867351" y="3925301"/>
            <a:ext cx="72300" cy="2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939fc43997_0_119"/>
          <p:cNvSpPr/>
          <p:nvPr/>
        </p:nvSpPr>
        <p:spPr>
          <a:xfrm>
            <a:off x="5939900" y="3857626"/>
            <a:ext cx="72300" cy="320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939fc43997_0_119"/>
          <p:cNvSpPr/>
          <p:nvPr/>
        </p:nvSpPr>
        <p:spPr>
          <a:xfrm>
            <a:off x="6012449" y="3705785"/>
            <a:ext cx="72300" cy="47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939fc43997_0_119"/>
          <p:cNvSpPr/>
          <p:nvPr/>
        </p:nvSpPr>
        <p:spPr>
          <a:xfrm>
            <a:off x="6084998" y="3437733"/>
            <a:ext cx="72300" cy="740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939fc43997_0_119"/>
          <p:cNvSpPr/>
          <p:nvPr/>
        </p:nvSpPr>
        <p:spPr>
          <a:xfrm>
            <a:off x="6157547" y="3059428"/>
            <a:ext cx="72300" cy="1118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939fc43997_0_119"/>
          <p:cNvSpPr/>
          <p:nvPr/>
        </p:nvSpPr>
        <p:spPr>
          <a:xfrm>
            <a:off x="6230095" y="2919335"/>
            <a:ext cx="72300" cy="1258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939fc43997_0_119"/>
          <p:cNvSpPr/>
          <p:nvPr/>
        </p:nvSpPr>
        <p:spPr>
          <a:xfrm>
            <a:off x="6302644" y="2590117"/>
            <a:ext cx="72300" cy="1588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939fc43997_0_119"/>
          <p:cNvSpPr/>
          <p:nvPr/>
        </p:nvSpPr>
        <p:spPr>
          <a:xfrm>
            <a:off x="6375191" y="2525788"/>
            <a:ext cx="72300" cy="1652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939fc43997_0_119"/>
          <p:cNvSpPr/>
          <p:nvPr/>
        </p:nvSpPr>
        <p:spPr>
          <a:xfrm>
            <a:off x="6447742" y="2362751"/>
            <a:ext cx="72300" cy="1815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939fc43997_0_119"/>
          <p:cNvSpPr/>
          <p:nvPr/>
        </p:nvSpPr>
        <p:spPr>
          <a:xfrm>
            <a:off x="6520291" y="2143511"/>
            <a:ext cx="72300" cy="2034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939fc43997_0_119"/>
          <p:cNvSpPr/>
          <p:nvPr/>
        </p:nvSpPr>
        <p:spPr>
          <a:xfrm>
            <a:off x="6592840" y="2087474"/>
            <a:ext cx="72300" cy="2090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939fc43997_0_119"/>
          <p:cNvSpPr/>
          <p:nvPr/>
        </p:nvSpPr>
        <p:spPr>
          <a:xfrm>
            <a:off x="6665389" y="2143566"/>
            <a:ext cx="72300" cy="2034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939fc43997_0_119"/>
          <p:cNvSpPr/>
          <p:nvPr/>
        </p:nvSpPr>
        <p:spPr>
          <a:xfrm>
            <a:off x="5579434" y="4133289"/>
            <a:ext cx="72300" cy="45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939fc43997_0_119"/>
          <p:cNvSpPr/>
          <p:nvPr/>
        </p:nvSpPr>
        <p:spPr>
          <a:xfrm>
            <a:off x="5651983" y="4133178"/>
            <a:ext cx="72300" cy="45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939fc43997_0_119"/>
          <p:cNvSpPr/>
          <p:nvPr/>
        </p:nvSpPr>
        <p:spPr>
          <a:xfrm>
            <a:off x="5724532" y="4082050"/>
            <a:ext cx="72300" cy="96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939fc43997_0_119"/>
          <p:cNvSpPr/>
          <p:nvPr/>
        </p:nvSpPr>
        <p:spPr>
          <a:xfrm>
            <a:off x="5797081" y="4009522"/>
            <a:ext cx="72300" cy="16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g939fc43997_0_119"/>
          <p:cNvCxnSpPr/>
          <p:nvPr/>
        </p:nvCxnSpPr>
        <p:spPr>
          <a:xfrm>
            <a:off x="6805945" y="2036768"/>
            <a:ext cx="0" cy="215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0" name="Google Shape;320;g939fc43997_0_119"/>
          <p:cNvCxnSpPr>
            <a:stCxn id="321" idx="2"/>
            <a:endCxn id="228" idx="0"/>
          </p:cNvCxnSpPr>
          <p:nvPr/>
        </p:nvCxnSpPr>
        <p:spPr>
          <a:xfrm flipH="1">
            <a:off x="2737175" y="1543125"/>
            <a:ext cx="1606800" cy="4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g939fc43997_0_119"/>
          <p:cNvSpPr txBox="1"/>
          <p:nvPr/>
        </p:nvSpPr>
        <p:spPr>
          <a:xfrm>
            <a:off x="3384875" y="1107525"/>
            <a:ext cx="1918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More dispersion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22" name="Google Shape;322;g939fc43997_0_119"/>
          <p:cNvCxnSpPr>
            <a:endCxn id="274" idx="0"/>
          </p:cNvCxnSpPr>
          <p:nvPr/>
        </p:nvCxnSpPr>
        <p:spPr>
          <a:xfrm flipH="1">
            <a:off x="7059651" y="1543229"/>
            <a:ext cx="460200" cy="49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g939fc43997_0_119"/>
          <p:cNvSpPr txBox="1"/>
          <p:nvPr/>
        </p:nvSpPr>
        <p:spPr>
          <a:xfrm>
            <a:off x="6815400" y="1107525"/>
            <a:ext cx="1918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Fewer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dispersion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399a2c655_0_6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Measures of Dispersion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29" name="Google Shape;329;g9399a2c655_0_6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g9399a2c655_0_66"/>
          <p:cNvSpPr txBox="1"/>
          <p:nvPr/>
        </p:nvSpPr>
        <p:spPr>
          <a:xfrm>
            <a:off x="1145025" y="1535800"/>
            <a:ext cx="66882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There are 2 ways to measure dispersion: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>
                <a:solidFill>
                  <a:schemeClr val="dk1"/>
                </a:solidFill>
              </a:rPr>
              <a:t>Variance.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variance squares the values of the data points such that the data outliers carry more weight and prevents values from canceling out.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Because we square, the variance will no longer have the same unit size as the original data.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"/>
              <a:t>Standard deviation.</a:t>
            </a:r>
            <a:endParaRPr b="1"/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standard deviation is simply the square root of the variance.</a:t>
            </a:r>
            <a:endParaRPr/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we ‘reverse’ the squaring operation, we will obtain a value in the same unit of measurement. 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