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Lora"/>
      <p:regular r:id="rId24"/>
      <p:bold r:id="rId25"/>
      <p:italic r:id="rId26"/>
      <p:boldItalic r:id="rId27"/>
    </p:embeddedFont>
    <p:embeddedFont>
      <p:font typeface="Quattrocento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jxrCE0eSctnaPJ+0FIeYdY3SNb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ora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ora-italic.fntdata"/><Relationship Id="rId25" Type="http://schemas.openxmlformats.org/officeDocument/2006/relationships/font" Target="fonts/Lora-bold.fntdata"/><Relationship Id="rId28" Type="http://schemas.openxmlformats.org/officeDocument/2006/relationships/font" Target="fonts/QuattrocentoSans-regular.fntdata"/><Relationship Id="rId27" Type="http://schemas.openxmlformats.org/officeDocument/2006/relationships/font" Target="fonts/Lor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Quattrocento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QuattrocentoSans-boldItalic.fntdata"/><Relationship Id="rId30" Type="http://schemas.openxmlformats.org/officeDocument/2006/relationships/font" Target="fonts/Quattrocento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5521afba2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95521afba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3ed0e4ea1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93ed0e4ea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3ed0e4ea1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93ed0e4ea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5521afba2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95521afba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5521afba2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95521afba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fd24979aa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6fd24979a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d3275c3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70d3275c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f0c5ea69c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7f0c5ea69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399a2c655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9399a2c65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3ed0e4ea1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93ed0e4ea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5521afba2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95521afb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3ed0e4ea1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93ed0e4ea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3ed0e4ea1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93ed0e4ea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3ed0e4ea1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93ed0e4ea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1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1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6" name="Google Shape;16;p17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17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7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9" name="Google Shape;19;p17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19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19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26" name="Google Shape;26;p19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18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2" name="Google Shape;32;p1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1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Google Shape;34;p1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38" name="Google Shape;38;p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0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“</a:t>
            </a:r>
            <a:endParaRPr b="1" i="0" sz="36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1" name="Google Shape;41;p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7" name="Google Shape;47;p21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21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21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3" name="Google Shape;53;p2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2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2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9" name="Google Shape;59;p23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23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3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24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24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4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996625" y="1909925"/>
            <a:ext cx="35694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Structure of Events &amp; Dependence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3" name="Google Shape;73;p1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4" name="Google Shape;74;p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2" name="Google Shape;8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0850" y="418050"/>
            <a:ext cx="2869224" cy="30933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5521afba2_0_1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Order, order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49" name="Google Shape;149;g95521afba2_0_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g95521afba2_0_18"/>
          <p:cNvSpPr txBox="1"/>
          <p:nvPr/>
        </p:nvSpPr>
        <p:spPr>
          <a:xfrm>
            <a:off x="1227900" y="1704750"/>
            <a:ext cx="6688200" cy="25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Thus, after Aline picked her card, the chances of Archana of picking a King of Hearts relative to Aline’s chances of picking that card went up.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Suppose that Aline did pick the King of Hearts. What are Archana’s chances of picking the King of Hearts?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3ed0e4ea1_0_35"/>
          <p:cNvSpPr txBox="1"/>
          <p:nvPr>
            <p:ph type="ctrTitle"/>
          </p:nvPr>
        </p:nvSpPr>
        <p:spPr>
          <a:xfrm>
            <a:off x="2031125" y="2090000"/>
            <a:ext cx="3787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Order determines chance</a:t>
            </a:r>
            <a:endParaRPr/>
          </a:p>
        </p:txBody>
      </p:sp>
      <p:sp>
        <p:nvSpPr>
          <p:cNvPr id="156" name="Google Shape;156;g93ed0e4ea1_0_3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b="0" i="0" sz="2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7" name="Google Shape;157;g93ed0e4ea1_0_3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3ed0e4ea1_0_2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Order determines chance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63" name="Google Shape;163;g93ed0e4ea1_0_2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g93ed0e4ea1_0_29"/>
          <p:cNvSpPr txBox="1"/>
          <p:nvPr/>
        </p:nvSpPr>
        <p:spPr>
          <a:xfrm>
            <a:off x="1145025" y="1816875"/>
            <a:ext cx="6688200" cy="19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The order of a structure of events is important. </a:t>
            </a:r>
            <a:r>
              <a:rPr i="1" lang="en"/>
              <a:t>Why</a:t>
            </a:r>
            <a:r>
              <a:rPr lang="en"/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By removing one card from the card deck, the </a:t>
            </a:r>
            <a:r>
              <a:rPr b="1" lang="en"/>
              <a:t>space of possible outcomes</a:t>
            </a:r>
            <a:r>
              <a:rPr lang="en"/>
              <a:t>, </a:t>
            </a:r>
            <a:r>
              <a:rPr b="1" lang="en"/>
              <a:t>Ω</a:t>
            </a:r>
            <a:r>
              <a:rPr lang="en"/>
              <a:t>, becomes </a:t>
            </a:r>
            <a:r>
              <a:rPr i="1" lang="en"/>
              <a:t>smaller</a:t>
            </a:r>
            <a:r>
              <a:rPr lang="en"/>
              <a:t>. Hence, the probability of picking any given card will be higher (1/12 instead of 1/13) assuming that the other player did not already pick that card.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5521afba2_0_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Order determines chance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70" name="Google Shape;170;g95521afba2_0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g95521afba2_0_6"/>
          <p:cNvSpPr txBox="1"/>
          <p:nvPr/>
        </p:nvSpPr>
        <p:spPr>
          <a:xfrm>
            <a:off x="1145025" y="1816875"/>
            <a:ext cx="6688200" cy="19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statistics and probability we say that - when the order or structure of events matters - we have a </a:t>
            </a:r>
            <a:r>
              <a:rPr b="1" lang="en">
                <a:solidFill>
                  <a:schemeClr val="dk1"/>
                </a:solidFill>
              </a:rPr>
              <a:t>dependency of events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other words, if the occurrence of one event change something in another event, there is a “</a:t>
            </a:r>
            <a:r>
              <a:rPr b="1" lang="en">
                <a:solidFill>
                  <a:schemeClr val="dk1"/>
                </a:solidFill>
              </a:rPr>
              <a:t>connection</a:t>
            </a:r>
            <a:r>
              <a:rPr lang="en">
                <a:solidFill>
                  <a:schemeClr val="dk1"/>
                </a:solidFill>
              </a:rPr>
              <a:t>” between the two events.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5521afba2_0_1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Order determines chance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77" name="Google Shape;177;g95521afba2_0_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g95521afba2_0_12"/>
          <p:cNvSpPr txBox="1"/>
          <p:nvPr/>
        </p:nvSpPr>
        <p:spPr>
          <a:xfrm>
            <a:off x="1145025" y="1816875"/>
            <a:ext cx="6688200" cy="19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be examples of games/cases whereby Archana’s chances of winning are </a:t>
            </a:r>
            <a:r>
              <a:rPr b="1" lang="en"/>
              <a:t>independent</a:t>
            </a:r>
            <a:r>
              <a:rPr lang="en"/>
              <a:t> of whatever Aline does?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Throwing a dice;</a:t>
            </a:r>
            <a:endParaRPr/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Picking a card after Aline put it back hers;</a:t>
            </a:r>
            <a:endParaRPr/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Coin flip;</a:t>
            </a:r>
            <a:endParaRPr/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….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fd24979aa_0_64"/>
          <p:cNvSpPr txBox="1"/>
          <p:nvPr>
            <p:ph type="ctrTitle"/>
          </p:nvPr>
        </p:nvSpPr>
        <p:spPr>
          <a:xfrm>
            <a:off x="2031125" y="1936575"/>
            <a:ext cx="37878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End. </a:t>
            </a:r>
            <a:endParaRPr/>
          </a:p>
        </p:txBody>
      </p:sp>
      <p:sp>
        <p:nvSpPr>
          <p:cNvPr id="184" name="Google Shape;184;g6fd24979aa_0_64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85" name="Google Shape;185;g6fd24979aa_0_6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0d3275c36_0_0"/>
          <p:cNvSpPr txBox="1"/>
          <p:nvPr>
            <p:ph type="ctrTitle"/>
          </p:nvPr>
        </p:nvSpPr>
        <p:spPr>
          <a:xfrm>
            <a:off x="2031125" y="1927700"/>
            <a:ext cx="3787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Structure of Events</a:t>
            </a:r>
            <a:endParaRPr/>
          </a:p>
        </p:txBody>
      </p:sp>
      <p:sp>
        <p:nvSpPr>
          <p:cNvPr id="89" name="Google Shape;89;g70d3275c36_0_0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b="0" i="0" sz="2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0" name="Google Shape;90;g70d3275c36_0_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f0c5ea69c_0_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Structure of Events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96" name="Google Shape;96;g7f0c5ea69c_0_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g7f0c5ea69c_0_1"/>
          <p:cNvSpPr txBox="1"/>
          <p:nvPr/>
        </p:nvSpPr>
        <p:spPr>
          <a:xfrm>
            <a:off x="1145025" y="1535800"/>
            <a:ext cx="6688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Suppose Aline and Archana play a card game. The person that picks the highest card wins the game.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Assume that Aline may go first. Then the structure of events can be defined as follows: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Struct_Events = (“Aline Picks a Card”, “Archana Picks a Card”.)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399a2c655_0_3"/>
          <p:cNvSpPr txBox="1"/>
          <p:nvPr>
            <p:ph type="ctrTitle"/>
          </p:nvPr>
        </p:nvSpPr>
        <p:spPr>
          <a:xfrm>
            <a:off x="2031125" y="1927700"/>
            <a:ext cx="3787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Order, order</a:t>
            </a:r>
            <a:endParaRPr/>
          </a:p>
        </p:txBody>
      </p:sp>
      <p:sp>
        <p:nvSpPr>
          <p:cNvPr id="103" name="Google Shape;103;g9399a2c655_0_3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b="0" i="0" sz="2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4" name="Google Shape;104;g9399a2c655_0_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3ed0e4ea1_0_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Order, order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10" name="Google Shape;110;g93ed0e4ea1_0_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g93ed0e4ea1_0_1"/>
          <p:cNvSpPr txBox="1"/>
          <p:nvPr/>
        </p:nvSpPr>
        <p:spPr>
          <a:xfrm>
            <a:off x="1154400" y="1751300"/>
            <a:ext cx="6688200" cy="25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The </a:t>
            </a:r>
            <a:r>
              <a:rPr b="1" lang="en"/>
              <a:t>order</a:t>
            </a:r>
            <a:r>
              <a:rPr lang="en"/>
              <a:t> of a structure of events is important. Why?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Because</a:t>
            </a:r>
            <a:r>
              <a:rPr i="1" lang="en"/>
              <a:t> in some cases</a:t>
            </a:r>
            <a:r>
              <a:rPr lang="en"/>
              <a:t> the order changes your chances of winning.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5521afba2_0_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Order, order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17" name="Google Shape;117;g95521afba2_0_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g95521afba2_0_0"/>
          <p:cNvSpPr txBox="1"/>
          <p:nvPr/>
        </p:nvSpPr>
        <p:spPr>
          <a:xfrm>
            <a:off x="1070050" y="1835575"/>
            <a:ext cx="7145400" cy="22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 that Aline and Archana play a game using only the Hearts from a deck of 52 cards (a total of 13 cards). The player that picks the highest card wins the game.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Struct_Events = (“Player1”, “Player2”) = (“Aline Picks a Card”, “Archana Picks a Card”.)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3ed0e4ea1_0_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Order, order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24" name="Google Shape;124;g93ed0e4ea1_0_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g93ed0e4ea1_0_7"/>
          <p:cNvSpPr txBox="1"/>
          <p:nvPr/>
        </p:nvSpPr>
        <p:spPr>
          <a:xfrm>
            <a:off x="1151025" y="1452025"/>
            <a:ext cx="66882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Struct_Events = (“Aline Picks a Card”, “Archana Picks a Card”.)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Suppose Aline needs to pick a card. How likely will it be that she picks the King of Hearts (the highest possible card)?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i="1" lang="en">
                <a:solidFill>
                  <a:schemeClr val="dk1"/>
                </a:solidFill>
              </a:rPr>
              <a:t>Before</a:t>
            </a:r>
            <a:r>
              <a:rPr lang="en">
                <a:solidFill>
                  <a:schemeClr val="dk1"/>
                </a:solidFill>
              </a:rPr>
              <a:t> actually picking a card, the chance of picking a King of Hearts is </a:t>
            </a:r>
            <a:r>
              <a:rPr b="1" lang="en">
                <a:solidFill>
                  <a:schemeClr val="dk1"/>
                </a:solidFill>
              </a:rPr>
              <a:t>1/13. </a:t>
            </a:r>
            <a:endParaRPr b="1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g93ed0e4ea1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350" y="2776075"/>
            <a:ext cx="5036007" cy="23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3ed0e4ea1_0_2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Order, order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32" name="Google Shape;132;g93ed0e4ea1_0_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g93ed0e4ea1_0_21"/>
          <p:cNvSpPr txBox="1"/>
          <p:nvPr/>
        </p:nvSpPr>
        <p:spPr>
          <a:xfrm>
            <a:off x="1227900" y="1704750"/>
            <a:ext cx="6688200" cy="25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Suppose now that the following happens: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Aline picks the 3 of Hearts and puts it on the table.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Now it’s Archana’s turn.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g93ed0e4ea1_0_21"/>
          <p:cNvPicPr preferRelativeResize="0"/>
          <p:nvPr/>
        </p:nvPicPr>
        <p:blipFill rotWithShape="1">
          <a:blip r:embed="rId3">
            <a:alphaModFix/>
          </a:blip>
          <a:srcRect b="47962" l="34604" r="52001" t="12465"/>
          <a:stretch/>
        </p:blipFill>
        <p:spPr>
          <a:xfrm>
            <a:off x="6388725" y="2297575"/>
            <a:ext cx="674550" cy="93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3ed0e4ea1_0_14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Order, order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40" name="Google Shape;140;g93ed0e4ea1_0_1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g93ed0e4ea1_0_14"/>
          <p:cNvSpPr txBox="1"/>
          <p:nvPr/>
        </p:nvSpPr>
        <p:spPr>
          <a:xfrm>
            <a:off x="1188500" y="1452025"/>
            <a:ext cx="66882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Given that it’s Archana’s turn. How likely will it be that she picks the King of Hearts (the highest possible card)?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i="1" lang="en">
                <a:solidFill>
                  <a:schemeClr val="dk1"/>
                </a:solidFill>
              </a:rPr>
              <a:t>A priori, </a:t>
            </a:r>
            <a:r>
              <a:rPr lang="en">
                <a:solidFill>
                  <a:schemeClr val="dk1"/>
                </a:solidFill>
              </a:rPr>
              <a:t>her chance of picking a King of Hearts is </a:t>
            </a:r>
            <a:r>
              <a:rPr b="1" lang="en">
                <a:solidFill>
                  <a:schemeClr val="dk1"/>
                </a:solidFill>
              </a:rPr>
              <a:t>1/12. </a:t>
            </a:r>
            <a:endParaRPr b="1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g93ed0e4ea1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350" y="2776075"/>
            <a:ext cx="5036007" cy="23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93ed0e4ea1_0_14"/>
          <p:cNvSpPr/>
          <p:nvPr/>
        </p:nvSpPr>
        <p:spPr>
          <a:xfrm>
            <a:off x="3549900" y="3059050"/>
            <a:ext cx="674400" cy="955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