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Lora"/>
      <p:regular r:id="rId34"/>
      <p:bold r:id="rId35"/>
      <p:italic r:id="rId36"/>
      <p:boldItalic r:id="rId37"/>
    </p:embeddedFont>
    <p:embeddedFont>
      <p:font typeface="Quattrocento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g16eo2L82nUQUT88KCnhguihoe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italic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Quattrocento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35" Type="http://schemas.openxmlformats.org/officeDocument/2006/relationships/font" Target="fonts/Lora-bold.fntdata"/><Relationship Id="rId12" Type="http://schemas.openxmlformats.org/officeDocument/2006/relationships/slide" Target="slides/slide8.xml"/><Relationship Id="rId34" Type="http://schemas.openxmlformats.org/officeDocument/2006/relationships/font" Target="fonts/Lora-regular.fntdata"/><Relationship Id="rId15" Type="http://schemas.openxmlformats.org/officeDocument/2006/relationships/slide" Target="slides/slide11.xml"/><Relationship Id="rId37" Type="http://schemas.openxmlformats.org/officeDocument/2006/relationships/font" Target="fonts/Lora-boldItalic.fntdata"/><Relationship Id="rId14" Type="http://schemas.openxmlformats.org/officeDocument/2006/relationships/slide" Target="slides/slide10.xml"/><Relationship Id="rId36" Type="http://schemas.openxmlformats.org/officeDocument/2006/relationships/font" Target="fonts/Lora-italic.fntdata"/><Relationship Id="rId17" Type="http://schemas.openxmlformats.org/officeDocument/2006/relationships/slide" Target="slides/slide13.xml"/><Relationship Id="rId39" Type="http://schemas.openxmlformats.org/officeDocument/2006/relationships/font" Target="fonts/QuattrocentoSans-bold.fntdata"/><Relationship Id="rId16" Type="http://schemas.openxmlformats.org/officeDocument/2006/relationships/slide" Target="slides/slide12.xml"/><Relationship Id="rId38" Type="http://schemas.openxmlformats.org/officeDocument/2006/relationships/font" Target="fonts/Quattrocento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d2c2abd73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6d2c2abd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a2c11299d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8a2c11299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d2c2abd73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6d2c2abd7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a2c11299d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8a2c11299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d2c2abd73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6d2c2abd7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2c11299d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8a2c11299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2c2abd73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6d2c2abd7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d2c2abd73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6d2c2abd7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◉"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d2c2abd73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6d2c2abd7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a2c11299d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8a2c11299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6462b4fa3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76462b4fa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d2c2abd73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6d2c2abd7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a2c11299d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8a2c1129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6462b4fa3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76462b4fa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Visualisation also helps to identify, and then zoom in to, anomalies – areas where the data does not confirm to our intuitions of relationships.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6462b4fa3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76462b4fa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Visualisation also helps to identify, and then zoom in to, anomalies – areas where the data does not confirm to our intuitions of relationships.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d2c2abd73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6d2c2abd7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d3fef30db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6d3fef30d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2c2abd73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6d2c2abd7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2c2abd73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6d2c2abd7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d2c2abd73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6d2c2abd7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a2c11299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8a2c1129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a2c11299d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8a2c1129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a2c11299d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8a2c1129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1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1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5" name="Google Shape;15;p17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17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7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1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1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5" name="Google Shape;25;p1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18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1" name="Google Shape;31;p1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1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7" name="Google Shape;37;p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0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2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21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2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2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2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2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23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23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24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24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10" Type="http://schemas.openxmlformats.org/officeDocument/2006/relationships/image" Target="../media/image12.png"/><Relationship Id="rId9" Type="http://schemas.openxmlformats.org/officeDocument/2006/relationships/image" Target="../media/image9.jp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entdex.com/financial-analysis/?i=GOOG&amp;tf=al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Analysis: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1" lang="en" sz="1800">
                <a:latin typeface="Roboto"/>
                <a:ea typeface="Roboto"/>
                <a:cs typeface="Roboto"/>
                <a:sym typeface="Roboto"/>
              </a:rPr>
              <a:t>A Very Short Introduction</a:t>
            </a:r>
            <a:endParaRPr b="0" i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" name="Google Shape;72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" name="Google Shape;8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850" y="418050"/>
            <a:ext cx="2869224" cy="30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2c2abd73_0_73"/>
          <p:cNvSpPr txBox="1"/>
          <p:nvPr>
            <p:ph type="ctrTitle"/>
          </p:nvPr>
        </p:nvSpPr>
        <p:spPr>
          <a:xfrm>
            <a:off x="2033050" y="2248350"/>
            <a:ext cx="37878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Cleaning the Data </a:t>
            </a:r>
            <a:endParaRPr/>
          </a:p>
        </p:txBody>
      </p:sp>
      <p:sp>
        <p:nvSpPr>
          <p:cNvPr id="162" name="Google Shape;162;g6d2c2abd73_0_7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3" name="Google Shape;163;g6d2c2abd73_0_7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a2c11299d_0_2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Cleaning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69" name="Google Shape;169;g8a2c11299d_0_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g8a2c11299d_0_23"/>
          <p:cNvSpPr txBox="1"/>
          <p:nvPr/>
        </p:nvSpPr>
        <p:spPr>
          <a:xfrm>
            <a:off x="810900" y="1503925"/>
            <a:ext cx="75222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‘in the wild’ is usually messy. Cleaning means that we: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‘Fill in the blanks’: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incomplete employment records.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Want to create meaningful categories: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from a range of $15.000 to $60.000 we could re-categorise the data into ‘high-income’, ‘middle-income’ and ‘low-income’ categories.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formulate assumptions about the data: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cleaning procedure will always impact the eventual outcomes. It is important to identify your own assumptions, beware of biases and evaluate the impact a decision might have.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d2c2abd73_0_88"/>
          <p:cNvSpPr txBox="1"/>
          <p:nvPr>
            <p:ph type="ctrTitle"/>
          </p:nvPr>
        </p:nvSpPr>
        <p:spPr>
          <a:xfrm>
            <a:off x="2022225" y="2290650"/>
            <a:ext cx="37878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Observation</a:t>
            </a:r>
            <a:endParaRPr/>
          </a:p>
        </p:txBody>
      </p:sp>
      <p:sp>
        <p:nvSpPr>
          <p:cNvPr id="176" name="Google Shape;176;g6d2c2abd73_0_8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7" name="Google Shape;177;g6d2c2abd73_0_8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a2c11299d_0_3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Observation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83" name="Google Shape;183;g8a2c11299d_0_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g8a2c11299d_0_32"/>
          <p:cNvSpPr txBox="1"/>
          <p:nvPr/>
        </p:nvSpPr>
        <p:spPr>
          <a:xfrm>
            <a:off x="1166900" y="2094150"/>
            <a:ext cx="6692700" cy="25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Descriptive Statistics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mean?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Structure of the data (discrete/cont./mixed?)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is the data distributed?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Corner cases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Remove outliers?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Focus on the outliers? 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Inferential Statistics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Hypothesis testing;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Confidence intervals;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8a2c11299d_0_32"/>
          <p:cNvSpPr txBox="1"/>
          <p:nvPr/>
        </p:nvSpPr>
        <p:spPr>
          <a:xfrm>
            <a:off x="726425" y="1437247"/>
            <a:ext cx="7252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Because our data set are usually very large, we need to use (statistical) tools to quickly summarise and understand our data.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d2c2abd73_0_109"/>
          <p:cNvSpPr txBox="1"/>
          <p:nvPr>
            <p:ph type="ctrTitle"/>
          </p:nvPr>
        </p:nvSpPr>
        <p:spPr>
          <a:xfrm>
            <a:off x="2054725" y="2245700"/>
            <a:ext cx="37878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Visualisation</a:t>
            </a:r>
            <a:endParaRPr/>
          </a:p>
        </p:txBody>
      </p:sp>
      <p:sp>
        <p:nvSpPr>
          <p:cNvPr id="191" name="Google Shape;191;g6d2c2abd73_0_109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2" name="Google Shape;192;g6d2c2abd73_0_10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a2c11299d_0_3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Visualisation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98" name="Google Shape;198;g8a2c11299d_0_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g8a2c11299d_0_39"/>
          <p:cNvSpPr txBox="1"/>
          <p:nvPr/>
        </p:nvSpPr>
        <p:spPr>
          <a:xfrm>
            <a:off x="1532275" y="2060725"/>
            <a:ext cx="6692700" cy="25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create plots</a:t>
            </a:r>
            <a:r>
              <a:rPr b="1" i="1" lang="en"/>
              <a:t> for ourselves</a:t>
            </a:r>
            <a:r>
              <a:rPr lang="en"/>
              <a:t>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anomalies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particular patterns.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create plots </a:t>
            </a:r>
            <a:r>
              <a:rPr b="1" i="1" lang="en"/>
              <a:t>for others</a:t>
            </a:r>
            <a:r>
              <a:rPr lang="en"/>
              <a:t>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Present our findings and communicate our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Convey a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Impress our audience :)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8a2c11299d_0_39"/>
          <p:cNvSpPr txBox="1"/>
          <p:nvPr/>
        </p:nvSpPr>
        <p:spPr>
          <a:xfrm>
            <a:off x="707675" y="1568425"/>
            <a:ext cx="72522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data analytics, w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make primarily make visualisations (plots) for two reasons: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d2c2abd73_0_139"/>
          <p:cNvSpPr txBox="1"/>
          <p:nvPr>
            <p:ph type="ctrTitle"/>
          </p:nvPr>
        </p:nvSpPr>
        <p:spPr>
          <a:xfrm>
            <a:off x="2050325" y="1785000"/>
            <a:ext cx="41604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Process: Answering questions using data</a:t>
            </a:r>
            <a:endParaRPr/>
          </a:p>
        </p:txBody>
      </p:sp>
      <p:sp>
        <p:nvSpPr>
          <p:cNvPr id="206" name="Google Shape;206;g6d2c2abd73_0_139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7" name="Google Shape;207;g6d2c2abd73_0_1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d2c2abd73_0_9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Answering the question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13" name="Google Shape;213;g6d2c2abd73_0_9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g6d2c2abd73_0_94"/>
          <p:cNvSpPr txBox="1"/>
          <p:nvPr/>
        </p:nvSpPr>
        <p:spPr>
          <a:xfrm>
            <a:off x="3721925" y="1602600"/>
            <a:ext cx="1115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5" name="Google Shape;215;g6d2c2abd73_0_94"/>
          <p:cNvSpPr txBox="1"/>
          <p:nvPr/>
        </p:nvSpPr>
        <p:spPr>
          <a:xfrm>
            <a:off x="4837325" y="2038200"/>
            <a:ext cx="1302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Finding Data</a:t>
            </a: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6" name="Google Shape;216;g6d2c2abd73_0_94"/>
          <p:cNvSpPr txBox="1"/>
          <p:nvPr/>
        </p:nvSpPr>
        <p:spPr>
          <a:xfrm>
            <a:off x="4837325" y="2851125"/>
            <a:ext cx="1302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Cleaning Data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7" name="Google Shape;217;g6d2c2abd73_0_94"/>
          <p:cNvSpPr txBox="1"/>
          <p:nvPr/>
        </p:nvSpPr>
        <p:spPr>
          <a:xfrm>
            <a:off x="3535025" y="3286725"/>
            <a:ext cx="1302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Observation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8" name="Google Shape;218;g6d2c2abd73_0_94"/>
          <p:cNvSpPr txBox="1"/>
          <p:nvPr/>
        </p:nvSpPr>
        <p:spPr>
          <a:xfrm>
            <a:off x="2232725" y="2851125"/>
            <a:ext cx="1302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Visualisation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9" name="Google Shape;219;g6d2c2abd73_0_94"/>
          <p:cNvSpPr txBox="1"/>
          <p:nvPr/>
        </p:nvSpPr>
        <p:spPr>
          <a:xfrm>
            <a:off x="2419625" y="2038200"/>
            <a:ext cx="1302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0" name="Google Shape;220;g6d2c2abd73_0_94"/>
          <p:cNvCxnSpPr>
            <a:stCxn id="219" idx="0"/>
          </p:cNvCxnSpPr>
          <p:nvPr/>
        </p:nvCxnSpPr>
        <p:spPr>
          <a:xfrm flipH="1" rot="10800000">
            <a:off x="3070775" y="1820400"/>
            <a:ext cx="513900" cy="2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g6d2c2abd73_0_94"/>
          <p:cNvCxnSpPr>
            <a:endCxn id="215" idx="0"/>
          </p:cNvCxnSpPr>
          <p:nvPr/>
        </p:nvCxnSpPr>
        <p:spPr>
          <a:xfrm>
            <a:off x="4643675" y="1820400"/>
            <a:ext cx="844800" cy="2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2" name="Google Shape;222;g6d2c2abd73_0_94"/>
          <p:cNvCxnSpPr>
            <a:stCxn id="215" idx="2"/>
            <a:endCxn id="216" idx="0"/>
          </p:cNvCxnSpPr>
          <p:nvPr/>
        </p:nvCxnSpPr>
        <p:spPr>
          <a:xfrm>
            <a:off x="5488475" y="2473800"/>
            <a:ext cx="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" name="Google Shape;223;g6d2c2abd73_0_94"/>
          <p:cNvCxnSpPr>
            <a:endCxn id="217" idx="3"/>
          </p:cNvCxnSpPr>
          <p:nvPr/>
        </p:nvCxnSpPr>
        <p:spPr>
          <a:xfrm flipH="1">
            <a:off x="4837325" y="3286725"/>
            <a:ext cx="651300" cy="2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g6d2c2abd73_0_94"/>
          <p:cNvCxnSpPr>
            <a:stCxn id="217" idx="1"/>
            <a:endCxn id="218" idx="2"/>
          </p:cNvCxnSpPr>
          <p:nvPr/>
        </p:nvCxnSpPr>
        <p:spPr>
          <a:xfrm rot="10800000">
            <a:off x="2884025" y="3286725"/>
            <a:ext cx="651000" cy="2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g6d2c2abd73_0_94"/>
          <p:cNvCxnSpPr>
            <a:stCxn id="218" idx="0"/>
          </p:cNvCxnSpPr>
          <p:nvPr/>
        </p:nvCxnSpPr>
        <p:spPr>
          <a:xfrm rot="10800000">
            <a:off x="2869475" y="2505225"/>
            <a:ext cx="14400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d2c2abd73_0_146"/>
          <p:cNvSpPr txBox="1"/>
          <p:nvPr>
            <p:ph type="ctrTitle"/>
          </p:nvPr>
        </p:nvSpPr>
        <p:spPr>
          <a:xfrm>
            <a:off x="2022225" y="2065850"/>
            <a:ext cx="3787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Extension: Prediction  </a:t>
            </a:r>
            <a:endParaRPr/>
          </a:p>
        </p:txBody>
      </p:sp>
      <p:sp>
        <p:nvSpPr>
          <p:cNvPr id="231" name="Google Shape;231;g6d2c2abd73_0_146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2" name="Google Shape;232;g6d2c2abd73_0_14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a2c11299d_0_4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Prediction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38" name="Google Shape;238;g8a2c11299d_0_4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g8a2c11299d_0_46"/>
          <p:cNvSpPr txBox="1"/>
          <p:nvPr/>
        </p:nvSpPr>
        <p:spPr>
          <a:xfrm>
            <a:off x="1541650" y="2094150"/>
            <a:ext cx="66927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can we predict?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Stock prices;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Diseases;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Housing prices;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People’s behaviour;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Behaviour of emergent systems.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Prediction techniques: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Regression;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Classification;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Neural Networks;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Series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8a2c11299d_0_46"/>
          <p:cNvSpPr txBox="1"/>
          <p:nvPr/>
        </p:nvSpPr>
        <p:spPr>
          <a:xfrm>
            <a:off x="1274150" y="1450075"/>
            <a:ext cx="6454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 the basis of historical data, we may decide to build a model that can make predictions for the future.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ctrTitle"/>
          </p:nvPr>
        </p:nvSpPr>
        <p:spPr>
          <a:xfrm>
            <a:off x="2022225" y="1940498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Learning Data Analytics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8" name="Google Shape;88;p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6462b4fa3_0_3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Answering the question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46" name="Google Shape;246;g76462b4fa3_0_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g76462b4fa3_0_31"/>
          <p:cNvSpPr txBox="1"/>
          <p:nvPr/>
        </p:nvSpPr>
        <p:spPr>
          <a:xfrm>
            <a:off x="3721925" y="1602600"/>
            <a:ext cx="1020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8" name="Google Shape;248;g76462b4fa3_0_31"/>
          <p:cNvSpPr txBox="1"/>
          <p:nvPr/>
        </p:nvSpPr>
        <p:spPr>
          <a:xfrm>
            <a:off x="4742825" y="2124825"/>
            <a:ext cx="1302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Finding Data</a:t>
            </a: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9" name="Google Shape;249;g76462b4fa3_0_31"/>
          <p:cNvSpPr txBox="1"/>
          <p:nvPr/>
        </p:nvSpPr>
        <p:spPr>
          <a:xfrm>
            <a:off x="4837325" y="3008975"/>
            <a:ext cx="1302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Cleaning Data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0" name="Google Shape;250;g76462b4fa3_0_31"/>
          <p:cNvSpPr txBox="1"/>
          <p:nvPr/>
        </p:nvSpPr>
        <p:spPr>
          <a:xfrm>
            <a:off x="4382525" y="3893125"/>
            <a:ext cx="1302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Observation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1" name="Google Shape;251;g76462b4fa3_0_31"/>
          <p:cNvSpPr txBox="1"/>
          <p:nvPr/>
        </p:nvSpPr>
        <p:spPr>
          <a:xfrm>
            <a:off x="2722825" y="3893125"/>
            <a:ext cx="1302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Visualisation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2" name="Google Shape;252;g76462b4fa3_0_31"/>
          <p:cNvSpPr txBox="1"/>
          <p:nvPr/>
        </p:nvSpPr>
        <p:spPr>
          <a:xfrm>
            <a:off x="2669300" y="2070988"/>
            <a:ext cx="1302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3" name="Google Shape;253;g76462b4fa3_0_31"/>
          <p:cNvSpPr txBox="1"/>
          <p:nvPr/>
        </p:nvSpPr>
        <p:spPr>
          <a:xfrm>
            <a:off x="2419625" y="3008975"/>
            <a:ext cx="1302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54" name="Google Shape;254;g76462b4fa3_0_31"/>
          <p:cNvCxnSpPr>
            <a:stCxn id="252" idx="0"/>
          </p:cNvCxnSpPr>
          <p:nvPr/>
        </p:nvCxnSpPr>
        <p:spPr>
          <a:xfrm flipH="1" rot="10800000">
            <a:off x="3320450" y="1820488"/>
            <a:ext cx="40140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" name="Google Shape;255;g76462b4fa3_0_31"/>
          <p:cNvCxnSpPr>
            <a:stCxn id="253" idx="0"/>
          </p:cNvCxnSpPr>
          <p:nvPr/>
        </p:nvCxnSpPr>
        <p:spPr>
          <a:xfrm flipH="1" rot="10800000">
            <a:off x="3070775" y="2436875"/>
            <a:ext cx="5100" cy="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" name="Google Shape;256;g76462b4fa3_0_31"/>
          <p:cNvCxnSpPr>
            <a:stCxn id="251" idx="0"/>
            <a:endCxn id="253" idx="2"/>
          </p:cNvCxnSpPr>
          <p:nvPr/>
        </p:nvCxnSpPr>
        <p:spPr>
          <a:xfrm rot="10800000">
            <a:off x="3070675" y="3444625"/>
            <a:ext cx="3033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g76462b4fa3_0_31"/>
          <p:cNvCxnSpPr>
            <a:stCxn id="250" idx="1"/>
            <a:endCxn id="251" idx="3"/>
          </p:cNvCxnSpPr>
          <p:nvPr/>
        </p:nvCxnSpPr>
        <p:spPr>
          <a:xfrm rot="10800000">
            <a:off x="4025225" y="4110925"/>
            <a:ext cx="35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" name="Google Shape;258;g76462b4fa3_0_31"/>
          <p:cNvCxnSpPr>
            <a:stCxn id="249" idx="2"/>
            <a:endCxn id="250" idx="0"/>
          </p:cNvCxnSpPr>
          <p:nvPr/>
        </p:nvCxnSpPr>
        <p:spPr>
          <a:xfrm flipH="1">
            <a:off x="5033675" y="3444575"/>
            <a:ext cx="454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g76462b4fa3_0_31"/>
          <p:cNvCxnSpPr>
            <a:stCxn id="248" idx="2"/>
            <a:endCxn id="249" idx="0"/>
          </p:cNvCxnSpPr>
          <p:nvPr/>
        </p:nvCxnSpPr>
        <p:spPr>
          <a:xfrm>
            <a:off x="5393975" y="2560425"/>
            <a:ext cx="945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g76462b4fa3_0_31"/>
          <p:cNvCxnSpPr>
            <a:endCxn id="248" idx="0"/>
          </p:cNvCxnSpPr>
          <p:nvPr/>
        </p:nvCxnSpPr>
        <p:spPr>
          <a:xfrm>
            <a:off x="4632875" y="1820325"/>
            <a:ext cx="7611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d2c2abd73_0_125"/>
          <p:cNvSpPr txBox="1"/>
          <p:nvPr>
            <p:ph type="ctrTitle"/>
          </p:nvPr>
        </p:nvSpPr>
        <p:spPr>
          <a:xfrm>
            <a:off x="2043875" y="2290650"/>
            <a:ext cx="37878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266" name="Google Shape;266;g6d2c2abd73_0_12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9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7" name="Google Shape;267;g6d2c2abd73_0_1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a2c11299d_0_5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Presentation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73" name="Google Shape;273;g8a2c11299d_0_5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g8a2c11299d_0_55"/>
          <p:cNvSpPr txBox="1"/>
          <p:nvPr/>
        </p:nvSpPr>
        <p:spPr>
          <a:xfrm>
            <a:off x="1541650" y="2094150"/>
            <a:ext cx="6692700" cy="2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will you leave out, what to leave in?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relevant?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Who is your audience?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Academics?;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Fellow data analysts?;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Public?;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Managers?;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present your findings?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Showing your code?;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on the techniques?;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on the intuition?.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8a2c11299d_0_55"/>
          <p:cNvSpPr txBox="1"/>
          <p:nvPr/>
        </p:nvSpPr>
        <p:spPr>
          <a:xfrm>
            <a:off x="1274150" y="1450075"/>
            <a:ext cx="6454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Most of us already know how to present. However, in data analytics, it’s important to keep the following in mind: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6462b4fa3_0_5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Presentation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g76462b4fa3_0_5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g76462b4fa3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25" y="1725638"/>
            <a:ext cx="351932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76462b4fa3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347" y="1790724"/>
            <a:ext cx="4233999" cy="22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76462b4fa3_0_54"/>
          <p:cNvSpPr txBox="1"/>
          <p:nvPr/>
        </p:nvSpPr>
        <p:spPr>
          <a:xfrm>
            <a:off x="4320750" y="2656200"/>
            <a:ext cx="502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vs.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6462b4fa3_0_6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Presentation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g76462b4fa3_0_6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" name="Google Shape;291;g76462b4fa3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4038" y="1707393"/>
            <a:ext cx="3422466" cy="250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76462b4fa3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125" y="2009275"/>
            <a:ext cx="4119449" cy="206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76462b4fa3_0_66"/>
          <p:cNvSpPr txBox="1"/>
          <p:nvPr/>
        </p:nvSpPr>
        <p:spPr>
          <a:xfrm>
            <a:off x="4630063" y="2665575"/>
            <a:ext cx="502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vs.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d2c2abd73_0_162"/>
          <p:cNvSpPr txBox="1"/>
          <p:nvPr>
            <p:ph type="ctrTitle"/>
          </p:nvPr>
        </p:nvSpPr>
        <p:spPr>
          <a:xfrm>
            <a:off x="2044275" y="2024250"/>
            <a:ext cx="37878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End. Let’s Begin!</a:t>
            </a:r>
            <a:endParaRPr/>
          </a:p>
        </p:txBody>
      </p:sp>
      <p:sp>
        <p:nvSpPr>
          <p:cNvPr id="299" name="Google Shape;299;g6d2c2abd73_0_16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00" name="Google Shape;300;g6d2c2abd73_0_16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g6d2c2abd73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675" y="866113"/>
            <a:ext cx="3159525" cy="341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3fef30db_0_2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Learning Data Analysis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94" name="Google Shape;94;g6d3fef30db_0_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g6d3fef30db_0_22"/>
          <p:cNvSpPr txBox="1"/>
          <p:nvPr/>
        </p:nvSpPr>
        <p:spPr>
          <a:xfrm>
            <a:off x="1381250" y="1358275"/>
            <a:ext cx="5192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Learning DA is a bit like learning a new language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g6d3fef30db_0_22"/>
          <p:cNvSpPr txBox="1"/>
          <p:nvPr/>
        </p:nvSpPr>
        <p:spPr>
          <a:xfrm>
            <a:off x="541775" y="2311150"/>
            <a:ext cx="17997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Learning vocabulary + grammar (basics)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g6d3fef30db_0_22"/>
          <p:cNvSpPr txBox="1"/>
          <p:nvPr/>
        </p:nvSpPr>
        <p:spPr>
          <a:xfrm>
            <a:off x="2870025" y="2289850"/>
            <a:ext cx="17997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Reading and Improving (passive skills)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8" name="Google Shape;98;g6d3fef30db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50" y="3107150"/>
            <a:ext cx="1041400" cy="10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6d3fef30db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725" y="3741300"/>
            <a:ext cx="771150" cy="10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6d3fef30db_0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8825" y="3107162"/>
            <a:ext cx="1278174" cy="2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6d3fef30db_0_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4946" y="3484252"/>
            <a:ext cx="2090877" cy="4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6d3fef30db_0_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75525" y="3018175"/>
            <a:ext cx="1169826" cy="7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6d3fef30db_0_22"/>
          <p:cNvSpPr txBox="1"/>
          <p:nvPr/>
        </p:nvSpPr>
        <p:spPr>
          <a:xfrm>
            <a:off x="5133950" y="2334888"/>
            <a:ext cx="16551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Writing + Talking (active skills)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g6d3fef30db_0_22"/>
          <p:cNvSpPr txBox="1"/>
          <p:nvPr/>
        </p:nvSpPr>
        <p:spPr>
          <a:xfrm>
            <a:off x="7253275" y="2239200"/>
            <a:ext cx="17997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Interpretation and creation (junior professional)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g6d3fef30db_0_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97121" y="3558525"/>
            <a:ext cx="1004327" cy="74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6d3fef30db_0_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76192" y="3044323"/>
            <a:ext cx="926880" cy="736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g6d3fef30db_0_22"/>
          <p:cNvCxnSpPr>
            <a:stCxn id="96" idx="3"/>
            <a:endCxn id="97" idx="1"/>
          </p:cNvCxnSpPr>
          <p:nvPr/>
        </p:nvCxnSpPr>
        <p:spPr>
          <a:xfrm>
            <a:off x="2341475" y="2684200"/>
            <a:ext cx="52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" name="Google Shape;108;g6d3fef30db_0_22"/>
          <p:cNvCxnSpPr/>
          <p:nvPr/>
        </p:nvCxnSpPr>
        <p:spPr>
          <a:xfrm>
            <a:off x="4527000" y="2660350"/>
            <a:ext cx="52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g6d3fef30db_0_22"/>
          <p:cNvCxnSpPr/>
          <p:nvPr/>
        </p:nvCxnSpPr>
        <p:spPr>
          <a:xfrm>
            <a:off x="6688225" y="2660350"/>
            <a:ext cx="52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0" name="Google Shape;110;g6d3fef30db_0_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83124" y="3391663"/>
            <a:ext cx="1526700" cy="1079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d2c2abd73_0_37"/>
          <p:cNvSpPr txBox="1"/>
          <p:nvPr>
            <p:ph type="ctrTitle"/>
          </p:nvPr>
        </p:nvSpPr>
        <p:spPr>
          <a:xfrm>
            <a:off x="2022225" y="2240899"/>
            <a:ext cx="37878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Question </a:t>
            </a:r>
            <a:endParaRPr/>
          </a:p>
        </p:txBody>
      </p:sp>
      <p:sp>
        <p:nvSpPr>
          <p:cNvPr id="116" name="Google Shape;116;g6d2c2abd73_0_37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7" name="Google Shape;117;g6d2c2abd73_0_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2c2abd73_0_4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The Question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23" name="Google Shape;123;g6d2c2abd73_0_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g6d2c2abd73_0_44"/>
          <p:cNvSpPr txBox="1"/>
          <p:nvPr/>
        </p:nvSpPr>
        <p:spPr>
          <a:xfrm>
            <a:off x="726425" y="1437247"/>
            <a:ext cx="7252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Analysis always starts with a question.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example: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g6d2c2abd73_0_44"/>
          <p:cNvSpPr txBox="1"/>
          <p:nvPr/>
        </p:nvSpPr>
        <p:spPr>
          <a:xfrm>
            <a:off x="1291025" y="1874625"/>
            <a:ext cx="61230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can we increase conversion (sales) on our website?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Does washing hands regularly reduce the risk of spreading the flu?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do we know of our customers, so that we can help them better? 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Was Erasmus’ use of Latin influenced by the conversations with his publisher?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can we improve and optimise our movie recommender system?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can we optimise crossroad traffic flow in such a way that accidents are reduced? 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d2c2abd73_0_56"/>
          <p:cNvSpPr txBox="1"/>
          <p:nvPr>
            <p:ph type="ctrTitle"/>
          </p:nvPr>
        </p:nvSpPr>
        <p:spPr>
          <a:xfrm>
            <a:off x="2031125" y="1796900"/>
            <a:ext cx="37878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Where to find the data: Data Access and Storage</a:t>
            </a:r>
            <a:endParaRPr/>
          </a:p>
        </p:txBody>
      </p:sp>
      <p:sp>
        <p:nvSpPr>
          <p:cNvPr id="131" name="Google Shape;131;g6d2c2abd73_0_56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2" name="Google Shape;132;g6d2c2abd73_0_5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a2c11299d_0_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What (type of) Data?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38" name="Google Shape;138;g8a2c11299d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g8a2c11299d_0_0"/>
          <p:cNvSpPr txBox="1"/>
          <p:nvPr/>
        </p:nvSpPr>
        <p:spPr>
          <a:xfrm>
            <a:off x="726425" y="1437247"/>
            <a:ext cx="7252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type of data do we want?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8a2c11299d_0_0"/>
          <p:cNvSpPr txBox="1"/>
          <p:nvPr/>
        </p:nvSpPr>
        <p:spPr>
          <a:xfrm>
            <a:off x="1291025" y="1874625"/>
            <a:ext cx="61230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Depends the question: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a sales question almost always requires quantitative sales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Sales questions might also require written data like reviews.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for predicting stock prices we need stocks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But we might also want to use language </a:t>
            </a:r>
            <a:r>
              <a:rPr lang="en" u="sng">
                <a:solidFill>
                  <a:schemeClr val="hlink"/>
                </a:solidFill>
                <a:hlinkClick r:id="rId3"/>
              </a:rPr>
              <a:t>data</a:t>
            </a:r>
            <a:r>
              <a:rPr lang="en"/>
              <a:t> to gauge investors’ sentiment on Twitter.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Depends on your resources: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Time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Money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Legal resources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a2c11299d_0_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Storage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46" name="Google Shape;146;g8a2c11299d_0_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g8a2c11299d_0_7"/>
          <p:cNvSpPr txBox="1"/>
          <p:nvPr/>
        </p:nvSpPr>
        <p:spPr>
          <a:xfrm>
            <a:off x="726425" y="1437247"/>
            <a:ext cx="7252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Where do we store and find our data?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8a2c11299d_0_7"/>
          <p:cNvSpPr txBox="1"/>
          <p:nvPr/>
        </p:nvSpPr>
        <p:spPr>
          <a:xfrm>
            <a:off x="1291025" y="1874625"/>
            <a:ext cx="61230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Online (Global):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Kaggle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WebServers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Local: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Databases (MySQL, MongoDB, ORACLE etc.)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CSV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Laptops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a2c11299d_0_1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</a:t>
            </a:r>
            <a:r>
              <a:rPr lang="en"/>
              <a:t>Accessibility</a:t>
            </a:r>
            <a:r>
              <a:rPr lang="en"/>
              <a:t> 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54" name="Google Shape;154;g8a2c11299d_0_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g8a2c11299d_0_14"/>
          <p:cNvSpPr txBox="1"/>
          <p:nvPr/>
        </p:nvSpPr>
        <p:spPr>
          <a:xfrm>
            <a:off x="726425" y="1437247"/>
            <a:ext cx="7252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accessible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our data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g8a2c11299d_0_14"/>
          <p:cNvSpPr txBox="1"/>
          <p:nvPr/>
        </p:nvSpPr>
        <p:spPr>
          <a:xfrm>
            <a:off x="1171100" y="1845675"/>
            <a:ext cx="69573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sensitive is the data?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Sensitive, personal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GDRP (General Data Protection Regulation)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Sensitive financial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Large-scale stock data vs. internal company data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Scientific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Freely available data vs. data behind paywalls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 you need to ask for permission or is it ‘open source’?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Scraping and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Paywalls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