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Lora"/>
      <p:regular r:id="rId58"/>
      <p:bold r:id="rId59"/>
      <p:italic r:id="rId60"/>
      <p:boldItalic r:id="rId61"/>
    </p:embeddedFont>
    <p:embeddedFont>
      <p:font typeface="Quattrocento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6" roundtripDataSignature="AMtx7miUCf64DeZ9csD/8wubE/8X6H9O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18DC7-C343-42D8-A69C-3627CB8A7D6A}">
  <a:tblStyle styleId="{8F118DC7-C343-42D8-A69C-3627CB8A7D6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QuattrocentoSans-regular.fntdata"/><Relationship Id="rId61" Type="http://schemas.openxmlformats.org/officeDocument/2006/relationships/font" Target="fonts/Lora-boldItalic.fntdata"/><Relationship Id="rId20" Type="http://schemas.openxmlformats.org/officeDocument/2006/relationships/slide" Target="slides/slide15.xml"/><Relationship Id="rId64" Type="http://schemas.openxmlformats.org/officeDocument/2006/relationships/font" Target="fonts/QuattrocentoSans-italic.fntdata"/><Relationship Id="rId63" Type="http://schemas.openxmlformats.org/officeDocument/2006/relationships/font" Target="fonts/QuattrocentoSans-bold.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Quattrocento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or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Lora-bold.fntdata"/><Relationship Id="rId14" Type="http://schemas.openxmlformats.org/officeDocument/2006/relationships/slide" Target="slides/slide9.xml"/><Relationship Id="rId58" Type="http://schemas.openxmlformats.org/officeDocument/2006/relationships/font" Target="fonts/Lor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780546bff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7780546bf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7684295d1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77684295d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7684295d1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77684295d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f8073de88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9f8073de88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f8073de88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f8073de88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8073de88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9f8073de88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f8073de88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f8073de88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780546bff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7780546bf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4f425e03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84f425e03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7684295d1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77684295d1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76a2abdb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776a2abdb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f8073de8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9f8073de8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7684295d1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77684295d1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7684295d1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77684295d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f8073de88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9f8073de88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7684295d1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7684295d1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f8073de8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9f8073de8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7684295d1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77684295d1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f8073de88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f8073de88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4f425e03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84f425e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4f425e03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84f425e03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0d3275c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70d3275c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7684295d1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77684295d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f8073de88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f8073de88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f8073de8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9f8073de8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7684295d1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77684295d1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f8073de88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9f8073de8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4f425e031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84f425e03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7684295d1_1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77684295d1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7684295d1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77684295d1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f8073de88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f8073de88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780546bff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7780546bf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f0c5ea69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7f0c5ea69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7684295d1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77684295d1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4f425e031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84f425e03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4f425e031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84f425e03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780546bf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7780546bff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7684295d1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77684295d1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7684295d1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77684295d1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76a2abdbc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776a2abdbc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76a2abdbc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776a2abdb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6fd24979a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6fd24979a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4f425e03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4f425e03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7684295d1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7684295d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7684295d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77684295d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f8073de8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9f8073de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780546bf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7780546bf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cxnSp>
        <p:nvCxnSpPr>
          <p:cNvPr id="15" name="Google Shape;15;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6" name="Google Shape;16;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8" name="Google Shape;18;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9" name="Google Shape;19;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3" name="Google Shape;23;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4" name="Google Shape;24;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6" name="Google Shape;26;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 Id="rId6"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27525" y="1944750"/>
            <a:ext cx="38784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Machine Learning Workflow</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805925"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7780546bff_0_1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Question</a:t>
            </a:r>
            <a:endParaRPr>
              <a:highlight>
                <a:srgbClr val="FFCD00"/>
              </a:highlight>
            </a:endParaRPr>
          </a:p>
        </p:txBody>
      </p:sp>
      <p:sp>
        <p:nvSpPr>
          <p:cNvPr id="168" name="Google Shape;168;g7780546bff_0_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9" name="Google Shape;169;g7780546bff_0_15"/>
          <p:cNvSpPr txBox="1"/>
          <p:nvPr/>
        </p:nvSpPr>
        <p:spPr>
          <a:xfrm>
            <a:off x="1017625" y="1611625"/>
            <a:ext cx="7596000" cy="283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rPr>
              <a:t>Example 1:</a:t>
            </a:r>
            <a:endParaRPr b="1" i="0" sz="1400" u="none" cap="none" strike="noStrike">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Question:</a:t>
            </a:r>
            <a:r>
              <a:rPr b="0" i="0" lang="en" sz="1400" u="none" cap="none" strike="noStrike">
                <a:solidFill>
                  <a:schemeClr val="dk1"/>
                </a:solidFill>
                <a:latin typeface="Arial"/>
                <a:ea typeface="Arial"/>
                <a:cs typeface="Arial"/>
                <a:sym typeface="Arial"/>
              </a:rPr>
              <a:t> Can we predict what </a:t>
            </a:r>
            <a:r>
              <a:rPr b="0" i="0" lang="en" sz="1400" u="none" cap="none" strike="noStrike">
                <a:solidFill>
                  <a:srgbClr val="4A86E8"/>
                </a:solidFill>
                <a:latin typeface="Arial"/>
                <a:ea typeface="Arial"/>
                <a:cs typeface="Arial"/>
                <a:sym typeface="Arial"/>
              </a:rPr>
              <a:t>type of animal</a:t>
            </a:r>
            <a:r>
              <a:rPr b="0" i="0" lang="en" sz="1400" u="none" cap="none" strike="noStrike">
                <a:solidFill>
                  <a:schemeClr val="dk1"/>
                </a:solidFill>
                <a:latin typeface="Arial"/>
                <a:ea typeface="Arial"/>
                <a:cs typeface="Arial"/>
                <a:sym typeface="Arial"/>
              </a:rPr>
              <a:t> is </a:t>
            </a:r>
            <a:r>
              <a:rPr lang="en">
                <a:solidFill>
                  <a:schemeClr val="dk1"/>
                </a:solidFill>
              </a:rPr>
              <a:t>displayed in </a:t>
            </a:r>
            <a:r>
              <a:rPr lang="en">
                <a:solidFill>
                  <a:srgbClr val="FF9900"/>
                </a:solidFill>
              </a:rPr>
              <a:t>a </a:t>
            </a:r>
            <a:r>
              <a:rPr b="0" i="0" lang="en" sz="1400" u="none" cap="none" strike="noStrike">
                <a:solidFill>
                  <a:srgbClr val="FF9900"/>
                </a:solidFill>
                <a:latin typeface="Arial"/>
                <a:ea typeface="Arial"/>
                <a:cs typeface="Arial"/>
                <a:sym typeface="Arial"/>
              </a:rPr>
              <a:t>picture</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Input: </a:t>
            </a:r>
            <a:r>
              <a:rPr b="0" i="0" lang="en" sz="1400" u="none" cap="none" strike="noStrike">
                <a:solidFill>
                  <a:srgbClr val="FF9900"/>
                </a:solidFill>
                <a:latin typeface="Arial"/>
                <a:ea typeface="Arial"/>
                <a:cs typeface="Arial"/>
                <a:sym typeface="Arial"/>
              </a:rPr>
              <a:t>Pictures of animals     </a:t>
            </a: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Output: </a:t>
            </a:r>
            <a:r>
              <a:rPr b="0" i="0" lang="en" sz="1400" u="none" cap="none" strike="noStrike">
                <a:solidFill>
                  <a:srgbClr val="4A86E8"/>
                </a:solidFill>
                <a:latin typeface="Arial"/>
                <a:ea typeface="Arial"/>
                <a:cs typeface="Arial"/>
                <a:sym typeface="Arial"/>
              </a:rPr>
              <a:t>Classification of animal into its type</a:t>
            </a:r>
            <a:endParaRPr b="0" i="0" sz="1400" u="none" cap="none" strike="noStrike">
              <a:solidFill>
                <a:srgbClr val="4A86E8"/>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rPr>
              <a:t>Example 2: </a:t>
            </a:r>
            <a:endParaRPr b="1" i="0" sz="1400" u="none" cap="none" strike="noStrike">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Question:</a:t>
            </a:r>
            <a:r>
              <a:rPr b="0" i="0" lang="en" sz="1400" u="none" cap="none" strike="noStrike">
                <a:solidFill>
                  <a:schemeClr val="dk1"/>
                </a:solidFill>
                <a:latin typeface="Arial"/>
                <a:ea typeface="Arial"/>
                <a:cs typeface="Arial"/>
                <a:sym typeface="Arial"/>
              </a:rPr>
              <a:t> Can we predict </a:t>
            </a:r>
            <a:r>
              <a:rPr b="0" i="0" lang="en" sz="1400" u="none" cap="none" strike="noStrike">
                <a:solidFill>
                  <a:srgbClr val="4A86E8"/>
                </a:solidFill>
                <a:latin typeface="Arial"/>
                <a:ea typeface="Arial"/>
                <a:cs typeface="Arial"/>
                <a:sym typeface="Arial"/>
              </a:rPr>
              <a:t>stock prices</a:t>
            </a:r>
            <a:r>
              <a:rPr b="0" i="0" lang="en" sz="1400" u="none" cap="none" strike="noStrike">
                <a:solidFill>
                  <a:schemeClr val="dk1"/>
                </a:solidFill>
                <a:latin typeface="Arial"/>
                <a:ea typeface="Arial"/>
                <a:cs typeface="Arial"/>
                <a:sym typeface="Arial"/>
              </a:rPr>
              <a:t> based on </a:t>
            </a:r>
            <a:r>
              <a:rPr lang="en">
                <a:solidFill>
                  <a:srgbClr val="FF9900"/>
                </a:solidFill>
              </a:rPr>
              <a:t>last</a:t>
            </a:r>
            <a:r>
              <a:rPr b="0" i="0" lang="en" sz="1400" u="none" cap="none" strike="noStrike">
                <a:solidFill>
                  <a:srgbClr val="FF9900"/>
                </a:solidFill>
                <a:latin typeface="Arial"/>
                <a:ea typeface="Arial"/>
                <a:cs typeface="Arial"/>
                <a:sym typeface="Arial"/>
              </a:rPr>
              <a:t> year</a:t>
            </a:r>
            <a:r>
              <a:rPr lang="en">
                <a:solidFill>
                  <a:srgbClr val="FF9900"/>
                </a:solidFill>
              </a:rPr>
              <a:t>’s data</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Input: </a:t>
            </a:r>
            <a:r>
              <a:rPr lang="en">
                <a:solidFill>
                  <a:srgbClr val="FF9900"/>
                </a:solidFill>
              </a:rPr>
              <a:t>Last</a:t>
            </a:r>
            <a:r>
              <a:rPr b="0" i="0" lang="en" sz="1400" u="none" cap="none" strike="noStrike">
                <a:solidFill>
                  <a:srgbClr val="FF9900"/>
                </a:solidFill>
                <a:latin typeface="Arial"/>
                <a:ea typeface="Arial"/>
                <a:cs typeface="Arial"/>
                <a:sym typeface="Arial"/>
              </a:rPr>
              <a:t> year's stock prices      </a:t>
            </a: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Output: </a:t>
            </a:r>
            <a:r>
              <a:rPr b="0" i="0" lang="en" sz="1400" u="none" cap="none" strike="noStrike">
                <a:solidFill>
                  <a:srgbClr val="4A86E8"/>
                </a:solidFill>
                <a:latin typeface="Arial"/>
                <a:ea typeface="Arial"/>
                <a:cs typeface="Arial"/>
                <a:sym typeface="Arial"/>
              </a:rPr>
              <a:t>Prediction of future stock prices</a:t>
            </a:r>
            <a:endParaRPr b="0" i="0" sz="1400" u="none" cap="none" strike="noStrike">
              <a:solidFill>
                <a:srgbClr val="4A86E8"/>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1000"/>
                                        <p:tgtEl>
                                          <p:spTgt spid="1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Effect filter="fade" transition="in">
                                      <p:cBhvr>
                                        <p:cTn dur="1000"/>
                                        <p:tgtEl>
                                          <p:spTgt spid="1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Effect filter="fade" transition="in">
                                      <p:cBhvr>
                                        <p:cTn dur="1000"/>
                                        <p:tgtEl>
                                          <p:spTgt spid="1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Effect filter="fade" transition="in">
                                      <p:cBhvr>
                                        <p:cTn dur="1000"/>
                                        <p:tgtEl>
                                          <p:spTgt spid="16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2" st="12"/>
                                            </p:txEl>
                                          </p:spTgt>
                                        </p:tgtEl>
                                        <p:attrNameLst>
                                          <p:attrName>style.visibility</p:attrName>
                                        </p:attrNameLst>
                                      </p:cBhvr>
                                      <p:to>
                                        <p:strVal val="visible"/>
                                      </p:to>
                                    </p:set>
                                    <p:animEffect filter="fade" transition="in">
                                      <p:cBhvr>
                                        <p:cTn dur="1000"/>
                                        <p:tgtEl>
                                          <p:spTgt spid="16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3" st="13"/>
                                            </p:txEl>
                                          </p:spTgt>
                                        </p:tgtEl>
                                        <p:attrNameLst>
                                          <p:attrName>style.visibility</p:attrName>
                                        </p:attrNameLst>
                                      </p:cBhvr>
                                      <p:to>
                                        <p:strVal val="visible"/>
                                      </p:to>
                                    </p:set>
                                    <p:animEffect filter="fade" transition="in">
                                      <p:cBhvr>
                                        <p:cTn dur="1000"/>
                                        <p:tgtEl>
                                          <p:spTgt spid="16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4" st="14"/>
                                            </p:txEl>
                                          </p:spTgt>
                                        </p:tgtEl>
                                        <p:attrNameLst>
                                          <p:attrName>style.visibility</p:attrName>
                                        </p:attrNameLst>
                                      </p:cBhvr>
                                      <p:to>
                                        <p:strVal val="visible"/>
                                      </p:to>
                                    </p:set>
                                    <p:animEffect filter="fade" transition="in">
                                      <p:cBhvr>
                                        <p:cTn dur="1000"/>
                                        <p:tgtEl>
                                          <p:spTgt spid="169">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77684295d1_0_30"/>
          <p:cNvSpPr txBox="1"/>
          <p:nvPr>
            <p:ph type="ctrTitle"/>
          </p:nvPr>
        </p:nvSpPr>
        <p:spPr>
          <a:xfrm>
            <a:off x="2031125" y="19277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Workflow: Data</a:t>
            </a:r>
            <a:endParaRPr/>
          </a:p>
        </p:txBody>
      </p:sp>
      <p:sp>
        <p:nvSpPr>
          <p:cNvPr id="175" name="Google Shape;175;g77684295d1_0_3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76" name="Google Shape;176;g77684295d1_0_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77684295d1_0_3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182" name="Google Shape;182;g77684295d1_0_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3" name="Google Shape;183;g77684295d1_0_36"/>
          <p:cNvSpPr txBox="1"/>
          <p:nvPr/>
        </p:nvSpPr>
        <p:spPr>
          <a:xfrm>
            <a:off x="1027350" y="1980100"/>
            <a:ext cx="7089300" cy="1762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is a basic necessity for machine learning, since without data there is </a:t>
            </a:r>
            <a:r>
              <a:rPr b="1" i="0" lang="en" sz="1400" u="none" cap="none" strike="noStrike">
                <a:solidFill>
                  <a:srgbClr val="000000"/>
                </a:solidFill>
              </a:rPr>
              <a:t>nothing to lear</a:t>
            </a:r>
            <a:r>
              <a:rPr b="1" lang="en"/>
              <a:t>n </a:t>
            </a:r>
            <a:r>
              <a:rPr b="1" i="1" lang="en"/>
              <a:t>from</a:t>
            </a:r>
            <a:r>
              <a:rPr b="0" i="0" lang="en" sz="14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Clr>
                <a:srgbClr val="000000"/>
              </a:buClr>
              <a:buSzPts val="1400"/>
              <a:buFont typeface="Arial"/>
              <a:buNone/>
            </a:pPr>
            <a:r>
              <a:t/>
            </a:r>
            <a:endParaRPr/>
          </a:p>
          <a:p>
            <a:pPr indent="0" lvl="0" marL="0" marR="0" rtl="0" algn="just">
              <a:lnSpc>
                <a:spcPct val="100000"/>
              </a:lnSpc>
              <a:spcBef>
                <a:spcPts val="0"/>
              </a:spcBef>
              <a:spcAft>
                <a:spcPts val="0"/>
              </a:spcAft>
              <a:buClr>
                <a:srgbClr val="000000"/>
              </a:buClr>
              <a:buSzPts val="1400"/>
              <a:buFont typeface="Arial"/>
              <a:buNone/>
            </a:pPr>
            <a:r>
              <a:t/>
            </a:r>
            <a:endParaRPr/>
          </a:p>
          <a:p>
            <a:pPr indent="0" lvl="0" marL="0" marR="0" rtl="0" algn="just">
              <a:lnSpc>
                <a:spcPct val="100000"/>
              </a:lnSpc>
              <a:spcBef>
                <a:spcPts val="0"/>
              </a:spcBef>
              <a:spcAft>
                <a:spcPts val="0"/>
              </a:spcAft>
              <a:buClr>
                <a:srgbClr val="000000"/>
              </a:buClr>
              <a:buSzPts val="1400"/>
              <a:buFont typeface="Arial"/>
              <a:buNone/>
            </a:pPr>
            <a:r>
              <a:rPr lang="en"/>
              <a:t>Here we will focus on data as we would use it for </a:t>
            </a:r>
            <a:r>
              <a:rPr b="1" lang="en"/>
              <a:t>supervised learning </a:t>
            </a:r>
            <a:r>
              <a:rPr lang="en"/>
              <a:t>(i.e. labelled data).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1000"/>
                                        <p:tgtEl>
                                          <p:spTgt spid="18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9f8073de88_0_11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189" name="Google Shape;189;g9f8073de88_0_1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90" name="Google Shape;190;g9f8073de88_0_111"/>
          <p:cNvGraphicFramePr/>
          <p:nvPr/>
        </p:nvGraphicFramePr>
        <p:xfrm>
          <a:off x="718350" y="1836875"/>
          <a:ext cx="3000000" cy="3000000"/>
        </p:xfrm>
        <a:graphic>
          <a:graphicData uri="http://schemas.openxmlformats.org/drawingml/2006/table">
            <a:tbl>
              <a:tblPr>
                <a:noFill/>
                <a:tableStyleId>{8F118DC7-C343-42D8-A69C-3627CB8A7D6A}</a:tableStyleId>
              </a:tblPr>
              <a:tblGrid>
                <a:gridCol w="432750"/>
                <a:gridCol w="1015375"/>
                <a:gridCol w="1950200"/>
                <a:gridCol w="962575"/>
                <a:gridCol w="2114775"/>
                <a:gridCol w="12316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Colour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Top Speed (km/h)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MPG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Manufacturer (Label)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Mercedes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29.1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000000"/>
                          </a:solidFill>
                        </a:rPr>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Ford</a:t>
                      </a:r>
                      <a:endParaRPr sz="1400" u="none" cap="none" strike="noStrike"/>
                    </a:p>
                  </a:txBody>
                  <a:tcPr marT="91425" marB="91425" marR="91425" marL="91425"/>
                </a:tc>
              </a:tr>
              <a:tr h="440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191" name="Google Shape;191;g9f8073de88_0_111"/>
          <p:cNvCxnSpPr/>
          <p:nvPr/>
        </p:nvCxnSpPr>
        <p:spPr>
          <a:xfrm flipH="1">
            <a:off x="3952825" y="838700"/>
            <a:ext cx="2332800" cy="9276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g9f8073de88_0_111"/>
          <p:cNvSpPr txBox="1"/>
          <p:nvPr/>
        </p:nvSpPr>
        <p:spPr>
          <a:xfrm>
            <a:off x="5789075" y="229725"/>
            <a:ext cx="26367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Predicting the car manufacturer</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9f8073de88_0_13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198" name="Google Shape;198;g9f8073de88_0_1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99" name="Google Shape;199;g9f8073de88_0_130"/>
          <p:cNvGraphicFramePr/>
          <p:nvPr/>
        </p:nvGraphicFramePr>
        <p:xfrm>
          <a:off x="718350" y="1836875"/>
          <a:ext cx="3000000" cy="3000000"/>
        </p:xfrm>
        <a:graphic>
          <a:graphicData uri="http://schemas.openxmlformats.org/drawingml/2006/table">
            <a:tbl>
              <a:tblPr>
                <a:noFill/>
                <a:tableStyleId>{8F118DC7-C343-42D8-A69C-3627CB8A7D6A}</a:tableStyleId>
              </a:tblPr>
              <a:tblGrid>
                <a:gridCol w="432750"/>
                <a:gridCol w="1015375"/>
                <a:gridCol w="1950200"/>
                <a:gridCol w="962575"/>
                <a:gridCol w="2114775"/>
                <a:gridCol w="12316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Colour (</a:t>
                      </a:r>
                      <a:r>
                        <a:rPr b="1" lang="en"/>
                        <a:t>Label)</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Top Speed (km/h)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MPG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Mercedes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29.1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000000"/>
                          </a:solidFill>
                        </a:rPr>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Ford</a:t>
                      </a:r>
                      <a:endParaRPr sz="1400" u="none" cap="none" strike="noStrike"/>
                    </a:p>
                  </a:txBody>
                  <a:tcPr marT="91425" marB="91425" marR="91425" marL="91425"/>
                </a:tc>
              </a:tr>
              <a:tr h="440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200" name="Google Shape;200;g9f8073de88_0_130"/>
          <p:cNvCxnSpPr/>
          <p:nvPr/>
        </p:nvCxnSpPr>
        <p:spPr>
          <a:xfrm flipH="1">
            <a:off x="4140000" y="913600"/>
            <a:ext cx="2183100" cy="8994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g9f8073de88_0_130"/>
          <p:cNvSpPr txBox="1"/>
          <p:nvPr/>
        </p:nvSpPr>
        <p:spPr>
          <a:xfrm>
            <a:off x="6051400" y="351450"/>
            <a:ext cx="26328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Predicting the colour</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9f8073de88_0_14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207" name="Google Shape;207;g9f8073de88_0_14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08" name="Google Shape;208;g9f8073de88_0_140"/>
          <p:cNvGraphicFramePr/>
          <p:nvPr/>
        </p:nvGraphicFramePr>
        <p:xfrm>
          <a:off x="718350" y="1836875"/>
          <a:ext cx="3000000" cy="3000000"/>
        </p:xfrm>
        <a:graphic>
          <a:graphicData uri="http://schemas.openxmlformats.org/drawingml/2006/table">
            <a:tbl>
              <a:tblPr>
                <a:noFill/>
                <a:tableStyleId>{8F118DC7-C343-42D8-A69C-3627CB8A7D6A}</a:tableStyleId>
              </a:tblPr>
              <a:tblGrid>
                <a:gridCol w="432750"/>
                <a:gridCol w="1015375"/>
                <a:gridCol w="1950200"/>
                <a:gridCol w="962575"/>
                <a:gridCol w="2114775"/>
                <a:gridCol w="12316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Colour</a:t>
                      </a:r>
                      <a:r>
                        <a:rPr b="1" lang="en" sz="1400" u="none" cap="none" strike="noStrike"/>
                        <a:t> </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Top Speed (km/h) </a:t>
                      </a:r>
                      <a:r>
                        <a:rPr b="1" lang="en">
                          <a:solidFill>
                            <a:schemeClr val="dk1"/>
                          </a:solidFill>
                        </a:rPr>
                        <a:t>(Label)</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MPG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Mercedes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29.1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000000"/>
                          </a:solidFill>
                        </a:rPr>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Ford</a:t>
                      </a:r>
                      <a:endParaRPr sz="1400" u="none" cap="none" strike="noStrike"/>
                    </a:p>
                  </a:txBody>
                  <a:tcPr marT="91425" marB="91425" marR="91425" marL="91425"/>
                </a:tc>
              </a:tr>
              <a:tr h="440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209" name="Google Shape;209;g9f8073de88_0_140"/>
          <p:cNvCxnSpPr/>
          <p:nvPr/>
        </p:nvCxnSpPr>
        <p:spPr>
          <a:xfrm flipH="1">
            <a:off x="4140000" y="913600"/>
            <a:ext cx="2183100" cy="8994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g9f8073de88_0_140"/>
          <p:cNvSpPr txBox="1"/>
          <p:nvPr/>
        </p:nvSpPr>
        <p:spPr>
          <a:xfrm>
            <a:off x="6051400" y="351450"/>
            <a:ext cx="26328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Predicting The Top Speed</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9f8073de88_0_10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216" name="Google Shape;216;g9f8073de88_0_10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7" name="Google Shape;217;g9f8073de88_0_105"/>
          <p:cNvSpPr txBox="1"/>
          <p:nvPr/>
        </p:nvSpPr>
        <p:spPr>
          <a:xfrm>
            <a:off x="1027350" y="2103450"/>
            <a:ext cx="7089300" cy="146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lang="en"/>
              <a:t>Important: </a:t>
            </a:r>
            <a:r>
              <a:rPr lang="en"/>
              <a:t>The algorithm determines whether we need a label (supervised learning) or not (unsupervised learning). </a:t>
            </a:r>
            <a:endParaRPr/>
          </a:p>
          <a:p>
            <a:pPr indent="0" lvl="0" marL="0" marR="0" rtl="0" algn="just">
              <a:lnSpc>
                <a:spcPct val="100000"/>
              </a:lnSpc>
              <a:spcBef>
                <a:spcPts val="0"/>
              </a:spcBef>
              <a:spcAft>
                <a:spcPts val="0"/>
              </a:spcAft>
              <a:buClr>
                <a:srgbClr val="000000"/>
              </a:buClr>
              <a:buSzPts val="1400"/>
              <a:buFont typeface="Arial"/>
              <a:buNone/>
            </a:pPr>
            <a:r>
              <a:t/>
            </a:r>
            <a:endParaRPr/>
          </a:p>
          <a:p>
            <a:pPr indent="0" lvl="0" marL="0" marR="0" rtl="0" algn="just">
              <a:lnSpc>
                <a:spcPct val="100000"/>
              </a:lnSpc>
              <a:spcBef>
                <a:spcPts val="0"/>
              </a:spcBef>
              <a:spcAft>
                <a:spcPts val="0"/>
              </a:spcAft>
              <a:buClr>
                <a:srgbClr val="000000"/>
              </a:buClr>
              <a:buSzPts val="1400"/>
              <a:buFont typeface="Arial"/>
              <a:buNone/>
            </a:pPr>
            <a:r>
              <a:rPr lang="en"/>
              <a:t>However, this does not mean that the data is different in both cases. The</a:t>
            </a:r>
            <a:r>
              <a:rPr b="1" lang="en"/>
              <a:t> input</a:t>
            </a:r>
            <a:r>
              <a:rPr lang="en"/>
              <a:t> </a:t>
            </a:r>
            <a:r>
              <a:rPr b="1" lang="en"/>
              <a:t>data are the same</a:t>
            </a:r>
            <a:r>
              <a:rPr lang="en"/>
              <a:t>, but in supervised learning we </a:t>
            </a:r>
            <a:r>
              <a:rPr b="1" i="1" lang="en"/>
              <a:t>designate</a:t>
            </a:r>
            <a:r>
              <a:rPr lang="en"/>
              <a:t> one column to be the target column or label. </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7780546bff_0_3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a:t>
            </a:r>
            <a:endParaRPr>
              <a:highlight>
                <a:srgbClr val="FFCD00"/>
              </a:highlight>
            </a:endParaRPr>
          </a:p>
        </p:txBody>
      </p:sp>
      <p:sp>
        <p:nvSpPr>
          <p:cNvPr id="223" name="Google Shape;223;g7780546bff_0_3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4" name="Google Shape;224;g7780546bff_0_37"/>
          <p:cNvSpPr txBox="1"/>
          <p:nvPr/>
        </p:nvSpPr>
        <p:spPr>
          <a:xfrm>
            <a:off x="1027350" y="1626950"/>
            <a:ext cx="7089300" cy="2818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Generally, there are three sources of labelled data: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Historical Data;</a:t>
            </a:r>
            <a:endParaRPr b="0" i="0" sz="1400" u="none" cap="none" strike="noStrike">
              <a:solidFill>
                <a:schemeClr val="dk1"/>
              </a:solidFill>
              <a:latin typeface="Arial"/>
              <a:ea typeface="Arial"/>
              <a:cs typeface="Arial"/>
              <a:sym typeface="Arial"/>
            </a:endParaRPr>
          </a:p>
          <a:p>
            <a:pPr indent="-317500" lvl="1" marL="914400" marR="0" rtl="0" algn="just">
              <a:lnSpc>
                <a:spcPct val="100000"/>
              </a:lnSpc>
              <a:spcBef>
                <a:spcPts val="0"/>
              </a:spcBef>
              <a:spcAft>
                <a:spcPts val="0"/>
              </a:spcAft>
              <a:buClr>
                <a:schemeClr val="dk1"/>
              </a:buClr>
              <a:buSzPts val="1400"/>
              <a:buChar char="○"/>
            </a:pPr>
            <a:r>
              <a:rPr lang="en">
                <a:solidFill>
                  <a:schemeClr val="dk1"/>
                </a:solidFill>
              </a:rPr>
              <a:t>Here one column in a data frame is designated as a target column. </a:t>
            </a:r>
            <a:endParaRPr>
              <a:solidFill>
                <a:schemeClr val="dk1"/>
              </a:solidFill>
            </a:endParaRPr>
          </a:p>
          <a:p>
            <a:pPr indent="0" lvl="0" marL="914400" marR="0" rtl="0" algn="just">
              <a:lnSpc>
                <a:spcPct val="100000"/>
              </a:lnSpc>
              <a:spcBef>
                <a:spcPts val="0"/>
              </a:spcBef>
              <a:spcAft>
                <a:spcPts val="0"/>
              </a:spcAft>
              <a:buNone/>
            </a:pPr>
            <a:r>
              <a:t/>
            </a:r>
            <a:endParaRPr>
              <a:solidFill>
                <a:schemeClr val="dk1"/>
              </a:solidFill>
            </a:endParaRPr>
          </a:p>
          <a:p>
            <a:pPr indent="-317500" lvl="0" marL="457200" marR="0" rtl="0" algn="just">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Automated Labelled Data;</a:t>
            </a:r>
            <a:endParaRPr b="0" i="0" sz="1400" u="none" cap="none" strike="noStrike">
              <a:solidFill>
                <a:schemeClr val="dk1"/>
              </a:solidFill>
              <a:latin typeface="Arial"/>
              <a:ea typeface="Arial"/>
              <a:cs typeface="Arial"/>
              <a:sym typeface="Arial"/>
            </a:endParaRPr>
          </a:p>
          <a:p>
            <a:pPr indent="-317500" lvl="1" marL="914400" marR="0" rtl="0" algn="just">
              <a:lnSpc>
                <a:spcPct val="100000"/>
              </a:lnSpc>
              <a:spcBef>
                <a:spcPts val="0"/>
              </a:spcBef>
              <a:spcAft>
                <a:spcPts val="0"/>
              </a:spcAft>
              <a:buClr>
                <a:schemeClr val="dk1"/>
              </a:buClr>
              <a:buSzPts val="1400"/>
              <a:buChar char="○"/>
            </a:pPr>
            <a:r>
              <a:rPr lang="en">
                <a:solidFill>
                  <a:schemeClr val="dk1"/>
                </a:solidFill>
              </a:rPr>
              <a:t>Data labelled by a computer.</a:t>
            </a:r>
            <a:endParaRPr>
              <a:solidFill>
                <a:schemeClr val="dk1"/>
              </a:solidFill>
            </a:endParaRPr>
          </a:p>
          <a:p>
            <a:pPr indent="0" lvl="0" marL="914400" marR="0" rtl="0" algn="just">
              <a:lnSpc>
                <a:spcPct val="100000"/>
              </a:lnSpc>
              <a:spcBef>
                <a:spcPts val="0"/>
              </a:spcBef>
              <a:spcAft>
                <a:spcPts val="0"/>
              </a:spcAft>
              <a:buNone/>
            </a:pPr>
            <a:r>
              <a:t/>
            </a:r>
            <a:endParaRPr>
              <a:solidFill>
                <a:schemeClr val="dk1"/>
              </a:solidFill>
            </a:endParaRPr>
          </a:p>
          <a:p>
            <a:pPr indent="-317500" lvl="0" marL="457200" marR="0" rtl="0" algn="l">
              <a:lnSpc>
                <a:spcPct val="120000"/>
              </a:lnSpc>
              <a:spcBef>
                <a:spcPts val="0"/>
              </a:spcBef>
              <a:spcAft>
                <a:spcPts val="0"/>
              </a:spcAft>
              <a:buClr>
                <a:schemeClr val="dk1"/>
              </a:buClr>
              <a:buSzPts val="1400"/>
              <a:buFont typeface="Arial"/>
              <a:buAutoNum type="arabicPeriod"/>
            </a:pPr>
            <a:r>
              <a:rPr b="0" i="0" lang="en" sz="1400" u="none" cap="none" strike="noStrike">
                <a:solidFill>
                  <a:srgbClr val="313131"/>
                </a:solidFill>
                <a:highlight>
                  <a:schemeClr val="lt1"/>
                </a:highlight>
                <a:latin typeface="Arial"/>
                <a:ea typeface="Arial"/>
                <a:cs typeface="Arial"/>
                <a:sym typeface="Arial"/>
              </a:rPr>
              <a:t>Manual-labelled data</a:t>
            </a:r>
            <a:r>
              <a:rPr lang="en">
                <a:solidFill>
                  <a:srgbClr val="313131"/>
                </a:solidFill>
                <a:highlight>
                  <a:schemeClr val="lt1"/>
                </a:highlight>
              </a:rPr>
              <a:t>.</a:t>
            </a:r>
            <a:endParaRPr>
              <a:solidFill>
                <a:srgbClr val="313131"/>
              </a:solidFill>
              <a:highlight>
                <a:schemeClr val="lt1"/>
              </a:highlight>
            </a:endParaRPr>
          </a:p>
          <a:p>
            <a:pPr indent="-317500" lvl="1" marL="914400" marR="0" rtl="0" algn="l">
              <a:lnSpc>
                <a:spcPct val="120000"/>
              </a:lnSpc>
              <a:spcBef>
                <a:spcPts val="0"/>
              </a:spcBef>
              <a:spcAft>
                <a:spcPts val="0"/>
              </a:spcAft>
              <a:buClr>
                <a:srgbClr val="313131"/>
              </a:buClr>
              <a:buSzPts val="1400"/>
              <a:buChar char="○"/>
            </a:pPr>
            <a:r>
              <a:rPr lang="en">
                <a:solidFill>
                  <a:srgbClr val="313131"/>
                </a:solidFill>
                <a:highlight>
                  <a:schemeClr val="lt1"/>
                </a:highlight>
              </a:rPr>
              <a:t>Data labelled by a researcher or business analyst. </a:t>
            </a:r>
            <a:endParaRPr>
              <a:solidFill>
                <a:srgbClr val="313131"/>
              </a:solidFill>
              <a:highlight>
                <a:schemeClr val="lt1"/>
              </a:highligh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Effect filter="fade" transition="in">
                                      <p:cBhvr>
                                        <p:cTn dur="1000"/>
                                        <p:tgtEl>
                                          <p:spTgt spid="2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Effect filter="fade" transition="in">
                                      <p:cBhvr>
                                        <p:cTn dur="1000"/>
                                        <p:tgtEl>
                                          <p:spTgt spid="2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animEffect filter="fade" transition="in">
                                      <p:cBhvr>
                                        <p:cTn dur="1000"/>
                                        <p:tgtEl>
                                          <p:spTgt spid="2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animEffect filter="fade" transition="in">
                                      <p:cBhvr>
                                        <p:cTn dur="1000"/>
                                        <p:tgtEl>
                                          <p:spTgt spid="2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animEffect filter="fade" transition="in">
                                      <p:cBhvr>
                                        <p:cTn dur="1000"/>
                                        <p:tgtEl>
                                          <p:spTgt spid="22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1" st="11"/>
                                            </p:txEl>
                                          </p:spTgt>
                                        </p:tgtEl>
                                        <p:attrNameLst>
                                          <p:attrName>style.visibility</p:attrName>
                                        </p:attrNameLst>
                                      </p:cBhvr>
                                      <p:to>
                                        <p:strVal val="visible"/>
                                      </p:to>
                                    </p:set>
                                    <p:animEffect filter="fade" transition="in">
                                      <p:cBhvr>
                                        <p:cTn dur="1000"/>
                                        <p:tgtEl>
                                          <p:spTgt spid="22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2" st="12"/>
                                            </p:txEl>
                                          </p:spTgt>
                                        </p:tgtEl>
                                        <p:attrNameLst>
                                          <p:attrName>style.visibility</p:attrName>
                                        </p:attrNameLst>
                                      </p:cBhvr>
                                      <p:to>
                                        <p:strVal val="visible"/>
                                      </p:to>
                                    </p:set>
                                    <p:animEffect filter="fade" transition="in">
                                      <p:cBhvr>
                                        <p:cTn dur="1000"/>
                                        <p:tgtEl>
                                          <p:spTgt spid="22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3" st="13"/>
                                            </p:txEl>
                                          </p:spTgt>
                                        </p:tgtEl>
                                        <p:attrNameLst>
                                          <p:attrName>style.visibility</p:attrName>
                                        </p:attrNameLst>
                                      </p:cBhvr>
                                      <p:to>
                                        <p:strVal val="visible"/>
                                      </p:to>
                                    </p:set>
                                    <p:animEffect filter="fade" transition="in">
                                      <p:cBhvr>
                                        <p:cTn dur="1000"/>
                                        <p:tgtEl>
                                          <p:spTgt spid="22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4" st="14"/>
                                            </p:txEl>
                                          </p:spTgt>
                                        </p:tgtEl>
                                        <p:attrNameLst>
                                          <p:attrName>style.visibility</p:attrName>
                                        </p:attrNameLst>
                                      </p:cBhvr>
                                      <p:to>
                                        <p:strVal val="visible"/>
                                      </p:to>
                                    </p:set>
                                    <p:animEffect filter="fade" transition="in">
                                      <p:cBhvr>
                                        <p:cTn dur="1000"/>
                                        <p:tgtEl>
                                          <p:spTgt spid="22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84f425e031_0_24"/>
          <p:cNvSpPr txBox="1"/>
          <p:nvPr>
            <p:ph type="ctrTitle"/>
          </p:nvPr>
        </p:nvSpPr>
        <p:spPr>
          <a:xfrm>
            <a:off x="2070300" y="2241300"/>
            <a:ext cx="30828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Part II</a:t>
            </a:r>
            <a:endParaRPr/>
          </a:p>
        </p:txBody>
      </p:sp>
      <p:sp>
        <p:nvSpPr>
          <p:cNvPr id="230" name="Google Shape;230;g84f425e031_0_2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231" name="Google Shape;231;g84f425e031_0_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77684295d1_1_7"/>
          <p:cNvSpPr txBox="1"/>
          <p:nvPr>
            <p:ph type="ctrTitle"/>
          </p:nvPr>
        </p:nvSpPr>
        <p:spPr>
          <a:xfrm>
            <a:off x="2023450" y="214265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Workflow: Data Cleaning</a:t>
            </a:r>
            <a:endParaRPr/>
          </a:p>
        </p:txBody>
      </p:sp>
      <p:sp>
        <p:nvSpPr>
          <p:cNvPr id="237" name="Google Shape;237;g77684295d1_1_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238" name="Google Shape;238;g77684295d1_1_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76a2abdbc_0_1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Goal of this Lecture</a:t>
            </a:r>
            <a:endParaRPr>
              <a:highlight>
                <a:srgbClr val="FFCD00"/>
              </a:highlight>
            </a:endParaRPr>
          </a:p>
        </p:txBody>
      </p:sp>
      <p:sp>
        <p:nvSpPr>
          <p:cNvPr id="89" name="Google Shape;89;g776a2abdbc_0_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g776a2abdbc_0_15"/>
          <p:cNvSpPr txBox="1"/>
          <p:nvPr/>
        </p:nvSpPr>
        <p:spPr>
          <a:xfrm>
            <a:off x="1496100" y="1953475"/>
            <a:ext cx="6878700" cy="16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Learning Goals:</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Learn the different ways of obtaining data for </a:t>
            </a:r>
            <a:r>
              <a:rPr b="0" i="1" lang="en" sz="1400" u="none" cap="none" strike="noStrike">
                <a:solidFill>
                  <a:srgbClr val="000000"/>
                </a:solidFill>
                <a:latin typeface="Arial"/>
                <a:ea typeface="Arial"/>
                <a:cs typeface="Arial"/>
                <a:sym typeface="Arial"/>
              </a:rPr>
              <a:t>supervised learning</a:t>
            </a:r>
            <a:r>
              <a:rPr b="0" lang="en" sz="1400" u="none" cap="none" strike="noStrike">
                <a:solidFill>
                  <a:srgbClr val="000000"/>
                </a:solidFill>
                <a:latin typeface="Arial"/>
                <a:ea typeface="Arial"/>
                <a:cs typeface="Arial"/>
                <a:sym typeface="Arial"/>
              </a:rPr>
              <a:t>;</a:t>
            </a:r>
            <a:endParaRPr b="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Understand the processes involved in learning from data (training, testing, and evaluation);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Know why data cleaning and preparation are necessary.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9f8073de88_0_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44" name="Google Shape;244;g9f8073de88_0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5" name="Google Shape;245;g9f8073de88_0_6"/>
          <p:cNvSpPr txBox="1"/>
          <p:nvPr/>
        </p:nvSpPr>
        <p:spPr>
          <a:xfrm>
            <a:off x="889075" y="1835725"/>
            <a:ext cx="7473300" cy="277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Preparing the data to be processed by algorithm is called data cleaning and feature engineering. This is the same process that we completed before doing analyses, but for machine learning it often includes a few more steps.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77684295d1_1_1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51" name="Google Shape;251;g77684295d1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2" name="Google Shape;252;g77684295d1_1_13"/>
          <p:cNvSpPr txBox="1"/>
          <p:nvPr/>
        </p:nvSpPr>
        <p:spPr>
          <a:xfrm>
            <a:off x="889075" y="1835725"/>
            <a:ext cx="7473300" cy="277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Here we will discuss the following techniques: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Unit conversion;</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Binning;</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Feature scaling;</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Dealing with missing values;</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One-hot-encoding.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1000"/>
                                        <p:tgtEl>
                                          <p:spTgt spid="2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animEffect filter="fade" transition="in">
                                      <p:cBhvr>
                                        <p:cTn dur="1000"/>
                                        <p:tgtEl>
                                          <p:spTgt spid="2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7" st="7"/>
                                            </p:txEl>
                                          </p:spTgt>
                                        </p:tgtEl>
                                        <p:attrNameLst>
                                          <p:attrName>style.visibility</p:attrName>
                                        </p:attrNameLst>
                                      </p:cBhvr>
                                      <p:to>
                                        <p:strVal val="visible"/>
                                      </p:to>
                                    </p:set>
                                    <p:animEffect filter="fade" transition="in">
                                      <p:cBhvr>
                                        <p:cTn dur="1000"/>
                                        <p:tgtEl>
                                          <p:spTgt spid="2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8" st="8"/>
                                            </p:txEl>
                                          </p:spTgt>
                                        </p:tgtEl>
                                        <p:attrNameLst>
                                          <p:attrName>style.visibility</p:attrName>
                                        </p:attrNameLst>
                                      </p:cBhvr>
                                      <p:to>
                                        <p:strVal val="visible"/>
                                      </p:to>
                                    </p:set>
                                    <p:animEffect filter="fade" transition="in">
                                      <p:cBhvr>
                                        <p:cTn dur="1000"/>
                                        <p:tgtEl>
                                          <p:spTgt spid="2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9" st="9"/>
                                            </p:txEl>
                                          </p:spTgt>
                                        </p:tgtEl>
                                        <p:attrNameLst>
                                          <p:attrName>style.visibility</p:attrName>
                                        </p:attrNameLst>
                                      </p:cBhvr>
                                      <p:to>
                                        <p:strVal val="visible"/>
                                      </p:to>
                                    </p:set>
                                    <p:animEffect filter="fade" transition="in">
                                      <p:cBhvr>
                                        <p:cTn dur="1000"/>
                                        <p:tgtEl>
                                          <p:spTgt spid="25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77684295d1_1_2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58" name="Google Shape;258;g77684295d1_1_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9" name="Google Shape;259;g77684295d1_1_20"/>
          <p:cNvSpPr txBox="1"/>
          <p:nvPr/>
        </p:nvSpPr>
        <p:spPr>
          <a:xfrm>
            <a:off x="578250" y="1451950"/>
            <a:ext cx="7987500" cy="8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One technique we might employ when cleaning our data is </a:t>
            </a:r>
            <a:r>
              <a:rPr b="1" i="1" lang="en" sz="1400" u="none" cap="none" strike="noStrike">
                <a:solidFill>
                  <a:srgbClr val="000000"/>
                </a:solidFill>
                <a:latin typeface="Arial"/>
                <a:ea typeface="Arial"/>
                <a:cs typeface="Arial"/>
                <a:sym typeface="Arial"/>
              </a:rPr>
              <a:t>unit conversion</a:t>
            </a:r>
            <a:r>
              <a:rPr b="0" i="0" lang="en" sz="1400" u="none" cap="none" strike="noStrike">
                <a:solidFill>
                  <a:srgbClr val="000000"/>
                </a:solidFill>
                <a:latin typeface="Arial"/>
                <a:ea typeface="Arial"/>
                <a:cs typeface="Arial"/>
                <a:sym typeface="Arial"/>
              </a:rPr>
              <a:t>. </a:t>
            </a:r>
            <a:r>
              <a:rPr lang="en"/>
              <a:t>By unit conversion we simply mean converting from one unit of measurement into another unit of measurement.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9f8073de88_0_14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65" name="Google Shape;265;g9f8073de88_0_1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6" name="Google Shape;266;g9f8073de88_0_148"/>
          <p:cNvSpPr txBox="1"/>
          <p:nvPr/>
        </p:nvSpPr>
        <p:spPr>
          <a:xfrm>
            <a:off x="950100" y="1489425"/>
            <a:ext cx="7243800" cy="8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t>For instance, suppose we have a data set with data about housing prices. Suppose that we have two ‘normal’ variables and one target variable (price): </a:t>
            </a:r>
            <a:endParaRPr b="0" i="0" sz="1400" u="none" cap="none" strike="noStrike">
              <a:solidFill>
                <a:srgbClr val="000000"/>
              </a:solidFill>
              <a:latin typeface="Arial"/>
              <a:ea typeface="Arial"/>
              <a:cs typeface="Arial"/>
              <a:sym typeface="Arial"/>
            </a:endParaRPr>
          </a:p>
        </p:txBody>
      </p:sp>
      <p:graphicFrame>
        <p:nvGraphicFramePr>
          <p:cNvPr id="267" name="Google Shape;267;g9f8073de88_0_148"/>
          <p:cNvGraphicFramePr/>
          <p:nvPr/>
        </p:nvGraphicFramePr>
        <p:xfrm>
          <a:off x="1093225" y="2179475"/>
          <a:ext cx="3000000" cy="3000000"/>
        </p:xfrm>
        <a:graphic>
          <a:graphicData uri="http://schemas.openxmlformats.org/drawingml/2006/table">
            <a:tbl>
              <a:tblPr>
                <a:noFill/>
                <a:tableStyleId>{8F118DC7-C343-42D8-A69C-3627CB8A7D6A}</a:tableStyleId>
              </a:tblPr>
              <a:tblGrid>
                <a:gridCol w="844750"/>
                <a:gridCol w="2774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DistCityCent (M)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FloorSpace (KM2)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Price</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0.002140</a:t>
                      </a:r>
                      <a:endParaRPr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1.230.101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4C4C4C"/>
                          </a:solidFill>
                        </a:rPr>
                        <a:t>0.000050</a:t>
                      </a:r>
                      <a:endParaRPr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330.112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534</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
                          <a:solidFill>
                            <a:srgbClr val="4C4C4C"/>
                          </a:solidFill>
                        </a:rPr>
                        <a:t>0.003250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1.120.101</a:t>
                      </a:r>
                      <a:endParaRPr sz="1400" u="none" cap="none" strike="noStrike"/>
                    </a:p>
                  </a:txBody>
                  <a:tcPr marT="91425" marB="91425" marR="91425" marL="91425"/>
                </a:tc>
              </a:tr>
            </a:tbl>
          </a:graphicData>
        </a:graphic>
      </p:graphicFrame>
      <p:sp>
        <p:nvSpPr>
          <p:cNvPr id="268" name="Google Shape;268;g9f8073de88_0_148"/>
          <p:cNvSpPr txBox="1"/>
          <p:nvPr/>
        </p:nvSpPr>
        <p:spPr>
          <a:xfrm>
            <a:off x="950100" y="3909100"/>
            <a:ext cx="7243800" cy="8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t>Obviously</a:t>
            </a:r>
            <a:r>
              <a:rPr lang="en"/>
              <a:t>, if we want to predict the housing price, the floor area of the house is more important than the distance to the city centre. However, without conversion to M2, the algorithm will almost certainly think that DistCityCent is the more important variable.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77684295d1_1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74" name="Google Shape;274;g77684295d1_1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5" name="Google Shape;275;g77684295d1_1_27"/>
          <p:cNvSpPr txBox="1"/>
          <p:nvPr/>
        </p:nvSpPr>
        <p:spPr>
          <a:xfrm>
            <a:off x="795000" y="1504150"/>
            <a:ext cx="7381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1" i="1"/>
          </a:p>
          <a:p>
            <a:pPr indent="0" lvl="0" marL="0" marR="0" rtl="0" algn="just">
              <a:lnSpc>
                <a:spcPct val="100000"/>
              </a:lnSpc>
              <a:spcBef>
                <a:spcPts val="0"/>
              </a:spcBef>
              <a:spcAft>
                <a:spcPts val="0"/>
              </a:spcAft>
              <a:buClr>
                <a:srgbClr val="000000"/>
              </a:buClr>
              <a:buSzPts val="1200"/>
              <a:buFont typeface="Arial"/>
              <a:buNone/>
            </a:pPr>
            <a:r>
              <a:t/>
            </a:r>
            <a:endParaRPr b="1" i="1"/>
          </a:p>
          <a:p>
            <a:pPr indent="0" lvl="0" marL="0" marR="0" rtl="0" algn="just">
              <a:lnSpc>
                <a:spcPct val="100000"/>
              </a:lnSpc>
              <a:spcBef>
                <a:spcPts val="0"/>
              </a:spcBef>
              <a:spcAft>
                <a:spcPts val="0"/>
              </a:spcAft>
              <a:buClr>
                <a:srgbClr val="000000"/>
              </a:buClr>
              <a:buSzPts val="1200"/>
              <a:buFont typeface="Arial"/>
              <a:buNone/>
            </a:pPr>
            <a:r>
              <a:t/>
            </a:r>
            <a:endParaRPr b="1" i="1"/>
          </a:p>
          <a:p>
            <a:pPr indent="0" lvl="0" marL="0" marR="0" rtl="0" algn="just">
              <a:lnSpc>
                <a:spcPct val="100000"/>
              </a:lnSpc>
              <a:spcBef>
                <a:spcPts val="0"/>
              </a:spcBef>
              <a:spcAft>
                <a:spcPts val="0"/>
              </a:spcAft>
              <a:buClr>
                <a:srgbClr val="000000"/>
              </a:buClr>
              <a:buSzPts val="1200"/>
              <a:buFont typeface="Arial"/>
              <a:buNone/>
            </a:pPr>
            <a:r>
              <a:rPr b="1" i="1" lang="en" sz="1400" u="none" cap="none" strike="noStrike">
                <a:solidFill>
                  <a:srgbClr val="000000"/>
                </a:solidFill>
                <a:latin typeface="Arial"/>
                <a:ea typeface="Arial"/>
                <a:cs typeface="Arial"/>
                <a:sym typeface="Arial"/>
              </a:rPr>
              <a:t>Binning</a:t>
            </a:r>
            <a:r>
              <a:rPr b="0" i="0" lang="en" sz="1400" u="none" cap="none" strike="noStrike">
                <a:solidFill>
                  <a:srgbClr val="000000"/>
                </a:solidFill>
                <a:latin typeface="Arial"/>
                <a:ea typeface="Arial"/>
                <a:cs typeface="Arial"/>
                <a:sym typeface="Arial"/>
              </a:rPr>
              <a:t> is the process of grouping similar elements in one feature together to make a new feature, but with </a:t>
            </a:r>
            <a:r>
              <a:rPr b="1" i="0" lang="en" sz="1400" u="none" cap="none" strike="noStrike">
                <a:solidFill>
                  <a:srgbClr val="000000"/>
                </a:solidFill>
              </a:rPr>
              <a:t>less granularity</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Binning can be done on both categorical variables (poodle, pug, siamese, sphynx, beagle, munchkin... can be grouped in to bins of "cats" and "dogs") and numerical variables (11, 12, 8, 15, 23... can be grouped into bins of 0-10, 11-20, 20-30, etc).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1000"/>
                                        <p:tgtEl>
                                          <p:spTgt spid="2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9f8073de88_0_1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81" name="Google Shape;281;g9f8073de88_0_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2" name="Google Shape;282;g9f8073de88_0_12"/>
          <p:cNvSpPr txBox="1"/>
          <p:nvPr/>
        </p:nvSpPr>
        <p:spPr>
          <a:xfrm>
            <a:off x="795000" y="1504150"/>
            <a:ext cx="7381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t/>
            </a:r>
            <a:endParaRPr b="1"/>
          </a:p>
          <a:p>
            <a:pPr indent="0" lvl="0" marL="0" marR="0" rtl="0" algn="just">
              <a:lnSpc>
                <a:spcPct val="100000"/>
              </a:lnSpc>
              <a:spcBef>
                <a:spcPts val="0"/>
              </a:spcBef>
              <a:spcAft>
                <a:spcPts val="0"/>
              </a:spcAft>
              <a:buClr>
                <a:srgbClr val="000000"/>
              </a:buClr>
              <a:buSzPts val="1200"/>
              <a:buFont typeface="Arial"/>
              <a:buNone/>
            </a:pPr>
            <a:r>
              <a:rPr b="1" lang="en"/>
              <a:t>Important:</a:t>
            </a:r>
            <a:r>
              <a:rPr b="0" i="0" lang="en" sz="1400" u="none" cap="none" strike="noStrike">
                <a:solidFill>
                  <a:srgbClr val="000000"/>
                </a:solidFill>
                <a:latin typeface="Arial"/>
                <a:ea typeface="Arial"/>
                <a:cs typeface="Arial"/>
                <a:sym typeface="Arial"/>
              </a:rPr>
              <a:t> </a:t>
            </a:r>
            <a:r>
              <a:rPr lang="en"/>
              <a:t>T</a:t>
            </a:r>
            <a:r>
              <a:rPr b="0" i="0" lang="en" sz="1400" u="none" cap="none" strike="noStrike">
                <a:solidFill>
                  <a:srgbClr val="000000"/>
                </a:solidFill>
                <a:latin typeface="Arial"/>
                <a:ea typeface="Arial"/>
                <a:cs typeface="Arial"/>
                <a:sym typeface="Arial"/>
              </a:rPr>
              <a:t>his </a:t>
            </a:r>
            <a:r>
              <a:rPr lang="en"/>
              <a:t>may come</a:t>
            </a:r>
            <a:r>
              <a:rPr b="0" i="0" lang="en" sz="1400" u="none" cap="none" strike="noStrike">
                <a:solidFill>
                  <a:srgbClr val="000000"/>
                </a:solidFill>
                <a:latin typeface="Arial"/>
                <a:ea typeface="Arial"/>
                <a:cs typeface="Arial"/>
                <a:sym typeface="Arial"/>
              </a:rPr>
              <a:t> with a cost to performance </a:t>
            </a:r>
            <a:r>
              <a:rPr lang="en"/>
              <a:t>because we essentially throw away information.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77684295d1_1_3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88" name="Google Shape;288;g77684295d1_1_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9" name="Google Shape;289;g77684295d1_1_34"/>
          <p:cNvSpPr txBox="1"/>
          <p:nvPr/>
        </p:nvSpPr>
        <p:spPr>
          <a:xfrm>
            <a:off x="610750" y="1557875"/>
            <a:ext cx="78339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1" i="1"/>
          </a:p>
          <a:p>
            <a:pPr indent="0" lvl="0" marL="0" marR="0" rtl="0" algn="just">
              <a:lnSpc>
                <a:spcPct val="100000"/>
              </a:lnSpc>
              <a:spcBef>
                <a:spcPts val="0"/>
              </a:spcBef>
              <a:spcAft>
                <a:spcPts val="0"/>
              </a:spcAft>
              <a:buClr>
                <a:srgbClr val="000000"/>
              </a:buClr>
              <a:buSzPts val="1200"/>
              <a:buFont typeface="Arial"/>
              <a:buNone/>
            </a:pPr>
            <a:r>
              <a:t/>
            </a:r>
            <a:endParaRPr b="1" i="1"/>
          </a:p>
          <a:p>
            <a:pPr indent="0" lvl="0" marL="0" marR="0" rtl="0" algn="just">
              <a:lnSpc>
                <a:spcPct val="100000"/>
              </a:lnSpc>
              <a:spcBef>
                <a:spcPts val="0"/>
              </a:spcBef>
              <a:spcAft>
                <a:spcPts val="0"/>
              </a:spcAft>
              <a:buClr>
                <a:srgbClr val="000000"/>
              </a:buClr>
              <a:buSzPts val="1200"/>
              <a:buFont typeface="Arial"/>
              <a:buNone/>
            </a:pPr>
            <a:r>
              <a:rPr b="1" i="1" lang="en" sz="1400" u="none" cap="none" strike="noStrike">
                <a:solidFill>
                  <a:srgbClr val="000000"/>
                </a:solidFill>
                <a:latin typeface="Arial"/>
                <a:ea typeface="Arial"/>
                <a:cs typeface="Arial"/>
                <a:sym typeface="Arial"/>
              </a:rPr>
              <a:t>Feature Scaling.</a:t>
            </a:r>
            <a:r>
              <a:rPr b="0" i="0" lang="en" sz="1400" u="none" cap="none" strike="noStrike">
                <a:solidFill>
                  <a:srgbClr val="000000"/>
                </a:solidFill>
                <a:latin typeface="Arial"/>
                <a:ea typeface="Arial"/>
                <a:cs typeface="Arial"/>
                <a:sym typeface="Arial"/>
              </a:rPr>
              <a:t> In datasets, features often have very different ranges, magnitudes, and scales.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b="1" i="1" lang="en" sz="1400" u="none" cap="none" strike="noStrike">
                <a:solidFill>
                  <a:schemeClr val="dk1"/>
                </a:solidFill>
                <a:latin typeface="Arial"/>
                <a:ea typeface="Arial"/>
                <a:cs typeface="Arial"/>
                <a:sym typeface="Arial"/>
              </a:rPr>
              <a:t>Feature scaling puts all of variables on the same level of magnitude.</a:t>
            </a:r>
            <a:r>
              <a:rPr b="0" i="0" lang="en" sz="1400" u="none" cap="none" strike="noStrike">
                <a:solidFill>
                  <a:schemeClr val="dk1"/>
                </a:solidFill>
                <a:latin typeface="Arial"/>
                <a:ea typeface="Arial"/>
                <a:cs typeface="Arial"/>
                <a:sym typeface="Arial"/>
              </a:rPr>
              <a:t> We will discuss exactly how this is achieved in future lessons.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9f8073de88_0_15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295" name="Google Shape;295;g9f8073de88_0_15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96" name="Google Shape;296;g9f8073de88_0_158"/>
          <p:cNvGraphicFramePr/>
          <p:nvPr/>
        </p:nvGraphicFramePr>
        <p:xfrm>
          <a:off x="718350" y="1836875"/>
          <a:ext cx="3000000" cy="3000000"/>
        </p:xfrm>
        <a:graphic>
          <a:graphicData uri="http://schemas.openxmlformats.org/drawingml/2006/table">
            <a:tbl>
              <a:tblPr>
                <a:noFill/>
                <a:tableStyleId>{8F118DC7-C343-42D8-A69C-3627CB8A7D6A}</a:tableStyleId>
              </a:tblPr>
              <a:tblGrid>
                <a:gridCol w="432750"/>
                <a:gridCol w="1015375"/>
                <a:gridCol w="1950200"/>
                <a:gridCol w="962575"/>
                <a:gridCol w="2114775"/>
                <a:gridCol w="12316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Colour</a:t>
                      </a:r>
                      <a:r>
                        <a:rPr b="1" lang="en" sz="1400" u="none" cap="none" strike="noStrike"/>
                        <a:t> </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Top Speed (km/h) </a:t>
                      </a:r>
                      <a:r>
                        <a:rPr b="1" lang="en">
                          <a:solidFill>
                            <a:schemeClr val="dk1"/>
                          </a:solidFill>
                        </a:rPr>
                        <a:t>(Label)</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MPG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Mercedes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29.1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400" u="none" cap="none" strike="noStrike">
                          <a:solidFill>
                            <a:srgbClr val="000000"/>
                          </a:solidFill>
                        </a:rPr>
                        <a:t>Ferrari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Ford</a:t>
                      </a:r>
                      <a:endParaRPr sz="1400" u="none" cap="none" strike="noStrike"/>
                    </a:p>
                  </a:txBody>
                  <a:tcPr marT="91425" marB="91425" marR="91425" marL="91425"/>
                </a:tc>
              </a:tr>
              <a:tr h="440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297" name="Google Shape;297;g9f8073de88_0_158"/>
          <p:cNvCxnSpPr/>
          <p:nvPr/>
        </p:nvCxnSpPr>
        <p:spPr>
          <a:xfrm flipH="1">
            <a:off x="4486625" y="922675"/>
            <a:ext cx="2183100" cy="8994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g9f8073de88_0_158"/>
          <p:cNvCxnSpPr/>
          <p:nvPr/>
        </p:nvCxnSpPr>
        <p:spPr>
          <a:xfrm flipH="1">
            <a:off x="1556675" y="922675"/>
            <a:ext cx="2183100" cy="8994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g9f8073de88_0_158"/>
          <p:cNvCxnSpPr/>
          <p:nvPr/>
        </p:nvCxnSpPr>
        <p:spPr>
          <a:xfrm flipH="1">
            <a:off x="5540925" y="922675"/>
            <a:ext cx="2183100" cy="8994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g9f8073de88_0_158"/>
          <p:cNvCxnSpPr/>
          <p:nvPr/>
        </p:nvCxnSpPr>
        <p:spPr>
          <a:xfrm flipH="1">
            <a:off x="7520175" y="707475"/>
            <a:ext cx="1426200" cy="111450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g9f8073de88_0_158"/>
          <p:cNvSpPr txBox="1"/>
          <p:nvPr/>
        </p:nvSpPr>
        <p:spPr>
          <a:xfrm>
            <a:off x="3259475" y="570675"/>
            <a:ext cx="1283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eature</a:t>
            </a:r>
            <a:endParaRPr/>
          </a:p>
        </p:txBody>
      </p:sp>
      <p:sp>
        <p:nvSpPr>
          <p:cNvPr id="302" name="Google Shape;302;g9f8073de88_0_158"/>
          <p:cNvSpPr txBox="1"/>
          <p:nvPr/>
        </p:nvSpPr>
        <p:spPr>
          <a:xfrm>
            <a:off x="6044525" y="570675"/>
            <a:ext cx="1283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p:txBody>
      </p:sp>
      <p:sp>
        <p:nvSpPr>
          <p:cNvPr id="303" name="Google Shape;303;g9f8073de88_0_158"/>
          <p:cNvSpPr txBox="1"/>
          <p:nvPr/>
        </p:nvSpPr>
        <p:spPr>
          <a:xfrm>
            <a:off x="7086975" y="570675"/>
            <a:ext cx="12837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p:txBody>
      </p:sp>
      <p:sp>
        <p:nvSpPr>
          <p:cNvPr id="304" name="Google Shape;304;g9f8073de88_0_158"/>
          <p:cNvSpPr txBox="1"/>
          <p:nvPr/>
        </p:nvSpPr>
        <p:spPr>
          <a:xfrm>
            <a:off x="8298050" y="355375"/>
            <a:ext cx="901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endParaRPr/>
          </a:p>
        </p:txBody>
      </p:sp>
      <p:cxnSp>
        <p:nvCxnSpPr>
          <p:cNvPr id="305" name="Google Shape;305;g9f8073de88_0_158"/>
          <p:cNvCxnSpPr/>
          <p:nvPr/>
        </p:nvCxnSpPr>
        <p:spPr>
          <a:xfrm flipH="1">
            <a:off x="3212650" y="566950"/>
            <a:ext cx="2042400" cy="12459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g9f8073de88_0_158"/>
          <p:cNvSpPr txBox="1"/>
          <p:nvPr/>
        </p:nvSpPr>
        <p:spPr>
          <a:xfrm>
            <a:off x="4983350" y="205725"/>
            <a:ext cx="13305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Target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84f425e031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312" name="Google Shape;312;g84f425e031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g84f425e031_0_0"/>
          <p:cNvSpPr txBox="1"/>
          <p:nvPr/>
        </p:nvSpPr>
        <p:spPr>
          <a:xfrm>
            <a:off x="655050" y="1358275"/>
            <a:ext cx="7833900" cy="54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1" lang="en"/>
              <a:t>Before Scaling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4" name="Google Shape;314;g84f425e031_0_0"/>
          <p:cNvGraphicFramePr/>
          <p:nvPr/>
        </p:nvGraphicFramePr>
        <p:xfrm>
          <a:off x="1093225" y="2179475"/>
          <a:ext cx="3000000" cy="3000000"/>
        </p:xfrm>
        <a:graphic>
          <a:graphicData uri="http://schemas.openxmlformats.org/drawingml/2006/table">
            <a:tbl>
              <a:tblPr>
                <a:noFill/>
                <a:tableStyleId>{8F118DC7-C343-42D8-A69C-3627CB8A7D6A}</a:tableStyleId>
              </a:tblPr>
              <a:tblGrid>
                <a:gridCol w="844750"/>
                <a:gridCol w="2774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DistCityCent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Garage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Price</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1.230.101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2321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330.112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534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1.120.101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423.291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10192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123.121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84f425e031_0_1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 </a:t>
            </a:r>
            <a:endParaRPr>
              <a:highlight>
                <a:srgbClr val="FFCD00"/>
              </a:highlight>
            </a:endParaRPr>
          </a:p>
        </p:txBody>
      </p:sp>
      <p:sp>
        <p:nvSpPr>
          <p:cNvPr id="320" name="Google Shape;320;g84f425e031_0_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1" name="Google Shape;321;g84f425e031_0_17"/>
          <p:cNvSpPr txBox="1"/>
          <p:nvPr/>
        </p:nvSpPr>
        <p:spPr>
          <a:xfrm>
            <a:off x="655050" y="1358275"/>
            <a:ext cx="7833900" cy="110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1" lang="en"/>
              <a:t>After Scaling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22" name="Google Shape;322;g84f425e031_0_17"/>
          <p:cNvGraphicFramePr/>
          <p:nvPr/>
        </p:nvGraphicFramePr>
        <p:xfrm>
          <a:off x="1093225" y="2179475"/>
          <a:ext cx="3000000" cy="3000000"/>
        </p:xfrm>
        <a:graphic>
          <a:graphicData uri="http://schemas.openxmlformats.org/drawingml/2006/table">
            <a:tbl>
              <a:tblPr>
                <a:noFill/>
                <a:tableStyleId>{8F118DC7-C343-42D8-A69C-3627CB8A7D6A}</a:tableStyleId>
              </a:tblPr>
              <a:tblGrid>
                <a:gridCol w="844750"/>
                <a:gridCol w="2774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DistCityCent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Garage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Price</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0.46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1.230.101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330.112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1.120.101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423.291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0.71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123.121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70d3275c36_0_0"/>
          <p:cNvSpPr txBox="1"/>
          <p:nvPr>
            <p:ph type="ctrTitle"/>
          </p:nvPr>
        </p:nvSpPr>
        <p:spPr>
          <a:xfrm>
            <a:off x="1985075" y="2337225"/>
            <a:ext cx="39342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Workflow: Overview</a:t>
            </a:r>
            <a:endParaRPr/>
          </a:p>
          <a:p>
            <a:pPr indent="0" lvl="0" marL="0" rtl="0" algn="l">
              <a:lnSpc>
                <a:spcPct val="100000"/>
              </a:lnSpc>
              <a:spcBef>
                <a:spcPts val="0"/>
              </a:spcBef>
              <a:spcAft>
                <a:spcPts val="0"/>
              </a:spcAft>
              <a:buSzPts val="3000"/>
              <a:buNone/>
            </a:pPr>
            <a:r>
              <a:t/>
            </a:r>
            <a:endParaRPr/>
          </a:p>
        </p:txBody>
      </p:sp>
      <p:sp>
        <p:nvSpPr>
          <p:cNvPr id="96" name="Google Shape;96;g70d3275c36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7" name="Google Shape;97;g70d3275c36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77684295d1_1_4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a:t>
            </a:r>
            <a:endParaRPr>
              <a:highlight>
                <a:srgbClr val="FFCD00"/>
              </a:highlight>
            </a:endParaRPr>
          </a:p>
        </p:txBody>
      </p:sp>
      <p:sp>
        <p:nvSpPr>
          <p:cNvPr id="328" name="Google Shape;328;g77684295d1_1_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9" name="Google Shape;329;g77684295d1_1_41"/>
          <p:cNvSpPr txBox="1"/>
          <p:nvPr/>
        </p:nvSpPr>
        <p:spPr>
          <a:xfrm>
            <a:off x="996600" y="1639550"/>
            <a:ext cx="7150800" cy="1869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We often find that our dataset contains </a:t>
            </a:r>
            <a:r>
              <a:rPr b="1" i="1" lang="en" sz="1400" u="none" cap="none" strike="noStrike">
                <a:solidFill>
                  <a:srgbClr val="000000"/>
                </a:solidFill>
                <a:latin typeface="Arial"/>
                <a:ea typeface="Arial"/>
                <a:cs typeface="Arial"/>
                <a:sym typeface="Arial"/>
              </a:rPr>
              <a:t>missing values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These values could be </a:t>
            </a:r>
            <a:r>
              <a:rPr lang="en"/>
              <a:t>missing</a:t>
            </a:r>
            <a:r>
              <a:rPr b="0" i="0" lang="en" sz="1400" u="none" cap="none" strike="noStrike">
                <a:solidFill>
                  <a:srgbClr val="000000"/>
                </a:solidFill>
                <a:latin typeface="Arial"/>
                <a:ea typeface="Arial"/>
                <a:cs typeface="Arial"/>
                <a:sym typeface="Arial"/>
              </a:rPr>
              <a:t> due to mistakes in the data, or because the value of that particular variable is unavailable for that observation.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9f8073de88_0_17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a:t>
            </a:r>
            <a:endParaRPr>
              <a:highlight>
                <a:srgbClr val="FFCD00"/>
              </a:highlight>
            </a:endParaRPr>
          </a:p>
        </p:txBody>
      </p:sp>
      <p:sp>
        <p:nvSpPr>
          <p:cNvPr id="335" name="Google Shape;335;g9f8073de88_0_17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6" name="Google Shape;336;g9f8073de88_0_175"/>
          <p:cNvSpPr txBox="1"/>
          <p:nvPr/>
        </p:nvSpPr>
        <p:spPr>
          <a:xfrm>
            <a:off x="996600" y="1639550"/>
            <a:ext cx="7150800" cy="1869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b="1" lang="en"/>
              <a:t>Important: </a:t>
            </a:r>
            <a:r>
              <a:rPr lang="en"/>
              <a:t>Al</a:t>
            </a:r>
            <a:r>
              <a:rPr lang="en"/>
              <a:t>m</a:t>
            </a:r>
            <a:r>
              <a:rPr lang="en"/>
              <a:t>ost all machine learning algorithm require the data to be complete (i.e. there can be no missing values). </a:t>
            </a:r>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9f8073de88_0_2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a:t>
            </a:r>
            <a:endParaRPr>
              <a:highlight>
                <a:srgbClr val="FFCD00"/>
              </a:highlight>
            </a:endParaRPr>
          </a:p>
        </p:txBody>
      </p:sp>
      <p:sp>
        <p:nvSpPr>
          <p:cNvPr id="342" name="Google Shape;342;g9f8073de88_0_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43" name="Google Shape;343;g9f8073de88_0_24"/>
          <p:cNvSpPr txBox="1"/>
          <p:nvPr/>
        </p:nvSpPr>
        <p:spPr>
          <a:xfrm>
            <a:off x="996600" y="1465750"/>
            <a:ext cx="7150800" cy="21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Example: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a:p>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Suppose that we have weather data and that a couple of days are missing. In that case, we may use </a:t>
            </a:r>
            <a:r>
              <a:rPr b="1" i="1" lang="en" sz="1400" u="none" cap="none" strike="noStrike">
                <a:solidFill>
                  <a:srgbClr val="000000"/>
                </a:solidFill>
                <a:latin typeface="Arial"/>
                <a:ea typeface="Arial"/>
                <a:cs typeface="Arial"/>
                <a:sym typeface="Arial"/>
              </a:rPr>
              <a:t>linear interpolation </a:t>
            </a:r>
            <a:r>
              <a:rPr b="0" i="0" lang="en" sz="1400" u="none" cap="none" strike="noStrike">
                <a:solidFill>
                  <a:srgbClr val="000000"/>
                </a:solidFill>
                <a:latin typeface="Arial"/>
                <a:ea typeface="Arial"/>
                <a:cs typeface="Arial"/>
                <a:sym typeface="Arial"/>
              </a:rPr>
              <a:t>to estimate the missing data. </a:t>
            </a:r>
            <a:endParaRPr b="0" i="0" sz="1400" u="none" cap="none" strike="noStrike">
              <a:solidFill>
                <a:srgbClr val="000000"/>
              </a:solidFill>
              <a:latin typeface="Arial"/>
              <a:ea typeface="Arial"/>
              <a:cs typeface="Arial"/>
              <a:sym typeface="Arial"/>
            </a:endParaRPr>
          </a:p>
        </p:txBody>
      </p:sp>
      <p:cxnSp>
        <p:nvCxnSpPr>
          <p:cNvPr id="344" name="Google Shape;344;g9f8073de88_0_24"/>
          <p:cNvCxnSpPr/>
          <p:nvPr/>
        </p:nvCxnSpPr>
        <p:spPr>
          <a:xfrm>
            <a:off x="1451175" y="3770000"/>
            <a:ext cx="0" cy="967200"/>
          </a:xfrm>
          <a:prstGeom prst="straightConnector1">
            <a:avLst/>
          </a:prstGeom>
          <a:noFill/>
          <a:ln cap="flat" cmpd="sng" w="38100">
            <a:solidFill>
              <a:schemeClr val="dk2"/>
            </a:solidFill>
            <a:prstDash val="solid"/>
            <a:round/>
            <a:headEnd len="sm" w="sm" type="none"/>
            <a:tailEnd len="sm" w="sm" type="none"/>
          </a:ln>
        </p:spPr>
      </p:cxnSp>
      <p:cxnSp>
        <p:nvCxnSpPr>
          <p:cNvPr id="345" name="Google Shape;345;g9f8073de88_0_24"/>
          <p:cNvCxnSpPr/>
          <p:nvPr/>
        </p:nvCxnSpPr>
        <p:spPr>
          <a:xfrm rot="10800000">
            <a:off x="1451175" y="4737200"/>
            <a:ext cx="4698300" cy="0"/>
          </a:xfrm>
          <a:prstGeom prst="straightConnector1">
            <a:avLst/>
          </a:prstGeom>
          <a:noFill/>
          <a:ln cap="flat" cmpd="sng" w="38100">
            <a:solidFill>
              <a:schemeClr val="dk2"/>
            </a:solidFill>
            <a:prstDash val="solid"/>
            <a:round/>
            <a:headEnd len="sm" w="sm" type="none"/>
            <a:tailEnd len="sm" w="sm" type="none"/>
          </a:ln>
        </p:spPr>
      </p:cxnSp>
      <p:sp>
        <p:nvSpPr>
          <p:cNvPr id="346" name="Google Shape;346;g9f8073de88_0_24"/>
          <p:cNvSpPr/>
          <p:nvPr/>
        </p:nvSpPr>
        <p:spPr>
          <a:xfrm>
            <a:off x="1520250" y="4092188"/>
            <a:ext cx="852150" cy="491550"/>
          </a:xfrm>
          <a:custGeom>
            <a:rect b="b" l="l" r="r" t="t"/>
            <a:pathLst>
              <a:path extrusionOk="0" h="19662" w="34086">
                <a:moveTo>
                  <a:pt x="0" y="19662"/>
                </a:moveTo>
                <a:cubicBezTo>
                  <a:pt x="2979" y="15198"/>
                  <a:pt x="4747" y="9434"/>
                  <a:pt x="9213" y="6458"/>
                </a:cubicBezTo>
                <a:cubicBezTo>
                  <a:pt x="13205" y="3798"/>
                  <a:pt x="13874" y="19030"/>
                  <a:pt x="18425" y="17513"/>
                </a:cubicBezTo>
                <a:cubicBezTo>
                  <a:pt x="24080" y="15628"/>
                  <a:pt x="17803" y="2531"/>
                  <a:pt x="23338" y="317"/>
                </a:cubicBezTo>
                <a:cubicBezTo>
                  <a:pt x="27267" y="-1255"/>
                  <a:pt x="31739" y="3551"/>
                  <a:pt x="34086" y="7072"/>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9f8073de88_0_24"/>
          <p:cNvSpPr/>
          <p:nvPr/>
        </p:nvSpPr>
        <p:spPr>
          <a:xfrm>
            <a:off x="2510575" y="3802681"/>
            <a:ext cx="2287700" cy="611675"/>
          </a:xfrm>
          <a:custGeom>
            <a:rect b="b" l="l" r="r" t="t"/>
            <a:pathLst>
              <a:path extrusionOk="0" h="24467" w="91508">
                <a:moveTo>
                  <a:pt x="0" y="22031"/>
                </a:moveTo>
                <a:cubicBezTo>
                  <a:pt x="1303" y="22900"/>
                  <a:pt x="3263" y="23758"/>
                  <a:pt x="4606" y="22952"/>
                </a:cubicBezTo>
                <a:cubicBezTo>
                  <a:pt x="7139" y="21432"/>
                  <a:pt x="5236" y="16887"/>
                  <a:pt x="6756" y="14354"/>
                </a:cubicBezTo>
                <a:cubicBezTo>
                  <a:pt x="8927" y="10735"/>
                  <a:pt x="14261" y="8748"/>
                  <a:pt x="18424" y="9441"/>
                </a:cubicBezTo>
                <a:cubicBezTo>
                  <a:pt x="25279" y="10583"/>
                  <a:pt x="27255" y="20765"/>
                  <a:pt x="33471" y="23873"/>
                </a:cubicBezTo>
                <a:cubicBezTo>
                  <a:pt x="36514" y="25395"/>
                  <a:pt x="41120" y="23724"/>
                  <a:pt x="43298" y="21110"/>
                </a:cubicBezTo>
                <a:cubicBezTo>
                  <a:pt x="45299" y="18710"/>
                  <a:pt x="45118" y="13568"/>
                  <a:pt x="48211" y="13126"/>
                </a:cubicBezTo>
                <a:cubicBezTo>
                  <a:pt x="51415" y="12668"/>
                  <a:pt x="55402" y="13669"/>
                  <a:pt x="57423" y="16197"/>
                </a:cubicBezTo>
                <a:cubicBezTo>
                  <a:pt x="59096" y="18289"/>
                  <a:pt x="60298" y="22410"/>
                  <a:pt x="62950" y="22031"/>
                </a:cubicBezTo>
                <a:cubicBezTo>
                  <a:pt x="67982" y="21312"/>
                  <a:pt x="66146" y="12119"/>
                  <a:pt x="69399" y="8213"/>
                </a:cubicBezTo>
                <a:cubicBezTo>
                  <a:pt x="69955" y="7546"/>
                  <a:pt x="70464" y="6758"/>
                  <a:pt x="71241" y="6370"/>
                </a:cubicBezTo>
                <a:cubicBezTo>
                  <a:pt x="72979" y="5502"/>
                  <a:pt x="74902" y="7679"/>
                  <a:pt x="76769" y="8213"/>
                </a:cubicBezTo>
                <a:cubicBezTo>
                  <a:pt x="80421" y="9258"/>
                  <a:pt x="84785" y="7728"/>
                  <a:pt x="87823" y="5449"/>
                </a:cubicBezTo>
                <a:cubicBezTo>
                  <a:pt x="89225" y="4398"/>
                  <a:pt x="86870" y="1012"/>
                  <a:pt x="88437" y="229"/>
                </a:cubicBezTo>
                <a:cubicBezTo>
                  <a:pt x="89353" y="-228"/>
                  <a:pt x="90537" y="553"/>
                  <a:pt x="91508" y="229"/>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9f8073de88_0_24"/>
          <p:cNvSpPr/>
          <p:nvPr/>
        </p:nvSpPr>
        <p:spPr>
          <a:xfrm>
            <a:off x="4921100" y="3667991"/>
            <a:ext cx="1228300" cy="562625"/>
          </a:xfrm>
          <a:custGeom>
            <a:rect b="b" l="l" r="r" t="t"/>
            <a:pathLst>
              <a:path extrusionOk="0" h="22505" w="49132">
                <a:moveTo>
                  <a:pt x="0" y="4387"/>
                </a:moveTo>
                <a:cubicBezTo>
                  <a:pt x="608" y="1963"/>
                  <a:pt x="3668" y="-265"/>
                  <a:pt x="6142" y="88"/>
                </a:cubicBezTo>
                <a:cubicBezTo>
                  <a:pt x="9601" y="582"/>
                  <a:pt x="11601" y="5042"/>
                  <a:pt x="15047" y="5616"/>
                </a:cubicBezTo>
                <a:cubicBezTo>
                  <a:pt x="20540" y="6532"/>
                  <a:pt x="26382" y="-2389"/>
                  <a:pt x="31015" y="702"/>
                </a:cubicBezTo>
                <a:cubicBezTo>
                  <a:pt x="33837" y="2585"/>
                  <a:pt x="30055" y="8014"/>
                  <a:pt x="31936" y="10836"/>
                </a:cubicBezTo>
                <a:cubicBezTo>
                  <a:pt x="34109" y="14096"/>
                  <a:pt x="39932" y="12381"/>
                  <a:pt x="42991" y="14828"/>
                </a:cubicBezTo>
                <a:cubicBezTo>
                  <a:pt x="45550" y="16875"/>
                  <a:pt x="45855" y="22505"/>
                  <a:pt x="49132" y="22505"/>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g9f8073de88_0_24"/>
          <p:cNvCxnSpPr/>
          <p:nvPr/>
        </p:nvCxnSpPr>
        <p:spPr>
          <a:xfrm>
            <a:off x="2306100" y="4205250"/>
            <a:ext cx="247500" cy="188700"/>
          </a:xfrm>
          <a:prstGeom prst="straightConnector1">
            <a:avLst/>
          </a:prstGeom>
          <a:noFill/>
          <a:ln cap="flat" cmpd="sng" w="9525">
            <a:solidFill>
              <a:srgbClr val="FF0000"/>
            </a:solidFill>
            <a:prstDash val="solid"/>
            <a:round/>
            <a:headEnd len="sm" w="sm" type="none"/>
            <a:tailEnd len="sm" w="sm" type="none"/>
          </a:ln>
        </p:spPr>
      </p:cxnSp>
      <p:cxnSp>
        <p:nvCxnSpPr>
          <p:cNvPr id="350" name="Google Shape;350;g9f8073de88_0_24"/>
          <p:cNvCxnSpPr/>
          <p:nvPr/>
        </p:nvCxnSpPr>
        <p:spPr>
          <a:xfrm flipH="1" rot="10800000">
            <a:off x="4714425" y="3741600"/>
            <a:ext cx="295200" cy="110100"/>
          </a:xfrm>
          <a:prstGeom prst="straightConnector1">
            <a:avLst/>
          </a:prstGeom>
          <a:noFill/>
          <a:ln cap="flat" cmpd="sng" w="9525">
            <a:solidFill>
              <a:srgbClr val="FF0000"/>
            </a:solidFill>
            <a:prstDash val="solid"/>
            <a:round/>
            <a:headEnd len="sm" w="sm" type="none"/>
            <a:tailEnd len="sm" w="sm" type="none"/>
          </a:ln>
        </p:spPr>
      </p:cxnSp>
      <p:sp>
        <p:nvSpPr>
          <p:cNvPr id="351" name="Google Shape;351;g9f8073de88_0_24"/>
          <p:cNvSpPr/>
          <p:nvPr/>
        </p:nvSpPr>
        <p:spPr>
          <a:xfrm>
            <a:off x="2340200" y="4230625"/>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9f8073de88_0_24"/>
          <p:cNvSpPr/>
          <p:nvPr/>
        </p:nvSpPr>
        <p:spPr>
          <a:xfrm>
            <a:off x="2487925" y="4333825"/>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9f8073de88_0_24"/>
          <p:cNvSpPr/>
          <p:nvPr/>
        </p:nvSpPr>
        <p:spPr>
          <a:xfrm>
            <a:off x="4900675" y="3755225"/>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9f8073de88_0_24"/>
          <p:cNvSpPr/>
          <p:nvPr/>
        </p:nvSpPr>
        <p:spPr>
          <a:xfrm>
            <a:off x="4776425" y="3796025"/>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9f8073de88_0_24"/>
          <p:cNvSpPr/>
          <p:nvPr/>
        </p:nvSpPr>
        <p:spPr>
          <a:xfrm>
            <a:off x="2409900" y="4279200"/>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9f8073de88_0_24"/>
          <p:cNvSpPr/>
          <p:nvPr/>
        </p:nvSpPr>
        <p:spPr>
          <a:xfrm>
            <a:off x="4838550" y="3776250"/>
            <a:ext cx="39900" cy="4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7" name="Google Shape;357;g9f8073de88_0_24"/>
          <p:cNvCxnSpPr>
            <a:stCxn id="356" idx="4"/>
          </p:cNvCxnSpPr>
          <p:nvPr/>
        </p:nvCxnSpPr>
        <p:spPr>
          <a:xfrm>
            <a:off x="4858500" y="3817050"/>
            <a:ext cx="18000" cy="903600"/>
          </a:xfrm>
          <a:prstGeom prst="straightConnector1">
            <a:avLst/>
          </a:prstGeom>
          <a:noFill/>
          <a:ln cap="flat" cmpd="sng" w="9525">
            <a:solidFill>
              <a:schemeClr val="dk2"/>
            </a:solidFill>
            <a:prstDash val="dot"/>
            <a:round/>
            <a:headEnd len="sm" w="sm" type="none"/>
            <a:tailEnd len="sm" w="sm" type="none"/>
          </a:ln>
        </p:spPr>
      </p:cxnSp>
      <p:cxnSp>
        <p:nvCxnSpPr>
          <p:cNvPr id="358" name="Google Shape;358;g9f8073de88_0_24"/>
          <p:cNvCxnSpPr>
            <a:stCxn id="355" idx="4"/>
          </p:cNvCxnSpPr>
          <p:nvPr/>
        </p:nvCxnSpPr>
        <p:spPr>
          <a:xfrm>
            <a:off x="2429850" y="4320000"/>
            <a:ext cx="3900" cy="39360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77684295d1_1_5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Data Cleaning</a:t>
            </a:r>
            <a:endParaRPr>
              <a:highlight>
                <a:srgbClr val="FFCD00"/>
              </a:highlight>
            </a:endParaRPr>
          </a:p>
        </p:txBody>
      </p:sp>
      <p:sp>
        <p:nvSpPr>
          <p:cNvPr id="364" name="Google Shape;364;g77684295d1_1_5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65" name="Google Shape;365;g77684295d1_1_55"/>
          <p:cNvSpPr txBox="1"/>
          <p:nvPr/>
        </p:nvSpPr>
        <p:spPr>
          <a:xfrm>
            <a:off x="988600" y="1689825"/>
            <a:ext cx="7404000" cy="2315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lang="en"/>
              <a:t>One-hot-encoding.</a:t>
            </a:r>
            <a:r>
              <a:rPr lang="en"/>
              <a:t> W</a:t>
            </a:r>
            <a:r>
              <a:rPr b="0" i="0" lang="en" sz="1400" u="none" cap="none" strike="noStrike">
                <a:solidFill>
                  <a:srgbClr val="000000"/>
                </a:solidFill>
                <a:latin typeface="Arial"/>
                <a:ea typeface="Arial"/>
                <a:cs typeface="Arial"/>
                <a:sym typeface="Arial"/>
              </a:rPr>
              <a:t>hat if our data is not in the form of numbers? In many datasets we encounter variables that are categories (house type: apartment, single-family, duplex) or question answers that are in Yes/No/Maybe form.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a:p>
          <a:p>
            <a:pPr indent="0" lvl="0" marL="0" marR="0" rtl="0" algn="just">
              <a:lnSpc>
                <a:spcPct val="100000"/>
              </a:lnSpc>
              <a:spcBef>
                <a:spcPts val="0"/>
              </a:spcBef>
              <a:spcAft>
                <a:spcPts val="0"/>
              </a:spcAft>
              <a:buClr>
                <a:srgbClr val="000000"/>
              </a:buClr>
              <a:buSzPts val="1200"/>
              <a:buFont typeface="Arial"/>
              <a:buNone/>
            </a:pPr>
            <a:r>
              <a:rPr lang="en"/>
              <a:t>Because some ML algorithms only accept numeric or binary input, we can one-hot-encode a certain variable.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000"/>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000"/>
                                        <p:tgtEl>
                                          <p:spTgt spid="3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9f8073de88_0_4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a:t>
            </a:r>
            <a:r>
              <a:rPr lang="en">
                <a:solidFill>
                  <a:schemeClr val="dk1"/>
                </a:solidFill>
              </a:rPr>
              <a:t> Data Cleaning</a:t>
            </a:r>
            <a:r>
              <a:rPr lang="en"/>
              <a:t> </a:t>
            </a:r>
            <a:endParaRPr>
              <a:highlight>
                <a:srgbClr val="FFCD00"/>
              </a:highlight>
            </a:endParaRPr>
          </a:p>
        </p:txBody>
      </p:sp>
      <p:sp>
        <p:nvSpPr>
          <p:cNvPr id="371" name="Google Shape;371;g9f8073de88_0_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72" name="Google Shape;372;g9f8073de88_0_45"/>
          <p:cNvSpPr/>
          <p:nvPr/>
        </p:nvSpPr>
        <p:spPr>
          <a:xfrm>
            <a:off x="1648050" y="18130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373" name="Google Shape;373;g9f8073de88_0_45"/>
          <p:cNvSpPr/>
          <p:nvPr/>
        </p:nvSpPr>
        <p:spPr>
          <a:xfrm>
            <a:off x="1648050" y="23470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Blue</a:t>
            </a:r>
            <a:endParaRPr/>
          </a:p>
        </p:txBody>
      </p:sp>
      <p:sp>
        <p:nvSpPr>
          <p:cNvPr id="374" name="Google Shape;374;g9f8073de88_0_45"/>
          <p:cNvSpPr/>
          <p:nvPr/>
        </p:nvSpPr>
        <p:spPr>
          <a:xfrm>
            <a:off x="1648050" y="28810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Yellow</a:t>
            </a:r>
            <a:endParaRPr/>
          </a:p>
        </p:txBody>
      </p:sp>
      <p:sp>
        <p:nvSpPr>
          <p:cNvPr id="375" name="Google Shape;375;g9f8073de88_0_45"/>
          <p:cNvSpPr/>
          <p:nvPr/>
        </p:nvSpPr>
        <p:spPr>
          <a:xfrm>
            <a:off x="1648050" y="34150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376" name="Google Shape;376;g9f8073de88_0_45"/>
          <p:cNvSpPr/>
          <p:nvPr/>
        </p:nvSpPr>
        <p:spPr>
          <a:xfrm>
            <a:off x="992850" y="18130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77" name="Google Shape;377;g9f8073de88_0_45"/>
          <p:cNvSpPr/>
          <p:nvPr/>
        </p:nvSpPr>
        <p:spPr>
          <a:xfrm>
            <a:off x="992850" y="23470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78" name="Google Shape;378;g9f8073de88_0_45"/>
          <p:cNvSpPr/>
          <p:nvPr/>
        </p:nvSpPr>
        <p:spPr>
          <a:xfrm>
            <a:off x="992850" y="28810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79" name="Google Shape;379;g9f8073de88_0_45"/>
          <p:cNvSpPr/>
          <p:nvPr/>
        </p:nvSpPr>
        <p:spPr>
          <a:xfrm>
            <a:off x="992850" y="34150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80" name="Google Shape;380;g9f8073de88_0_45"/>
          <p:cNvSpPr/>
          <p:nvPr/>
        </p:nvSpPr>
        <p:spPr>
          <a:xfrm>
            <a:off x="2894100" y="1541375"/>
            <a:ext cx="548700" cy="2623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g9f8073de88_0_45"/>
          <p:cNvCxnSpPr/>
          <p:nvPr/>
        </p:nvCxnSpPr>
        <p:spPr>
          <a:xfrm flipH="1" rot="10800000">
            <a:off x="3442800" y="1550675"/>
            <a:ext cx="1943400" cy="13023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82" name="Google Shape;382;g9f8073de88_0_45"/>
          <p:cNvSpPr/>
          <p:nvPr/>
        </p:nvSpPr>
        <p:spPr>
          <a:xfrm>
            <a:off x="5436613" y="1358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a:t>
            </a:r>
            <a:endParaRPr/>
          </a:p>
        </p:txBody>
      </p:sp>
      <p:sp>
        <p:nvSpPr>
          <p:cNvPr id="383" name="Google Shape;383;g9f8073de88_0_45"/>
          <p:cNvSpPr/>
          <p:nvPr/>
        </p:nvSpPr>
        <p:spPr>
          <a:xfrm>
            <a:off x="6645325" y="1358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Blue</a:t>
            </a:r>
            <a:endParaRPr/>
          </a:p>
        </p:txBody>
      </p:sp>
      <p:sp>
        <p:nvSpPr>
          <p:cNvPr id="384" name="Google Shape;384;g9f8073de88_0_45"/>
          <p:cNvSpPr/>
          <p:nvPr/>
        </p:nvSpPr>
        <p:spPr>
          <a:xfrm>
            <a:off x="7854025" y="1358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Yellow</a:t>
            </a:r>
            <a:endParaRPr/>
          </a:p>
        </p:txBody>
      </p:sp>
      <p:sp>
        <p:nvSpPr>
          <p:cNvPr id="385" name="Google Shape;385;g9f8073de88_0_45"/>
          <p:cNvSpPr/>
          <p:nvPr/>
        </p:nvSpPr>
        <p:spPr>
          <a:xfrm>
            <a:off x="4781425" y="18922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6" name="Google Shape;386;g9f8073de88_0_45"/>
          <p:cNvSpPr/>
          <p:nvPr/>
        </p:nvSpPr>
        <p:spPr>
          <a:xfrm>
            <a:off x="4781425" y="24262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87" name="Google Shape;387;g9f8073de88_0_45"/>
          <p:cNvSpPr/>
          <p:nvPr/>
        </p:nvSpPr>
        <p:spPr>
          <a:xfrm>
            <a:off x="4781425" y="29602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88" name="Google Shape;388;g9f8073de88_0_45"/>
          <p:cNvSpPr/>
          <p:nvPr/>
        </p:nvSpPr>
        <p:spPr>
          <a:xfrm>
            <a:off x="4781425" y="3494275"/>
            <a:ext cx="6552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89" name="Google Shape;389;g9f8073de88_0_45"/>
          <p:cNvSpPr/>
          <p:nvPr/>
        </p:nvSpPr>
        <p:spPr>
          <a:xfrm>
            <a:off x="5436625" y="1892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0" name="Google Shape;390;g9f8073de88_0_45"/>
          <p:cNvSpPr/>
          <p:nvPr/>
        </p:nvSpPr>
        <p:spPr>
          <a:xfrm>
            <a:off x="6645325" y="1892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1" name="Google Shape;391;g9f8073de88_0_45"/>
          <p:cNvSpPr/>
          <p:nvPr/>
        </p:nvSpPr>
        <p:spPr>
          <a:xfrm>
            <a:off x="7854025" y="1892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2" name="Google Shape;392;g9f8073de88_0_45"/>
          <p:cNvSpPr/>
          <p:nvPr/>
        </p:nvSpPr>
        <p:spPr>
          <a:xfrm>
            <a:off x="5436613" y="2426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3" name="Google Shape;393;g9f8073de88_0_45"/>
          <p:cNvSpPr/>
          <p:nvPr/>
        </p:nvSpPr>
        <p:spPr>
          <a:xfrm>
            <a:off x="7854013" y="3494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4" name="Google Shape;394;g9f8073de88_0_45"/>
          <p:cNvSpPr/>
          <p:nvPr/>
        </p:nvSpPr>
        <p:spPr>
          <a:xfrm>
            <a:off x="7854013" y="2960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5" name="Google Shape;395;g9f8073de88_0_45"/>
          <p:cNvSpPr/>
          <p:nvPr/>
        </p:nvSpPr>
        <p:spPr>
          <a:xfrm>
            <a:off x="7854013" y="2426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6" name="Google Shape;396;g9f8073de88_0_45"/>
          <p:cNvSpPr/>
          <p:nvPr/>
        </p:nvSpPr>
        <p:spPr>
          <a:xfrm>
            <a:off x="6645313" y="3494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7" name="Google Shape;397;g9f8073de88_0_45"/>
          <p:cNvSpPr/>
          <p:nvPr/>
        </p:nvSpPr>
        <p:spPr>
          <a:xfrm>
            <a:off x="6645313" y="2960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98" name="Google Shape;398;g9f8073de88_0_45"/>
          <p:cNvSpPr/>
          <p:nvPr/>
        </p:nvSpPr>
        <p:spPr>
          <a:xfrm>
            <a:off x="6645313" y="2426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9" name="Google Shape;399;g9f8073de88_0_45"/>
          <p:cNvSpPr/>
          <p:nvPr/>
        </p:nvSpPr>
        <p:spPr>
          <a:xfrm>
            <a:off x="5436625" y="2960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400" name="Google Shape;400;g9f8073de88_0_45"/>
          <p:cNvSpPr/>
          <p:nvPr/>
        </p:nvSpPr>
        <p:spPr>
          <a:xfrm>
            <a:off x="5436613" y="3494275"/>
            <a:ext cx="1208700" cy="53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84f425e031_0_30"/>
          <p:cNvSpPr txBox="1"/>
          <p:nvPr>
            <p:ph type="ctrTitle"/>
          </p:nvPr>
        </p:nvSpPr>
        <p:spPr>
          <a:xfrm>
            <a:off x="2070300" y="2241300"/>
            <a:ext cx="30828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Part III</a:t>
            </a:r>
            <a:endParaRPr/>
          </a:p>
        </p:txBody>
      </p:sp>
      <p:sp>
        <p:nvSpPr>
          <p:cNvPr id="406" name="Google Shape;406;g84f425e031_0_3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407" name="Google Shape;407;g84f425e031_0_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77684295d1_1_97"/>
          <p:cNvSpPr txBox="1"/>
          <p:nvPr>
            <p:ph type="ctrTitle"/>
          </p:nvPr>
        </p:nvSpPr>
        <p:spPr>
          <a:xfrm>
            <a:off x="2015775" y="2239400"/>
            <a:ext cx="3120300" cy="66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Selection</a:t>
            </a:r>
            <a:endParaRPr/>
          </a:p>
        </p:txBody>
      </p:sp>
      <p:sp>
        <p:nvSpPr>
          <p:cNvPr id="413" name="Google Shape;413;g77684295d1_1_9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5</a:t>
            </a:r>
            <a:endParaRPr b="0" i="0" sz="2400" u="none" cap="none" strike="noStrike">
              <a:solidFill>
                <a:schemeClr val="dk1"/>
              </a:solidFill>
              <a:latin typeface="Lora"/>
              <a:ea typeface="Lora"/>
              <a:cs typeface="Lora"/>
              <a:sym typeface="Lora"/>
            </a:endParaRPr>
          </a:p>
        </p:txBody>
      </p:sp>
      <p:sp>
        <p:nvSpPr>
          <p:cNvPr id="414" name="Google Shape;414;g77684295d1_1_9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77684295d1_1_7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Selection</a:t>
            </a:r>
            <a:endParaRPr>
              <a:highlight>
                <a:srgbClr val="FFCD00"/>
              </a:highlight>
            </a:endParaRPr>
          </a:p>
        </p:txBody>
      </p:sp>
      <p:sp>
        <p:nvSpPr>
          <p:cNvPr id="420" name="Google Shape;420;g77684295d1_1_7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1" name="Google Shape;421;g77684295d1_1_75"/>
          <p:cNvSpPr txBox="1"/>
          <p:nvPr/>
        </p:nvSpPr>
        <p:spPr>
          <a:xfrm>
            <a:off x="716400" y="1534850"/>
            <a:ext cx="77112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lang="en"/>
              <a:t>Model </a:t>
            </a:r>
            <a:r>
              <a:rPr b="1" i="0" lang="en" sz="1400" u="none" cap="none" strike="noStrike">
                <a:solidFill>
                  <a:srgbClr val="000000"/>
                </a:solidFill>
                <a:latin typeface="Arial"/>
                <a:ea typeface="Arial"/>
                <a:cs typeface="Arial"/>
                <a:sym typeface="Arial"/>
              </a:rPr>
              <a:t>Selection</a:t>
            </a:r>
            <a:r>
              <a:rPr b="1" lang="en"/>
              <a:t>.</a:t>
            </a:r>
            <a:r>
              <a:rPr b="0" i="0" lang="en" sz="1400" u="none" cap="none" strike="noStrike">
                <a:solidFill>
                  <a:srgbClr val="000000"/>
                </a:solidFill>
                <a:latin typeface="Arial"/>
                <a:ea typeface="Arial"/>
                <a:cs typeface="Arial"/>
                <a:sym typeface="Arial"/>
              </a:rPr>
              <a:t> An important part of building anything is choosing the</a:t>
            </a:r>
            <a:r>
              <a:rPr b="1" i="1" lang="en" sz="1400" u="none" cap="none" strike="noStrike">
                <a:solidFill>
                  <a:srgbClr val="000000"/>
                </a:solidFill>
                <a:latin typeface="Arial"/>
                <a:ea typeface="Arial"/>
                <a:cs typeface="Arial"/>
                <a:sym typeface="Arial"/>
              </a:rPr>
              <a:t> right tool for the job</a:t>
            </a:r>
            <a:r>
              <a:rPr b="0" i="0" lang="en" sz="1400" u="none" cap="none" strike="noStrike">
                <a:solidFill>
                  <a:srgbClr val="000000"/>
                </a:solidFill>
                <a:latin typeface="Arial"/>
                <a:ea typeface="Arial"/>
                <a:cs typeface="Arial"/>
                <a:sym typeface="Arial"/>
              </a:rPr>
              <a:t>. In machine learning, this means selecting the correct model to use.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Each algorithm has its own parameters and </a:t>
            </a:r>
            <a:r>
              <a:rPr lang="en"/>
              <a:t>strengths</a:t>
            </a:r>
            <a:r>
              <a:rPr b="0" i="0" lang="en" sz="1400" u="none" cap="none" strike="noStrike">
                <a:solidFill>
                  <a:srgbClr val="000000"/>
                </a:solidFill>
                <a:latin typeface="Arial"/>
                <a:ea typeface="Arial"/>
                <a:cs typeface="Arial"/>
                <a:sym typeface="Arial"/>
              </a:rPr>
              <a:t>, which mean that some work better than others in particular contexts.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Once we have discussed different models in the upcoming lectures, this will become more clear.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1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1000"/>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1000"/>
                                        <p:tgtEl>
                                          <p:spTgt spid="4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animEffect filter="fade" transition="in">
                                      <p:cBhvr>
                                        <p:cTn dur="1000"/>
                                        <p:tgtEl>
                                          <p:spTgt spid="4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animEffect filter="fade" transition="in">
                                      <p:cBhvr>
                                        <p:cTn dur="1000"/>
                                        <p:tgtEl>
                                          <p:spTgt spid="4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9f8073de88_0_8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Selection</a:t>
            </a:r>
            <a:endParaRPr>
              <a:highlight>
                <a:srgbClr val="FFCD00"/>
              </a:highlight>
            </a:endParaRPr>
          </a:p>
        </p:txBody>
      </p:sp>
      <p:sp>
        <p:nvSpPr>
          <p:cNvPr id="427" name="Google Shape;427;g9f8073de88_0_8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8" name="Google Shape;428;g9f8073de88_0_88"/>
          <p:cNvSpPr txBox="1"/>
          <p:nvPr/>
        </p:nvSpPr>
        <p:spPr>
          <a:xfrm>
            <a:off x="763225" y="1433400"/>
            <a:ext cx="7711200" cy="1299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However, it is important to know what you are looking for before. It often helps to ask yourself the question: </a:t>
            </a:r>
            <a:r>
              <a:rPr b="1" i="1" lang="en" sz="1400" u="none" cap="none" strike="noStrike">
                <a:solidFill>
                  <a:srgbClr val="000000"/>
                </a:solidFill>
                <a:latin typeface="Arial"/>
                <a:ea typeface="Arial"/>
                <a:cs typeface="Arial"/>
                <a:sym typeface="Arial"/>
              </a:rPr>
              <a:t>what do I want to predict? </a:t>
            </a:r>
            <a:endParaRPr b="1" i="1"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9f8073de88_0_88"/>
          <p:cNvSpPr/>
          <p:nvPr/>
        </p:nvSpPr>
        <p:spPr>
          <a:xfrm>
            <a:off x="4346275" y="2807825"/>
            <a:ext cx="16236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Binary/Categorical</a:t>
            </a:r>
            <a:endParaRPr b="0" i="0" sz="1200" u="none" cap="none" strike="noStrike">
              <a:solidFill>
                <a:srgbClr val="000000"/>
              </a:solidFill>
              <a:latin typeface="Arial"/>
              <a:ea typeface="Arial"/>
              <a:cs typeface="Arial"/>
              <a:sym typeface="Arial"/>
            </a:endParaRPr>
          </a:p>
        </p:txBody>
      </p:sp>
      <p:sp>
        <p:nvSpPr>
          <p:cNvPr id="430" name="Google Shape;430;g9f8073de88_0_88"/>
          <p:cNvSpPr/>
          <p:nvPr/>
        </p:nvSpPr>
        <p:spPr>
          <a:xfrm>
            <a:off x="6774000" y="280782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Classification Model</a:t>
            </a:r>
            <a:endParaRPr b="0" i="0" sz="1200" u="none" cap="none" strike="noStrike">
              <a:solidFill>
                <a:srgbClr val="000000"/>
              </a:solidFill>
              <a:latin typeface="Arial"/>
              <a:ea typeface="Arial"/>
              <a:cs typeface="Arial"/>
              <a:sym typeface="Arial"/>
            </a:endParaRPr>
          </a:p>
        </p:txBody>
      </p:sp>
      <p:cxnSp>
        <p:nvCxnSpPr>
          <p:cNvPr id="431" name="Google Shape;431;g9f8073de88_0_88"/>
          <p:cNvCxnSpPr>
            <a:stCxn id="429" idx="3"/>
            <a:endCxn id="430" idx="1"/>
          </p:cNvCxnSpPr>
          <p:nvPr/>
        </p:nvCxnSpPr>
        <p:spPr>
          <a:xfrm>
            <a:off x="5969875" y="3068825"/>
            <a:ext cx="804000" cy="0"/>
          </a:xfrm>
          <a:prstGeom prst="straightConnector1">
            <a:avLst/>
          </a:prstGeom>
          <a:noFill/>
          <a:ln cap="flat" cmpd="sng" w="9525">
            <a:solidFill>
              <a:schemeClr val="dk2"/>
            </a:solidFill>
            <a:prstDash val="solid"/>
            <a:round/>
            <a:headEnd len="sm" w="sm" type="none"/>
            <a:tailEnd len="med" w="med" type="triangle"/>
          </a:ln>
        </p:spPr>
      </p:cxnSp>
      <p:sp>
        <p:nvSpPr>
          <p:cNvPr id="432" name="Google Shape;432;g9f8073de88_0_88"/>
          <p:cNvSpPr/>
          <p:nvPr/>
        </p:nvSpPr>
        <p:spPr>
          <a:xfrm>
            <a:off x="4346325" y="3943950"/>
            <a:ext cx="16236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Numerical</a:t>
            </a:r>
            <a:endParaRPr b="0" i="0" sz="1200" u="none" cap="none" strike="noStrike">
              <a:solidFill>
                <a:srgbClr val="000000"/>
              </a:solidFill>
              <a:latin typeface="Arial"/>
              <a:ea typeface="Arial"/>
              <a:cs typeface="Arial"/>
              <a:sym typeface="Arial"/>
            </a:endParaRPr>
          </a:p>
        </p:txBody>
      </p:sp>
      <p:sp>
        <p:nvSpPr>
          <p:cNvPr id="433" name="Google Shape;433;g9f8073de88_0_88"/>
          <p:cNvSpPr/>
          <p:nvPr/>
        </p:nvSpPr>
        <p:spPr>
          <a:xfrm>
            <a:off x="6774038" y="39439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Regression Model</a:t>
            </a:r>
            <a:endParaRPr b="0" i="0" sz="1200" u="none" cap="none" strike="noStrike">
              <a:solidFill>
                <a:srgbClr val="000000"/>
              </a:solidFill>
              <a:latin typeface="Arial"/>
              <a:ea typeface="Arial"/>
              <a:cs typeface="Arial"/>
              <a:sym typeface="Arial"/>
            </a:endParaRPr>
          </a:p>
        </p:txBody>
      </p:sp>
      <p:cxnSp>
        <p:nvCxnSpPr>
          <p:cNvPr id="434" name="Google Shape;434;g9f8073de88_0_88"/>
          <p:cNvCxnSpPr>
            <a:stCxn id="432" idx="3"/>
            <a:endCxn id="433" idx="1"/>
          </p:cNvCxnSpPr>
          <p:nvPr/>
        </p:nvCxnSpPr>
        <p:spPr>
          <a:xfrm>
            <a:off x="5969925" y="4204950"/>
            <a:ext cx="804000" cy="0"/>
          </a:xfrm>
          <a:prstGeom prst="straightConnector1">
            <a:avLst/>
          </a:prstGeom>
          <a:noFill/>
          <a:ln cap="flat" cmpd="sng" w="9525">
            <a:solidFill>
              <a:schemeClr val="dk2"/>
            </a:solidFill>
            <a:prstDash val="solid"/>
            <a:round/>
            <a:headEnd len="sm" w="sm" type="none"/>
            <a:tailEnd len="med" w="med" type="triangle"/>
          </a:ln>
        </p:spPr>
      </p:cxnSp>
      <p:sp>
        <p:nvSpPr>
          <p:cNvPr id="435" name="Google Shape;435;g9f8073de88_0_88"/>
          <p:cNvSpPr/>
          <p:nvPr/>
        </p:nvSpPr>
        <p:spPr>
          <a:xfrm>
            <a:off x="1032250" y="3329825"/>
            <a:ext cx="2086800" cy="65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What will the output be/What type of target variable?</a:t>
            </a:r>
            <a:endParaRPr b="0" i="0" sz="1200" u="none" cap="none" strike="noStrike">
              <a:solidFill>
                <a:srgbClr val="000000"/>
              </a:solidFill>
              <a:latin typeface="Arial"/>
              <a:ea typeface="Arial"/>
              <a:cs typeface="Arial"/>
              <a:sym typeface="Arial"/>
            </a:endParaRPr>
          </a:p>
        </p:txBody>
      </p:sp>
      <p:cxnSp>
        <p:nvCxnSpPr>
          <p:cNvPr id="436" name="Google Shape;436;g9f8073de88_0_88"/>
          <p:cNvCxnSpPr>
            <a:stCxn id="435" idx="0"/>
            <a:endCxn id="429" idx="1"/>
          </p:cNvCxnSpPr>
          <p:nvPr/>
        </p:nvCxnSpPr>
        <p:spPr>
          <a:xfrm flipH="1" rot="10800000">
            <a:off x="2075650" y="3068825"/>
            <a:ext cx="2270700" cy="2610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g9f8073de88_0_88"/>
          <p:cNvCxnSpPr>
            <a:stCxn id="435" idx="2"/>
            <a:endCxn id="432" idx="1"/>
          </p:cNvCxnSpPr>
          <p:nvPr/>
        </p:nvCxnSpPr>
        <p:spPr>
          <a:xfrm>
            <a:off x="2075650" y="3988325"/>
            <a:ext cx="2270700" cy="21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Effect filter="fade" transition="in">
                                      <p:cBhvr>
                                        <p:cTn dur="1000"/>
                                        <p:tgtEl>
                                          <p:spTgt spid="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Effect filter="fade" transition="in">
                                      <p:cBhvr>
                                        <p:cTn dur="1000"/>
                                        <p:tgtEl>
                                          <p:spTgt spid="4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7780546bff_0_53"/>
          <p:cNvSpPr txBox="1"/>
          <p:nvPr>
            <p:ph type="ctrTitle"/>
          </p:nvPr>
        </p:nvSpPr>
        <p:spPr>
          <a:xfrm>
            <a:off x="2023450" y="1845050"/>
            <a:ext cx="3513900" cy="123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Training &amp; Testing the Model </a:t>
            </a:r>
            <a:endParaRPr/>
          </a:p>
        </p:txBody>
      </p:sp>
      <p:sp>
        <p:nvSpPr>
          <p:cNvPr id="443" name="Google Shape;443;g7780546bff_0_5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6</a:t>
            </a:r>
            <a:endParaRPr b="0" i="0" sz="2400" u="none" cap="none" strike="noStrike">
              <a:solidFill>
                <a:schemeClr val="dk1"/>
              </a:solidFill>
              <a:latin typeface="Lora"/>
              <a:ea typeface="Lora"/>
              <a:cs typeface="Lora"/>
              <a:sym typeface="Lora"/>
            </a:endParaRPr>
          </a:p>
        </p:txBody>
      </p:sp>
      <p:sp>
        <p:nvSpPr>
          <p:cNvPr id="444" name="Google Shape;444;g7780546bff_0_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7f0c5ea69c_0_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Overview </a:t>
            </a:r>
            <a:endParaRPr>
              <a:highlight>
                <a:srgbClr val="FFCD00"/>
              </a:highlight>
            </a:endParaRPr>
          </a:p>
        </p:txBody>
      </p:sp>
      <p:sp>
        <p:nvSpPr>
          <p:cNvPr id="103" name="Google Shape;103;g7f0c5ea69c_0_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g7f0c5ea69c_0_1"/>
          <p:cNvSpPr txBox="1"/>
          <p:nvPr/>
        </p:nvSpPr>
        <p:spPr>
          <a:xfrm>
            <a:off x="1336950" y="1715275"/>
            <a:ext cx="6278700" cy="7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In general, a simple machine learning workflow or pipeline looks like this: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700"/>
              </a:spcBef>
              <a:spcAft>
                <a:spcPts val="0"/>
              </a:spcAft>
              <a:buClr>
                <a:srgbClr val="000000"/>
              </a:buClr>
              <a:buSzPts val="1200"/>
              <a:buFont typeface="Arial"/>
              <a:buNone/>
            </a:pPr>
            <a:r>
              <a:t/>
            </a:r>
            <a:endParaRPr b="0" i="0" sz="1200" u="none" cap="none" strike="noStrike">
              <a:solidFill>
                <a:srgbClr val="313131"/>
              </a:solidFill>
              <a:highlight>
                <a:srgbClr val="FFFFFF"/>
              </a:highlight>
              <a:latin typeface="Verdana"/>
              <a:ea typeface="Verdana"/>
              <a:cs typeface="Verdana"/>
              <a:sym typeface="Verdana"/>
            </a:endParaRPr>
          </a:p>
          <a:p>
            <a:pPr indent="0" lvl="0" marL="0" marR="0" rtl="0" algn="just">
              <a:lnSpc>
                <a:spcPct val="115000"/>
              </a:lnSpc>
              <a:spcBef>
                <a:spcPts val="1700"/>
              </a:spcBef>
              <a:spcAft>
                <a:spcPts val="0"/>
              </a:spcAft>
              <a:buClr>
                <a:srgbClr val="000000"/>
              </a:buClr>
              <a:buSzPts val="1200"/>
              <a:buFont typeface="Arial"/>
              <a:buNone/>
            </a:pPr>
            <a:r>
              <a:t/>
            </a:r>
            <a:endParaRPr b="0" i="0" sz="1200" u="none" cap="none" strike="noStrike">
              <a:solidFill>
                <a:srgbClr val="313131"/>
              </a:solidFill>
              <a:highlight>
                <a:srgbClr val="FFFFFF"/>
              </a:highlight>
              <a:latin typeface="Verdana"/>
              <a:ea typeface="Verdana"/>
              <a:cs typeface="Verdana"/>
              <a:sym typeface="Verdana"/>
            </a:endParaRPr>
          </a:p>
          <a:p>
            <a:pPr indent="0" lvl="0" marL="0" marR="0" rtl="0" algn="just">
              <a:lnSpc>
                <a:spcPct val="115000"/>
              </a:lnSpc>
              <a:spcBef>
                <a:spcPts val="1700"/>
              </a:spcBef>
              <a:spcAft>
                <a:spcPts val="0"/>
              </a:spcAft>
              <a:buClr>
                <a:srgbClr val="000000"/>
              </a:buClr>
              <a:buSzPts val="1200"/>
              <a:buFont typeface="Arial"/>
              <a:buNone/>
            </a:pPr>
            <a:r>
              <a:t/>
            </a:r>
            <a:endParaRPr b="0" i="0" sz="1200" u="none" cap="none" strike="noStrike">
              <a:solidFill>
                <a:srgbClr val="313131"/>
              </a:solidFill>
              <a:highlight>
                <a:srgbClr val="FFFFFF"/>
              </a:highlight>
              <a:latin typeface="Verdana"/>
              <a:ea typeface="Verdana"/>
              <a:cs typeface="Verdana"/>
              <a:sym typeface="Verdana"/>
            </a:endParaRPr>
          </a:p>
        </p:txBody>
      </p:sp>
      <p:sp>
        <p:nvSpPr>
          <p:cNvPr id="105" name="Google Shape;105;g7f0c5ea69c_0_1"/>
          <p:cNvSpPr/>
          <p:nvPr/>
        </p:nvSpPr>
        <p:spPr>
          <a:xfrm>
            <a:off x="782475" y="28180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Question Formulation</a:t>
            </a:r>
            <a:endParaRPr b="0" i="0" sz="1200" u="none" cap="none" strike="noStrike">
              <a:solidFill>
                <a:srgbClr val="000000"/>
              </a:solidFill>
              <a:latin typeface="Arial"/>
              <a:ea typeface="Arial"/>
              <a:cs typeface="Arial"/>
              <a:sym typeface="Arial"/>
            </a:endParaRPr>
          </a:p>
        </p:txBody>
      </p:sp>
      <p:sp>
        <p:nvSpPr>
          <p:cNvPr id="106" name="Google Shape;106;g7f0c5ea69c_0_1"/>
          <p:cNvSpPr/>
          <p:nvPr/>
        </p:nvSpPr>
        <p:spPr>
          <a:xfrm>
            <a:off x="2428000" y="28180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Obtaining Data</a:t>
            </a:r>
            <a:endParaRPr b="0" i="0" sz="1200" u="none" cap="none" strike="noStrike">
              <a:solidFill>
                <a:srgbClr val="000000"/>
              </a:solidFill>
              <a:latin typeface="Arial"/>
              <a:ea typeface="Arial"/>
              <a:cs typeface="Arial"/>
              <a:sym typeface="Arial"/>
            </a:endParaRPr>
          </a:p>
        </p:txBody>
      </p:sp>
      <p:sp>
        <p:nvSpPr>
          <p:cNvPr id="107" name="Google Shape;107;g7f0c5ea69c_0_1"/>
          <p:cNvSpPr/>
          <p:nvPr/>
        </p:nvSpPr>
        <p:spPr>
          <a:xfrm>
            <a:off x="4027463" y="28180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Cleaning Data</a:t>
            </a:r>
            <a:endParaRPr b="0" i="0" sz="1200" u="none" cap="none" strike="noStrike">
              <a:solidFill>
                <a:srgbClr val="000000"/>
              </a:solidFill>
              <a:latin typeface="Arial"/>
              <a:ea typeface="Arial"/>
              <a:cs typeface="Arial"/>
              <a:sym typeface="Arial"/>
            </a:endParaRPr>
          </a:p>
        </p:txBody>
      </p:sp>
      <p:sp>
        <p:nvSpPr>
          <p:cNvPr id="108" name="Google Shape;108;g7f0c5ea69c_0_1"/>
          <p:cNvSpPr/>
          <p:nvPr/>
        </p:nvSpPr>
        <p:spPr>
          <a:xfrm>
            <a:off x="5607750" y="28180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Feature Engineering</a:t>
            </a:r>
            <a:endParaRPr b="0" i="0" sz="1200" u="none" cap="none" strike="noStrike">
              <a:solidFill>
                <a:srgbClr val="000000"/>
              </a:solidFill>
              <a:latin typeface="Arial"/>
              <a:ea typeface="Arial"/>
              <a:cs typeface="Arial"/>
              <a:sym typeface="Arial"/>
            </a:endParaRPr>
          </a:p>
        </p:txBody>
      </p:sp>
      <p:sp>
        <p:nvSpPr>
          <p:cNvPr id="109" name="Google Shape;109;g7f0c5ea69c_0_1"/>
          <p:cNvSpPr/>
          <p:nvPr/>
        </p:nvSpPr>
        <p:spPr>
          <a:xfrm>
            <a:off x="7173575" y="28180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Selecting a Model</a:t>
            </a:r>
            <a:endParaRPr b="0" i="0" sz="1200" u="none" cap="none" strike="noStrike">
              <a:solidFill>
                <a:srgbClr val="000000"/>
              </a:solidFill>
              <a:latin typeface="Arial"/>
              <a:ea typeface="Arial"/>
              <a:cs typeface="Arial"/>
              <a:sym typeface="Arial"/>
            </a:endParaRPr>
          </a:p>
        </p:txBody>
      </p:sp>
      <p:sp>
        <p:nvSpPr>
          <p:cNvPr id="110" name="Google Shape;110;g7f0c5ea69c_0_1"/>
          <p:cNvSpPr/>
          <p:nvPr/>
        </p:nvSpPr>
        <p:spPr>
          <a:xfrm>
            <a:off x="3026075" y="39266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Train &amp; Test a Model</a:t>
            </a:r>
            <a:endParaRPr b="0" i="0" sz="1200" u="none" cap="none" strike="noStrike">
              <a:solidFill>
                <a:srgbClr val="000000"/>
              </a:solidFill>
              <a:latin typeface="Arial"/>
              <a:ea typeface="Arial"/>
              <a:cs typeface="Arial"/>
              <a:sym typeface="Arial"/>
            </a:endParaRPr>
          </a:p>
        </p:txBody>
      </p:sp>
      <p:sp>
        <p:nvSpPr>
          <p:cNvPr id="111" name="Google Shape;111;g7f0c5ea69c_0_1"/>
          <p:cNvSpPr/>
          <p:nvPr/>
        </p:nvSpPr>
        <p:spPr>
          <a:xfrm>
            <a:off x="4751525" y="39266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Obtain and Present Results</a:t>
            </a:r>
            <a:endParaRPr b="0" i="0" sz="1200" u="none" cap="none" strike="noStrike">
              <a:solidFill>
                <a:srgbClr val="000000"/>
              </a:solidFill>
              <a:latin typeface="Arial"/>
              <a:ea typeface="Arial"/>
              <a:cs typeface="Arial"/>
              <a:sym typeface="Arial"/>
            </a:endParaRPr>
          </a:p>
        </p:txBody>
      </p:sp>
      <p:cxnSp>
        <p:nvCxnSpPr>
          <p:cNvPr id="112" name="Google Shape;112;g7f0c5ea69c_0_1"/>
          <p:cNvCxnSpPr>
            <a:stCxn id="105" idx="3"/>
            <a:endCxn id="106" idx="1"/>
          </p:cNvCxnSpPr>
          <p:nvPr/>
        </p:nvCxnSpPr>
        <p:spPr>
          <a:xfrm>
            <a:off x="2042175" y="3079075"/>
            <a:ext cx="385800" cy="0"/>
          </a:xfrm>
          <a:prstGeom prst="straightConnector1">
            <a:avLst/>
          </a:prstGeom>
          <a:noFill/>
          <a:ln cap="flat" cmpd="sng" w="9525">
            <a:solidFill>
              <a:schemeClr val="dk2"/>
            </a:solidFill>
            <a:prstDash val="solid"/>
            <a:round/>
            <a:headEnd len="sm" w="sm" type="none"/>
            <a:tailEnd len="med" w="med" type="triangle"/>
          </a:ln>
        </p:spPr>
      </p:cxnSp>
      <p:cxnSp>
        <p:nvCxnSpPr>
          <p:cNvPr id="113" name="Google Shape;113;g7f0c5ea69c_0_1"/>
          <p:cNvCxnSpPr>
            <a:stCxn id="106" idx="3"/>
            <a:endCxn id="107" idx="1"/>
          </p:cNvCxnSpPr>
          <p:nvPr/>
        </p:nvCxnSpPr>
        <p:spPr>
          <a:xfrm>
            <a:off x="3687700" y="3079075"/>
            <a:ext cx="339900" cy="0"/>
          </a:xfrm>
          <a:prstGeom prst="straightConnector1">
            <a:avLst/>
          </a:prstGeom>
          <a:noFill/>
          <a:ln cap="flat" cmpd="sng" w="9525">
            <a:solidFill>
              <a:schemeClr val="dk2"/>
            </a:solidFill>
            <a:prstDash val="solid"/>
            <a:round/>
            <a:headEnd len="sm" w="sm" type="none"/>
            <a:tailEnd len="med" w="med" type="triangle"/>
          </a:ln>
        </p:spPr>
      </p:cxnSp>
      <p:cxnSp>
        <p:nvCxnSpPr>
          <p:cNvPr id="114" name="Google Shape;114;g7f0c5ea69c_0_1"/>
          <p:cNvCxnSpPr>
            <a:stCxn id="107" idx="3"/>
            <a:endCxn id="108" idx="1"/>
          </p:cNvCxnSpPr>
          <p:nvPr/>
        </p:nvCxnSpPr>
        <p:spPr>
          <a:xfrm>
            <a:off x="5287163" y="3079075"/>
            <a:ext cx="320700" cy="0"/>
          </a:xfrm>
          <a:prstGeom prst="straightConnector1">
            <a:avLst/>
          </a:prstGeom>
          <a:noFill/>
          <a:ln cap="flat" cmpd="sng" w="9525">
            <a:solidFill>
              <a:schemeClr val="dk2"/>
            </a:solidFill>
            <a:prstDash val="solid"/>
            <a:round/>
            <a:headEnd len="sm" w="sm" type="none"/>
            <a:tailEnd len="med" w="med" type="triangle"/>
          </a:ln>
        </p:spPr>
      </p:cxnSp>
      <p:cxnSp>
        <p:nvCxnSpPr>
          <p:cNvPr id="115" name="Google Shape;115;g7f0c5ea69c_0_1"/>
          <p:cNvCxnSpPr>
            <a:stCxn id="108" idx="3"/>
            <a:endCxn id="109" idx="1"/>
          </p:cNvCxnSpPr>
          <p:nvPr/>
        </p:nvCxnSpPr>
        <p:spPr>
          <a:xfrm>
            <a:off x="6867450" y="3079075"/>
            <a:ext cx="306000" cy="0"/>
          </a:xfrm>
          <a:prstGeom prst="straightConnector1">
            <a:avLst/>
          </a:prstGeom>
          <a:noFill/>
          <a:ln cap="flat" cmpd="sng" w="9525">
            <a:solidFill>
              <a:schemeClr val="dk2"/>
            </a:solidFill>
            <a:prstDash val="solid"/>
            <a:round/>
            <a:headEnd len="sm" w="sm" type="none"/>
            <a:tailEnd len="med" w="med" type="triangle"/>
          </a:ln>
        </p:spPr>
      </p:cxnSp>
      <p:cxnSp>
        <p:nvCxnSpPr>
          <p:cNvPr id="116" name="Google Shape;116;g7f0c5ea69c_0_1"/>
          <p:cNvCxnSpPr>
            <a:stCxn id="109" idx="2"/>
            <a:endCxn id="110" idx="1"/>
          </p:cNvCxnSpPr>
          <p:nvPr/>
        </p:nvCxnSpPr>
        <p:spPr>
          <a:xfrm rot="5400000">
            <a:off x="4990925" y="1375075"/>
            <a:ext cx="847500" cy="4777500"/>
          </a:xfrm>
          <a:prstGeom prst="curvedConnector4">
            <a:avLst>
              <a:gd fmla="val 34608" name="adj1"/>
              <a:gd fmla="val 104981" name="adj2"/>
            </a:avLst>
          </a:prstGeom>
          <a:noFill/>
          <a:ln cap="flat" cmpd="sng" w="9525">
            <a:solidFill>
              <a:schemeClr val="dk2"/>
            </a:solidFill>
            <a:prstDash val="solid"/>
            <a:round/>
            <a:headEnd len="sm" w="sm" type="none"/>
            <a:tailEnd len="sm" w="sm" type="none"/>
          </a:ln>
        </p:spPr>
      </p:cxnSp>
      <p:cxnSp>
        <p:nvCxnSpPr>
          <p:cNvPr id="117" name="Google Shape;117;g7f0c5ea69c_0_1"/>
          <p:cNvCxnSpPr>
            <a:stCxn id="110" idx="3"/>
            <a:endCxn id="111" idx="1"/>
          </p:cNvCxnSpPr>
          <p:nvPr/>
        </p:nvCxnSpPr>
        <p:spPr>
          <a:xfrm>
            <a:off x="4285775" y="4187675"/>
            <a:ext cx="4656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77684295d1_1_8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Training </a:t>
            </a:r>
            <a:endParaRPr>
              <a:highlight>
                <a:srgbClr val="FFCD00"/>
              </a:highlight>
            </a:endParaRPr>
          </a:p>
        </p:txBody>
      </p:sp>
      <p:sp>
        <p:nvSpPr>
          <p:cNvPr id="450" name="Google Shape;450;g77684295d1_1_8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1" name="Google Shape;451;g77684295d1_1_82"/>
          <p:cNvSpPr txBox="1"/>
          <p:nvPr/>
        </p:nvSpPr>
        <p:spPr>
          <a:xfrm>
            <a:off x="898025" y="1761675"/>
            <a:ext cx="7212300" cy="188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Training: </a:t>
            </a:r>
            <a:r>
              <a:rPr b="0" i="0" lang="en" sz="1400" u="none" cap="none" strike="noStrike">
                <a:solidFill>
                  <a:srgbClr val="000000"/>
                </a:solidFill>
                <a:latin typeface="Arial"/>
                <a:ea typeface="Arial"/>
                <a:cs typeface="Arial"/>
                <a:sym typeface="Arial"/>
              </a:rPr>
              <a:t>During training, the algorithm is exposed to the different features that make up the training dataset as well as the associated outcome value for each set (row) of feature values.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The algorithm learns by adjusting its parameters to best fit the data to which it is exposed. You can think of each row of the dataset containing some information about the features determine the outcome.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1000"/>
                                        <p:tgtEl>
                                          <p:spTgt spid="4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Effect filter="fade" transition="in">
                                      <p:cBhvr>
                                        <p:cTn dur="1000"/>
                                        <p:tgtEl>
                                          <p:spTgt spid="4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Effect filter="fade" transition="in">
                                      <p:cBhvr>
                                        <p:cTn dur="1000"/>
                                        <p:tgtEl>
                                          <p:spTgt spid="4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Effect filter="fade" transition="in">
                                      <p:cBhvr>
                                        <p:cTn dur="1000"/>
                                        <p:tgtEl>
                                          <p:spTgt spid="4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84f425e031_0_5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Testing: Example </a:t>
            </a:r>
            <a:endParaRPr>
              <a:highlight>
                <a:srgbClr val="FFCD00"/>
              </a:highlight>
            </a:endParaRPr>
          </a:p>
        </p:txBody>
      </p:sp>
      <p:sp>
        <p:nvSpPr>
          <p:cNvPr id="457" name="Google Shape;457;g84f425e031_0_5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458" name="Google Shape;458;g84f425e031_0_54"/>
          <p:cNvGraphicFramePr/>
          <p:nvPr/>
        </p:nvGraphicFramePr>
        <p:xfrm>
          <a:off x="952500" y="1672350"/>
          <a:ext cx="3000000" cy="3000000"/>
        </p:xfrm>
        <a:graphic>
          <a:graphicData uri="http://schemas.openxmlformats.org/drawingml/2006/table">
            <a:tbl>
              <a:tblPr>
                <a:noFill/>
                <a:tableStyleId>{8F118DC7-C343-42D8-A69C-3627CB8A7D6A}</a:tableStyleId>
              </a:tblPr>
              <a:tblGrid>
                <a:gridCol w="1206500"/>
                <a:gridCol w="1206500"/>
                <a:gridCol w="1206500"/>
                <a:gridCol w="1206500"/>
                <a:gridCol w="1206500"/>
                <a:gridCol w="12065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Colour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Carnivore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Mammal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Animal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Brown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Lizard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Black/White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Panda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Lizard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Black/White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Panda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Black/White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Panda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84f425e031_0_3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Testing </a:t>
            </a:r>
            <a:endParaRPr>
              <a:highlight>
                <a:srgbClr val="FFCD00"/>
              </a:highlight>
            </a:endParaRPr>
          </a:p>
        </p:txBody>
      </p:sp>
      <p:sp>
        <p:nvSpPr>
          <p:cNvPr id="464" name="Google Shape;464;g84f425e031_0_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65" name="Google Shape;465;g84f425e031_0_36"/>
          <p:cNvSpPr txBox="1"/>
          <p:nvPr/>
        </p:nvSpPr>
        <p:spPr>
          <a:xfrm>
            <a:off x="965850" y="1454375"/>
            <a:ext cx="7212300" cy="2141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lang="en">
                <a:solidFill>
                  <a:schemeClr val="dk1"/>
                </a:solidFill>
              </a:rPr>
              <a:t>We also need t</a:t>
            </a:r>
            <a:r>
              <a:rPr b="1" i="1" lang="en" sz="1400" u="none" cap="none" strike="noStrike">
                <a:solidFill>
                  <a:schemeClr val="dk1"/>
                </a:solidFill>
                <a:latin typeface="Arial"/>
                <a:ea typeface="Arial"/>
                <a:cs typeface="Arial"/>
                <a:sym typeface="Arial"/>
              </a:rPr>
              <a:t>est set (or hold-out set)</a:t>
            </a:r>
            <a:r>
              <a:rPr lang="en">
                <a:solidFill>
                  <a:schemeClr val="dk1"/>
                </a:solidFill>
              </a:rPr>
              <a:t> to see how well the </a:t>
            </a:r>
            <a:r>
              <a:rPr b="1" lang="en">
                <a:solidFill>
                  <a:schemeClr val="dk1"/>
                </a:solidFill>
              </a:rPr>
              <a:t>trained algorithm</a:t>
            </a:r>
            <a:r>
              <a:rPr lang="en">
                <a:solidFill>
                  <a:schemeClr val="dk1"/>
                </a:solidFill>
              </a:rPr>
              <a:t> is performing.</a:t>
            </a:r>
            <a:r>
              <a:rPr b="0" i="0" lang="en" sz="1400" u="none" cap="none" strike="noStrike">
                <a:solidFill>
                  <a:schemeClr val="dk1"/>
                </a:solidFill>
                <a:latin typeface="Arial"/>
                <a:ea typeface="Arial"/>
                <a:cs typeface="Arial"/>
                <a:sym typeface="Arial"/>
              </a:rPr>
              <a:t> If we let the algorithm see all of our data in the training set, we would not have any 'new' data </a:t>
            </a:r>
            <a:r>
              <a:rPr lang="en">
                <a:solidFill>
                  <a:schemeClr val="dk1"/>
                </a:solidFill>
              </a:rPr>
              <a:t>to test how well the model performs on unseen data.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84f425e031_0_36"/>
          <p:cNvSpPr/>
          <p:nvPr/>
        </p:nvSpPr>
        <p:spPr>
          <a:xfrm>
            <a:off x="1381250" y="3682800"/>
            <a:ext cx="5898600" cy="7401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Set</a:t>
            </a:r>
            <a:endParaRPr b="0" i="0" sz="1400" u="none" cap="none" strike="noStrike">
              <a:solidFill>
                <a:srgbClr val="000000"/>
              </a:solidFill>
              <a:latin typeface="Arial"/>
              <a:ea typeface="Arial"/>
              <a:cs typeface="Arial"/>
              <a:sym typeface="Arial"/>
            </a:endParaRPr>
          </a:p>
        </p:txBody>
      </p:sp>
      <p:sp>
        <p:nvSpPr>
          <p:cNvPr id="467" name="Google Shape;467;g84f425e031_0_36"/>
          <p:cNvSpPr/>
          <p:nvPr/>
        </p:nvSpPr>
        <p:spPr>
          <a:xfrm>
            <a:off x="5677775" y="3692175"/>
            <a:ext cx="1592700" cy="7215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Test Set</a:t>
            </a:r>
            <a:endParaRPr b="0" i="0" sz="1400" u="none" cap="none" strike="noStrike">
              <a:solidFill>
                <a:srgbClr val="000000"/>
              </a:solidFill>
              <a:latin typeface="Arial"/>
              <a:ea typeface="Arial"/>
              <a:cs typeface="Arial"/>
              <a:sym typeface="Arial"/>
            </a:endParaRPr>
          </a:p>
        </p:txBody>
      </p:sp>
      <p:sp>
        <p:nvSpPr>
          <p:cNvPr id="468" name="Google Shape;468;g84f425e031_0_36"/>
          <p:cNvSpPr/>
          <p:nvPr/>
        </p:nvSpPr>
        <p:spPr>
          <a:xfrm>
            <a:off x="1381250" y="3682875"/>
            <a:ext cx="4296300" cy="740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Training Set</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0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1000"/>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1000"/>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1000"/>
                                        <p:tgtEl>
                                          <p:spTgt spid="4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Effect filter="fade" transition="in">
                                      <p:cBhvr>
                                        <p:cTn dur="1000"/>
                                        <p:tgtEl>
                                          <p:spTgt spid="4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7780546bff_0_9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Training </a:t>
            </a:r>
            <a:endParaRPr>
              <a:highlight>
                <a:srgbClr val="FFCD00"/>
              </a:highlight>
            </a:endParaRPr>
          </a:p>
        </p:txBody>
      </p:sp>
      <p:sp>
        <p:nvSpPr>
          <p:cNvPr id="474" name="Google Shape;474;g7780546bff_0_9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5" name="Google Shape;475;g7780546bff_0_98"/>
          <p:cNvSpPr/>
          <p:nvPr/>
        </p:nvSpPr>
        <p:spPr>
          <a:xfrm>
            <a:off x="3592275" y="2865175"/>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ML Algorithm</a:t>
            </a:r>
            <a:endParaRPr b="0" i="0" sz="1200" u="none" cap="none" strike="noStrike">
              <a:solidFill>
                <a:srgbClr val="000000"/>
              </a:solidFill>
              <a:latin typeface="Arial"/>
              <a:ea typeface="Arial"/>
              <a:cs typeface="Arial"/>
              <a:sym typeface="Arial"/>
            </a:endParaRPr>
          </a:p>
        </p:txBody>
      </p:sp>
      <p:pic>
        <p:nvPicPr>
          <p:cNvPr id="476" name="Google Shape;476;g7780546bff_0_98"/>
          <p:cNvPicPr preferRelativeResize="0"/>
          <p:nvPr/>
        </p:nvPicPr>
        <p:blipFill rotWithShape="1">
          <a:blip r:embed="rId3">
            <a:alphaModFix/>
          </a:blip>
          <a:srcRect b="0" l="0" r="0" t="0"/>
          <a:stretch/>
        </p:blipFill>
        <p:spPr>
          <a:xfrm>
            <a:off x="864075" y="2629800"/>
            <a:ext cx="921901" cy="921901"/>
          </a:xfrm>
          <a:prstGeom prst="rect">
            <a:avLst/>
          </a:prstGeom>
          <a:noFill/>
          <a:ln>
            <a:noFill/>
          </a:ln>
        </p:spPr>
      </p:pic>
      <p:pic>
        <p:nvPicPr>
          <p:cNvPr id="477" name="Google Shape;477;g7780546bff_0_98"/>
          <p:cNvPicPr preferRelativeResize="0"/>
          <p:nvPr/>
        </p:nvPicPr>
        <p:blipFill rotWithShape="1">
          <a:blip r:embed="rId4">
            <a:alphaModFix/>
          </a:blip>
          <a:srcRect b="0" l="0" r="0" t="0"/>
          <a:stretch/>
        </p:blipFill>
        <p:spPr>
          <a:xfrm>
            <a:off x="1721800" y="1942225"/>
            <a:ext cx="767674" cy="767674"/>
          </a:xfrm>
          <a:prstGeom prst="rect">
            <a:avLst/>
          </a:prstGeom>
          <a:noFill/>
          <a:ln>
            <a:noFill/>
          </a:ln>
        </p:spPr>
      </p:pic>
      <p:pic>
        <p:nvPicPr>
          <p:cNvPr id="478" name="Google Shape;478;g7780546bff_0_98"/>
          <p:cNvPicPr preferRelativeResize="0"/>
          <p:nvPr/>
        </p:nvPicPr>
        <p:blipFill rotWithShape="1">
          <a:blip r:embed="rId5">
            <a:alphaModFix/>
          </a:blip>
          <a:srcRect b="0" l="0" r="0" t="0"/>
          <a:stretch/>
        </p:blipFill>
        <p:spPr>
          <a:xfrm>
            <a:off x="1286950" y="3594463"/>
            <a:ext cx="985675" cy="651975"/>
          </a:xfrm>
          <a:prstGeom prst="rect">
            <a:avLst/>
          </a:prstGeom>
          <a:noFill/>
          <a:ln>
            <a:noFill/>
          </a:ln>
        </p:spPr>
      </p:pic>
      <p:cxnSp>
        <p:nvCxnSpPr>
          <p:cNvPr id="479" name="Google Shape;479;g7780546bff_0_98"/>
          <p:cNvCxnSpPr>
            <a:stCxn id="476" idx="3"/>
            <a:endCxn id="475" idx="1"/>
          </p:cNvCxnSpPr>
          <p:nvPr/>
        </p:nvCxnSpPr>
        <p:spPr>
          <a:xfrm>
            <a:off x="1785976" y="3090751"/>
            <a:ext cx="1806300" cy="35400"/>
          </a:xfrm>
          <a:prstGeom prst="straightConnector1">
            <a:avLst/>
          </a:prstGeom>
          <a:noFill/>
          <a:ln cap="flat" cmpd="sng" w="9525">
            <a:solidFill>
              <a:schemeClr val="dk2"/>
            </a:solidFill>
            <a:prstDash val="solid"/>
            <a:round/>
            <a:headEnd len="sm" w="sm" type="none"/>
            <a:tailEnd len="med" w="med" type="triangle"/>
          </a:ln>
        </p:spPr>
      </p:cxnSp>
      <p:cxnSp>
        <p:nvCxnSpPr>
          <p:cNvPr id="480" name="Google Shape;480;g7780546bff_0_98"/>
          <p:cNvCxnSpPr>
            <a:stCxn id="477" idx="3"/>
            <a:endCxn id="475" idx="1"/>
          </p:cNvCxnSpPr>
          <p:nvPr/>
        </p:nvCxnSpPr>
        <p:spPr>
          <a:xfrm>
            <a:off x="2489474" y="2326062"/>
            <a:ext cx="1102800" cy="800100"/>
          </a:xfrm>
          <a:prstGeom prst="straightConnector1">
            <a:avLst/>
          </a:prstGeom>
          <a:noFill/>
          <a:ln cap="flat" cmpd="sng" w="9525">
            <a:solidFill>
              <a:schemeClr val="dk2"/>
            </a:solidFill>
            <a:prstDash val="solid"/>
            <a:round/>
            <a:headEnd len="sm" w="sm" type="none"/>
            <a:tailEnd len="med" w="med" type="triangle"/>
          </a:ln>
        </p:spPr>
      </p:cxnSp>
      <p:cxnSp>
        <p:nvCxnSpPr>
          <p:cNvPr id="481" name="Google Shape;481;g7780546bff_0_98"/>
          <p:cNvCxnSpPr>
            <a:stCxn id="478" idx="3"/>
            <a:endCxn id="475" idx="1"/>
          </p:cNvCxnSpPr>
          <p:nvPr/>
        </p:nvCxnSpPr>
        <p:spPr>
          <a:xfrm flipH="1" rot="10800000">
            <a:off x="2272625" y="3126050"/>
            <a:ext cx="1319700" cy="794400"/>
          </a:xfrm>
          <a:prstGeom prst="straightConnector1">
            <a:avLst/>
          </a:prstGeom>
          <a:noFill/>
          <a:ln cap="flat" cmpd="sng" w="9525">
            <a:solidFill>
              <a:schemeClr val="dk2"/>
            </a:solidFill>
            <a:prstDash val="solid"/>
            <a:round/>
            <a:headEnd len="sm" w="sm" type="none"/>
            <a:tailEnd len="med" w="med" type="triangle"/>
          </a:ln>
        </p:spPr>
      </p:cxnSp>
      <p:cxnSp>
        <p:nvCxnSpPr>
          <p:cNvPr id="482" name="Google Shape;482;g7780546bff_0_98"/>
          <p:cNvCxnSpPr>
            <a:stCxn id="475" idx="3"/>
          </p:cNvCxnSpPr>
          <p:nvPr/>
        </p:nvCxnSpPr>
        <p:spPr>
          <a:xfrm flipH="1" rot="10800000">
            <a:off x="4851975" y="3125275"/>
            <a:ext cx="1005900" cy="900"/>
          </a:xfrm>
          <a:prstGeom prst="straightConnector1">
            <a:avLst/>
          </a:prstGeom>
          <a:noFill/>
          <a:ln cap="flat" cmpd="sng" w="9525">
            <a:solidFill>
              <a:schemeClr val="dk2"/>
            </a:solidFill>
            <a:prstDash val="solid"/>
            <a:round/>
            <a:headEnd len="sm" w="sm" type="none"/>
            <a:tailEnd len="med" w="med" type="triangle"/>
          </a:ln>
        </p:spPr>
      </p:cxnSp>
      <p:graphicFrame>
        <p:nvGraphicFramePr>
          <p:cNvPr id="483" name="Google Shape;483;g7780546bff_0_98"/>
          <p:cNvGraphicFramePr/>
          <p:nvPr/>
        </p:nvGraphicFramePr>
        <p:xfrm>
          <a:off x="5857875" y="1422750"/>
          <a:ext cx="3000000" cy="3000000"/>
        </p:xfrm>
        <a:graphic>
          <a:graphicData uri="http://schemas.openxmlformats.org/drawingml/2006/table">
            <a:tbl>
              <a:tblPr>
                <a:noFill/>
                <a:tableStyleId>{8F118DC7-C343-42D8-A69C-3627CB8A7D6A}</a:tableStyleId>
              </a:tblPr>
              <a:tblGrid>
                <a:gridCol w="1113275"/>
                <a:gridCol w="1113275"/>
              </a:tblGrid>
              <a:tr h="5796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New Data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Prediction by Model</a:t>
                      </a:r>
                      <a:endParaRPr sz="1400" u="none" cap="none" strike="noStrike"/>
                    </a:p>
                  </a:txBody>
                  <a:tcPr marT="91425" marB="91425" marR="91425" marL="91425"/>
                </a:tc>
              </a:tr>
              <a:tr h="75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“Panda”</a:t>
                      </a:r>
                      <a:endParaRPr sz="1400" u="none" cap="none" strike="noStrike"/>
                    </a:p>
                  </a:txBody>
                  <a:tcPr marT="91425" marB="91425" marR="91425" marL="91425"/>
                </a:tc>
              </a:tr>
              <a:tr h="75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“Panda”</a:t>
                      </a:r>
                      <a:endParaRPr sz="1400" u="none" cap="none" strike="noStrike"/>
                    </a:p>
                  </a:txBody>
                  <a:tcPr marT="91425" marB="91425" marR="91425" marL="91425"/>
                </a:tc>
              </a:tr>
              <a:tr h="75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“Lizard”</a:t>
                      </a:r>
                      <a:endParaRPr b="1" sz="1400" u="none" cap="none" strike="noStrike"/>
                    </a:p>
                  </a:txBody>
                  <a:tcPr marT="91425" marB="91425" marR="91425" marL="91425"/>
                </a:tc>
              </a:tr>
              <a:tr h="7559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“Pandas”</a:t>
                      </a:r>
                      <a:endParaRPr sz="1400" u="none" cap="none" strike="noStrike">
                        <a:solidFill>
                          <a:schemeClr val="dk1"/>
                        </a:solidFill>
                      </a:endParaRPr>
                    </a:p>
                  </a:txBody>
                  <a:tcPr marT="91425" marB="91425" marR="91425" marL="91425"/>
                </a:tc>
              </a:tr>
            </a:tbl>
          </a:graphicData>
        </a:graphic>
      </p:graphicFrame>
      <p:pic>
        <p:nvPicPr>
          <p:cNvPr id="484" name="Google Shape;484;g7780546bff_0_98"/>
          <p:cNvPicPr preferRelativeResize="0"/>
          <p:nvPr/>
        </p:nvPicPr>
        <p:blipFill rotWithShape="1">
          <a:blip r:embed="rId4">
            <a:alphaModFix/>
          </a:blip>
          <a:srcRect b="0" l="0" r="0" t="0"/>
          <a:stretch/>
        </p:blipFill>
        <p:spPr>
          <a:xfrm>
            <a:off x="6020563" y="2024700"/>
            <a:ext cx="767674" cy="767674"/>
          </a:xfrm>
          <a:prstGeom prst="rect">
            <a:avLst/>
          </a:prstGeom>
          <a:noFill/>
          <a:ln>
            <a:noFill/>
          </a:ln>
        </p:spPr>
      </p:pic>
      <p:pic>
        <p:nvPicPr>
          <p:cNvPr id="485" name="Google Shape;485;g7780546bff_0_98"/>
          <p:cNvPicPr preferRelativeResize="0"/>
          <p:nvPr/>
        </p:nvPicPr>
        <p:blipFill rotWithShape="1">
          <a:blip r:embed="rId3">
            <a:alphaModFix/>
          </a:blip>
          <a:srcRect b="0" l="0" r="0" t="0"/>
          <a:stretch/>
        </p:blipFill>
        <p:spPr>
          <a:xfrm>
            <a:off x="6004350" y="2792375"/>
            <a:ext cx="800099" cy="800099"/>
          </a:xfrm>
          <a:prstGeom prst="rect">
            <a:avLst/>
          </a:prstGeom>
          <a:noFill/>
          <a:ln>
            <a:noFill/>
          </a:ln>
        </p:spPr>
      </p:pic>
      <p:pic>
        <p:nvPicPr>
          <p:cNvPr id="486" name="Google Shape;486;g7780546bff_0_98"/>
          <p:cNvPicPr preferRelativeResize="0"/>
          <p:nvPr/>
        </p:nvPicPr>
        <p:blipFill rotWithShape="1">
          <a:blip r:embed="rId5">
            <a:alphaModFix/>
          </a:blip>
          <a:srcRect b="0" l="0" r="0" t="0"/>
          <a:stretch/>
        </p:blipFill>
        <p:spPr>
          <a:xfrm>
            <a:off x="5911550" y="3640638"/>
            <a:ext cx="985675" cy="651975"/>
          </a:xfrm>
          <a:prstGeom prst="rect">
            <a:avLst/>
          </a:prstGeom>
          <a:noFill/>
          <a:ln>
            <a:noFill/>
          </a:ln>
        </p:spPr>
      </p:pic>
      <p:pic>
        <p:nvPicPr>
          <p:cNvPr id="487" name="Google Shape;487;g7780546bff_0_98"/>
          <p:cNvPicPr preferRelativeResize="0"/>
          <p:nvPr/>
        </p:nvPicPr>
        <p:blipFill rotWithShape="1">
          <a:blip r:embed="rId6">
            <a:alphaModFix/>
          </a:blip>
          <a:srcRect b="0" l="0" r="0" t="0"/>
          <a:stretch/>
        </p:blipFill>
        <p:spPr>
          <a:xfrm>
            <a:off x="2123075" y="4246450"/>
            <a:ext cx="800100" cy="800100"/>
          </a:xfrm>
          <a:prstGeom prst="rect">
            <a:avLst/>
          </a:prstGeom>
          <a:noFill/>
          <a:ln>
            <a:noFill/>
          </a:ln>
        </p:spPr>
      </p:pic>
      <p:cxnSp>
        <p:nvCxnSpPr>
          <p:cNvPr id="488" name="Google Shape;488;g7780546bff_0_98"/>
          <p:cNvCxnSpPr>
            <a:stCxn id="487" idx="3"/>
            <a:endCxn id="475" idx="1"/>
          </p:cNvCxnSpPr>
          <p:nvPr/>
        </p:nvCxnSpPr>
        <p:spPr>
          <a:xfrm flipH="1" rot="10800000">
            <a:off x="2923175" y="3126100"/>
            <a:ext cx="669000" cy="1520400"/>
          </a:xfrm>
          <a:prstGeom prst="straightConnector1">
            <a:avLst/>
          </a:prstGeom>
          <a:noFill/>
          <a:ln cap="flat" cmpd="sng" w="9525">
            <a:solidFill>
              <a:schemeClr val="dk2"/>
            </a:solidFill>
            <a:prstDash val="solid"/>
            <a:round/>
            <a:headEnd len="sm" w="sm" type="none"/>
            <a:tailEnd len="med" w="med" type="triangle"/>
          </a:ln>
        </p:spPr>
      </p:cxnSp>
      <p:pic>
        <p:nvPicPr>
          <p:cNvPr id="489" name="Google Shape;489;g7780546bff_0_98"/>
          <p:cNvPicPr preferRelativeResize="0"/>
          <p:nvPr/>
        </p:nvPicPr>
        <p:blipFill rotWithShape="1">
          <a:blip r:embed="rId6">
            <a:alphaModFix/>
          </a:blip>
          <a:srcRect b="0" l="0" r="0" t="0"/>
          <a:stretch/>
        </p:blipFill>
        <p:spPr>
          <a:xfrm>
            <a:off x="6004350" y="4292625"/>
            <a:ext cx="800100" cy="800100"/>
          </a:xfrm>
          <a:prstGeom prst="rect">
            <a:avLst/>
          </a:prstGeom>
          <a:noFill/>
          <a:ln>
            <a:noFill/>
          </a:ln>
        </p:spPr>
      </p:pic>
      <p:sp>
        <p:nvSpPr>
          <p:cNvPr id="490" name="Google Shape;490;g7780546bff_0_98"/>
          <p:cNvSpPr/>
          <p:nvPr/>
        </p:nvSpPr>
        <p:spPr>
          <a:xfrm>
            <a:off x="384375" y="1577600"/>
            <a:ext cx="2988600" cy="34710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7780546bff_0_98"/>
          <p:cNvSpPr/>
          <p:nvPr/>
        </p:nvSpPr>
        <p:spPr>
          <a:xfrm>
            <a:off x="3318975" y="188325"/>
            <a:ext cx="1806300" cy="651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Training Set</a:t>
            </a:r>
            <a:endParaRPr b="0" i="0" sz="1400" u="none" cap="none" strike="noStrike">
              <a:solidFill>
                <a:srgbClr val="000000"/>
              </a:solidFill>
              <a:highlight>
                <a:srgbClr val="FFFF00"/>
              </a:highlight>
              <a:latin typeface="Arial"/>
              <a:ea typeface="Arial"/>
              <a:cs typeface="Arial"/>
              <a:sym typeface="Arial"/>
            </a:endParaRPr>
          </a:p>
        </p:txBody>
      </p:sp>
      <p:cxnSp>
        <p:nvCxnSpPr>
          <p:cNvPr id="492" name="Google Shape;492;g7780546bff_0_98"/>
          <p:cNvCxnSpPr>
            <a:stCxn id="491" idx="2"/>
            <a:endCxn id="490" idx="0"/>
          </p:cNvCxnSpPr>
          <p:nvPr/>
        </p:nvCxnSpPr>
        <p:spPr>
          <a:xfrm flipH="1">
            <a:off x="1878825" y="840225"/>
            <a:ext cx="2343300" cy="737400"/>
          </a:xfrm>
          <a:prstGeom prst="straightConnector1">
            <a:avLst/>
          </a:prstGeom>
          <a:noFill/>
          <a:ln cap="flat" cmpd="sng" w="28575">
            <a:solidFill>
              <a:srgbClr val="4A86E8"/>
            </a:solidFill>
            <a:prstDash val="solid"/>
            <a:round/>
            <a:headEnd len="sm" w="sm" type="none"/>
            <a:tailEnd len="med" w="med" type="triangle"/>
          </a:ln>
        </p:spPr>
      </p:cxnSp>
      <p:sp>
        <p:nvSpPr>
          <p:cNvPr id="493" name="Google Shape;493;g7780546bff_0_98"/>
          <p:cNvSpPr/>
          <p:nvPr/>
        </p:nvSpPr>
        <p:spPr>
          <a:xfrm>
            <a:off x="6897225" y="270775"/>
            <a:ext cx="1806300" cy="651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Test</a:t>
            </a:r>
            <a:r>
              <a:rPr b="0" i="0" lang="en" sz="1400" u="none" cap="none" strike="noStrike">
                <a:solidFill>
                  <a:srgbClr val="000000"/>
                </a:solidFill>
                <a:latin typeface="Arial"/>
                <a:ea typeface="Arial"/>
                <a:cs typeface="Arial"/>
                <a:sym typeface="Arial"/>
              </a:rPr>
              <a:t> Set</a:t>
            </a:r>
            <a:endParaRPr b="0" i="0" sz="1400" u="none" cap="none" strike="noStrike">
              <a:solidFill>
                <a:srgbClr val="000000"/>
              </a:solidFill>
              <a:highlight>
                <a:srgbClr val="FFFF00"/>
              </a:highlight>
              <a:latin typeface="Arial"/>
              <a:ea typeface="Arial"/>
              <a:cs typeface="Arial"/>
              <a:sym typeface="Arial"/>
            </a:endParaRPr>
          </a:p>
        </p:txBody>
      </p:sp>
      <p:cxnSp>
        <p:nvCxnSpPr>
          <p:cNvPr id="494" name="Google Shape;494;g7780546bff_0_98"/>
          <p:cNvCxnSpPr/>
          <p:nvPr/>
        </p:nvCxnSpPr>
        <p:spPr>
          <a:xfrm flipH="1">
            <a:off x="6566525" y="922675"/>
            <a:ext cx="1265100" cy="459300"/>
          </a:xfrm>
          <a:prstGeom prst="straightConnector1">
            <a:avLst/>
          </a:prstGeom>
          <a:noFill/>
          <a:ln cap="flat" cmpd="sng" w="28575">
            <a:solidFill>
              <a:srgbClr val="4A86E8"/>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77684295d1_1_69"/>
          <p:cNvSpPr txBox="1"/>
          <p:nvPr>
            <p:ph type="ctrTitle"/>
          </p:nvPr>
        </p:nvSpPr>
        <p:spPr>
          <a:xfrm>
            <a:off x="1992725" y="1950600"/>
            <a:ext cx="3972300" cy="111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Obtain &amp; Present Results</a:t>
            </a:r>
            <a:endParaRPr/>
          </a:p>
        </p:txBody>
      </p:sp>
      <p:sp>
        <p:nvSpPr>
          <p:cNvPr id="500" name="Google Shape;500;g77684295d1_1_6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7</a:t>
            </a:r>
            <a:endParaRPr b="0" i="0" sz="2400" u="none" cap="none" strike="noStrike">
              <a:solidFill>
                <a:schemeClr val="dk1"/>
              </a:solidFill>
              <a:latin typeface="Lora"/>
              <a:ea typeface="Lora"/>
              <a:cs typeface="Lora"/>
              <a:sym typeface="Lora"/>
            </a:endParaRPr>
          </a:p>
        </p:txBody>
      </p:sp>
      <p:sp>
        <p:nvSpPr>
          <p:cNvPr id="501" name="Google Shape;501;g77684295d1_1_6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77684295d1_1_10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Presentation</a:t>
            </a:r>
            <a:endParaRPr>
              <a:highlight>
                <a:srgbClr val="FFCD00"/>
              </a:highlight>
            </a:endParaRPr>
          </a:p>
        </p:txBody>
      </p:sp>
      <p:sp>
        <p:nvSpPr>
          <p:cNvPr id="507" name="Google Shape;507;g77684295d1_1_10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08" name="Google Shape;508;g77684295d1_1_103"/>
          <p:cNvSpPr txBox="1"/>
          <p:nvPr/>
        </p:nvSpPr>
        <p:spPr>
          <a:xfrm>
            <a:off x="871775" y="1573225"/>
            <a:ext cx="7327500" cy="288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Just like in data analysis, it is important we know how to present the results we find to our stakeholders. We should always keep in mind those principles of explaining our process: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What question we were trying to answer;</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Where our data came from;</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The processing we did to our data;</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The models we used;</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Why our results are important.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Machine Learning, we also want to provide a measure of the performance of our algorithm, which we will address in a future lecture on evaluation.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animEffect filter="fade" transition="in">
                                      <p:cBhvr>
                                        <p:cTn dur="1000"/>
                                        <p:tgtEl>
                                          <p:spTgt spid="5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1" st="1"/>
                                            </p:txEl>
                                          </p:spTgt>
                                        </p:tgtEl>
                                        <p:attrNameLst>
                                          <p:attrName>style.visibility</p:attrName>
                                        </p:attrNameLst>
                                      </p:cBhvr>
                                      <p:to>
                                        <p:strVal val="visible"/>
                                      </p:to>
                                    </p:set>
                                    <p:animEffect filter="fade" transition="in">
                                      <p:cBhvr>
                                        <p:cTn dur="1000"/>
                                        <p:tgtEl>
                                          <p:spTgt spid="5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2" st="2"/>
                                            </p:txEl>
                                          </p:spTgt>
                                        </p:tgtEl>
                                        <p:attrNameLst>
                                          <p:attrName>style.visibility</p:attrName>
                                        </p:attrNameLst>
                                      </p:cBhvr>
                                      <p:to>
                                        <p:strVal val="visible"/>
                                      </p:to>
                                    </p:set>
                                    <p:animEffect filter="fade" transition="in">
                                      <p:cBhvr>
                                        <p:cTn dur="1000"/>
                                        <p:tgtEl>
                                          <p:spTgt spid="5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3" st="3"/>
                                            </p:txEl>
                                          </p:spTgt>
                                        </p:tgtEl>
                                        <p:attrNameLst>
                                          <p:attrName>style.visibility</p:attrName>
                                        </p:attrNameLst>
                                      </p:cBhvr>
                                      <p:to>
                                        <p:strVal val="visible"/>
                                      </p:to>
                                    </p:set>
                                    <p:animEffect filter="fade" transition="in">
                                      <p:cBhvr>
                                        <p:cTn dur="1000"/>
                                        <p:tgtEl>
                                          <p:spTgt spid="5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4" st="4"/>
                                            </p:txEl>
                                          </p:spTgt>
                                        </p:tgtEl>
                                        <p:attrNameLst>
                                          <p:attrName>style.visibility</p:attrName>
                                        </p:attrNameLst>
                                      </p:cBhvr>
                                      <p:to>
                                        <p:strVal val="visible"/>
                                      </p:to>
                                    </p:set>
                                    <p:animEffect filter="fade" transition="in">
                                      <p:cBhvr>
                                        <p:cTn dur="1000"/>
                                        <p:tgtEl>
                                          <p:spTgt spid="5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5" st="5"/>
                                            </p:txEl>
                                          </p:spTgt>
                                        </p:tgtEl>
                                        <p:attrNameLst>
                                          <p:attrName>style.visibility</p:attrName>
                                        </p:attrNameLst>
                                      </p:cBhvr>
                                      <p:to>
                                        <p:strVal val="visible"/>
                                      </p:to>
                                    </p:set>
                                    <p:animEffect filter="fade" transition="in">
                                      <p:cBhvr>
                                        <p:cTn dur="1000"/>
                                        <p:tgtEl>
                                          <p:spTgt spid="5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6" st="6"/>
                                            </p:txEl>
                                          </p:spTgt>
                                        </p:tgtEl>
                                        <p:attrNameLst>
                                          <p:attrName>style.visibility</p:attrName>
                                        </p:attrNameLst>
                                      </p:cBhvr>
                                      <p:to>
                                        <p:strVal val="visible"/>
                                      </p:to>
                                    </p:set>
                                    <p:animEffect filter="fade" transition="in">
                                      <p:cBhvr>
                                        <p:cTn dur="1000"/>
                                        <p:tgtEl>
                                          <p:spTgt spid="5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7" st="7"/>
                                            </p:txEl>
                                          </p:spTgt>
                                        </p:tgtEl>
                                        <p:attrNameLst>
                                          <p:attrName>style.visibility</p:attrName>
                                        </p:attrNameLst>
                                      </p:cBhvr>
                                      <p:to>
                                        <p:strVal val="visible"/>
                                      </p:to>
                                    </p:set>
                                    <p:animEffect filter="fade" transition="in">
                                      <p:cBhvr>
                                        <p:cTn dur="1000"/>
                                        <p:tgtEl>
                                          <p:spTgt spid="5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8" st="8"/>
                                            </p:txEl>
                                          </p:spTgt>
                                        </p:tgtEl>
                                        <p:attrNameLst>
                                          <p:attrName>style.visibility</p:attrName>
                                        </p:attrNameLst>
                                      </p:cBhvr>
                                      <p:to>
                                        <p:strVal val="visible"/>
                                      </p:to>
                                    </p:set>
                                    <p:animEffect filter="fade" transition="in">
                                      <p:cBhvr>
                                        <p:cTn dur="1000"/>
                                        <p:tgtEl>
                                          <p:spTgt spid="5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776a2abdbc_0_186"/>
          <p:cNvSpPr txBox="1"/>
          <p:nvPr>
            <p:ph type="ctrTitle"/>
          </p:nvPr>
        </p:nvSpPr>
        <p:spPr>
          <a:xfrm>
            <a:off x="1985050" y="2133650"/>
            <a:ext cx="3787800" cy="71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Summary </a:t>
            </a:r>
            <a:endParaRPr/>
          </a:p>
        </p:txBody>
      </p:sp>
      <p:sp>
        <p:nvSpPr>
          <p:cNvPr id="514" name="Google Shape;514;g776a2abdbc_0_18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8</a:t>
            </a:r>
            <a:endParaRPr b="0" i="0" sz="2400" u="none" cap="none" strike="noStrike">
              <a:solidFill>
                <a:schemeClr val="dk1"/>
              </a:solidFill>
              <a:latin typeface="Lora"/>
              <a:ea typeface="Lora"/>
              <a:cs typeface="Lora"/>
              <a:sym typeface="Lora"/>
            </a:endParaRPr>
          </a:p>
        </p:txBody>
      </p:sp>
      <p:sp>
        <p:nvSpPr>
          <p:cNvPr id="515" name="Google Shape;515;g776a2abdbc_0_1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776a2abdbc_0_19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Summary</a:t>
            </a:r>
            <a:endParaRPr>
              <a:highlight>
                <a:srgbClr val="FFCD00"/>
              </a:highlight>
            </a:endParaRPr>
          </a:p>
        </p:txBody>
      </p:sp>
      <p:sp>
        <p:nvSpPr>
          <p:cNvPr id="521" name="Google Shape;521;g776a2abdbc_0_19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22" name="Google Shape;522;g776a2abdbc_0_192"/>
          <p:cNvSpPr txBox="1"/>
          <p:nvPr/>
        </p:nvSpPr>
        <p:spPr>
          <a:xfrm>
            <a:off x="863325" y="1598325"/>
            <a:ext cx="7896900" cy="2646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We learnt about the ML learning process.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a:t>W</a:t>
            </a:r>
            <a:r>
              <a:rPr b="0" i="0" lang="en" sz="1400" u="none" cap="none" strike="noStrike">
                <a:solidFill>
                  <a:srgbClr val="000000"/>
                </a:solidFill>
                <a:latin typeface="Arial"/>
                <a:ea typeface="Arial"/>
                <a:cs typeface="Arial"/>
                <a:sym typeface="Arial"/>
              </a:rPr>
              <a:t>e discussed how algorithms work</a:t>
            </a:r>
            <a:r>
              <a:rPr lang="en"/>
              <a:t>;</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Clr>
                <a:srgbClr val="000000"/>
              </a:buClr>
              <a:buSzPts val="1400"/>
              <a:buFont typeface="Arial"/>
              <a:buChar char="●"/>
            </a:pPr>
            <a:r>
              <a:rPr lang="en"/>
              <a:t>H</a:t>
            </a:r>
            <a:r>
              <a:rPr b="0" i="0" lang="en" sz="1400" u="none" cap="none" strike="noStrike">
                <a:solidFill>
                  <a:srgbClr val="000000"/>
                </a:solidFill>
                <a:latin typeface="Arial"/>
                <a:ea typeface="Arial"/>
                <a:cs typeface="Arial"/>
                <a:sym typeface="Arial"/>
              </a:rPr>
              <a:t>ow t</a:t>
            </a:r>
            <a:r>
              <a:rPr lang="en"/>
              <a:t>he test data</a:t>
            </a:r>
            <a:r>
              <a:rPr b="0" i="0" lang="en" sz="1400" u="none" cap="none" strike="noStrike">
                <a:solidFill>
                  <a:srgbClr val="000000"/>
                </a:solidFill>
                <a:latin typeface="Arial"/>
                <a:ea typeface="Arial"/>
                <a:cs typeface="Arial"/>
                <a:sym typeface="Arial"/>
              </a:rPr>
              <a:t> helps us to be able to evaluate how well our algorithm is performing</a:t>
            </a:r>
            <a:r>
              <a:rPr lang="en"/>
              <a: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a:t>Why d</a:t>
            </a:r>
            <a:r>
              <a:rPr b="0" i="0" lang="en" sz="1400" u="none" cap="none" strike="noStrike">
                <a:solidFill>
                  <a:srgbClr val="000000"/>
                </a:solidFill>
                <a:latin typeface="Arial"/>
                <a:ea typeface="Arial"/>
                <a:cs typeface="Arial"/>
                <a:sym typeface="Arial"/>
              </a:rPr>
              <a:t>ata cleaning &amp; processing is a crucially important step to achieving accurate results. We have learned about converting units, feature scaling, imputing missing values, and dealing with categorical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1000"/>
                                        <p:tgtEl>
                                          <p:spTgt spid="5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1000"/>
                                        <p:tgtEl>
                                          <p:spTgt spid="5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2" st="2"/>
                                            </p:txEl>
                                          </p:spTgt>
                                        </p:tgtEl>
                                        <p:attrNameLst>
                                          <p:attrName>style.visibility</p:attrName>
                                        </p:attrNameLst>
                                      </p:cBhvr>
                                      <p:to>
                                        <p:strVal val="visible"/>
                                      </p:to>
                                    </p:set>
                                    <p:animEffect filter="fade" transition="in">
                                      <p:cBhvr>
                                        <p:cTn dur="1000"/>
                                        <p:tgtEl>
                                          <p:spTgt spid="5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3" st="3"/>
                                            </p:txEl>
                                          </p:spTgt>
                                        </p:tgtEl>
                                        <p:attrNameLst>
                                          <p:attrName>style.visibility</p:attrName>
                                        </p:attrNameLst>
                                      </p:cBhvr>
                                      <p:to>
                                        <p:strVal val="visible"/>
                                      </p:to>
                                    </p:set>
                                    <p:animEffect filter="fade" transition="in">
                                      <p:cBhvr>
                                        <p:cTn dur="1000"/>
                                        <p:tgtEl>
                                          <p:spTgt spid="5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4" st="4"/>
                                            </p:txEl>
                                          </p:spTgt>
                                        </p:tgtEl>
                                        <p:attrNameLst>
                                          <p:attrName>style.visibility</p:attrName>
                                        </p:attrNameLst>
                                      </p:cBhvr>
                                      <p:to>
                                        <p:strVal val="visible"/>
                                      </p:to>
                                    </p:set>
                                    <p:animEffect filter="fade" transition="in">
                                      <p:cBhvr>
                                        <p:cTn dur="1000"/>
                                        <p:tgtEl>
                                          <p:spTgt spid="5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5" st="5"/>
                                            </p:txEl>
                                          </p:spTgt>
                                        </p:tgtEl>
                                        <p:attrNameLst>
                                          <p:attrName>style.visibility</p:attrName>
                                        </p:attrNameLst>
                                      </p:cBhvr>
                                      <p:to>
                                        <p:strVal val="visible"/>
                                      </p:to>
                                    </p:set>
                                    <p:animEffect filter="fade" transition="in">
                                      <p:cBhvr>
                                        <p:cTn dur="1000"/>
                                        <p:tgtEl>
                                          <p:spTgt spid="5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6" st="6"/>
                                            </p:txEl>
                                          </p:spTgt>
                                        </p:tgtEl>
                                        <p:attrNameLst>
                                          <p:attrName>style.visibility</p:attrName>
                                        </p:attrNameLst>
                                      </p:cBhvr>
                                      <p:to>
                                        <p:strVal val="visible"/>
                                      </p:to>
                                    </p:set>
                                    <p:animEffect filter="fade" transition="in">
                                      <p:cBhvr>
                                        <p:cTn dur="1000"/>
                                        <p:tgtEl>
                                          <p:spTgt spid="5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7" st="7"/>
                                            </p:txEl>
                                          </p:spTgt>
                                        </p:tgtEl>
                                        <p:attrNameLst>
                                          <p:attrName>style.visibility</p:attrName>
                                        </p:attrNameLst>
                                      </p:cBhvr>
                                      <p:to>
                                        <p:strVal val="visible"/>
                                      </p:to>
                                    </p:set>
                                    <p:animEffect filter="fade" transition="in">
                                      <p:cBhvr>
                                        <p:cTn dur="1000"/>
                                        <p:tgtEl>
                                          <p:spTgt spid="52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6fd24979aa_0_64"/>
          <p:cNvSpPr txBox="1"/>
          <p:nvPr>
            <p:ph type="ctrTitle"/>
          </p:nvPr>
        </p:nvSpPr>
        <p:spPr>
          <a:xfrm>
            <a:off x="2031125" y="1936575"/>
            <a:ext cx="3787800" cy="9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 </a:t>
            </a:r>
            <a:endParaRPr/>
          </a:p>
        </p:txBody>
      </p:sp>
      <p:sp>
        <p:nvSpPr>
          <p:cNvPr id="528" name="Google Shape;528;g6fd24979aa_0_6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529" name="Google Shape;529;g6fd24979aa_0_6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84f425e031_0_4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Quick Sidenote</a:t>
            </a:r>
            <a:endParaRPr>
              <a:highlight>
                <a:srgbClr val="FFCD00"/>
              </a:highlight>
            </a:endParaRPr>
          </a:p>
        </p:txBody>
      </p:sp>
      <p:sp>
        <p:nvSpPr>
          <p:cNvPr id="123" name="Google Shape;123;g84f425e031_0_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4" name="Google Shape;124;g84f425e031_0_48"/>
          <p:cNvSpPr txBox="1"/>
          <p:nvPr/>
        </p:nvSpPr>
        <p:spPr>
          <a:xfrm>
            <a:off x="2414225" y="2234550"/>
            <a:ext cx="4228500" cy="1420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Model = ML Algorithm</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Feature = Variable = Column</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77684295d1_0_12"/>
          <p:cNvSpPr txBox="1"/>
          <p:nvPr>
            <p:ph type="ctrTitle"/>
          </p:nvPr>
        </p:nvSpPr>
        <p:spPr>
          <a:xfrm>
            <a:off x="2015775" y="20895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Workflow: Question </a:t>
            </a:r>
            <a:endParaRPr/>
          </a:p>
        </p:txBody>
      </p:sp>
      <p:sp>
        <p:nvSpPr>
          <p:cNvPr id="130" name="Google Shape;130;g77684295d1_0_1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31" name="Google Shape;131;g77684295d1_0_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77684295d1_0_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Question </a:t>
            </a:r>
            <a:endParaRPr>
              <a:highlight>
                <a:srgbClr val="FFCD00"/>
              </a:highlight>
            </a:endParaRPr>
          </a:p>
        </p:txBody>
      </p:sp>
      <p:sp>
        <p:nvSpPr>
          <p:cNvPr id="137" name="Google Shape;137;g77684295d1_0_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8" name="Google Shape;138;g77684295d1_0_18"/>
          <p:cNvSpPr txBox="1"/>
          <p:nvPr/>
        </p:nvSpPr>
        <p:spPr>
          <a:xfrm>
            <a:off x="977400" y="2136300"/>
            <a:ext cx="7189200" cy="1625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The most important part of any machine learning project is </a:t>
            </a:r>
            <a:r>
              <a:rPr b="1" i="0" lang="en" sz="1400" u="none" cap="none" strike="noStrike">
                <a:solidFill>
                  <a:srgbClr val="000000"/>
                </a:solidFill>
              </a:rPr>
              <a:t>formulating a question</a:t>
            </a:r>
            <a:r>
              <a:rPr b="0" i="0" lang="en" sz="1400" u="none" cap="none" strike="noStrike">
                <a:solidFill>
                  <a:srgbClr val="000000"/>
                </a:solidFill>
                <a:latin typeface="Arial"/>
                <a:ea typeface="Arial"/>
                <a:cs typeface="Arial"/>
                <a:sym typeface="Arial"/>
              </a:rPr>
              <a:t>. The question we ask will help to know how to approach our dataset, and what analyses to perform on it.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9f8073de88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Question </a:t>
            </a:r>
            <a:endParaRPr>
              <a:highlight>
                <a:srgbClr val="FFCD00"/>
              </a:highlight>
            </a:endParaRPr>
          </a:p>
        </p:txBody>
      </p:sp>
      <p:sp>
        <p:nvSpPr>
          <p:cNvPr id="144" name="Google Shape;144;g9f8073de88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5" name="Google Shape;145;g9f8073de88_0_0"/>
          <p:cNvSpPr txBox="1"/>
          <p:nvPr/>
        </p:nvSpPr>
        <p:spPr>
          <a:xfrm>
            <a:off x="1017625" y="1611625"/>
            <a:ext cx="7189200" cy="283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Without a well-defined question, it is hard to know where to start and easy </a:t>
            </a:r>
            <a:r>
              <a:rPr b="1" i="0" lang="en" sz="1400" u="none" cap="none" strike="noStrike">
                <a:solidFill>
                  <a:srgbClr val="000000"/>
                </a:solidFill>
              </a:rPr>
              <a:t>to get </a:t>
            </a:r>
            <a:r>
              <a:rPr b="1" lang="en"/>
              <a:t>lost</a:t>
            </a:r>
            <a:r>
              <a:rPr b="0" i="0" lang="en" sz="1400" u="none" cap="none" strike="noStrike">
                <a:solidFill>
                  <a:srgbClr val="000000"/>
                </a:solidFill>
                <a:latin typeface="Arial"/>
                <a:ea typeface="Arial"/>
                <a:cs typeface="Arial"/>
                <a:sym typeface="Arial"/>
              </a:rPr>
              <a:t> in all the possibilities of what you could do with a particular dataset.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rPr lang="en"/>
              <a:t>Ideally</a:t>
            </a:r>
            <a:r>
              <a:rPr b="0" i="0" lang="en" sz="1400" u="none" cap="none" strike="noStrike">
                <a:solidFill>
                  <a:srgbClr val="000000"/>
                </a:solidFill>
                <a:latin typeface="Arial"/>
                <a:ea typeface="Arial"/>
                <a:cs typeface="Arial"/>
                <a:sym typeface="Arial"/>
              </a:rPr>
              <a:t>, the question tells us something about both the </a:t>
            </a:r>
            <a:r>
              <a:rPr b="1" i="0" lang="en" sz="1400" u="none" cap="none" strike="noStrike">
                <a:solidFill>
                  <a:srgbClr val="000000"/>
                </a:solidFill>
              </a:rPr>
              <a:t>output</a:t>
            </a:r>
            <a:r>
              <a:rPr b="0" i="0" lang="en" sz="1400" u="none" cap="none" strike="noStrike">
                <a:solidFill>
                  <a:srgbClr val="000000"/>
                </a:solidFill>
                <a:latin typeface="Arial"/>
                <a:ea typeface="Arial"/>
                <a:cs typeface="Arial"/>
                <a:sym typeface="Arial"/>
              </a:rPr>
              <a:t>, the result that we want to obtain, as well as the </a:t>
            </a:r>
            <a:r>
              <a:rPr b="1" i="0" lang="en" sz="1400" u="none" cap="none" strike="noStrike">
                <a:solidFill>
                  <a:srgbClr val="000000"/>
                </a:solidFill>
              </a:rPr>
              <a:t>input</a:t>
            </a:r>
            <a:r>
              <a:rPr b="0" i="0" lang="en" sz="1400" u="none" cap="none" strike="noStrike">
                <a:solidFill>
                  <a:srgbClr val="000000"/>
                </a:solidFill>
                <a:latin typeface="Arial"/>
                <a:ea typeface="Arial"/>
                <a:cs typeface="Arial"/>
                <a:sym typeface="Arial"/>
              </a:rPr>
              <a:t>, the data that we have to help us answer the question.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1000"/>
                                        <p:tgtEl>
                                          <p:spTgt spid="1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7780546bff_0_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Workflow: Question</a:t>
            </a:r>
            <a:endParaRPr>
              <a:highlight>
                <a:srgbClr val="FFCD00"/>
              </a:highlight>
            </a:endParaRPr>
          </a:p>
        </p:txBody>
      </p:sp>
      <p:sp>
        <p:nvSpPr>
          <p:cNvPr id="151" name="Google Shape;151;g7780546bff_0_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2" name="Google Shape;152;g7780546bff_0_21"/>
          <p:cNvSpPr txBox="1"/>
          <p:nvPr/>
        </p:nvSpPr>
        <p:spPr>
          <a:xfrm>
            <a:off x="1017625" y="1611625"/>
            <a:ext cx="7596000" cy="531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In Machine Learning, it helps to formulate your questions in terms of:</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7780546bff_0_21"/>
          <p:cNvSpPr/>
          <p:nvPr/>
        </p:nvSpPr>
        <p:spPr>
          <a:xfrm>
            <a:off x="1580875" y="22269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Historical Data</a:t>
            </a:r>
            <a:endParaRPr b="0" i="0" sz="1200" u="none" cap="none" strike="noStrike">
              <a:solidFill>
                <a:srgbClr val="000000"/>
              </a:solidFill>
              <a:latin typeface="Arial"/>
              <a:ea typeface="Arial"/>
              <a:cs typeface="Arial"/>
              <a:sym typeface="Arial"/>
            </a:endParaRPr>
          </a:p>
        </p:txBody>
      </p:sp>
      <p:sp>
        <p:nvSpPr>
          <p:cNvPr id="154" name="Google Shape;154;g7780546bff_0_21"/>
          <p:cNvSpPr/>
          <p:nvPr/>
        </p:nvSpPr>
        <p:spPr>
          <a:xfrm>
            <a:off x="3644800" y="22269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 some ML”</a:t>
            </a:r>
            <a:endParaRPr b="0" i="0" sz="1200" u="none" cap="none" strike="noStrike">
              <a:solidFill>
                <a:srgbClr val="000000"/>
              </a:solidFill>
              <a:latin typeface="Arial"/>
              <a:ea typeface="Arial"/>
              <a:cs typeface="Arial"/>
              <a:sym typeface="Arial"/>
            </a:endParaRPr>
          </a:p>
        </p:txBody>
      </p:sp>
      <p:sp>
        <p:nvSpPr>
          <p:cNvPr id="155" name="Google Shape;155;g7780546bff_0_21"/>
          <p:cNvSpPr/>
          <p:nvPr/>
        </p:nvSpPr>
        <p:spPr>
          <a:xfrm>
            <a:off x="5708725" y="22269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What will </a:t>
            </a:r>
            <a:r>
              <a:rPr lang="en" sz="1200"/>
              <a:t>the output </a:t>
            </a:r>
            <a:r>
              <a:rPr b="0" i="0" lang="en" sz="1200" u="none" cap="none" strike="noStrike">
                <a:solidFill>
                  <a:srgbClr val="000000"/>
                </a:solidFill>
                <a:latin typeface="Arial"/>
                <a:ea typeface="Arial"/>
                <a:cs typeface="Arial"/>
                <a:sym typeface="Arial"/>
              </a:rPr>
              <a:t>look like?</a:t>
            </a:r>
            <a:endParaRPr b="0" i="0" sz="1200" u="none" cap="none" strike="noStrike">
              <a:solidFill>
                <a:srgbClr val="000000"/>
              </a:solidFill>
              <a:latin typeface="Arial"/>
              <a:ea typeface="Arial"/>
              <a:cs typeface="Arial"/>
              <a:sym typeface="Arial"/>
            </a:endParaRPr>
          </a:p>
        </p:txBody>
      </p:sp>
      <p:sp>
        <p:nvSpPr>
          <p:cNvPr id="156" name="Google Shape;156;g7780546bff_0_21"/>
          <p:cNvSpPr/>
          <p:nvPr/>
        </p:nvSpPr>
        <p:spPr>
          <a:xfrm>
            <a:off x="1580875" y="35078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Input (Data)</a:t>
            </a:r>
            <a:endParaRPr b="0" i="0" sz="1200" u="none" cap="none" strike="noStrike">
              <a:solidFill>
                <a:srgbClr val="000000"/>
              </a:solidFill>
              <a:latin typeface="Arial"/>
              <a:ea typeface="Arial"/>
              <a:cs typeface="Arial"/>
              <a:sym typeface="Arial"/>
            </a:endParaRPr>
          </a:p>
        </p:txBody>
      </p:sp>
      <p:sp>
        <p:nvSpPr>
          <p:cNvPr id="157" name="Google Shape;157;g7780546bff_0_21"/>
          <p:cNvSpPr/>
          <p:nvPr/>
        </p:nvSpPr>
        <p:spPr>
          <a:xfrm>
            <a:off x="3671688" y="35078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ML (mathematical function)</a:t>
            </a:r>
            <a:endParaRPr b="0" i="0" sz="1200" u="none" cap="none" strike="noStrike">
              <a:solidFill>
                <a:srgbClr val="000000"/>
              </a:solidFill>
              <a:latin typeface="Arial"/>
              <a:ea typeface="Arial"/>
              <a:cs typeface="Arial"/>
              <a:sym typeface="Arial"/>
            </a:endParaRPr>
          </a:p>
        </p:txBody>
      </p:sp>
      <p:sp>
        <p:nvSpPr>
          <p:cNvPr id="158" name="Google Shape;158;g7780546bff_0_21"/>
          <p:cNvSpPr/>
          <p:nvPr/>
        </p:nvSpPr>
        <p:spPr>
          <a:xfrm>
            <a:off x="5762500" y="3507850"/>
            <a:ext cx="1259700" cy="52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Output (prediction)</a:t>
            </a:r>
            <a:endParaRPr b="0" i="0" sz="1200" u="none" cap="none" strike="noStrike">
              <a:solidFill>
                <a:srgbClr val="000000"/>
              </a:solidFill>
              <a:latin typeface="Arial"/>
              <a:ea typeface="Arial"/>
              <a:cs typeface="Arial"/>
              <a:sym typeface="Arial"/>
            </a:endParaRPr>
          </a:p>
        </p:txBody>
      </p:sp>
      <p:cxnSp>
        <p:nvCxnSpPr>
          <p:cNvPr id="159" name="Google Shape;159;g7780546bff_0_21"/>
          <p:cNvCxnSpPr>
            <a:stCxn id="153" idx="3"/>
            <a:endCxn id="154" idx="1"/>
          </p:cNvCxnSpPr>
          <p:nvPr/>
        </p:nvCxnSpPr>
        <p:spPr>
          <a:xfrm>
            <a:off x="2840575" y="2487950"/>
            <a:ext cx="804300" cy="0"/>
          </a:xfrm>
          <a:prstGeom prst="straightConnector1">
            <a:avLst/>
          </a:prstGeom>
          <a:noFill/>
          <a:ln cap="flat" cmpd="sng" w="9525">
            <a:solidFill>
              <a:schemeClr val="dk2"/>
            </a:solidFill>
            <a:prstDash val="solid"/>
            <a:round/>
            <a:headEnd len="sm" w="sm" type="none"/>
            <a:tailEnd len="med" w="med" type="triangle"/>
          </a:ln>
        </p:spPr>
      </p:cxnSp>
      <p:cxnSp>
        <p:nvCxnSpPr>
          <p:cNvPr id="160" name="Google Shape;160;g7780546bff_0_21"/>
          <p:cNvCxnSpPr>
            <a:stCxn id="154" idx="3"/>
            <a:endCxn id="155" idx="1"/>
          </p:cNvCxnSpPr>
          <p:nvPr/>
        </p:nvCxnSpPr>
        <p:spPr>
          <a:xfrm>
            <a:off x="4904500" y="2487950"/>
            <a:ext cx="804300" cy="0"/>
          </a:xfrm>
          <a:prstGeom prst="straightConnector1">
            <a:avLst/>
          </a:prstGeom>
          <a:noFill/>
          <a:ln cap="flat" cmpd="sng" w="9525">
            <a:solidFill>
              <a:schemeClr val="dk2"/>
            </a:solidFill>
            <a:prstDash val="solid"/>
            <a:round/>
            <a:headEnd len="sm" w="sm" type="none"/>
            <a:tailEnd len="med" w="med" type="triangle"/>
          </a:ln>
        </p:spPr>
      </p:cxnSp>
      <p:cxnSp>
        <p:nvCxnSpPr>
          <p:cNvPr id="161" name="Google Shape;161;g7780546bff_0_21"/>
          <p:cNvCxnSpPr>
            <a:stCxn id="156" idx="3"/>
            <a:endCxn id="157" idx="1"/>
          </p:cNvCxnSpPr>
          <p:nvPr/>
        </p:nvCxnSpPr>
        <p:spPr>
          <a:xfrm>
            <a:off x="2840575" y="3768850"/>
            <a:ext cx="831000" cy="0"/>
          </a:xfrm>
          <a:prstGeom prst="straightConnector1">
            <a:avLst/>
          </a:prstGeom>
          <a:noFill/>
          <a:ln cap="flat" cmpd="sng" w="9525">
            <a:solidFill>
              <a:schemeClr val="dk2"/>
            </a:solidFill>
            <a:prstDash val="solid"/>
            <a:round/>
            <a:headEnd len="sm" w="sm" type="none"/>
            <a:tailEnd len="med" w="med" type="triangle"/>
          </a:ln>
        </p:spPr>
      </p:cxnSp>
      <p:cxnSp>
        <p:nvCxnSpPr>
          <p:cNvPr id="162" name="Google Shape;162;g7780546bff_0_21"/>
          <p:cNvCxnSpPr>
            <a:stCxn id="157" idx="3"/>
            <a:endCxn id="158" idx="1"/>
          </p:cNvCxnSpPr>
          <p:nvPr/>
        </p:nvCxnSpPr>
        <p:spPr>
          <a:xfrm>
            <a:off x="4931388" y="3768850"/>
            <a:ext cx="8310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