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5143500" cx="9144000"/>
  <p:notesSz cx="6858000" cy="9144000"/>
  <p:embeddedFontLst>
    <p:embeddedFont>
      <p:font typeface="Roboto"/>
      <p:regular r:id="rId47"/>
      <p:bold r:id="rId48"/>
      <p:italic r:id="rId49"/>
      <p:boldItalic r:id="rId50"/>
    </p:embeddedFont>
    <p:embeddedFont>
      <p:font typeface="Lora"/>
      <p:regular r:id="rId51"/>
      <p:bold r:id="rId52"/>
      <p:italic r:id="rId53"/>
      <p:boldItalic r:id="rId54"/>
    </p:embeddedFont>
    <p:embeddedFont>
      <p:font typeface="Quattrocento Sans"/>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9" roundtripDataSignature="AMtx7mjhe5PgFsXJUttwUQ42QElEbjoz7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F3E81EA-169F-4C08-8F60-92D417967801}">
  <a:tblStyle styleId="{5F3E81EA-169F-4C08-8F60-92D417967801}"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bold.fntdata"/><Relationship Id="rId47" Type="http://schemas.openxmlformats.org/officeDocument/2006/relationships/font" Target="fonts/Roboto-regular.fntdata"/><Relationship Id="rId49"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ora-regular.fntdata"/><Relationship Id="rId50" Type="http://schemas.openxmlformats.org/officeDocument/2006/relationships/font" Target="fonts/Roboto-boldItalic.fntdata"/><Relationship Id="rId53" Type="http://schemas.openxmlformats.org/officeDocument/2006/relationships/font" Target="fonts/Lora-italic.fntdata"/><Relationship Id="rId52" Type="http://schemas.openxmlformats.org/officeDocument/2006/relationships/font" Target="fonts/Lora-bold.fntdata"/><Relationship Id="rId11" Type="http://schemas.openxmlformats.org/officeDocument/2006/relationships/slide" Target="slides/slide6.xml"/><Relationship Id="rId55" Type="http://schemas.openxmlformats.org/officeDocument/2006/relationships/font" Target="fonts/QuattrocentoSans-regular.fntdata"/><Relationship Id="rId10" Type="http://schemas.openxmlformats.org/officeDocument/2006/relationships/slide" Target="slides/slide5.xml"/><Relationship Id="rId54" Type="http://schemas.openxmlformats.org/officeDocument/2006/relationships/font" Target="fonts/Lora-boldItalic.fntdata"/><Relationship Id="rId13" Type="http://schemas.openxmlformats.org/officeDocument/2006/relationships/slide" Target="slides/slide8.xml"/><Relationship Id="rId57" Type="http://schemas.openxmlformats.org/officeDocument/2006/relationships/font" Target="fonts/QuattrocentoSans-italic.fntdata"/><Relationship Id="rId12" Type="http://schemas.openxmlformats.org/officeDocument/2006/relationships/slide" Target="slides/slide7.xml"/><Relationship Id="rId56" Type="http://schemas.openxmlformats.org/officeDocument/2006/relationships/font" Target="fonts/QuattrocentoSans-bold.fntdata"/><Relationship Id="rId15" Type="http://schemas.openxmlformats.org/officeDocument/2006/relationships/slide" Target="slides/slide10.xml"/><Relationship Id="rId59" Type="http://customschemas.google.com/relationships/presentationmetadata" Target="metadata"/><Relationship Id="rId14" Type="http://schemas.openxmlformats.org/officeDocument/2006/relationships/slide" Target="slides/slide9.xml"/><Relationship Id="rId58" Type="http://schemas.openxmlformats.org/officeDocument/2006/relationships/font" Target="fonts/QuattrocentoSans-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77b83c3cac_0_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g77b83c3cac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77b83c3cac_0_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77b83c3cac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77b83c3cac_0_2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g77b83c3cac_0_2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77b83c3cac_0_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77b83c3cac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77b83c3cac_0_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g77b83c3cac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77d18c88fe_0_10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g77d18c88fe_0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77b83c3cac_0_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77b83c3cac_0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77b83c3cac_0_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g77b83c3cac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77b83c3cac_0_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g77b83c3cac_0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9fa3b3f7d7_0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9fa3b3f7d7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776a2abdbc_0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g776a2abdbc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77d18c88fe_0_1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77d18c88fe_0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77b83c3cac_0_10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77b83c3cac_0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77d18c88fe_0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77d18c88fe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77b83c3cac_0_1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g77b83c3cac_0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77b83c3cac_0_1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g77b83c3cac_0_1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77d18c88fe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g77d18c88fe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77d18c88fe_0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g77d18c88fe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77d18c88fe_0_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g77d18c88fe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77b83c3cac_0_1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g77b83c3cac_0_1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77b83c3cac_0_1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g77b83c3cac_0_1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70d3275c36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g70d3275c3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77b83c3cac_0_1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g77b83c3cac_0_1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9fa3b3f7d7_0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g9fa3b3f7d7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77b83c3cac_0_1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g77b83c3cac_0_1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77b83c3cac_0_1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g77b83c3cac_0_1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77d18c88fe_0_7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g77d18c88fe_0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77b83c3cac_0_1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9" name="Google Shape;379;g77b83c3cac_0_1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77b83c3cac_0_18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6" name="Google Shape;386;g77b83c3cac_0_1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77d18c88fe_0_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3" name="Google Shape;393;g77d18c88fe_0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77b83c3cac_0_1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5" name="Google Shape;405;g77b83c3cac_0_1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776a2abdbc_0_1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2" name="Google Shape;412;g776a2abdbc_0_1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7f0c5ea69c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g7f0c5ea69c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776a2abdbc_0_19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9" name="Google Shape;419;g776a2abdbc_0_1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6fd24979aa_0_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6" name="Google Shape;426;g6fd24979aa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9fa3b3f7d7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9fa3b3f7d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77b83c3cac_0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g77b83c3cac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77b83c3cac_0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g77b83c3cac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776a2abdbc_0_1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g776a2abdbc_0_1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77b83c3cac_0_2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g77b83c3cac_0_2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16"/>
          <p:cNvSpPr txBox="1"/>
          <p:nvPr>
            <p:ph type="ctrTitle"/>
          </p:nvPr>
        </p:nvSpPr>
        <p:spPr>
          <a:xfrm>
            <a:off x="996630" y="2003888"/>
            <a:ext cx="45237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cxnSp>
        <p:nvCxnSpPr>
          <p:cNvPr id="11" name="Google Shape;11;p16"/>
          <p:cNvCxnSpPr/>
          <p:nvPr/>
        </p:nvCxnSpPr>
        <p:spPr>
          <a:xfrm>
            <a:off x="-6025" y="3676512"/>
            <a:ext cx="9162000" cy="0"/>
          </a:xfrm>
          <a:prstGeom prst="straightConnector1">
            <a:avLst/>
          </a:prstGeom>
          <a:noFill/>
          <a:ln cap="flat" cmpd="sng" w="9525">
            <a:solidFill>
              <a:srgbClr val="000000"/>
            </a:solidFill>
            <a:prstDash val="solid"/>
            <a:round/>
            <a:headEnd len="sm" w="sm" type="none"/>
            <a:tailEnd len="sm" w="sm" type="none"/>
          </a:ln>
        </p:spPr>
      </p:cxnSp>
      <p:sp>
        <p:nvSpPr>
          <p:cNvPr id="12" name="Google Shape;12;p16"/>
          <p:cNvSpPr/>
          <p:nvPr/>
        </p:nvSpPr>
        <p:spPr>
          <a:xfrm>
            <a:off x="1117950" y="3393000"/>
            <a:ext cx="567000" cy="5670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300" u="none" cap="none" strike="noStrike">
                <a:solidFill>
                  <a:srgbClr val="000000"/>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000"/>
              <a:buFont typeface="Arial"/>
              <a:buNone/>
              <a:defRPr b="0" i="0" sz="1300" u="none" cap="none" strike="noStrike">
                <a:solidFill>
                  <a:srgbClr val="000000"/>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000"/>
              <a:buFont typeface="Arial"/>
              <a:buNone/>
              <a:defRPr b="0" i="0" sz="1300" u="none" cap="none" strike="noStrike">
                <a:solidFill>
                  <a:srgbClr val="000000"/>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000"/>
              <a:buFont typeface="Arial"/>
              <a:buNone/>
              <a:defRPr b="0" i="0" sz="1300" u="none" cap="none" strike="noStrike">
                <a:solidFill>
                  <a:srgbClr val="000000"/>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000"/>
              <a:buFont typeface="Arial"/>
              <a:buNone/>
              <a:defRPr b="0" i="0" sz="1300" u="none" cap="none" strike="noStrike">
                <a:solidFill>
                  <a:srgbClr val="000000"/>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000"/>
              <a:buFont typeface="Arial"/>
              <a:buNone/>
              <a:defRPr b="0" i="0" sz="1300" u="none" cap="none" strike="noStrike">
                <a:solidFill>
                  <a:srgbClr val="000000"/>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000"/>
              <a:buFont typeface="Arial"/>
              <a:buNone/>
              <a:defRPr b="0" i="0" sz="1300" u="none" cap="none" strike="noStrike">
                <a:solidFill>
                  <a:srgbClr val="000000"/>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000"/>
              <a:buFont typeface="Arial"/>
              <a:buNone/>
              <a:defRPr b="0" i="0" sz="1300" u="none" cap="none" strike="noStrike">
                <a:solidFill>
                  <a:srgbClr val="000000"/>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000"/>
              <a:buFont typeface="Arial"/>
              <a:buNone/>
              <a:defRPr b="0" i="0" sz="1300" u="none" cap="none" strike="noStrike">
                <a:solidFill>
                  <a:srgbClr val="000000"/>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letely blank">
  <p:cSld name="BLANK_1">
    <p:spTree>
      <p:nvGrpSpPr>
        <p:cNvPr id="66" name="Shape 66"/>
        <p:cNvGrpSpPr/>
        <p:nvPr/>
      </p:nvGrpSpPr>
      <p:grpSpPr>
        <a:xfrm>
          <a:off x="0" y="0"/>
          <a:ext cx="0" cy="0"/>
          <a:chOff x="0" y="0"/>
          <a:chExt cx="0" cy="0"/>
        </a:xfrm>
      </p:grpSpPr>
      <p:sp>
        <p:nvSpPr>
          <p:cNvPr id="67" name="Google Shape;67;p2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4" name="Shape 14"/>
        <p:cNvGrpSpPr/>
        <p:nvPr/>
      </p:nvGrpSpPr>
      <p:grpSpPr>
        <a:xfrm>
          <a:off x="0" y="0"/>
          <a:ext cx="0" cy="0"/>
          <a:chOff x="0" y="0"/>
          <a:chExt cx="0" cy="0"/>
        </a:xfrm>
      </p:grpSpPr>
      <p:cxnSp>
        <p:nvCxnSpPr>
          <p:cNvPr id="15" name="Google Shape;15;p19"/>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16" name="Google Shape;16;p19"/>
          <p:cNvSpPr/>
          <p:nvPr/>
        </p:nvSpPr>
        <p:spPr>
          <a:xfrm>
            <a:off x="817475" y="928767"/>
            <a:ext cx="405900" cy="4059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9"/>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Font typeface="Lora"/>
              <a:buNone/>
              <a:defRPr b="1" sz="2000">
                <a:latin typeface="Lora"/>
                <a:ea typeface="Lora"/>
                <a:cs typeface="Lora"/>
                <a:sym typeface="Lora"/>
              </a:defRPr>
            </a:lvl1pPr>
            <a:lvl2pPr lvl="1"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2pPr>
            <a:lvl3pPr lvl="2"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3pPr>
            <a:lvl4pPr lvl="3"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4pPr>
            <a:lvl5pPr lvl="4"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5pPr>
            <a:lvl6pPr lvl="5"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6pPr>
            <a:lvl7pPr lvl="6"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7pPr>
            <a:lvl8pPr lvl="7"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8pPr>
            <a:lvl9pPr lvl="8"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9pPr>
          </a:lstStyle>
          <a:p/>
        </p:txBody>
      </p:sp>
      <p:sp>
        <p:nvSpPr>
          <p:cNvPr id="18" name="Google Shape;18;p19"/>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indent="-355600" lvl="1" marL="914400" algn="l">
              <a:lnSpc>
                <a:spcPct val="100000"/>
              </a:lnSpc>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indent="-355600" lvl="2" marL="1371600" algn="l">
              <a:lnSpc>
                <a:spcPct val="100000"/>
              </a:lnSpc>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indent="-342900" lvl="3" marL="18288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indent="-342900" lvl="4" marL="22860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indent="-342900" lvl="5" marL="27432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indent="-342900" lvl="6" marL="32004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indent="-342900" lvl="7" marL="36576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indent="-342900" lvl="8" marL="41148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p:txBody>
      </p:sp>
      <p:cxnSp>
        <p:nvCxnSpPr>
          <p:cNvPr id="19" name="Google Shape;19;p19"/>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20" name="Google Shape;20;p19"/>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1" name="Shape 21"/>
        <p:cNvGrpSpPr/>
        <p:nvPr/>
      </p:nvGrpSpPr>
      <p:grpSpPr>
        <a:xfrm>
          <a:off x="0" y="0"/>
          <a:ext cx="0" cy="0"/>
          <a:chOff x="0" y="0"/>
          <a:chExt cx="0" cy="0"/>
        </a:xfrm>
      </p:grpSpPr>
      <p:sp>
        <p:nvSpPr>
          <p:cNvPr id="22" name="Google Shape;22;p17"/>
          <p:cNvSpPr txBox="1"/>
          <p:nvPr>
            <p:ph idx="1" type="subTitle"/>
          </p:nvPr>
        </p:nvSpPr>
        <p:spPr>
          <a:xfrm>
            <a:off x="2022300" y="2815923"/>
            <a:ext cx="55914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400"/>
              <a:buNone/>
              <a:defRPr sz="1400">
                <a:highlight>
                  <a:srgbClr val="FFCD00"/>
                </a:highlight>
              </a:defRPr>
            </a:lvl1pPr>
            <a:lvl2pPr lvl="1" algn="l">
              <a:lnSpc>
                <a:spcPct val="100000"/>
              </a:lnSpc>
              <a:spcBef>
                <a:spcPts val="0"/>
              </a:spcBef>
              <a:spcAft>
                <a:spcPts val="0"/>
              </a:spcAft>
              <a:buClr>
                <a:schemeClr val="dk2"/>
              </a:buClr>
              <a:buSzPts val="1400"/>
              <a:buNone/>
              <a:defRPr sz="1400">
                <a:solidFill>
                  <a:schemeClr val="dk2"/>
                </a:solidFill>
                <a:highlight>
                  <a:srgbClr val="FFCD00"/>
                </a:highlight>
              </a:defRPr>
            </a:lvl2pPr>
            <a:lvl3pPr lvl="2" algn="l">
              <a:lnSpc>
                <a:spcPct val="100000"/>
              </a:lnSpc>
              <a:spcBef>
                <a:spcPts val="0"/>
              </a:spcBef>
              <a:spcAft>
                <a:spcPts val="0"/>
              </a:spcAft>
              <a:buClr>
                <a:schemeClr val="dk2"/>
              </a:buClr>
              <a:buSzPts val="1400"/>
              <a:buNone/>
              <a:defRPr sz="1400">
                <a:solidFill>
                  <a:schemeClr val="dk2"/>
                </a:solidFill>
                <a:highlight>
                  <a:srgbClr val="FFCD00"/>
                </a:highlight>
              </a:defRPr>
            </a:lvl3pPr>
            <a:lvl4pPr lvl="3" algn="l">
              <a:lnSpc>
                <a:spcPct val="100000"/>
              </a:lnSpc>
              <a:spcBef>
                <a:spcPts val="0"/>
              </a:spcBef>
              <a:spcAft>
                <a:spcPts val="0"/>
              </a:spcAft>
              <a:buClr>
                <a:schemeClr val="dk2"/>
              </a:buClr>
              <a:buSzPts val="1400"/>
              <a:buNone/>
              <a:defRPr sz="1400">
                <a:solidFill>
                  <a:schemeClr val="dk2"/>
                </a:solidFill>
                <a:highlight>
                  <a:srgbClr val="FFCD00"/>
                </a:highlight>
              </a:defRPr>
            </a:lvl4pPr>
            <a:lvl5pPr lvl="4" algn="l">
              <a:lnSpc>
                <a:spcPct val="100000"/>
              </a:lnSpc>
              <a:spcBef>
                <a:spcPts val="0"/>
              </a:spcBef>
              <a:spcAft>
                <a:spcPts val="0"/>
              </a:spcAft>
              <a:buClr>
                <a:schemeClr val="dk2"/>
              </a:buClr>
              <a:buSzPts val="1400"/>
              <a:buNone/>
              <a:defRPr sz="1400">
                <a:solidFill>
                  <a:schemeClr val="dk2"/>
                </a:solidFill>
                <a:highlight>
                  <a:srgbClr val="FFCD00"/>
                </a:highlight>
              </a:defRPr>
            </a:lvl5pPr>
            <a:lvl6pPr lvl="5" algn="l">
              <a:lnSpc>
                <a:spcPct val="100000"/>
              </a:lnSpc>
              <a:spcBef>
                <a:spcPts val="0"/>
              </a:spcBef>
              <a:spcAft>
                <a:spcPts val="0"/>
              </a:spcAft>
              <a:buClr>
                <a:schemeClr val="dk2"/>
              </a:buClr>
              <a:buSzPts val="1400"/>
              <a:buNone/>
              <a:defRPr sz="1400">
                <a:solidFill>
                  <a:schemeClr val="dk2"/>
                </a:solidFill>
                <a:highlight>
                  <a:srgbClr val="FFCD00"/>
                </a:highlight>
              </a:defRPr>
            </a:lvl6pPr>
            <a:lvl7pPr lvl="6" algn="l">
              <a:lnSpc>
                <a:spcPct val="100000"/>
              </a:lnSpc>
              <a:spcBef>
                <a:spcPts val="0"/>
              </a:spcBef>
              <a:spcAft>
                <a:spcPts val="0"/>
              </a:spcAft>
              <a:buClr>
                <a:schemeClr val="dk2"/>
              </a:buClr>
              <a:buSzPts val="1400"/>
              <a:buNone/>
              <a:defRPr sz="1400">
                <a:solidFill>
                  <a:schemeClr val="dk2"/>
                </a:solidFill>
                <a:highlight>
                  <a:srgbClr val="FFCD00"/>
                </a:highlight>
              </a:defRPr>
            </a:lvl7pPr>
            <a:lvl8pPr lvl="7" algn="l">
              <a:lnSpc>
                <a:spcPct val="100000"/>
              </a:lnSpc>
              <a:spcBef>
                <a:spcPts val="0"/>
              </a:spcBef>
              <a:spcAft>
                <a:spcPts val="0"/>
              </a:spcAft>
              <a:buClr>
                <a:schemeClr val="dk2"/>
              </a:buClr>
              <a:buSzPts val="1400"/>
              <a:buNone/>
              <a:defRPr sz="1400">
                <a:solidFill>
                  <a:schemeClr val="dk2"/>
                </a:solidFill>
                <a:highlight>
                  <a:srgbClr val="FFCD00"/>
                </a:highlight>
              </a:defRPr>
            </a:lvl8pPr>
            <a:lvl9pPr lvl="8" algn="l">
              <a:lnSpc>
                <a:spcPct val="100000"/>
              </a:lnSpc>
              <a:spcBef>
                <a:spcPts val="0"/>
              </a:spcBef>
              <a:spcAft>
                <a:spcPts val="0"/>
              </a:spcAft>
              <a:buClr>
                <a:schemeClr val="dk2"/>
              </a:buClr>
              <a:buSzPts val="1400"/>
              <a:buNone/>
              <a:defRPr sz="1400">
                <a:solidFill>
                  <a:schemeClr val="dk2"/>
                </a:solidFill>
                <a:highlight>
                  <a:srgbClr val="FFCD00"/>
                </a:highlight>
              </a:defRPr>
            </a:lvl9pPr>
          </a:lstStyle>
          <a:p/>
        </p:txBody>
      </p:sp>
      <p:cxnSp>
        <p:nvCxnSpPr>
          <p:cNvPr id="23" name="Google Shape;23;p17"/>
          <p:cNvCxnSpPr/>
          <p:nvPr/>
        </p:nvCxnSpPr>
        <p:spPr>
          <a:xfrm>
            <a:off x="-6025" y="2571762"/>
            <a:ext cx="1984500" cy="0"/>
          </a:xfrm>
          <a:prstGeom prst="straightConnector1">
            <a:avLst/>
          </a:prstGeom>
          <a:noFill/>
          <a:ln cap="flat" cmpd="sng" w="9525">
            <a:solidFill>
              <a:srgbClr val="CCCCCC"/>
            </a:solidFill>
            <a:prstDash val="solid"/>
            <a:round/>
            <a:headEnd len="sm" w="sm" type="none"/>
            <a:tailEnd len="sm" w="sm" type="none"/>
          </a:ln>
        </p:spPr>
      </p:cxnSp>
      <p:sp>
        <p:nvSpPr>
          <p:cNvPr id="24" name="Google Shape;24;p17"/>
          <p:cNvSpPr/>
          <p:nvPr/>
        </p:nvSpPr>
        <p:spPr>
          <a:xfrm>
            <a:off x="1117950" y="2288250"/>
            <a:ext cx="567000" cy="5670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7"/>
          <p:cNvSpPr txBox="1"/>
          <p:nvPr>
            <p:ph type="ctrTitle"/>
          </p:nvPr>
        </p:nvSpPr>
        <p:spPr>
          <a:xfrm>
            <a:off x="2022225" y="1693523"/>
            <a:ext cx="37878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cxnSp>
        <p:nvCxnSpPr>
          <p:cNvPr id="26" name="Google Shape;26;p17"/>
          <p:cNvCxnSpPr/>
          <p:nvPr/>
        </p:nvCxnSpPr>
        <p:spPr>
          <a:xfrm>
            <a:off x="5898975" y="2571750"/>
            <a:ext cx="3251100" cy="0"/>
          </a:xfrm>
          <a:prstGeom prst="straightConnector1">
            <a:avLst/>
          </a:prstGeom>
          <a:noFill/>
          <a:ln cap="flat" cmpd="sng" w="9525">
            <a:solidFill>
              <a:srgbClr val="CCCCCC"/>
            </a:solidFill>
            <a:prstDash val="solid"/>
            <a:round/>
            <a:headEnd len="sm" w="sm" type="none"/>
            <a:tailEnd len="sm" w="sm" type="none"/>
          </a:ln>
        </p:spPr>
      </p:cxnSp>
      <p:sp>
        <p:nvSpPr>
          <p:cNvPr id="27" name="Google Shape;27;p17"/>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8" name="Shape 28"/>
        <p:cNvGrpSpPr/>
        <p:nvPr/>
      </p:nvGrpSpPr>
      <p:grpSpPr>
        <a:xfrm>
          <a:off x="0" y="0"/>
          <a:ext cx="0" cy="0"/>
          <a:chOff x="0" y="0"/>
          <a:chExt cx="0" cy="0"/>
        </a:xfrm>
      </p:grpSpPr>
      <p:sp>
        <p:nvSpPr>
          <p:cNvPr id="29" name="Google Shape;29;p18"/>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30" name="Google Shape;30;p18"/>
          <p:cNvSpPr txBox="1"/>
          <p:nvPr>
            <p:ph idx="1" type="body"/>
          </p:nvPr>
        </p:nvSpPr>
        <p:spPr>
          <a:xfrm>
            <a:off x="1381250"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31" name="Google Shape;31;p18"/>
          <p:cNvSpPr txBox="1"/>
          <p:nvPr>
            <p:ph idx="2" type="body"/>
          </p:nvPr>
        </p:nvSpPr>
        <p:spPr>
          <a:xfrm>
            <a:off x="5012916"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cxnSp>
        <p:nvCxnSpPr>
          <p:cNvPr id="32" name="Google Shape;32;p18"/>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33" name="Google Shape;33;p18"/>
          <p:cNvSpPr/>
          <p:nvPr/>
        </p:nvSpPr>
        <p:spPr>
          <a:xfrm>
            <a:off x="817475" y="928767"/>
            <a:ext cx="405900" cy="4059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4" name="Google Shape;34;p18"/>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35" name="Google Shape;35;p18"/>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36" name="Shape 36"/>
        <p:cNvGrpSpPr/>
        <p:nvPr/>
      </p:nvGrpSpPr>
      <p:grpSpPr>
        <a:xfrm>
          <a:off x="0" y="0"/>
          <a:ext cx="0" cy="0"/>
          <a:chOff x="0" y="0"/>
          <a:chExt cx="0" cy="0"/>
        </a:xfrm>
      </p:grpSpPr>
      <p:sp>
        <p:nvSpPr>
          <p:cNvPr id="37" name="Google Shape;37;p20"/>
          <p:cNvSpPr txBox="1"/>
          <p:nvPr>
            <p:ph idx="1" type="body"/>
          </p:nvPr>
        </p:nvSpPr>
        <p:spPr>
          <a:xfrm>
            <a:off x="2105050" y="2238000"/>
            <a:ext cx="4933800" cy="819900"/>
          </a:xfrm>
          <a:prstGeom prst="rect">
            <a:avLst/>
          </a:prstGeom>
          <a:noFill/>
          <a:ln>
            <a:noFill/>
          </a:ln>
        </p:spPr>
        <p:txBody>
          <a:bodyPr anchorCtr="0" anchor="b" bIns="91425" lIns="91425" spcFirstLastPara="1" rIns="91425" wrap="square" tIns="91425">
            <a:noAutofit/>
          </a:bodyPr>
          <a:lstStyle>
            <a:lvl1pPr indent="-381000" lvl="0" marL="457200" algn="ctr">
              <a:lnSpc>
                <a:spcPct val="100000"/>
              </a:lnSpc>
              <a:spcBef>
                <a:spcPts val="600"/>
              </a:spcBef>
              <a:spcAft>
                <a:spcPts val="0"/>
              </a:spcAft>
              <a:buSzPts val="2400"/>
              <a:buFont typeface="Lora"/>
              <a:buChar char="◉"/>
              <a:defRPr i="1" sz="2400">
                <a:latin typeface="Lora"/>
                <a:ea typeface="Lora"/>
                <a:cs typeface="Lora"/>
                <a:sym typeface="Lora"/>
              </a:defRPr>
            </a:lvl1pPr>
            <a:lvl2pPr indent="-355600" lvl="1" marL="914400" algn="ctr">
              <a:lnSpc>
                <a:spcPct val="100000"/>
              </a:lnSpc>
              <a:spcBef>
                <a:spcPts val="0"/>
              </a:spcBef>
              <a:spcAft>
                <a:spcPts val="0"/>
              </a:spcAft>
              <a:buSzPts val="2000"/>
              <a:buFont typeface="Lora"/>
              <a:buChar char="○"/>
              <a:defRPr i="1">
                <a:latin typeface="Lora"/>
                <a:ea typeface="Lora"/>
                <a:cs typeface="Lora"/>
                <a:sym typeface="Lora"/>
              </a:defRPr>
            </a:lvl2pPr>
            <a:lvl3pPr indent="-355600" lvl="2" marL="1371600" algn="ctr">
              <a:lnSpc>
                <a:spcPct val="100000"/>
              </a:lnSpc>
              <a:spcBef>
                <a:spcPts val="0"/>
              </a:spcBef>
              <a:spcAft>
                <a:spcPts val="0"/>
              </a:spcAft>
              <a:buSzPts val="2000"/>
              <a:buFont typeface="Lora"/>
              <a:buChar char="■"/>
              <a:defRPr i="1">
                <a:latin typeface="Lora"/>
                <a:ea typeface="Lora"/>
                <a:cs typeface="Lora"/>
                <a:sym typeface="Lora"/>
              </a:defRPr>
            </a:lvl3pPr>
            <a:lvl4pPr indent="-381000" lvl="3" marL="1828800" algn="ctr">
              <a:lnSpc>
                <a:spcPct val="100000"/>
              </a:lnSpc>
              <a:spcBef>
                <a:spcPts val="0"/>
              </a:spcBef>
              <a:spcAft>
                <a:spcPts val="0"/>
              </a:spcAft>
              <a:buSzPts val="2400"/>
              <a:buFont typeface="Lora"/>
              <a:buChar char="●"/>
              <a:defRPr i="1" sz="2400">
                <a:latin typeface="Lora"/>
                <a:ea typeface="Lora"/>
                <a:cs typeface="Lora"/>
                <a:sym typeface="Lora"/>
              </a:defRPr>
            </a:lvl4pPr>
            <a:lvl5pPr indent="-381000" lvl="4" marL="2286000" algn="ctr">
              <a:lnSpc>
                <a:spcPct val="100000"/>
              </a:lnSpc>
              <a:spcBef>
                <a:spcPts val="0"/>
              </a:spcBef>
              <a:spcAft>
                <a:spcPts val="0"/>
              </a:spcAft>
              <a:buSzPts val="2400"/>
              <a:buFont typeface="Lora"/>
              <a:buChar char="○"/>
              <a:defRPr i="1" sz="2400">
                <a:latin typeface="Lora"/>
                <a:ea typeface="Lora"/>
                <a:cs typeface="Lora"/>
                <a:sym typeface="Lora"/>
              </a:defRPr>
            </a:lvl5pPr>
            <a:lvl6pPr indent="-381000" lvl="5" marL="2743200" algn="ctr">
              <a:lnSpc>
                <a:spcPct val="100000"/>
              </a:lnSpc>
              <a:spcBef>
                <a:spcPts val="0"/>
              </a:spcBef>
              <a:spcAft>
                <a:spcPts val="0"/>
              </a:spcAft>
              <a:buSzPts val="2400"/>
              <a:buFont typeface="Lora"/>
              <a:buChar char="■"/>
              <a:defRPr i="1" sz="2400">
                <a:latin typeface="Lora"/>
                <a:ea typeface="Lora"/>
                <a:cs typeface="Lora"/>
                <a:sym typeface="Lora"/>
              </a:defRPr>
            </a:lvl6pPr>
            <a:lvl7pPr indent="-381000" lvl="6" marL="3200400" algn="ctr">
              <a:lnSpc>
                <a:spcPct val="100000"/>
              </a:lnSpc>
              <a:spcBef>
                <a:spcPts val="0"/>
              </a:spcBef>
              <a:spcAft>
                <a:spcPts val="0"/>
              </a:spcAft>
              <a:buSzPts val="2400"/>
              <a:buFont typeface="Lora"/>
              <a:buChar char="●"/>
              <a:defRPr i="1" sz="2400">
                <a:latin typeface="Lora"/>
                <a:ea typeface="Lora"/>
                <a:cs typeface="Lora"/>
                <a:sym typeface="Lora"/>
              </a:defRPr>
            </a:lvl7pPr>
            <a:lvl8pPr indent="-381000" lvl="7" marL="3657600" algn="ctr">
              <a:lnSpc>
                <a:spcPct val="100000"/>
              </a:lnSpc>
              <a:spcBef>
                <a:spcPts val="0"/>
              </a:spcBef>
              <a:spcAft>
                <a:spcPts val="0"/>
              </a:spcAft>
              <a:buSzPts val="2400"/>
              <a:buFont typeface="Lora"/>
              <a:buChar char="○"/>
              <a:defRPr i="1" sz="2400">
                <a:latin typeface="Lora"/>
                <a:ea typeface="Lora"/>
                <a:cs typeface="Lora"/>
                <a:sym typeface="Lora"/>
              </a:defRPr>
            </a:lvl8pPr>
            <a:lvl9pPr indent="-381000" lvl="8" marL="4114800" algn="ctr">
              <a:lnSpc>
                <a:spcPct val="100000"/>
              </a:lnSpc>
              <a:spcBef>
                <a:spcPts val="0"/>
              </a:spcBef>
              <a:spcAft>
                <a:spcPts val="0"/>
              </a:spcAft>
              <a:buSzPts val="2400"/>
              <a:buFont typeface="Lora"/>
              <a:buChar char="■"/>
              <a:defRPr i="1" sz="2400">
                <a:latin typeface="Lora"/>
                <a:ea typeface="Lora"/>
                <a:cs typeface="Lora"/>
                <a:sym typeface="Lora"/>
              </a:defRPr>
            </a:lvl9pPr>
          </a:lstStyle>
          <a:p/>
        </p:txBody>
      </p:sp>
      <p:cxnSp>
        <p:nvCxnSpPr>
          <p:cNvPr id="38" name="Google Shape;38;p20"/>
          <p:cNvCxnSpPr/>
          <p:nvPr/>
        </p:nvCxnSpPr>
        <p:spPr>
          <a:xfrm>
            <a:off x="4584075" y="3676500"/>
            <a:ext cx="0" cy="1480500"/>
          </a:xfrm>
          <a:prstGeom prst="straightConnector1">
            <a:avLst/>
          </a:prstGeom>
          <a:noFill/>
          <a:ln cap="flat" cmpd="sng" w="9525">
            <a:solidFill>
              <a:srgbClr val="CCCCCC"/>
            </a:solidFill>
            <a:prstDash val="solid"/>
            <a:round/>
            <a:headEnd len="sm" w="sm" type="none"/>
            <a:tailEnd len="sm" w="sm" type="none"/>
          </a:ln>
        </p:spPr>
      </p:cxnSp>
      <p:sp>
        <p:nvSpPr>
          <p:cNvPr id="39" name="Google Shape;39;p20"/>
          <p:cNvSpPr/>
          <p:nvPr/>
        </p:nvSpPr>
        <p:spPr>
          <a:xfrm>
            <a:off x="4288500" y="3393000"/>
            <a:ext cx="567000" cy="5670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0"/>
          <p:cNvSpPr txBox="1"/>
          <p:nvPr/>
        </p:nvSpPr>
        <p:spPr>
          <a:xfrm>
            <a:off x="3593400" y="3412652"/>
            <a:ext cx="19572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 sz="3600" u="none" cap="none" strike="noStrike">
                <a:solidFill>
                  <a:srgbClr val="000000"/>
                </a:solidFill>
                <a:latin typeface="Lora"/>
                <a:ea typeface="Lora"/>
                <a:cs typeface="Lora"/>
                <a:sym typeface="Lora"/>
              </a:rPr>
              <a:t>“</a:t>
            </a:r>
            <a:endParaRPr b="1" i="0" sz="3600" u="none" cap="none" strike="noStrike">
              <a:solidFill>
                <a:srgbClr val="000000"/>
              </a:solidFill>
              <a:latin typeface="Lora"/>
              <a:ea typeface="Lora"/>
              <a:cs typeface="Lora"/>
              <a:sym typeface="Lora"/>
            </a:endParaRPr>
          </a:p>
        </p:txBody>
      </p:sp>
      <p:sp>
        <p:nvSpPr>
          <p:cNvPr id="41" name="Google Shape;41;p20"/>
          <p:cNvSpPr txBox="1"/>
          <p:nvPr>
            <p:ph idx="12" type="sldNum"/>
          </p:nvPr>
        </p:nvSpPr>
        <p:spPr>
          <a:xfrm>
            <a:off x="4297650" y="1"/>
            <a:ext cx="5487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2" name="Shape 42"/>
        <p:cNvGrpSpPr/>
        <p:nvPr/>
      </p:nvGrpSpPr>
      <p:grpSpPr>
        <a:xfrm>
          <a:off x="0" y="0"/>
          <a:ext cx="0" cy="0"/>
          <a:chOff x="0" y="0"/>
          <a:chExt cx="0" cy="0"/>
        </a:xfrm>
      </p:grpSpPr>
      <p:sp>
        <p:nvSpPr>
          <p:cNvPr id="43" name="Google Shape;43;p21"/>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4" name="Google Shape;44;p21"/>
          <p:cNvSpPr txBox="1"/>
          <p:nvPr>
            <p:ph idx="1" type="body"/>
          </p:nvPr>
        </p:nvSpPr>
        <p:spPr>
          <a:xfrm>
            <a:off x="1381250"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5" name="Google Shape;45;p21"/>
          <p:cNvSpPr txBox="1"/>
          <p:nvPr>
            <p:ph idx="2" type="body"/>
          </p:nvPr>
        </p:nvSpPr>
        <p:spPr>
          <a:xfrm>
            <a:off x="3834912"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6" name="Google Shape;46;p21"/>
          <p:cNvSpPr txBox="1"/>
          <p:nvPr>
            <p:ph idx="3" type="body"/>
          </p:nvPr>
        </p:nvSpPr>
        <p:spPr>
          <a:xfrm>
            <a:off x="6288573"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cxnSp>
        <p:nvCxnSpPr>
          <p:cNvPr id="47" name="Google Shape;47;p21"/>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48" name="Google Shape;48;p21"/>
          <p:cNvSpPr/>
          <p:nvPr/>
        </p:nvSpPr>
        <p:spPr>
          <a:xfrm>
            <a:off x="817475" y="928767"/>
            <a:ext cx="405900" cy="4059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9" name="Google Shape;49;p21"/>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50" name="Google Shape;50;p21"/>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22"/>
          <p:cNvSpPr txBox="1"/>
          <p:nvPr>
            <p:ph type="title"/>
          </p:nvPr>
        </p:nvSpPr>
        <p:spPr>
          <a:xfrm>
            <a:off x="1381250" y="937125"/>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cxnSp>
        <p:nvCxnSpPr>
          <p:cNvPr id="53" name="Google Shape;53;p22"/>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54" name="Google Shape;54;p22"/>
          <p:cNvSpPr/>
          <p:nvPr/>
        </p:nvSpPr>
        <p:spPr>
          <a:xfrm>
            <a:off x="817475" y="928767"/>
            <a:ext cx="405900" cy="4059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5" name="Google Shape;55;p22"/>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56" name="Google Shape;56;p2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7" name="Shape 57"/>
        <p:cNvGrpSpPr/>
        <p:nvPr/>
      </p:nvGrpSpPr>
      <p:grpSpPr>
        <a:xfrm>
          <a:off x="0" y="0"/>
          <a:ext cx="0" cy="0"/>
          <a:chOff x="0" y="0"/>
          <a:chExt cx="0" cy="0"/>
        </a:xfrm>
      </p:grpSpPr>
      <p:sp>
        <p:nvSpPr>
          <p:cNvPr id="58" name="Google Shape;58;p23"/>
          <p:cNvSpPr txBox="1"/>
          <p:nvPr>
            <p:ph idx="1" type="body"/>
          </p:nvPr>
        </p:nvSpPr>
        <p:spPr>
          <a:xfrm>
            <a:off x="1990450" y="4037375"/>
            <a:ext cx="5163000" cy="519600"/>
          </a:xfrm>
          <a:prstGeom prst="rect">
            <a:avLst/>
          </a:prstGeom>
          <a:noFill/>
          <a:ln>
            <a:noFill/>
          </a:ln>
        </p:spPr>
        <p:txBody>
          <a:bodyPr anchorCtr="0" anchor="b" bIns="91425" lIns="91425" spcFirstLastPara="1" rIns="91425" wrap="square" tIns="91425">
            <a:noAutofit/>
          </a:bodyPr>
          <a:lstStyle>
            <a:lvl1pPr indent="-228600" lvl="0" marL="457200" algn="ctr">
              <a:lnSpc>
                <a:spcPct val="100000"/>
              </a:lnSpc>
              <a:spcBef>
                <a:spcPts val="360"/>
              </a:spcBef>
              <a:spcAft>
                <a:spcPts val="0"/>
              </a:spcAft>
              <a:buSzPts val="1400"/>
              <a:buFont typeface="Lora"/>
              <a:buNone/>
              <a:defRPr i="1" sz="1400">
                <a:latin typeface="Lora"/>
                <a:ea typeface="Lora"/>
                <a:cs typeface="Lora"/>
                <a:sym typeface="Lora"/>
              </a:defRPr>
            </a:lvl1pPr>
          </a:lstStyle>
          <a:p/>
        </p:txBody>
      </p:sp>
      <p:cxnSp>
        <p:nvCxnSpPr>
          <p:cNvPr id="59" name="Google Shape;59;p23"/>
          <p:cNvCxnSpPr/>
          <p:nvPr/>
        </p:nvCxnSpPr>
        <p:spPr>
          <a:xfrm>
            <a:off x="-6025" y="4666129"/>
            <a:ext cx="9162000" cy="0"/>
          </a:xfrm>
          <a:prstGeom prst="straightConnector1">
            <a:avLst/>
          </a:prstGeom>
          <a:noFill/>
          <a:ln cap="flat" cmpd="sng" w="9525">
            <a:solidFill>
              <a:srgbClr val="CCCCCC"/>
            </a:solidFill>
            <a:prstDash val="solid"/>
            <a:round/>
            <a:headEnd len="sm" w="sm" type="none"/>
            <a:tailEnd len="sm" w="sm" type="none"/>
          </a:ln>
        </p:spPr>
      </p:cxnSp>
      <p:sp>
        <p:nvSpPr>
          <p:cNvPr id="60" name="Google Shape;60;p23"/>
          <p:cNvSpPr/>
          <p:nvPr/>
        </p:nvSpPr>
        <p:spPr>
          <a:xfrm>
            <a:off x="4457400" y="4551496"/>
            <a:ext cx="229200" cy="2292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23"/>
          <p:cNvSpPr txBox="1"/>
          <p:nvPr>
            <p:ph idx="12" type="sldNum"/>
          </p:nvPr>
        </p:nvSpPr>
        <p:spPr>
          <a:xfrm>
            <a:off x="4297650" y="4780700"/>
            <a:ext cx="548700" cy="3627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cxnSp>
        <p:nvCxnSpPr>
          <p:cNvPr id="63" name="Google Shape;63;p24"/>
          <p:cNvCxnSpPr/>
          <p:nvPr/>
        </p:nvCxnSpPr>
        <p:spPr>
          <a:xfrm>
            <a:off x="-6025" y="4513729"/>
            <a:ext cx="9162000" cy="0"/>
          </a:xfrm>
          <a:prstGeom prst="straightConnector1">
            <a:avLst/>
          </a:prstGeom>
          <a:noFill/>
          <a:ln cap="flat" cmpd="sng" w="9525">
            <a:solidFill>
              <a:srgbClr val="CCCCCC"/>
            </a:solidFill>
            <a:prstDash val="solid"/>
            <a:round/>
            <a:headEnd len="sm" w="sm" type="none"/>
            <a:tailEnd len="sm" w="sm" type="none"/>
          </a:ln>
        </p:spPr>
      </p:cxnSp>
      <p:sp>
        <p:nvSpPr>
          <p:cNvPr id="64" name="Google Shape;64;p24"/>
          <p:cNvSpPr/>
          <p:nvPr/>
        </p:nvSpPr>
        <p:spPr>
          <a:xfrm>
            <a:off x="4293700" y="4235405"/>
            <a:ext cx="556500" cy="5565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4"/>
          <p:cNvSpPr txBox="1"/>
          <p:nvPr>
            <p:ph idx="12" type="sldNum"/>
          </p:nvPr>
        </p:nvSpPr>
        <p:spPr>
          <a:xfrm>
            <a:off x="4297650" y="4791900"/>
            <a:ext cx="548700" cy="351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600"/>
              </a:spcBef>
              <a:spcAft>
                <a:spcPts val="0"/>
              </a:spcAft>
              <a:buClr>
                <a:srgbClr val="FFCD00"/>
              </a:buClr>
              <a:buSzPts val="2400"/>
              <a:buFont typeface="Quattrocento Sans"/>
              <a:buChar char="◉"/>
              <a:defRPr b="0" i="0" sz="2400" u="none" cap="none" strike="noStrike">
                <a:solidFill>
                  <a:srgbClr val="000000"/>
                </a:solidFill>
                <a:latin typeface="Quattrocento Sans"/>
                <a:ea typeface="Quattrocento Sans"/>
                <a:cs typeface="Quattrocento Sans"/>
                <a:sym typeface="Quattrocento Sans"/>
              </a:defRPr>
            </a:lvl1pPr>
            <a:lvl2pPr indent="-355600" lvl="1" marL="914400" marR="0" rtl="0" algn="l">
              <a:lnSpc>
                <a:spcPct val="100000"/>
              </a:lnSpc>
              <a:spcBef>
                <a:spcPts val="0"/>
              </a:spcBef>
              <a:spcAft>
                <a:spcPts val="0"/>
              </a:spcAft>
              <a:buClr>
                <a:srgbClr val="FFCD00"/>
              </a:buClr>
              <a:buSzPts val="2000"/>
              <a:buFont typeface="Quattrocento Sans"/>
              <a:buChar char="○"/>
              <a:defRPr b="0" i="0" sz="2000" u="none" cap="none" strike="noStrike">
                <a:solidFill>
                  <a:srgbClr val="000000"/>
                </a:solidFill>
                <a:latin typeface="Quattrocento Sans"/>
                <a:ea typeface="Quattrocento Sans"/>
                <a:cs typeface="Quattrocento Sans"/>
                <a:sym typeface="Quattrocento Sans"/>
              </a:defRPr>
            </a:lvl2pPr>
            <a:lvl3pPr indent="-355600" lvl="2" marL="1371600" marR="0" rtl="0" algn="l">
              <a:lnSpc>
                <a:spcPct val="100000"/>
              </a:lnSpc>
              <a:spcBef>
                <a:spcPts val="0"/>
              </a:spcBef>
              <a:spcAft>
                <a:spcPts val="0"/>
              </a:spcAft>
              <a:buClr>
                <a:srgbClr val="FFCD00"/>
              </a:buClr>
              <a:buSzPts val="2000"/>
              <a:buFont typeface="Quattrocento Sans"/>
              <a:buChar char="■"/>
              <a:defRPr b="0" i="0" sz="2000" u="none" cap="none" strike="noStrike">
                <a:solidFill>
                  <a:srgbClr val="000000"/>
                </a:solidFill>
                <a:latin typeface="Quattrocento Sans"/>
                <a:ea typeface="Quattrocento Sans"/>
                <a:cs typeface="Quattrocento Sans"/>
                <a:sym typeface="Quattrocento Sans"/>
              </a:defRPr>
            </a:lvl3pPr>
            <a:lvl4pPr indent="-342900" lvl="3" marL="1828800" marR="0" rtl="0" algn="l">
              <a:lnSpc>
                <a:spcPct val="100000"/>
              </a:lnSpc>
              <a:spcBef>
                <a:spcPts val="0"/>
              </a:spcBef>
              <a:spcAft>
                <a:spcPts val="0"/>
              </a:spcAft>
              <a:buClr>
                <a:srgbClr val="FFCD00"/>
              </a:buClr>
              <a:buSzPts val="1800"/>
              <a:buFont typeface="Quattrocento Sans"/>
              <a:buChar char="●"/>
              <a:defRPr b="0" i="0" sz="1800" u="none" cap="none" strike="noStrike">
                <a:solidFill>
                  <a:srgbClr val="000000"/>
                </a:solidFill>
                <a:latin typeface="Quattrocento Sans"/>
                <a:ea typeface="Quattrocento Sans"/>
                <a:cs typeface="Quattrocento Sans"/>
                <a:sym typeface="Quattrocento Sans"/>
              </a:defRPr>
            </a:lvl4pPr>
            <a:lvl5pPr indent="-342900" lvl="4" marL="2286000" marR="0" rtl="0" algn="l">
              <a:lnSpc>
                <a:spcPct val="100000"/>
              </a:lnSpc>
              <a:spcBef>
                <a:spcPts val="0"/>
              </a:spcBef>
              <a:spcAft>
                <a:spcPts val="0"/>
              </a:spcAft>
              <a:buClr>
                <a:srgbClr val="FFCD00"/>
              </a:buClr>
              <a:buSzPts val="1800"/>
              <a:buFont typeface="Quattrocento Sans"/>
              <a:buChar char="○"/>
              <a:defRPr b="0" i="0" sz="1800" u="none" cap="none" strike="noStrike">
                <a:solidFill>
                  <a:srgbClr val="000000"/>
                </a:solidFill>
                <a:latin typeface="Quattrocento Sans"/>
                <a:ea typeface="Quattrocento Sans"/>
                <a:cs typeface="Quattrocento Sans"/>
                <a:sym typeface="Quattrocento Sans"/>
              </a:defRPr>
            </a:lvl5pPr>
            <a:lvl6pPr indent="-342900" lvl="5" marL="2743200" marR="0" rtl="0" algn="l">
              <a:lnSpc>
                <a:spcPct val="100000"/>
              </a:lnSpc>
              <a:spcBef>
                <a:spcPts val="0"/>
              </a:spcBef>
              <a:spcAft>
                <a:spcPts val="0"/>
              </a:spcAft>
              <a:buClr>
                <a:srgbClr val="FFCD00"/>
              </a:buClr>
              <a:buSzPts val="1800"/>
              <a:buFont typeface="Quattrocento Sans"/>
              <a:buChar char="■"/>
              <a:defRPr b="0" i="0" sz="1800" u="none" cap="none" strike="noStrike">
                <a:solidFill>
                  <a:srgbClr val="000000"/>
                </a:solidFill>
                <a:latin typeface="Quattrocento Sans"/>
                <a:ea typeface="Quattrocento Sans"/>
                <a:cs typeface="Quattrocento Sans"/>
                <a:sym typeface="Quattrocento Sans"/>
              </a:defRPr>
            </a:lvl6pPr>
            <a:lvl7pPr indent="-342900" lvl="6" marL="3200400" marR="0" rtl="0" algn="l">
              <a:lnSpc>
                <a:spcPct val="100000"/>
              </a:lnSpc>
              <a:spcBef>
                <a:spcPts val="0"/>
              </a:spcBef>
              <a:spcAft>
                <a:spcPts val="0"/>
              </a:spcAft>
              <a:buClr>
                <a:srgbClr val="FFCD00"/>
              </a:buClr>
              <a:buSzPts val="1800"/>
              <a:buFont typeface="Quattrocento Sans"/>
              <a:buChar char="●"/>
              <a:defRPr b="0" i="0" sz="1800" u="none" cap="none" strike="noStrike">
                <a:solidFill>
                  <a:srgbClr val="000000"/>
                </a:solidFill>
                <a:latin typeface="Quattrocento Sans"/>
                <a:ea typeface="Quattrocento Sans"/>
                <a:cs typeface="Quattrocento Sans"/>
                <a:sym typeface="Quattrocento Sans"/>
              </a:defRPr>
            </a:lvl7pPr>
            <a:lvl8pPr indent="-342900" lvl="7" marL="3657600" marR="0" rtl="0" algn="l">
              <a:lnSpc>
                <a:spcPct val="100000"/>
              </a:lnSpc>
              <a:spcBef>
                <a:spcPts val="0"/>
              </a:spcBef>
              <a:spcAft>
                <a:spcPts val="0"/>
              </a:spcAft>
              <a:buClr>
                <a:srgbClr val="FFCD00"/>
              </a:buClr>
              <a:buSzPts val="1800"/>
              <a:buFont typeface="Quattrocento Sans"/>
              <a:buChar char="○"/>
              <a:defRPr b="0" i="0" sz="1800" u="none" cap="none" strike="noStrike">
                <a:solidFill>
                  <a:srgbClr val="000000"/>
                </a:solidFill>
                <a:latin typeface="Quattrocento Sans"/>
                <a:ea typeface="Quattrocento Sans"/>
                <a:cs typeface="Quattrocento Sans"/>
                <a:sym typeface="Quattrocento Sans"/>
              </a:defRPr>
            </a:lvl8pPr>
            <a:lvl9pPr indent="-342900" lvl="8" marL="4114800" marR="0" rtl="0" algn="l">
              <a:lnSpc>
                <a:spcPct val="100000"/>
              </a:lnSpc>
              <a:spcBef>
                <a:spcPts val="0"/>
              </a:spcBef>
              <a:spcAft>
                <a:spcPts val="0"/>
              </a:spcAft>
              <a:buClr>
                <a:srgbClr val="FFCD00"/>
              </a:buClr>
              <a:buSzPts val="1800"/>
              <a:buFont typeface="Quattrocento Sans"/>
              <a:buChar char="■"/>
              <a:defRPr b="0" i="0" sz="1800" u="none" cap="none" strike="noStrike">
                <a:solidFill>
                  <a:srgbClr val="000000"/>
                </a:solidFill>
                <a:latin typeface="Quattrocento Sans"/>
                <a:ea typeface="Quattrocento Sans"/>
                <a:cs typeface="Quattrocento Sans"/>
                <a:sym typeface="Quattrocento Sans"/>
              </a:defRPr>
            </a:lvl9pPr>
          </a:lstStyle>
          <a:p/>
        </p:txBody>
      </p:sp>
      <p:sp>
        <p:nvSpPr>
          <p:cNvPr id="7" name="Google Shape;7;p15"/>
          <p:cNvSpPr txBox="1"/>
          <p:nvPr>
            <p:ph type="title"/>
          </p:nvPr>
        </p:nvSpPr>
        <p:spPr>
          <a:xfrm>
            <a:off x="1381250" y="937117"/>
            <a:ext cx="6809700" cy="4356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2000"/>
              <a:buFont typeface="Lora"/>
              <a:buNone/>
              <a:defRPr b="1" i="0" sz="2000" u="none" cap="none" strike="noStrike">
                <a:solidFill>
                  <a:srgbClr val="000000"/>
                </a:solidFill>
                <a:latin typeface="Lora"/>
                <a:ea typeface="Lora"/>
                <a:cs typeface="Lora"/>
                <a:sym typeface="Lora"/>
              </a:defRPr>
            </a:lvl1pPr>
            <a:lvl2pPr lvl="1" marR="0" rtl="0" algn="l">
              <a:lnSpc>
                <a:spcPct val="100000"/>
              </a:lnSpc>
              <a:spcBef>
                <a:spcPts val="0"/>
              </a:spcBef>
              <a:spcAft>
                <a:spcPts val="0"/>
              </a:spcAft>
              <a:buClr>
                <a:srgbClr val="000000"/>
              </a:buClr>
              <a:buSzPts val="2000"/>
              <a:buFont typeface="Lora"/>
              <a:buNone/>
              <a:defRPr b="1" i="0" sz="2000" u="none" cap="none" strike="noStrike">
                <a:solidFill>
                  <a:srgbClr val="000000"/>
                </a:solidFill>
                <a:latin typeface="Lora"/>
                <a:ea typeface="Lora"/>
                <a:cs typeface="Lora"/>
                <a:sym typeface="Lora"/>
              </a:defRPr>
            </a:lvl2pPr>
            <a:lvl3pPr lvl="2" marR="0" rtl="0" algn="l">
              <a:lnSpc>
                <a:spcPct val="100000"/>
              </a:lnSpc>
              <a:spcBef>
                <a:spcPts val="0"/>
              </a:spcBef>
              <a:spcAft>
                <a:spcPts val="0"/>
              </a:spcAft>
              <a:buClr>
                <a:srgbClr val="000000"/>
              </a:buClr>
              <a:buSzPts val="2000"/>
              <a:buFont typeface="Lora"/>
              <a:buNone/>
              <a:defRPr b="1" i="0" sz="2000" u="none" cap="none" strike="noStrike">
                <a:solidFill>
                  <a:srgbClr val="000000"/>
                </a:solidFill>
                <a:latin typeface="Lora"/>
                <a:ea typeface="Lora"/>
                <a:cs typeface="Lora"/>
                <a:sym typeface="Lora"/>
              </a:defRPr>
            </a:lvl3pPr>
            <a:lvl4pPr lvl="3" marR="0" rtl="0" algn="l">
              <a:lnSpc>
                <a:spcPct val="100000"/>
              </a:lnSpc>
              <a:spcBef>
                <a:spcPts val="0"/>
              </a:spcBef>
              <a:spcAft>
                <a:spcPts val="0"/>
              </a:spcAft>
              <a:buClr>
                <a:srgbClr val="000000"/>
              </a:buClr>
              <a:buSzPts val="2000"/>
              <a:buFont typeface="Lora"/>
              <a:buNone/>
              <a:defRPr b="1" i="0" sz="2000" u="none" cap="none" strike="noStrike">
                <a:solidFill>
                  <a:srgbClr val="000000"/>
                </a:solidFill>
                <a:latin typeface="Lora"/>
                <a:ea typeface="Lora"/>
                <a:cs typeface="Lora"/>
                <a:sym typeface="Lora"/>
              </a:defRPr>
            </a:lvl4pPr>
            <a:lvl5pPr lvl="4" marR="0" rtl="0" algn="l">
              <a:lnSpc>
                <a:spcPct val="100000"/>
              </a:lnSpc>
              <a:spcBef>
                <a:spcPts val="0"/>
              </a:spcBef>
              <a:spcAft>
                <a:spcPts val="0"/>
              </a:spcAft>
              <a:buClr>
                <a:srgbClr val="000000"/>
              </a:buClr>
              <a:buSzPts val="2000"/>
              <a:buFont typeface="Lora"/>
              <a:buNone/>
              <a:defRPr b="1" i="0" sz="2000" u="none" cap="none" strike="noStrike">
                <a:solidFill>
                  <a:srgbClr val="000000"/>
                </a:solidFill>
                <a:latin typeface="Lora"/>
                <a:ea typeface="Lora"/>
                <a:cs typeface="Lora"/>
                <a:sym typeface="Lora"/>
              </a:defRPr>
            </a:lvl5pPr>
            <a:lvl6pPr lvl="5" marR="0" rtl="0" algn="l">
              <a:lnSpc>
                <a:spcPct val="100000"/>
              </a:lnSpc>
              <a:spcBef>
                <a:spcPts val="0"/>
              </a:spcBef>
              <a:spcAft>
                <a:spcPts val="0"/>
              </a:spcAft>
              <a:buClr>
                <a:srgbClr val="000000"/>
              </a:buClr>
              <a:buSzPts val="2000"/>
              <a:buFont typeface="Lora"/>
              <a:buNone/>
              <a:defRPr b="1" i="0" sz="2000" u="none" cap="none" strike="noStrike">
                <a:solidFill>
                  <a:srgbClr val="000000"/>
                </a:solidFill>
                <a:latin typeface="Lora"/>
                <a:ea typeface="Lora"/>
                <a:cs typeface="Lora"/>
                <a:sym typeface="Lora"/>
              </a:defRPr>
            </a:lvl6pPr>
            <a:lvl7pPr lvl="6" marR="0" rtl="0" algn="l">
              <a:lnSpc>
                <a:spcPct val="100000"/>
              </a:lnSpc>
              <a:spcBef>
                <a:spcPts val="0"/>
              </a:spcBef>
              <a:spcAft>
                <a:spcPts val="0"/>
              </a:spcAft>
              <a:buClr>
                <a:srgbClr val="000000"/>
              </a:buClr>
              <a:buSzPts val="2000"/>
              <a:buFont typeface="Lora"/>
              <a:buNone/>
              <a:defRPr b="1" i="0" sz="2000" u="none" cap="none" strike="noStrike">
                <a:solidFill>
                  <a:srgbClr val="000000"/>
                </a:solidFill>
                <a:latin typeface="Lora"/>
                <a:ea typeface="Lora"/>
                <a:cs typeface="Lora"/>
                <a:sym typeface="Lora"/>
              </a:defRPr>
            </a:lvl7pPr>
            <a:lvl8pPr lvl="7" marR="0" rtl="0" algn="l">
              <a:lnSpc>
                <a:spcPct val="100000"/>
              </a:lnSpc>
              <a:spcBef>
                <a:spcPts val="0"/>
              </a:spcBef>
              <a:spcAft>
                <a:spcPts val="0"/>
              </a:spcAft>
              <a:buClr>
                <a:srgbClr val="000000"/>
              </a:buClr>
              <a:buSzPts val="2000"/>
              <a:buFont typeface="Lora"/>
              <a:buNone/>
              <a:defRPr b="1" i="0" sz="2000" u="none" cap="none" strike="noStrike">
                <a:solidFill>
                  <a:srgbClr val="000000"/>
                </a:solidFill>
                <a:latin typeface="Lora"/>
                <a:ea typeface="Lora"/>
                <a:cs typeface="Lora"/>
                <a:sym typeface="Lora"/>
              </a:defRPr>
            </a:lvl8pPr>
            <a:lvl9pPr lvl="8" marR="0" rtl="0" algn="l">
              <a:lnSpc>
                <a:spcPct val="100000"/>
              </a:lnSpc>
              <a:spcBef>
                <a:spcPts val="0"/>
              </a:spcBef>
              <a:spcAft>
                <a:spcPts val="0"/>
              </a:spcAft>
              <a:buClr>
                <a:srgbClr val="000000"/>
              </a:buClr>
              <a:buSzPts val="2000"/>
              <a:buFont typeface="Lora"/>
              <a:buNone/>
              <a:defRPr b="1" i="0" sz="2000" u="none" cap="none" strike="noStrike">
                <a:solidFill>
                  <a:srgbClr val="000000"/>
                </a:solidFill>
                <a:latin typeface="Lora"/>
                <a:ea typeface="Lora"/>
                <a:cs typeface="Lora"/>
                <a:sym typeface="Lora"/>
              </a:defRPr>
            </a:lvl9pPr>
          </a:lstStyle>
          <a:p/>
        </p:txBody>
      </p:sp>
      <p:sp>
        <p:nvSpPr>
          <p:cNvPr id="8" name="Google Shape;8;p1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colab.research.google.com/drive/11pI0HLlGTzQD9F0Tde7HkDFdpe24EIcH?authuser=2#scrollTo=-nbiXDm1rsO5"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colab.research.google.com/drive/11pI0HLlGTzQD9F0Tde7HkDFdpe24EIcH?authuser=2#scrollTo=-nbiXDm1rsO5"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
          <p:cNvSpPr txBox="1"/>
          <p:nvPr>
            <p:ph type="ctrTitle"/>
          </p:nvPr>
        </p:nvSpPr>
        <p:spPr>
          <a:xfrm>
            <a:off x="996625" y="1909925"/>
            <a:ext cx="3569400" cy="1254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latin typeface="Roboto"/>
                <a:ea typeface="Roboto"/>
                <a:cs typeface="Roboto"/>
                <a:sym typeface="Roboto"/>
              </a:rPr>
              <a:t>Feature Selection and Scaling</a:t>
            </a:r>
            <a:endParaRPr>
              <a:latin typeface="Roboto"/>
              <a:ea typeface="Roboto"/>
              <a:cs typeface="Roboto"/>
              <a:sym typeface="Roboto"/>
            </a:endParaRPr>
          </a:p>
        </p:txBody>
      </p:sp>
      <p:grpSp>
        <p:nvGrpSpPr>
          <p:cNvPr id="73" name="Google Shape;73;p1"/>
          <p:cNvGrpSpPr/>
          <p:nvPr/>
        </p:nvGrpSpPr>
        <p:grpSpPr>
          <a:xfrm>
            <a:off x="1299165" y="3511424"/>
            <a:ext cx="215966" cy="342399"/>
            <a:chOff x="6718575" y="2318625"/>
            <a:chExt cx="256950" cy="407375"/>
          </a:xfrm>
        </p:grpSpPr>
        <p:sp>
          <p:nvSpPr>
            <p:cNvPr id="74" name="Google Shape;74;p1"/>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
            <p:cNvSpPr/>
            <p:nvPr/>
          </p:nvSpPr>
          <p:spPr>
            <a:xfrm>
              <a:off x="6795900" y="2628550"/>
              <a:ext cx="102300" cy="25"/>
            </a:xfrm>
            <a:custGeom>
              <a:rect b="b" l="l" r="r" t="t"/>
              <a:pathLst>
                <a:path extrusionOk="0" fill="none" h="1" w="4092">
                  <a:moveTo>
                    <a:pt x="0" y="1"/>
                  </a:moveTo>
                  <a:lnTo>
                    <a:pt x="4092"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82" name="Google Shape;82;p1"/>
          <p:cNvPicPr preferRelativeResize="0"/>
          <p:nvPr/>
        </p:nvPicPr>
        <p:blipFill rotWithShape="1">
          <a:blip r:embed="rId3">
            <a:alphaModFix/>
          </a:blip>
          <a:srcRect b="0" l="0" r="0" t="0"/>
          <a:stretch/>
        </p:blipFill>
        <p:spPr>
          <a:xfrm>
            <a:off x="4700850" y="418050"/>
            <a:ext cx="2869224" cy="3093375"/>
          </a:xfrm>
          <a:prstGeom prst="rect">
            <a:avLst/>
          </a:prstGeom>
          <a:noFill/>
          <a:ln>
            <a:noFill/>
          </a:ln>
        </p:spPr>
      </p:pic>
      <p:sp>
        <p:nvSpPr>
          <p:cNvPr id="83" name="Google Shape;83;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77b83c3cac_0_27"/>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Feature Scaling  </a:t>
            </a:r>
            <a:endParaRPr>
              <a:highlight>
                <a:srgbClr val="FFCD00"/>
              </a:highlight>
            </a:endParaRPr>
          </a:p>
        </p:txBody>
      </p:sp>
      <p:sp>
        <p:nvSpPr>
          <p:cNvPr id="153" name="Google Shape;153;g77b83c3cac_0_27"/>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54" name="Google Shape;154;g77b83c3cac_0_27"/>
          <p:cNvSpPr txBox="1"/>
          <p:nvPr/>
        </p:nvSpPr>
        <p:spPr>
          <a:xfrm>
            <a:off x="1137350" y="1666300"/>
            <a:ext cx="6688200" cy="72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400" u="none" cap="none" strike="noStrike">
                <a:solidFill>
                  <a:srgbClr val="000000"/>
                </a:solidFill>
                <a:latin typeface="Arial"/>
                <a:ea typeface="Arial"/>
                <a:cs typeface="Arial"/>
                <a:sym typeface="Arial"/>
              </a:rPr>
              <a:t>Often we distinguish between </a:t>
            </a:r>
            <a:r>
              <a:rPr b="1" i="0" lang="en" sz="1400" u="none" cap="none" strike="noStrike">
                <a:solidFill>
                  <a:srgbClr val="000000"/>
                </a:solidFill>
              </a:rPr>
              <a:t>two types </a:t>
            </a:r>
            <a:r>
              <a:rPr b="0" i="0" lang="en" sz="1400" u="none" cap="none" strike="noStrike">
                <a:solidFill>
                  <a:srgbClr val="000000"/>
                </a:solidFill>
                <a:latin typeface="Arial"/>
                <a:ea typeface="Arial"/>
                <a:cs typeface="Arial"/>
                <a:sym typeface="Arial"/>
              </a:rPr>
              <a:t>of feature scaling operations:</a:t>
            </a:r>
            <a:endParaRPr b="0" i="0" sz="1400" u="none" cap="none" strike="noStrike">
              <a:solidFill>
                <a:srgbClr val="000000"/>
              </a:solidFill>
              <a:latin typeface="Arial"/>
              <a:ea typeface="Arial"/>
              <a:cs typeface="Arial"/>
              <a:sym typeface="Arial"/>
            </a:endParaRPr>
          </a:p>
        </p:txBody>
      </p:sp>
      <p:sp>
        <p:nvSpPr>
          <p:cNvPr id="155" name="Google Shape;155;g77b83c3cac_0_27"/>
          <p:cNvSpPr/>
          <p:nvPr/>
        </p:nvSpPr>
        <p:spPr>
          <a:xfrm>
            <a:off x="3736850" y="2280000"/>
            <a:ext cx="1489200" cy="583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Feature Scaling</a:t>
            </a:r>
            <a:endParaRPr b="0" i="0" sz="1400" u="none" cap="none" strike="noStrike">
              <a:solidFill>
                <a:srgbClr val="000000"/>
              </a:solidFill>
              <a:latin typeface="Arial"/>
              <a:ea typeface="Arial"/>
              <a:cs typeface="Arial"/>
              <a:sym typeface="Arial"/>
            </a:endParaRPr>
          </a:p>
        </p:txBody>
      </p:sp>
      <p:sp>
        <p:nvSpPr>
          <p:cNvPr id="156" name="Google Shape;156;g77b83c3cac_0_27"/>
          <p:cNvSpPr/>
          <p:nvPr/>
        </p:nvSpPr>
        <p:spPr>
          <a:xfrm>
            <a:off x="4712700" y="3785225"/>
            <a:ext cx="1489200" cy="583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Feature Normalisation</a:t>
            </a:r>
            <a:endParaRPr b="0" i="0" sz="1400" u="none" cap="none" strike="noStrike">
              <a:solidFill>
                <a:srgbClr val="000000"/>
              </a:solidFill>
              <a:latin typeface="Arial"/>
              <a:ea typeface="Arial"/>
              <a:cs typeface="Arial"/>
              <a:sym typeface="Arial"/>
            </a:endParaRPr>
          </a:p>
        </p:txBody>
      </p:sp>
      <p:sp>
        <p:nvSpPr>
          <p:cNvPr id="157" name="Google Shape;157;g77b83c3cac_0_27"/>
          <p:cNvSpPr/>
          <p:nvPr/>
        </p:nvSpPr>
        <p:spPr>
          <a:xfrm>
            <a:off x="2654175" y="3785225"/>
            <a:ext cx="1489200" cy="583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Feature Standardisation</a:t>
            </a:r>
            <a:endParaRPr b="0" i="0" sz="1400" u="none" cap="none" strike="noStrike">
              <a:solidFill>
                <a:srgbClr val="000000"/>
              </a:solidFill>
              <a:latin typeface="Arial"/>
              <a:ea typeface="Arial"/>
              <a:cs typeface="Arial"/>
              <a:sym typeface="Arial"/>
            </a:endParaRPr>
          </a:p>
        </p:txBody>
      </p:sp>
      <p:cxnSp>
        <p:nvCxnSpPr>
          <p:cNvPr id="158" name="Google Shape;158;g77b83c3cac_0_27"/>
          <p:cNvCxnSpPr>
            <a:stCxn id="155" idx="2"/>
            <a:endCxn id="157" idx="0"/>
          </p:cNvCxnSpPr>
          <p:nvPr/>
        </p:nvCxnSpPr>
        <p:spPr>
          <a:xfrm flipH="1">
            <a:off x="3398750" y="2863500"/>
            <a:ext cx="1082700" cy="921600"/>
          </a:xfrm>
          <a:prstGeom prst="straightConnector1">
            <a:avLst/>
          </a:prstGeom>
          <a:noFill/>
          <a:ln cap="flat" cmpd="sng" w="9525">
            <a:solidFill>
              <a:schemeClr val="dk2"/>
            </a:solidFill>
            <a:prstDash val="solid"/>
            <a:round/>
            <a:headEnd len="sm" w="sm" type="none"/>
            <a:tailEnd len="med" w="med" type="triangle"/>
          </a:ln>
        </p:spPr>
      </p:cxnSp>
      <p:cxnSp>
        <p:nvCxnSpPr>
          <p:cNvPr id="159" name="Google Shape;159;g77b83c3cac_0_27"/>
          <p:cNvCxnSpPr>
            <a:stCxn id="155" idx="2"/>
            <a:endCxn id="156" idx="0"/>
          </p:cNvCxnSpPr>
          <p:nvPr/>
        </p:nvCxnSpPr>
        <p:spPr>
          <a:xfrm>
            <a:off x="4481450" y="2863500"/>
            <a:ext cx="975900" cy="9216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77b83c3cac_0_36"/>
          <p:cNvSpPr txBox="1"/>
          <p:nvPr>
            <p:ph type="ctrTitle"/>
          </p:nvPr>
        </p:nvSpPr>
        <p:spPr>
          <a:xfrm>
            <a:off x="2015775" y="1579400"/>
            <a:ext cx="3787800" cy="198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Feature Scaling: Standardisation </a:t>
            </a:r>
            <a:endParaRPr/>
          </a:p>
          <a:p>
            <a:pPr indent="0" lvl="0" marL="0" rtl="0" algn="l">
              <a:lnSpc>
                <a:spcPct val="100000"/>
              </a:lnSpc>
              <a:spcBef>
                <a:spcPts val="0"/>
              </a:spcBef>
              <a:spcAft>
                <a:spcPts val="0"/>
              </a:spcAft>
              <a:buSzPts val="3000"/>
              <a:buNone/>
            </a:pPr>
            <a:r>
              <a:t/>
            </a:r>
            <a:endParaRPr/>
          </a:p>
        </p:txBody>
      </p:sp>
      <p:sp>
        <p:nvSpPr>
          <p:cNvPr id="165" name="Google Shape;165;g77b83c3cac_0_36"/>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Lora"/>
                <a:ea typeface="Lora"/>
                <a:cs typeface="Lora"/>
                <a:sym typeface="Lora"/>
              </a:rPr>
              <a:t>3</a:t>
            </a:r>
            <a:endParaRPr b="0" i="0" sz="2400" u="none" cap="none" strike="noStrike">
              <a:solidFill>
                <a:srgbClr val="000000"/>
              </a:solidFill>
              <a:latin typeface="Lora"/>
              <a:ea typeface="Lora"/>
              <a:cs typeface="Lora"/>
              <a:sym typeface="Lora"/>
            </a:endParaRPr>
          </a:p>
        </p:txBody>
      </p:sp>
      <p:sp>
        <p:nvSpPr>
          <p:cNvPr id="166" name="Google Shape;166;g77b83c3cac_0_3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77b83c3cac_0_253"/>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Feature Scaling: Standardisation  </a:t>
            </a:r>
            <a:endParaRPr>
              <a:highlight>
                <a:srgbClr val="FFCD00"/>
              </a:highlight>
            </a:endParaRPr>
          </a:p>
        </p:txBody>
      </p:sp>
      <p:sp>
        <p:nvSpPr>
          <p:cNvPr id="172" name="Google Shape;172;g77b83c3cac_0_25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73" name="Google Shape;173;g77b83c3cac_0_253"/>
          <p:cNvSpPr txBox="1"/>
          <p:nvPr/>
        </p:nvSpPr>
        <p:spPr>
          <a:xfrm>
            <a:off x="1183400" y="1835200"/>
            <a:ext cx="6688200" cy="9675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200"/>
              <a:buFont typeface="Arial"/>
              <a:buNone/>
            </a:pPr>
            <a:r>
              <a:rPr b="1" i="0" lang="en" sz="1400" u="none" cap="none" strike="noStrike">
                <a:solidFill>
                  <a:srgbClr val="000000"/>
                </a:solidFill>
                <a:latin typeface="Arial"/>
                <a:ea typeface="Arial"/>
                <a:cs typeface="Arial"/>
                <a:sym typeface="Arial"/>
              </a:rPr>
              <a:t>In standardization,</a:t>
            </a:r>
            <a:r>
              <a:rPr b="0" i="0" lang="en" sz="1400" u="none" cap="none" strike="noStrike">
                <a:solidFill>
                  <a:srgbClr val="000000"/>
                </a:solidFill>
                <a:latin typeface="Arial"/>
                <a:ea typeface="Arial"/>
                <a:cs typeface="Arial"/>
                <a:sym typeface="Arial"/>
              </a:rPr>
              <a:t> we impose several statistical properties on the variable: </a:t>
            </a:r>
            <a:r>
              <a:rPr b="1" i="1" lang="en" sz="1400" u="none" cap="none" strike="noStrike">
                <a:solidFill>
                  <a:srgbClr val="000000"/>
                </a:solidFill>
                <a:latin typeface="Arial"/>
                <a:ea typeface="Arial"/>
                <a:cs typeface="Arial"/>
                <a:sym typeface="Arial"/>
              </a:rPr>
              <a:t>the mean value is set to 0, and the standard deviation is set to 1</a:t>
            </a: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a:p>
          <a:p>
            <a:pPr indent="0" lvl="0" marL="0" marR="0" rtl="0" algn="just">
              <a:lnSpc>
                <a:spcPct val="100000"/>
              </a:lnSpc>
              <a:spcBef>
                <a:spcPts val="0"/>
              </a:spcBef>
              <a:spcAft>
                <a:spcPts val="0"/>
              </a:spcAft>
              <a:buClr>
                <a:srgbClr val="000000"/>
              </a:buClr>
              <a:buSzPts val="1200"/>
              <a:buFont typeface="Arial"/>
              <a:buNone/>
            </a:pPr>
            <a:r>
              <a:rPr b="0" i="0" lang="en" sz="1400" u="none" cap="none" strike="noStrike">
                <a:solidFill>
                  <a:srgbClr val="000000"/>
                </a:solidFill>
                <a:latin typeface="Arial"/>
                <a:ea typeface="Arial"/>
                <a:cs typeface="Arial"/>
                <a:sym typeface="Arial"/>
              </a:rPr>
              <a:t>We achieve this by subtracting the mean from each value in the feature, and dividing by standard deviation. This is also sometimes called 'z-score normalization'. </a:t>
            </a:r>
            <a:endParaRPr b="0" i="0" sz="1400" u="none" cap="none" strike="noStrike">
              <a:solidFill>
                <a:srgbClr val="000000"/>
              </a:solidFill>
              <a:latin typeface="Arial"/>
              <a:ea typeface="Arial"/>
              <a:cs typeface="Arial"/>
              <a:sym typeface="Arial"/>
            </a:endParaRPr>
          </a:p>
        </p:txBody>
      </p:sp>
      <p:pic>
        <p:nvPicPr>
          <p:cNvPr id="174" name="Google Shape;174;g77b83c3cac_0_253"/>
          <p:cNvPicPr preferRelativeResize="0"/>
          <p:nvPr/>
        </p:nvPicPr>
        <p:blipFill rotWithShape="1">
          <a:blip r:embed="rId3">
            <a:alphaModFix/>
          </a:blip>
          <a:srcRect b="0" l="0" r="0" t="0"/>
          <a:stretch/>
        </p:blipFill>
        <p:spPr>
          <a:xfrm>
            <a:off x="3107975" y="3208450"/>
            <a:ext cx="2324100" cy="866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0" st="0"/>
                                            </p:txEl>
                                          </p:spTgt>
                                        </p:tgtEl>
                                        <p:attrNameLst>
                                          <p:attrName>style.visibility</p:attrName>
                                        </p:attrNameLst>
                                      </p:cBhvr>
                                      <p:to>
                                        <p:strVal val="visible"/>
                                      </p:to>
                                    </p:set>
                                    <p:animEffect filter="fade" transition="in">
                                      <p:cBhvr>
                                        <p:cTn dur="1000"/>
                                        <p:tgtEl>
                                          <p:spTgt spid="17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1" st="1"/>
                                            </p:txEl>
                                          </p:spTgt>
                                        </p:tgtEl>
                                        <p:attrNameLst>
                                          <p:attrName>style.visibility</p:attrName>
                                        </p:attrNameLst>
                                      </p:cBhvr>
                                      <p:to>
                                        <p:strVal val="visible"/>
                                      </p:to>
                                    </p:set>
                                    <p:animEffect filter="fade" transition="in">
                                      <p:cBhvr>
                                        <p:cTn dur="1000"/>
                                        <p:tgtEl>
                                          <p:spTgt spid="17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2" st="2"/>
                                            </p:txEl>
                                          </p:spTgt>
                                        </p:tgtEl>
                                        <p:attrNameLst>
                                          <p:attrName>style.visibility</p:attrName>
                                        </p:attrNameLst>
                                      </p:cBhvr>
                                      <p:to>
                                        <p:strVal val="visible"/>
                                      </p:to>
                                    </p:set>
                                    <p:animEffect filter="fade" transition="in">
                                      <p:cBhvr>
                                        <p:cTn dur="1000"/>
                                        <p:tgtEl>
                                          <p:spTgt spid="17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77b83c3cac_0_62"/>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Feature Scaling: Standardisation  </a:t>
            </a:r>
            <a:endParaRPr>
              <a:highlight>
                <a:srgbClr val="FFCD00"/>
              </a:highlight>
            </a:endParaRPr>
          </a:p>
        </p:txBody>
      </p:sp>
      <p:sp>
        <p:nvSpPr>
          <p:cNvPr id="180" name="Google Shape;180;g77b83c3cac_0_6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81" name="Google Shape;181;g77b83c3cac_0_62"/>
          <p:cNvPicPr preferRelativeResize="0"/>
          <p:nvPr/>
        </p:nvPicPr>
        <p:blipFill rotWithShape="1">
          <a:blip r:embed="rId3">
            <a:alphaModFix/>
          </a:blip>
          <a:srcRect b="0" l="0" r="0" t="0"/>
          <a:stretch/>
        </p:blipFill>
        <p:spPr>
          <a:xfrm>
            <a:off x="2447800" y="1518368"/>
            <a:ext cx="3671430" cy="3480431"/>
          </a:xfrm>
          <a:prstGeom prst="rect">
            <a:avLst/>
          </a:prstGeom>
          <a:noFill/>
          <a:ln>
            <a:noFill/>
          </a:ln>
        </p:spPr>
      </p:pic>
      <p:cxnSp>
        <p:nvCxnSpPr>
          <p:cNvPr id="182" name="Google Shape;182;g77b83c3cac_0_62"/>
          <p:cNvCxnSpPr/>
          <p:nvPr/>
        </p:nvCxnSpPr>
        <p:spPr>
          <a:xfrm flipH="1">
            <a:off x="3559175" y="801175"/>
            <a:ext cx="843300" cy="759000"/>
          </a:xfrm>
          <a:prstGeom prst="straightConnector1">
            <a:avLst/>
          </a:prstGeom>
          <a:noFill/>
          <a:ln cap="flat" cmpd="sng" w="9525">
            <a:solidFill>
              <a:schemeClr val="dk2"/>
            </a:solidFill>
            <a:prstDash val="solid"/>
            <a:round/>
            <a:headEnd len="med" w="med" type="none"/>
            <a:tailEnd len="med" w="med" type="triangle"/>
          </a:ln>
        </p:spPr>
      </p:cxnSp>
      <p:cxnSp>
        <p:nvCxnSpPr>
          <p:cNvPr id="183" name="Google Shape;183;g77b83c3cac_0_62"/>
          <p:cNvCxnSpPr/>
          <p:nvPr/>
        </p:nvCxnSpPr>
        <p:spPr>
          <a:xfrm flipH="1">
            <a:off x="5341750" y="841150"/>
            <a:ext cx="843300" cy="759000"/>
          </a:xfrm>
          <a:prstGeom prst="straightConnector1">
            <a:avLst/>
          </a:prstGeom>
          <a:noFill/>
          <a:ln cap="flat" cmpd="sng" w="9525">
            <a:solidFill>
              <a:schemeClr val="dk2"/>
            </a:solidFill>
            <a:prstDash val="solid"/>
            <a:round/>
            <a:headEnd len="med" w="med" type="none"/>
            <a:tailEnd len="med" w="med" type="triangle"/>
          </a:ln>
        </p:spPr>
      </p:cxnSp>
      <p:sp>
        <p:nvSpPr>
          <p:cNvPr id="184" name="Google Shape;184;g77b83c3cac_0_62"/>
          <p:cNvSpPr txBox="1"/>
          <p:nvPr/>
        </p:nvSpPr>
        <p:spPr>
          <a:xfrm>
            <a:off x="3908350" y="388925"/>
            <a:ext cx="1433400" cy="29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Quattrocento Sans"/>
                <a:ea typeface="Quattrocento Sans"/>
                <a:cs typeface="Quattrocento Sans"/>
                <a:sym typeface="Quattrocento Sans"/>
              </a:rPr>
              <a:t>Variable A</a:t>
            </a:r>
            <a:endParaRPr>
              <a:latin typeface="Quattrocento Sans"/>
              <a:ea typeface="Quattrocento Sans"/>
              <a:cs typeface="Quattrocento Sans"/>
              <a:sym typeface="Quattrocento Sans"/>
            </a:endParaRPr>
          </a:p>
        </p:txBody>
      </p:sp>
      <p:sp>
        <p:nvSpPr>
          <p:cNvPr id="185" name="Google Shape;185;g77b83c3cac_0_62"/>
          <p:cNvSpPr txBox="1"/>
          <p:nvPr/>
        </p:nvSpPr>
        <p:spPr>
          <a:xfrm>
            <a:off x="5615975" y="388925"/>
            <a:ext cx="1433400" cy="29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Quattrocento Sans"/>
                <a:ea typeface="Quattrocento Sans"/>
                <a:cs typeface="Quattrocento Sans"/>
                <a:sym typeface="Quattrocento Sans"/>
              </a:rPr>
              <a:t>Variable B</a:t>
            </a:r>
            <a:endParaRPr>
              <a:latin typeface="Quattrocento Sans"/>
              <a:ea typeface="Quattrocento Sans"/>
              <a:cs typeface="Quattrocento Sans"/>
              <a:sym typeface="Quattrocento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77b83c3cac_0_55"/>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Feature Scaling: Standardisation  </a:t>
            </a:r>
            <a:endParaRPr>
              <a:highlight>
                <a:srgbClr val="FFCD00"/>
              </a:highlight>
            </a:endParaRPr>
          </a:p>
        </p:txBody>
      </p:sp>
      <p:sp>
        <p:nvSpPr>
          <p:cNvPr id="191" name="Google Shape;191;g77b83c3cac_0_5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92" name="Google Shape;192;g77b83c3cac_0_55"/>
          <p:cNvSpPr txBox="1"/>
          <p:nvPr/>
        </p:nvSpPr>
        <p:spPr>
          <a:xfrm>
            <a:off x="1183400" y="1835200"/>
            <a:ext cx="6688200" cy="27945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We standardise because we want to: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just">
              <a:lnSpc>
                <a:spcPct val="100000"/>
              </a:lnSpc>
              <a:spcBef>
                <a:spcPts val="0"/>
              </a:spcBef>
              <a:spcAft>
                <a:spcPts val="0"/>
              </a:spcAft>
              <a:buClr>
                <a:srgbClr val="000000"/>
              </a:buClr>
              <a:buSzPts val="1400"/>
              <a:buAutoNum type="arabicPeriod"/>
            </a:pPr>
            <a:r>
              <a:rPr b="1" lang="en" sz="1400" u="none" cap="none" strike="noStrike">
                <a:solidFill>
                  <a:srgbClr val="000000"/>
                </a:solidFill>
                <a:latin typeface="Arial"/>
                <a:ea typeface="Arial"/>
                <a:cs typeface="Arial"/>
                <a:sym typeface="Arial"/>
              </a:rPr>
              <a:t>Reduce the effects of outliers</a:t>
            </a:r>
            <a:r>
              <a:rPr b="0" lang="en" sz="1400" u="none" cap="none" strike="noStrike">
                <a:solidFill>
                  <a:srgbClr val="000000"/>
                </a:solidFill>
                <a:latin typeface="Arial"/>
                <a:ea typeface="Arial"/>
                <a:cs typeface="Arial"/>
                <a:sym typeface="Arial"/>
              </a:rPr>
              <a:t> </a:t>
            </a:r>
            <a:r>
              <a:rPr b="0" i="0" lang="en" sz="1400" u="none" cap="none" strike="noStrike">
                <a:solidFill>
                  <a:srgbClr val="000000"/>
                </a:solidFill>
                <a:latin typeface="Arial"/>
                <a:ea typeface="Arial"/>
                <a:cs typeface="Arial"/>
                <a:sym typeface="Arial"/>
              </a:rPr>
              <a:t>in the feature, by imposing this standard deviation on the feature with a fixed value. </a:t>
            </a:r>
            <a:endParaRPr b="0" i="0" sz="1400" u="none" cap="none" strike="noStrike">
              <a:solidFill>
                <a:srgbClr val="000000"/>
              </a:solidFill>
              <a:latin typeface="Arial"/>
              <a:ea typeface="Arial"/>
              <a:cs typeface="Arial"/>
              <a:sym typeface="Arial"/>
            </a:endParaRPr>
          </a:p>
          <a:p>
            <a:pPr indent="0" lvl="0" marL="457200" marR="0" rtl="0" algn="just">
              <a:lnSpc>
                <a:spcPct val="100000"/>
              </a:lnSpc>
              <a:spcBef>
                <a:spcPts val="0"/>
              </a:spcBef>
              <a:spcAft>
                <a:spcPts val="0"/>
              </a:spcAft>
              <a:buNone/>
            </a:pPr>
            <a:r>
              <a:t/>
            </a:r>
            <a:endParaRPr/>
          </a:p>
          <a:p>
            <a:pPr indent="-317500" lvl="0" marL="457200" marR="0" rtl="0" algn="just">
              <a:lnSpc>
                <a:spcPct val="100000"/>
              </a:lnSpc>
              <a:spcBef>
                <a:spcPts val="0"/>
              </a:spcBef>
              <a:spcAft>
                <a:spcPts val="0"/>
              </a:spcAft>
              <a:buClr>
                <a:srgbClr val="000000"/>
              </a:buClr>
              <a:buSzPts val="1400"/>
              <a:buFont typeface="Arial"/>
              <a:buAutoNum type="arabicPeriod"/>
            </a:pPr>
            <a:r>
              <a:rPr b="0" i="0" lang="en" sz="1400" u="none" cap="none" strike="noStrike">
                <a:solidFill>
                  <a:srgbClr val="000000"/>
                </a:solidFill>
                <a:latin typeface="Arial"/>
                <a:ea typeface="Arial"/>
                <a:cs typeface="Arial"/>
                <a:sym typeface="Arial"/>
              </a:rPr>
              <a:t>Additionally, it allows </a:t>
            </a:r>
            <a:r>
              <a:rPr b="1" lang="en" sz="1400" u="none" cap="none" strike="noStrike">
                <a:solidFill>
                  <a:srgbClr val="000000"/>
                </a:solidFill>
                <a:latin typeface="Arial"/>
                <a:ea typeface="Arial"/>
                <a:cs typeface="Arial"/>
                <a:sym typeface="Arial"/>
              </a:rPr>
              <a:t>two features with dissimilar scales or units to be compared</a:t>
            </a:r>
            <a:r>
              <a:rPr b="0" i="0" lang="en" sz="1400" u="none" cap="none" strike="noStrike">
                <a:solidFill>
                  <a:srgbClr val="000000"/>
                </a:solidFill>
                <a:latin typeface="Arial"/>
                <a:ea typeface="Arial"/>
                <a:cs typeface="Arial"/>
                <a:sym typeface="Arial"/>
              </a:rPr>
              <a:t>. Different feature scales would be statistically reflected in differences both in the mean and standard deviation. Standardizing these two numbers across features takes away the influence of these scale differences.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0" st="0"/>
                                            </p:txEl>
                                          </p:spTgt>
                                        </p:tgtEl>
                                        <p:attrNameLst>
                                          <p:attrName>style.visibility</p:attrName>
                                        </p:attrNameLst>
                                      </p:cBhvr>
                                      <p:to>
                                        <p:strVal val="visible"/>
                                      </p:to>
                                    </p:set>
                                    <p:animEffect filter="fade" transition="in">
                                      <p:cBhvr>
                                        <p:cTn dur="1000"/>
                                        <p:tgtEl>
                                          <p:spTgt spid="19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1" st="1"/>
                                            </p:txEl>
                                          </p:spTgt>
                                        </p:tgtEl>
                                        <p:attrNameLst>
                                          <p:attrName>style.visibility</p:attrName>
                                        </p:attrNameLst>
                                      </p:cBhvr>
                                      <p:to>
                                        <p:strVal val="visible"/>
                                      </p:to>
                                    </p:set>
                                    <p:animEffect filter="fade" transition="in">
                                      <p:cBhvr>
                                        <p:cTn dur="1000"/>
                                        <p:tgtEl>
                                          <p:spTgt spid="19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2" st="2"/>
                                            </p:txEl>
                                          </p:spTgt>
                                        </p:tgtEl>
                                        <p:attrNameLst>
                                          <p:attrName>style.visibility</p:attrName>
                                        </p:attrNameLst>
                                      </p:cBhvr>
                                      <p:to>
                                        <p:strVal val="visible"/>
                                      </p:to>
                                    </p:set>
                                    <p:animEffect filter="fade" transition="in">
                                      <p:cBhvr>
                                        <p:cTn dur="1000"/>
                                        <p:tgtEl>
                                          <p:spTgt spid="19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3" st="3"/>
                                            </p:txEl>
                                          </p:spTgt>
                                        </p:tgtEl>
                                        <p:attrNameLst>
                                          <p:attrName>style.visibility</p:attrName>
                                        </p:attrNameLst>
                                      </p:cBhvr>
                                      <p:to>
                                        <p:strVal val="visible"/>
                                      </p:to>
                                    </p:set>
                                    <p:animEffect filter="fade" transition="in">
                                      <p:cBhvr>
                                        <p:cTn dur="1000"/>
                                        <p:tgtEl>
                                          <p:spTgt spid="19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4" st="4"/>
                                            </p:txEl>
                                          </p:spTgt>
                                        </p:tgtEl>
                                        <p:attrNameLst>
                                          <p:attrName>style.visibility</p:attrName>
                                        </p:attrNameLst>
                                      </p:cBhvr>
                                      <p:to>
                                        <p:strVal val="visible"/>
                                      </p:to>
                                    </p:set>
                                    <p:animEffect filter="fade" transition="in">
                                      <p:cBhvr>
                                        <p:cTn dur="1000"/>
                                        <p:tgtEl>
                                          <p:spTgt spid="19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6" name="Shape 196"/>
        <p:cNvGrpSpPr/>
        <p:nvPr/>
      </p:nvGrpSpPr>
      <p:grpSpPr>
        <a:xfrm>
          <a:off x="0" y="0"/>
          <a:ext cx="0" cy="0"/>
          <a:chOff x="0" y="0"/>
          <a:chExt cx="0" cy="0"/>
        </a:xfrm>
      </p:grpSpPr>
      <p:sp>
        <p:nvSpPr>
          <p:cNvPr id="197" name="Google Shape;197;g77d18c88fe_0_103"/>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Feature Scaling: Implementation  </a:t>
            </a:r>
            <a:endParaRPr>
              <a:highlight>
                <a:srgbClr val="FFCD00"/>
              </a:highlight>
            </a:endParaRPr>
          </a:p>
        </p:txBody>
      </p:sp>
      <p:sp>
        <p:nvSpPr>
          <p:cNvPr id="198" name="Google Shape;198;g77d18c88fe_0_10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99" name="Google Shape;199;g77d18c88fe_0_103"/>
          <p:cNvSpPr txBox="1"/>
          <p:nvPr/>
        </p:nvSpPr>
        <p:spPr>
          <a:xfrm>
            <a:off x="1183400" y="1835200"/>
            <a:ext cx="6688200" cy="27945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100"/>
              <a:buFont typeface="Arial"/>
              <a:buNone/>
            </a:pPr>
            <a:r>
              <a:rPr lang="en" sz="1100" u="sng">
                <a:solidFill>
                  <a:schemeClr val="hlink"/>
                </a:solidFill>
                <a:hlinkClick r:id="rId3"/>
              </a:rPr>
              <a:t>Link to implementation.</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77b83c3cac_0_69"/>
          <p:cNvSpPr txBox="1"/>
          <p:nvPr>
            <p:ph type="ctrTitle"/>
          </p:nvPr>
        </p:nvSpPr>
        <p:spPr>
          <a:xfrm>
            <a:off x="2015775" y="1579400"/>
            <a:ext cx="3787800" cy="198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Feature Scaling: Normalisation </a:t>
            </a:r>
            <a:endParaRPr/>
          </a:p>
          <a:p>
            <a:pPr indent="0" lvl="0" marL="0" rtl="0" algn="l">
              <a:lnSpc>
                <a:spcPct val="100000"/>
              </a:lnSpc>
              <a:spcBef>
                <a:spcPts val="0"/>
              </a:spcBef>
              <a:spcAft>
                <a:spcPts val="0"/>
              </a:spcAft>
              <a:buSzPts val="3000"/>
              <a:buNone/>
            </a:pPr>
            <a:r>
              <a:t/>
            </a:r>
            <a:endParaRPr/>
          </a:p>
        </p:txBody>
      </p:sp>
      <p:sp>
        <p:nvSpPr>
          <p:cNvPr id="205" name="Google Shape;205;g77b83c3cac_0_69"/>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Lora"/>
                <a:ea typeface="Lora"/>
                <a:cs typeface="Lora"/>
                <a:sym typeface="Lora"/>
              </a:rPr>
              <a:t>4</a:t>
            </a:r>
            <a:endParaRPr b="0" i="0" sz="2400" u="none" cap="none" strike="noStrike">
              <a:solidFill>
                <a:srgbClr val="000000"/>
              </a:solidFill>
              <a:latin typeface="Lora"/>
              <a:ea typeface="Lora"/>
              <a:cs typeface="Lora"/>
              <a:sym typeface="Lora"/>
            </a:endParaRPr>
          </a:p>
        </p:txBody>
      </p:sp>
      <p:sp>
        <p:nvSpPr>
          <p:cNvPr id="206" name="Google Shape;206;g77b83c3cac_0_69"/>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77b83c3cac_0_75"/>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Feature Scaling: Normalisation  </a:t>
            </a:r>
            <a:endParaRPr>
              <a:highlight>
                <a:srgbClr val="FFCD00"/>
              </a:highlight>
            </a:endParaRPr>
          </a:p>
        </p:txBody>
      </p:sp>
      <p:sp>
        <p:nvSpPr>
          <p:cNvPr id="212" name="Google Shape;212;g77b83c3cac_0_7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13" name="Google Shape;213;g77b83c3cac_0_75"/>
          <p:cNvSpPr txBox="1"/>
          <p:nvPr/>
        </p:nvSpPr>
        <p:spPr>
          <a:xfrm>
            <a:off x="821700" y="1666775"/>
            <a:ext cx="7500600" cy="13635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200"/>
              <a:buFont typeface="Arial"/>
              <a:buNone/>
            </a:pPr>
            <a:r>
              <a:rPr lang="en"/>
              <a:t>With</a:t>
            </a:r>
            <a:r>
              <a:rPr b="0" i="0" lang="en" sz="1400" u="none" cap="none" strike="noStrike">
                <a:solidFill>
                  <a:srgbClr val="000000"/>
                </a:solidFill>
                <a:latin typeface="Arial"/>
                <a:ea typeface="Arial"/>
                <a:cs typeface="Arial"/>
                <a:sym typeface="Arial"/>
              </a:rPr>
              <a:t> </a:t>
            </a:r>
            <a:r>
              <a:rPr b="1" lang="en" sz="1400" u="none" cap="none" strike="noStrike">
                <a:solidFill>
                  <a:srgbClr val="000000"/>
                </a:solidFill>
                <a:latin typeface="Arial"/>
                <a:ea typeface="Arial"/>
                <a:cs typeface="Arial"/>
                <a:sym typeface="Arial"/>
              </a:rPr>
              <a:t>normalisation</a:t>
            </a:r>
            <a:r>
              <a:rPr b="0" i="0" lang="en" sz="1400" u="none" cap="none" strike="noStrike">
                <a:solidFill>
                  <a:srgbClr val="000000"/>
                </a:solidFill>
                <a:latin typeface="Arial"/>
                <a:ea typeface="Arial"/>
                <a:cs typeface="Arial"/>
                <a:sym typeface="Arial"/>
              </a:rPr>
              <a:t> the feature is rescaled to a range between 0 and 1, </a:t>
            </a:r>
            <a:r>
              <a:rPr b="1" i="1" lang="en" sz="1400" u="none" cap="none" strike="noStrike">
                <a:solidFill>
                  <a:srgbClr val="000000"/>
                </a:solidFill>
                <a:latin typeface="Arial"/>
                <a:ea typeface="Arial"/>
                <a:cs typeface="Arial"/>
                <a:sym typeface="Arial"/>
              </a:rPr>
              <a:t>without </a:t>
            </a:r>
            <a:r>
              <a:rPr b="1" lang="en" sz="1400" u="none" cap="none" strike="noStrike">
                <a:solidFill>
                  <a:srgbClr val="000000"/>
                </a:solidFill>
              </a:rPr>
              <a:t>any changes in its original distribution within that range.</a:t>
            </a: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a:p>
          <a:p>
            <a:pPr indent="0" lvl="0" marL="0" marR="0" rtl="0" algn="just">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Mathematically, we achieve this by subtracting the minimum value of the feature from each value of the feature, and dividing by the difference between the largest value and the minimum value. It is sometimes called </a:t>
            </a:r>
            <a:r>
              <a:rPr b="1" i="0" lang="en" sz="1400" u="none" cap="none" strike="noStrike">
                <a:solidFill>
                  <a:srgbClr val="000000"/>
                </a:solidFill>
              </a:rPr>
              <a:t>min-max normalisation</a:t>
            </a:r>
            <a:r>
              <a:rPr b="0" i="0" lang="en"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p:txBody>
      </p:sp>
      <p:pic>
        <p:nvPicPr>
          <p:cNvPr id="214" name="Google Shape;214;g77b83c3cac_0_75"/>
          <p:cNvPicPr preferRelativeResize="0"/>
          <p:nvPr/>
        </p:nvPicPr>
        <p:blipFill rotWithShape="1">
          <a:blip r:embed="rId3">
            <a:alphaModFix/>
          </a:blip>
          <a:srcRect b="0" l="0" r="0" t="0"/>
          <a:stretch/>
        </p:blipFill>
        <p:spPr>
          <a:xfrm>
            <a:off x="2406950" y="3591750"/>
            <a:ext cx="3486150" cy="933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xEl>
                                              <p:pRg end="0" st="0"/>
                                            </p:txEl>
                                          </p:spTgt>
                                        </p:tgtEl>
                                        <p:attrNameLst>
                                          <p:attrName>style.visibility</p:attrName>
                                        </p:attrNameLst>
                                      </p:cBhvr>
                                      <p:to>
                                        <p:strVal val="visible"/>
                                      </p:to>
                                    </p:set>
                                    <p:animEffect filter="fade" transition="in">
                                      <p:cBhvr>
                                        <p:cTn dur="1000"/>
                                        <p:tgtEl>
                                          <p:spTgt spid="21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xEl>
                                              <p:pRg end="1" st="1"/>
                                            </p:txEl>
                                          </p:spTgt>
                                        </p:tgtEl>
                                        <p:attrNameLst>
                                          <p:attrName>style.visibility</p:attrName>
                                        </p:attrNameLst>
                                      </p:cBhvr>
                                      <p:to>
                                        <p:strVal val="visible"/>
                                      </p:to>
                                    </p:set>
                                    <p:animEffect filter="fade" transition="in">
                                      <p:cBhvr>
                                        <p:cTn dur="1000"/>
                                        <p:tgtEl>
                                          <p:spTgt spid="21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xEl>
                                              <p:pRg end="2" st="2"/>
                                            </p:txEl>
                                          </p:spTgt>
                                        </p:tgtEl>
                                        <p:attrNameLst>
                                          <p:attrName>style.visibility</p:attrName>
                                        </p:attrNameLst>
                                      </p:cBhvr>
                                      <p:to>
                                        <p:strVal val="visible"/>
                                      </p:to>
                                    </p:set>
                                    <p:animEffect filter="fade" transition="in">
                                      <p:cBhvr>
                                        <p:cTn dur="1000"/>
                                        <p:tgtEl>
                                          <p:spTgt spid="21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xEl>
                                              <p:pRg end="3" st="3"/>
                                            </p:txEl>
                                          </p:spTgt>
                                        </p:tgtEl>
                                        <p:attrNameLst>
                                          <p:attrName>style.visibility</p:attrName>
                                        </p:attrNameLst>
                                      </p:cBhvr>
                                      <p:to>
                                        <p:strVal val="visible"/>
                                      </p:to>
                                    </p:set>
                                    <p:animEffect filter="fade" transition="in">
                                      <p:cBhvr>
                                        <p:cTn dur="1000"/>
                                        <p:tgtEl>
                                          <p:spTgt spid="21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77b83c3cac_0_83"/>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Feature Scaling: Normalisation  </a:t>
            </a:r>
            <a:endParaRPr>
              <a:highlight>
                <a:srgbClr val="FFCD00"/>
              </a:highlight>
            </a:endParaRPr>
          </a:p>
        </p:txBody>
      </p:sp>
      <p:sp>
        <p:nvSpPr>
          <p:cNvPr id="220" name="Google Shape;220;g77b83c3cac_0_8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221" name="Google Shape;221;g77b83c3cac_0_83"/>
          <p:cNvPicPr preferRelativeResize="0"/>
          <p:nvPr/>
        </p:nvPicPr>
        <p:blipFill rotWithShape="1">
          <a:blip r:embed="rId3">
            <a:alphaModFix/>
          </a:blip>
          <a:srcRect b="0" l="0" r="0" t="0"/>
          <a:stretch/>
        </p:blipFill>
        <p:spPr>
          <a:xfrm>
            <a:off x="4673243" y="1533674"/>
            <a:ext cx="4203856" cy="3152887"/>
          </a:xfrm>
          <a:prstGeom prst="rect">
            <a:avLst/>
          </a:prstGeom>
          <a:noFill/>
          <a:ln>
            <a:noFill/>
          </a:ln>
        </p:spPr>
      </p:pic>
      <p:sp>
        <p:nvSpPr>
          <p:cNvPr id="222" name="Google Shape;222;g77b83c3cac_0_83"/>
          <p:cNvSpPr txBox="1"/>
          <p:nvPr/>
        </p:nvSpPr>
        <p:spPr>
          <a:xfrm>
            <a:off x="510825" y="2581250"/>
            <a:ext cx="3535500" cy="13227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200"/>
              <a:buFont typeface="Arial"/>
              <a:buNone/>
            </a:pPr>
            <a:r>
              <a:t/>
            </a:r>
            <a:endParaRPr/>
          </a:p>
          <a:p>
            <a:pPr indent="0" lvl="0" marL="0" marR="0" rtl="0" algn="just">
              <a:lnSpc>
                <a:spcPct val="100000"/>
              </a:lnSpc>
              <a:spcBef>
                <a:spcPts val="0"/>
              </a:spcBef>
              <a:spcAft>
                <a:spcPts val="0"/>
              </a:spcAft>
              <a:buClr>
                <a:srgbClr val="000000"/>
              </a:buClr>
              <a:buSzPts val="1200"/>
              <a:buFont typeface="Arial"/>
              <a:buNone/>
            </a:pPr>
            <a:r>
              <a:rPr b="0" i="0" lang="en" sz="1400" u="none" cap="none" strike="noStrike">
                <a:solidFill>
                  <a:srgbClr val="000000"/>
                </a:solidFill>
                <a:latin typeface="Arial"/>
                <a:ea typeface="Arial"/>
                <a:cs typeface="Arial"/>
                <a:sym typeface="Arial"/>
              </a:rPr>
              <a:t>We see that only the range of the data has changed -- </a:t>
            </a:r>
            <a:r>
              <a:rPr b="1" lang="en" sz="1400" u="none" cap="none" strike="noStrike">
                <a:solidFill>
                  <a:srgbClr val="000000"/>
                </a:solidFill>
                <a:latin typeface="Arial"/>
                <a:ea typeface="Arial"/>
                <a:cs typeface="Arial"/>
                <a:sym typeface="Arial"/>
              </a:rPr>
              <a:t>any outliers in the feature are still included,</a:t>
            </a:r>
            <a:r>
              <a:rPr b="0" i="0" lang="en" sz="1400" u="none" cap="none" strike="noStrike">
                <a:solidFill>
                  <a:srgbClr val="000000"/>
                </a:solidFill>
                <a:latin typeface="Arial"/>
                <a:ea typeface="Arial"/>
                <a:cs typeface="Arial"/>
                <a:sym typeface="Arial"/>
              </a:rPr>
              <a:t> but just </a:t>
            </a:r>
            <a:r>
              <a:rPr b="0" i="1" lang="en" sz="1400" u="none" cap="none" strike="noStrike">
                <a:solidFill>
                  <a:srgbClr val="000000"/>
                </a:solidFill>
                <a:latin typeface="Arial"/>
                <a:ea typeface="Arial"/>
                <a:cs typeface="Arial"/>
                <a:sym typeface="Arial"/>
              </a:rPr>
              <a:t>within</a:t>
            </a:r>
            <a:r>
              <a:rPr b="0" i="0" lang="en" sz="1400" u="none" cap="none" strike="noStrike">
                <a:solidFill>
                  <a:srgbClr val="000000"/>
                </a:solidFill>
                <a:latin typeface="Arial"/>
                <a:ea typeface="Arial"/>
                <a:cs typeface="Arial"/>
                <a:sym typeface="Arial"/>
              </a:rPr>
              <a:t> this smaller range. </a:t>
            </a:r>
            <a:r>
              <a:rPr b="1" i="1" lang="en" sz="1400" u="none" cap="none" strike="noStrike">
                <a:solidFill>
                  <a:srgbClr val="000000"/>
                </a:solidFill>
                <a:latin typeface="Arial"/>
                <a:ea typeface="Arial"/>
                <a:cs typeface="Arial"/>
                <a:sym typeface="Arial"/>
              </a:rPr>
              <a:t> </a:t>
            </a: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23" name="Google Shape;223;g77b83c3cac_0_83"/>
          <p:cNvSpPr txBox="1"/>
          <p:nvPr/>
        </p:nvSpPr>
        <p:spPr>
          <a:xfrm>
            <a:off x="510825" y="1533675"/>
            <a:ext cx="4282800" cy="9957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200"/>
              <a:buFont typeface="Arial"/>
              <a:buNone/>
            </a:pPr>
            <a:r>
              <a:t/>
            </a:r>
            <a:endParaRPr/>
          </a:p>
          <a:p>
            <a:pPr indent="0" lvl="0" marL="0" marR="0" rtl="0" algn="just">
              <a:lnSpc>
                <a:spcPct val="100000"/>
              </a:lnSpc>
              <a:spcBef>
                <a:spcPts val="0"/>
              </a:spcBef>
              <a:spcAft>
                <a:spcPts val="0"/>
              </a:spcAft>
              <a:buClr>
                <a:srgbClr val="000000"/>
              </a:buClr>
              <a:buSzPts val="1200"/>
              <a:buFont typeface="Arial"/>
              <a:buNone/>
            </a:pPr>
            <a:r>
              <a:t/>
            </a:r>
            <a:endParaRPr/>
          </a:p>
          <a:p>
            <a:pPr indent="0" lvl="0" marL="0" marR="0" rtl="0" algn="just">
              <a:lnSpc>
                <a:spcPct val="100000"/>
              </a:lnSpc>
              <a:spcBef>
                <a:spcPts val="0"/>
              </a:spcBef>
              <a:spcAft>
                <a:spcPts val="0"/>
              </a:spcAft>
              <a:buClr>
                <a:srgbClr val="000000"/>
              </a:buClr>
              <a:buSzPts val="1200"/>
              <a:buFont typeface="Arial"/>
              <a:buNone/>
            </a:pPr>
            <a:r>
              <a:rPr lang="en"/>
              <a:t>Consider the following example.</a:t>
            </a:r>
            <a:endParaRPr/>
          </a:p>
          <a:p>
            <a:pPr indent="0" lvl="0" marL="0" marR="0" rtl="0" algn="just">
              <a:lnSpc>
                <a:spcPct val="100000"/>
              </a:lnSpc>
              <a:spcBef>
                <a:spcPts val="0"/>
              </a:spcBef>
              <a:spcAft>
                <a:spcPts val="0"/>
              </a:spcAft>
              <a:buClr>
                <a:srgbClr val="000000"/>
              </a:buClr>
              <a:buSzPts val="1200"/>
              <a:buFont typeface="Arial"/>
              <a:buNone/>
            </a:pPr>
            <a:r>
              <a:t/>
            </a:r>
            <a:endParaRPr/>
          </a:p>
          <a:p>
            <a:pPr indent="0" lvl="0" marL="0" marR="0" rtl="0" algn="just">
              <a:lnSpc>
                <a:spcPct val="100000"/>
              </a:lnSpc>
              <a:spcBef>
                <a:spcPts val="0"/>
              </a:spcBef>
              <a:spcAft>
                <a:spcPts val="0"/>
              </a:spcAft>
              <a:buClr>
                <a:srgbClr val="000000"/>
              </a:buClr>
              <a:buSzPts val="1200"/>
              <a:buFont typeface="Arial"/>
              <a:buNone/>
            </a:pPr>
            <a:r>
              <a:t/>
            </a:r>
            <a:endParaRPr/>
          </a:p>
          <a:p>
            <a:pPr indent="0" lvl="0" marL="0" marR="0" rtl="0" algn="just">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9fa3b3f7d7_0_19"/>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Feature Scaling: Normalisation  </a:t>
            </a:r>
            <a:endParaRPr>
              <a:highlight>
                <a:srgbClr val="FFCD00"/>
              </a:highlight>
            </a:endParaRPr>
          </a:p>
        </p:txBody>
      </p:sp>
      <p:sp>
        <p:nvSpPr>
          <p:cNvPr id="229" name="Google Shape;229;g9fa3b3f7d7_0_19"/>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30" name="Google Shape;230;g9fa3b3f7d7_0_19"/>
          <p:cNvSpPr txBox="1"/>
          <p:nvPr/>
        </p:nvSpPr>
        <p:spPr>
          <a:xfrm>
            <a:off x="1381250" y="1700650"/>
            <a:ext cx="6833400" cy="24921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en" sz="1400" u="none" cap="none" strike="noStrike">
                <a:solidFill>
                  <a:srgbClr val="000000"/>
                </a:solidFill>
                <a:latin typeface="Arial"/>
                <a:ea typeface="Arial"/>
                <a:cs typeface="Arial"/>
                <a:sym typeface="Arial"/>
              </a:rPr>
              <a:t>Normali</a:t>
            </a:r>
            <a:r>
              <a:rPr lang="en"/>
              <a:t>s</a:t>
            </a:r>
            <a:r>
              <a:rPr b="0" i="0" lang="en" sz="1400" u="none" cap="none" strike="noStrike">
                <a:solidFill>
                  <a:srgbClr val="000000"/>
                </a:solidFill>
                <a:latin typeface="Arial"/>
                <a:ea typeface="Arial"/>
                <a:cs typeface="Arial"/>
                <a:sym typeface="Arial"/>
              </a:rPr>
              <a:t>ation is therefore more useful in cases where your data </a:t>
            </a:r>
            <a:r>
              <a:rPr b="1" lang="en" sz="1400" u="none" cap="none" strike="noStrike">
                <a:solidFill>
                  <a:srgbClr val="000000"/>
                </a:solidFill>
                <a:latin typeface="Arial"/>
                <a:ea typeface="Arial"/>
                <a:cs typeface="Arial"/>
                <a:sym typeface="Arial"/>
              </a:rPr>
              <a:t>has </a:t>
            </a:r>
            <a:r>
              <a:rPr b="1" i="1" lang="en" sz="1400" u="none" cap="none" strike="noStrike">
                <a:solidFill>
                  <a:srgbClr val="000000"/>
                </a:solidFill>
                <a:latin typeface="Arial"/>
                <a:ea typeface="Arial"/>
                <a:cs typeface="Arial"/>
                <a:sym typeface="Arial"/>
              </a:rPr>
              <a:t>few</a:t>
            </a:r>
            <a:r>
              <a:rPr b="1" lang="en" sz="1400" u="none" cap="none" strike="noStrike">
                <a:solidFill>
                  <a:srgbClr val="000000"/>
                </a:solidFill>
                <a:latin typeface="Arial"/>
                <a:ea typeface="Arial"/>
                <a:cs typeface="Arial"/>
                <a:sym typeface="Arial"/>
              </a:rPr>
              <a:t> outliers</a:t>
            </a:r>
            <a:r>
              <a:rPr b="0" lang="en" sz="1400" u="none" cap="none" strike="noStrike">
                <a:solidFill>
                  <a:srgbClr val="000000"/>
                </a:solidFill>
                <a:latin typeface="Arial"/>
                <a:ea typeface="Arial"/>
                <a:cs typeface="Arial"/>
                <a:sym typeface="Arial"/>
              </a:rPr>
              <a:t> but </a:t>
            </a:r>
            <a:r>
              <a:rPr b="1" lang="en" sz="1400" u="none" cap="none" strike="noStrike">
                <a:solidFill>
                  <a:srgbClr val="000000"/>
                </a:solidFill>
                <a:latin typeface="Arial"/>
                <a:ea typeface="Arial"/>
                <a:cs typeface="Arial"/>
                <a:sym typeface="Arial"/>
              </a:rPr>
              <a:t>highly variable ranges</a:t>
            </a: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en" sz="1400" u="none" cap="none" strike="noStrike">
                <a:solidFill>
                  <a:srgbClr val="000000"/>
                </a:solidFill>
                <a:latin typeface="Arial"/>
                <a:ea typeface="Arial"/>
                <a:cs typeface="Arial"/>
                <a:sym typeface="Arial"/>
              </a:rPr>
              <a:t>It is also useful if you </a:t>
            </a:r>
            <a:r>
              <a:rPr b="0" lang="en" sz="1400" u="none" cap="none" strike="noStrike">
                <a:solidFill>
                  <a:srgbClr val="000000"/>
                </a:solidFill>
                <a:latin typeface="Arial"/>
                <a:ea typeface="Arial"/>
                <a:cs typeface="Arial"/>
                <a:sym typeface="Arial"/>
              </a:rPr>
              <a:t>do</a:t>
            </a:r>
            <a:r>
              <a:rPr b="0" i="1" lang="en" sz="1400" u="none" cap="none" strike="noStrike">
                <a:solidFill>
                  <a:srgbClr val="000000"/>
                </a:solidFill>
                <a:latin typeface="Arial"/>
                <a:ea typeface="Arial"/>
                <a:cs typeface="Arial"/>
                <a:sym typeface="Arial"/>
              </a:rPr>
              <a:t> not </a:t>
            </a:r>
            <a:r>
              <a:rPr b="0" lang="en" sz="1400" u="none" cap="none" strike="noStrike">
                <a:solidFill>
                  <a:srgbClr val="000000"/>
                </a:solidFill>
                <a:latin typeface="Arial"/>
                <a:ea typeface="Arial"/>
                <a:cs typeface="Arial"/>
                <a:sym typeface="Arial"/>
              </a:rPr>
              <a:t>know</a:t>
            </a:r>
            <a:r>
              <a:rPr b="0" i="1" lang="en" sz="1400" u="none" cap="none" strike="noStrike">
                <a:solidFill>
                  <a:srgbClr val="000000"/>
                </a:solidFill>
                <a:latin typeface="Arial"/>
                <a:ea typeface="Arial"/>
                <a:cs typeface="Arial"/>
                <a:sym typeface="Arial"/>
              </a:rPr>
              <a:t> </a:t>
            </a:r>
            <a:r>
              <a:rPr b="0" lang="en" sz="1400" u="none" cap="none" strike="noStrike">
                <a:solidFill>
                  <a:srgbClr val="000000"/>
                </a:solidFill>
                <a:latin typeface="Arial"/>
                <a:ea typeface="Arial"/>
                <a:cs typeface="Arial"/>
                <a:sym typeface="Arial"/>
              </a:rPr>
              <a:t>how your data is distributed.</a:t>
            </a: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317500" lvl="0" marL="457200" marR="0" rtl="0" algn="just">
              <a:lnSpc>
                <a:spcPct val="100000"/>
              </a:lnSpc>
              <a:spcBef>
                <a:spcPts val="0"/>
              </a:spcBef>
              <a:spcAft>
                <a:spcPts val="0"/>
              </a:spcAft>
              <a:buClr>
                <a:srgbClr val="000000"/>
              </a:buClr>
              <a:buSzPts val="1400"/>
              <a:buFont typeface="Arial"/>
              <a:buChar char="●"/>
            </a:pPr>
            <a:r>
              <a:rPr lang="en" sz="1400" u="none" cap="none" strike="noStrike">
                <a:solidFill>
                  <a:srgbClr val="000000"/>
                </a:solidFill>
              </a:rPr>
              <a:t>It is generally applied with </a:t>
            </a:r>
            <a:r>
              <a:rPr b="1" lang="en" sz="1400" u="none" cap="none" strike="noStrike">
                <a:solidFill>
                  <a:srgbClr val="000000"/>
                </a:solidFill>
              </a:rPr>
              <a:t>algorithms that do not make assumptions about the distributions </a:t>
            </a:r>
            <a:r>
              <a:rPr lang="en" sz="1400" u="none" cap="none" strike="noStrike">
                <a:solidFill>
                  <a:srgbClr val="000000"/>
                </a:solidFill>
              </a:rPr>
              <a:t>of the features. (e.g. neural networks) </a:t>
            </a: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0" st="0"/>
                                            </p:txEl>
                                          </p:spTgt>
                                        </p:tgtEl>
                                        <p:attrNameLst>
                                          <p:attrName>style.visibility</p:attrName>
                                        </p:attrNameLst>
                                      </p:cBhvr>
                                      <p:to>
                                        <p:strVal val="visible"/>
                                      </p:to>
                                    </p:set>
                                    <p:animEffect filter="fade" transition="in">
                                      <p:cBhvr>
                                        <p:cTn dur="1000"/>
                                        <p:tgtEl>
                                          <p:spTgt spid="2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1" st="1"/>
                                            </p:txEl>
                                          </p:spTgt>
                                        </p:tgtEl>
                                        <p:attrNameLst>
                                          <p:attrName>style.visibility</p:attrName>
                                        </p:attrNameLst>
                                      </p:cBhvr>
                                      <p:to>
                                        <p:strVal val="visible"/>
                                      </p:to>
                                    </p:set>
                                    <p:animEffect filter="fade" transition="in">
                                      <p:cBhvr>
                                        <p:cTn dur="1000"/>
                                        <p:tgtEl>
                                          <p:spTgt spid="2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2" st="2"/>
                                            </p:txEl>
                                          </p:spTgt>
                                        </p:tgtEl>
                                        <p:attrNameLst>
                                          <p:attrName>style.visibility</p:attrName>
                                        </p:attrNameLst>
                                      </p:cBhvr>
                                      <p:to>
                                        <p:strVal val="visible"/>
                                      </p:to>
                                    </p:set>
                                    <p:animEffect filter="fade" transition="in">
                                      <p:cBhvr>
                                        <p:cTn dur="1000"/>
                                        <p:tgtEl>
                                          <p:spTgt spid="2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3" st="3"/>
                                            </p:txEl>
                                          </p:spTgt>
                                        </p:tgtEl>
                                        <p:attrNameLst>
                                          <p:attrName>style.visibility</p:attrName>
                                        </p:attrNameLst>
                                      </p:cBhvr>
                                      <p:to>
                                        <p:strVal val="visible"/>
                                      </p:to>
                                    </p:set>
                                    <p:animEffect filter="fade" transition="in">
                                      <p:cBhvr>
                                        <p:cTn dur="1000"/>
                                        <p:tgtEl>
                                          <p:spTgt spid="23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4" st="4"/>
                                            </p:txEl>
                                          </p:spTgt>
                                        </p:tgtEl>
                                        <p:attrNameLst>
                                          <p:attrName>style.visibility</p:attrName>
                                        </p:attrNameLst>
                                      </p:cBhvr>
                                      <p:to>
                                        <p:strVal val="visible"/>
                                      </p:to>
                                    </p:set>
                                    <p:animEffect filter="fade" transition="in">
                                      <p:cBhvr>
                                        <p:cTn dur="1000"/>
                                        <p:tgtEl>
                                          <p:spTgt spid="23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5" st="5"/>
                                            </p:txEl>
                                          </p:spTgt>
                                        </p:tgtEl>
                                        <p:attrNameLst>
                                          <p:attrName>style.visibility</p:attrName>
                                        </p:attrNameLst>
                                      </p:cBhvr>
                                      <p:to>
                                        <p:strVal val="visible"/>
                                      </p:to>
                                    </p:set>
                                    <p:animEffect filter="fade" transition="in">
                                      <p:cBhvr>
                                        <p:cTn dur="1000"/>
                                        <p:tgtEl>
                                          <p:spTgt spid="230">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g776a2abdbc_0_15"/>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Goal of this Lecture</a:t>
            </a:r>
            <a:endParaRPr>
              <a:highlight>
                <a:srgbClr val="FFCD00"/>
              </a:highlight>
            </a:endParaRPr>
          </a:p>
        </p:txBody>
      </p:sp>
      <p:sp>
        <p:nvSpPr>
          <p:cNvPr id="89" name="Google Shape;89;g776a2abdbc_0_1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90" name="Google Shape;90;g776a2abdbc_0_15"/>
          <p:cNvSpPr txBox="1"/>
          <p:nvPr/>
        </p:nvSpPr>
        <p:spPr>
          <a:xfrm>
            <a:off x="1441900" y="1900475"/>
            <a:ext cx="5957400" cy="200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The goal of this lecture is to: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Understand </a:t>
            </a:r>
            <a:r>
              <a:rPr b="1" i="1" lang="en" sz="1400" u="none" cap="none" strike="noStrike">
                <a:solidFill>
                  <a:srgbClr val="000000"/>
                </a:solidFill>
                <a:latin typeface="Arial"/>
                <a:ea typeface="Arial"/>
                <a:cs typeface="Arial"/>
                <a:sym typeface="Arial"/>
              </a:rPr>
              <a:t>why</a:t>
            </a:r>
            <a:r>
              <a:rPr b="0" i="0" lang="en" sz="1400" u="none" cap="none" strike="noStrike">
                <a:solidFill>
                  <a:srgbClr val="000000"/>
                </a:solidFill>
                <a:latin typeface="Arial"/>
                <a:ea typeface="Arial"/>
                <a:cs typeface="Arial"/>
                <a:sym typeface="Arial"/>
              </a:rPr>
              <a:t> we might have to make changes to the features we receive in a dataset in order to build an algorithm;</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Know what the different techniques for manipulating features a</a:t>
            </a:r>
            <a:r>
              <a:rPr lang="en"/>
              <a:t>re;</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Learn </a:t>
            </a:r>
            <a:r>
              <a:rPr b="1" i="1" lang="en" sz="1400" u="none" cap="none" strike="noStrike">
                <a:solidFill>
                  <a:srgbClr val="000000"/>
                </a:solidFill>
                <a:latin typeface="Arial"/>
                <a:ea typeface="Arial"/>
                <a:cs typeface="Arial"/>
                <a:sym typeface="Arial"/>
              </a:rPr>
              <a:t>when</a:t>
            </a:r>
            <a:r>
              <a:rPr b="0" i="0" lang="en" sz="1400" u="none" cap="none" strike="noStrike">
                <a:solidFill>
                  <a:srgbClr val="000000"/>
                </a:solidFill>
                <a:latin typeface="Arial"/>
                <a:ea typeface="Arial"/>
                <a:cs typeface="Arial"/>
                <a:sym typeface="Arial"/>
              </a:rPr>
              <a:t> it is appropriate implement each technique and how to do so</a:t>
            </a:r>
            <a:r>
              <a:rPr lang="en"/>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0" st="0"/>
                                            </p:txEl>
                                          </p:spTgt>
                                        </p:tgtEl>
                                        <p:attrNameLst>
                                          <p:attrName>style.visibility</p:attrName>
                                        </p:attrNameLst>
                                      </p:cBhvr>
                                      <p:to>
                                        <p:strVal val="visible"/>
                                      </p:to>
                                    </p:set>
                                    <p:animEffect filter="fade" transition="in">
                                      <p:cBhvr>
                                        <p:cTn dur="1000"/>
                                        <p:tgtEl>
                                          <p:spTgt spid="9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1" st="1"/>
                                            </p:txEl>
                                          </p:spTgt>
                                        </p:tgtEl>
                                        <p:attrNameLst>
                                          <p:attrName>style.visibility</p:attrName>
                                        </p:attrNameLst>
                                      </p:cBhvr>
                                      <p:to>
                                        <p:strVal val="visible"/>
                                      </p:to>
                                    </p:set>
                                    <p:animEffect filter="fade" transition="in">
                                      <p:cBhvr>
                                        <p:cTn dur="1000"/>
                                        <p:tgtEl>
                                          <p:spTgt spid="9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2" st="2"/>
                                            </p:txEl>
                                          </p:spTgt>
                                        </p:tgtEl>
                                        <p:attrNameLst>
                                          <p:attrName>style.visibility</p:attrName>
                                        </p:attrNameLst>
                                      </p:cBhvr>
                                      <p:to>
                                        <p:strVal val="visible"/>
                                      </p:to>
                                    </p:set>
                                    <p:animEffect filter="fade" transition="in">
                                      <p:cBhvr>
                                        <p:cTn dur="1000"/>
                                        <p:tgtEl>
                                          <p:spTgt spid="9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3" st="3"/>
                                            </p:txEl>
                                          </p:spTgt>
                                        </p:tgtEl>
                                        <p:attrNameLst>
                                          <p:attrName>style.visibility</p:attrName>
                                        </p:attrNameLst>
                                      </p:cBhvr>
                                      <p:to>
                                        <p:strVal val="visible"/>
                                      </p:to>
                                    </p:set>
                                    <p:animEffect filter="fade" transition="in">
                                      <p:cBhvr>
                                        <p:cTn dur="1000"/>
                                        <p:tgtEl>
                                          <p:spTgt spid="9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4" st="4"/>
                                            </p:txEl>
                                          </p:spTgt>
                                        </p:tgtEl>
                                        <p:attrNameLst>
                                          <p:attrName>style.visibility</p:attrName>
                                        </p:attrNameLst>
                                      </p:cBhvr>
                                      <p:to>
                                        <p:strVal val="visible"/>
                                      </p:to>
                                    </p:set>
                                    <p:animEffect filter="fade" transition="in">
                                      <p:cBhvr>
                                        <p:cTn dur="1000"/>
                                        <p:tgtEl>
                                          <p:spTgt spid="9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5" st="5"/>
                                            </p:txEl>
                                          </p:spTgt>
                                        </p:tgtEl>
                                        <p:attrNameLst>
                                          <p:attrName>style.visibility</p:attrName>
                                        </p:attrNameLst>
                                      </p:cBhvr>
                                      <p:to>
                                        <p:strVal val="visible"/>
                                      </p:to>
                                    </p:set>
                                    <p:animEffect filter="fade" transition="in">
                                      <p:cBhvr>
                                        <p:cTn dur="1000"/>
                                        <p:tgtEl>
                                          <p:spTgt spid="90">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4" name="Shape 234"/>
        <p:cNvGrpSpPr/>
        <p:nvPr/>
      </p:nvGrpSpPr>
      <p:grpSpPr>
        <a:xfrm>
          <a:off x="0" y="0"/>
          <a:ext cx="0" cy="0"/>
          <a:chOff x="0" y="0"/>
          <a:chExt cx="0" cy="0"/>
        </a:xfrm>
      </p:grpSpPr>
      <p:sp>
        <p:nvSpPr>
          <p:cNvPr id="235" name="Google Shape;235;g77d18c88fe_0_110"/>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Feature Scaling: Implementation  </a:t>
            </a:r>
            <a:endParaRPr>
              <a:highlight>
                <a:srgbClr val="FFCD00"/>
              </a:highlight>
            </a:endParaRPr>
          </a:p>
        </p:txBody>
      </p:sp>
      <p:sp>
        <p:nvSpPr>
          <p:cNvPr id="236" name="Google Shape;236;g77d18c88fe_0_110"/>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37" name="Google Shape;237;g77d18c88fe_0_110"/>
          <p:cNvSpPr txBox="1"/>
          <p:nvPr/>
        </p:nvSpPr>
        <p:spPr>
          <a:xfrm>
            <a:off x="1183400" y="1835200"/>
            <a:ext cx="6688200" cy="27945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100"/>
              <a:buFont typeface="Arial"/>
              <a:buNone/>
            </a:pPr>
            <a:r>
              <a:rPr lang="en" sz="1100" u="sng">
                <a:solidFill>
                  <a:schemeClr val="hlink"/>
                </a:solidFill>
                <a:hlinkClick r:id="rId3"/>
              </a:rPr>
              <a:t>Link to implementation.</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77b83c3cac_0_103"/>
          <p:cNvSpPr txBox="1"/>
          <p:nvPr>
            <p:ph type="ctrTitle"/>
          </p:nvPr>
        </p:nvSpPr>
        <p:spPr>
          <a:xfrm>
            <a:off x="2015775" y="1579400"/>
            <a:ext cx="3787800" cy="198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Part II: Feature Selection </a:t>
            </a:r>
            <a:endParaRPr/>
          </a:p>
          <a:p>
            <a:pPr indent="0" lvl="0" marL="0" rtl="0" algn="l">
              <a:lnSpc>
                <a:spcPct val="100000"/>
              </a:lnSpc>
              <a:spcBef>
                <a:spcPts val="0"/>
              </a:spcBef>
              <a:spcAft>
                <a:spcPts val="0"/>
              </a:spcAft>
              <a:buSzPts val="3000"/>
              <a:buNone/>
            </a:pPr>
            <a:r>
              <a:t/>
            </a:r>
            <a:endParaRPr/>
          </a:p>
        </p:txBody>
      </p:sp>
      <p:sp>
        <p:nvSpPr>
          <p:cNvPr id="243" name="Google Shape;243;g77b83c3cac_0_103"/>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Lora"/>
                <a:ea typeface="Lora"/>
                <a:cs typeface="Lora"/>
                <a:sym typeface="Lora"/>
              </a:rPr>
              <a:t>5</a:t>
            </a:r>
            <a:endParaRPr b="0" i="0" sz="2400" u="none" cap="none" strike="noStrike">
              <a:solidFill>
                <a:srgbClr val="000000"/>
              </a:solidFill>
              <a:latin typeface="Lora"/>
              <a:ea typeface="Lora"/>
              <a:cs typeface="Lora"/>
              <a:sym typeface="Lora"/>
            </a:endParaRPr>
          </a:p>
        </p:txBody>
      </p:sp>
      <p:sp>
        <p:nvSpPr>
          <p:cNvPr id="244" name="Google Shape;244;g77b83c3cac_0_10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77d18c88fe_0_2"/>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Feature Selection  </a:t>
            </a:r>
            <a:endParaRPr>
              <a:highlight>
                <a:srgbClr val="FFCD00"/>
              </a:highlight>
            </a:endParaRPr>
          </a:p>
        </p:txBody>
      </p:sp>
      <p:sp>
        <p:nvSpPr>
          <p:cNvPr id="250" name="Google Shape;250;g77d18c88fe_0_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51" name="Google Shape;251;g77d18c88fe_0_2"/>
          <p:cNvSpPr txBox="1"/>
          <p:nvPr/>
        </p:nvSpPr>
        <p:spPr>
          <a:xfrm>
            <a:off x="1137350" y="2341875"/>
            <a:ext cx="6688200" cy="7296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1" lang="en" sz="1400" u="none" cap="none" strike="noStrike">
                <a:solidFill>
                  <a:srgbClr val="000000"/>
                </a:solidFill>
                <a:latin typeface="Arial"/>
                <a:ea typeface="Arial"/>
                <a:cs typeface="Arial"/>
                <a:sym typeface="Arial"/>
              </a:rPr>
              <a:t>Feature selection</a:t>
            </a:r>
            <a:r>
              <a:rPr b="0" i="0" lang="en" sz="1400" u="none" cap="none" strike="noStrike">
                <a:solidFill>
                  <a:srgbClr val="000000"/>
                </a:solidFill>
                <a:latin typeface="Arial"/>
                <a:ea typeface="Arial"/>
                <a:cs typeface="Arial"/>
                <a:sym typeface="Arial"/>
              </a:rPr>
              <a:t> is the process of selecting the </a:t>
            </a:r>
            <a:r>
              <a:rPr b="1" i="1" lang="en" sz="1400" u="none" cap="none" strike="noStrike">
                <a:solidFill>
                  <a:srgbClr val="000000"/>
                </a:solidFill>
              </a:rPr>
              <a:t>relevant</a:t>
            </a:r>
            <a:r>
              <a:rPr b="0" i="0" lang="en" sz="1400" u="none" cap="none" strike="noStrike">
                <a:solidFill>
                  <a:srgbClr val="000000"/>
                </a:solidFill>
                <a:latin typeface="Arial"/>
                <a:ea typeface="Arial"/>
                <a:cs typeface="Arial"/>
                <a:sym typeface="Arial"/>
              </a:rPr>
              <a:t> feature</a:t>
            </a:r>
            <a:r>
              <a:rPr lang="en"/>
              <a:t>s</a:t>
            </a:r>
            <a:r>
              <a:rPr b="0" i="0" lang="en" sz="1400" u="none" cap="none" strike="noStrike">
                <a:solidFill>
                  <a:srgbClr val="000000"/>
                </a:solidFill>
                <a:latin typeface="Arial"/>
                <a:ea typeface="Arial"/>
                <a:cs typeface="Arial"/>
                <a:sym typeface="Arial"/>
              </a:rPr>
              <a:t> in order to </a:t>
            </a:r>
            <a:r>
              <a:rPr b="1" i="0" lang="en" sz="1400" u="none" cap="none" strike="noStrike">
                <a:solidFill>
                  <a:srgbClr val="000000"/>
                </a:solidFill>
              </a:rPr>
              <a:t>reduce the dimension of the data</a:t>
            </a:r>
            <a:r>
              <a:rPr b="0" i="0" lang="en" sz="1400" u="none" cap="none" strike="noStrike">
                <a:solidFill>
                  <a:srgbClr val="000000"/>
                </a:solidFill>
                <a:latin typeface="Arial"/>
                <a:ea typeface="Arial"/>
                <a:cs typeface="Arial"/>
                <a:sym typeface="Arial"/>
              </a:rPr>
              <a:t> (i.e. number of columns) and to optimise performance.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77b83c3cac_0_109"/>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Feature Selection</a:t>
            </a:r>
            <a:endParaRPr>
              <a:highlight>
                <a:srgbClr val="FFCD00"/>
              </a:highlight>
            </a:endParaRPr>
          </a:p>
        </p:txBody>
      </p:sp>
      <p:sp>
        <p:nvSpPr>
          <p:cNvPr id="257" name="Google Shape;257;g77b83c3cac_0_109"/>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58" name="Google Shape;258;g77b83c3cac_0_109"/>
          <p:cNvSpPr/>
          <p:nvPr/>
        </p:nvSpPr>
        <p:spPr>
          <a:xfrm>
            <a:off x="3429775" y="1459375"/>
            <a:ext cx="1489200" cy="583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Feature Selection</a:t>
            </a:r>
            <a:endParaRPr b="0" i="0" sz="1400" u="none" cap="none" strike="noStrike">
              <a:solidFill>
                <a:srgbClr val="000000"/>
              </a:solidFill>
              <a:latin typeface="Arial"/>
              <a:ea typeface="Arial"/>
              <a:cs typeface="Arial"/>
              <a:sym typeface="Arial"/>
            </a:endParaRPr>
          </a:p>
        </p:txBody>
      </p:sp>
      <p:sp>
        <p:nvSpPr>
          <p:cNvPr id="259" name="Google Shape;259;g77b83c3cac_0_109"/>
          <p:cNvSpPr/>
          <p:nvPr/>
        </p:nvSpPr>
        <p:spPr>
          <a:xfrm>
            <a:off x="1662950" y="3591600"/>
            <a:ext cx="1489200" cy="583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Correlation Threshold</a:t>
            </a:r>
            <a:endParaRPr b="0" i="0" sz="1400" u="none" cap="none" strike="noStrike">
              <a:solidFill>
                <a:srgbClr val="000000"/>
              </a:solidFill>
              <a:latin typeface="Arial"/>
              <a:ea typeface="Arial"/>
              <a:cs typeface="Arial"/>
              <a:sym typeface="Arial"/>
            </a:endParaRPr>
          </a:p>
        </p:txBody>
      </p:sp>
      <p:sp>
        <p:nvSpPr>
          <p:cNvPr id="260" name="Google Shape;260;g77b83c3cac_0_109"/>
          <p:cNvSpPr/>
          <p:nvPr/>
        </p:nvSpPr>
        <p:spPr>
          <a:xfrm>
            <a:off x="3770450" y="3591600"/>
            <a:ext cx="1489200" cy="583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400" u="none" cap="none" strike="noStrike">
                <a:solidFill>
                  <a:srgbClr val="000000"/>
                </a:solidFill>
                <a:latin typeface="Arial"/>
                <a:ea typeface="Arial"/>
                <a:cs typeface="Arial"/>
                <a:sym typeface="Arial"/>
              </a:rPr>
              <a:t>Backwards Elimination </a:t>
            </a:r>
            <a:endParaRPr b="0" i="0" sz="1400" u="none" cap="none" strike="noStrike">
              <a:solidFill>
                <a:srgbClr val="000000"/>
              </a:solidFill>
              <a:latin typeface="Arial"/>
              <a:ea typeface="Arial"/>
              <a:cs typeface="Arial"/>
              <a:sym typeface="Arial"/>
            </a:endParaRPr>
          </a:p>
        </p:txBody>
      </p:sp>
      <p:sp>
        <p:nvSpPr>
          <p:cNvPr id="261" name="Google Shape;261;g77b83c3cac_0_109"/>
          <p:cNvSpPr/>
          <p:nvPr/>
        </p:nvSpPr>
        <p:spPr>
          <a:xfrm>
            <a:off x="6029950" y="3636525"/>
            <a:ext cx="1489200" cy="583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400" u="none" cap="none" strike="noStrike">
                <a:solidFill>
                  <a:schemeClr val="dk1"/>
                </a:solidFill>
                <a:latin typeface="Arial"/>
                <a:ea typeface="Arial"/>
                <a:cs typeface="Arial"/>
                <a:sym typeface="Arial"/>
              </a:rPr>
              <a:t>Forwards Selection</a:t>
            </a:r>
            <a:endParaRPr b="0" i="0" sz="1400" u="none" cap="none" strike="noStrike">
              <a:solidFill>
                <a:srgbClr val="000000"/>
              </a:solidFill>
              <a:latin typeface="Arial"/>
              <a:ea typeface="Arial"/>
              <a:cs typeface="Arial"/>
              <a:sym typeface="Arial"/>
            </a:endParaRPr>
          </a:p>
        </p:txBody>
      </p:sp>
      <p:sp>
        <p:nvSpPr>
          <p:cNvPr id="262" name="Google Shape;262;g77b83c3cac_0_109"/>
          <p:cNvSpPr/>
          <p:nvPr/>
        </p:nvSpPr>
        <p:spPr>
          <a:xfrm>
            <a:off x="3601325" y="3196025"/>
            <a:ext cx="4076400" cy="1527600"/>
          </a:xfrm>
          <a:prstGeom prst="roundRect">
            <a:avLst>
              <a:gd fmla="val 16667" name="adj"/>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Output Focussed </a:t>
            </a:r>
            <a:endParaRPr b="0" i="0" sz="1400" u="none" cap="none" strike="noStrike">
              <a:solidFill>
                <a:srgbClr val="000000"/>
              </a:solidFill>
              <a:latin typeface="Arial"/>
              <a:ea typeface="Arial"/>
              <a:cs typeface="Arial"/>
              <a:sym typeface="Arial"/>
            </a:endParaRPr>
          </a:p>
        </p:txBody>
      </p:sp>
      <p:sp>
        <p:nvSpPr>
          <p:cNvPr id="263" name="Google Shape;263;g77b83c3cac_0_109"/>
          <p:cNvSpPr/>
          <p:nvPr/>
        </p:nvSpPr>
        <p:spPr>
          <a:xfrm>
            <a:off x="1539175" y="3182975"/>
            <a:ext cx="1890600" cy="1553700"/>
          </a:xfrm>
          <a:prstGeom prst="roundRect">
            <a:avLst>
              <a:gd fmla="val 16667" name="adj"/>
            </a:avLst>
          </a:prstGeom>
          <a:noFill/>
          <a:ln cap="flat" cmpd="sng" w="2857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Input Focussed</a:t>
            </a:r>
            <a:endParaRPr b="0" i="0" sz="1400" u="none" cap="none" strike="noStrike">
              <a:solidFill>
                <a:srgbClr val="000000"/>
              </a:solidFill>
              <a:latin typeface="Arial"/>
              <a:ea typeface="Arial"/>
              <a:cs typeface="Arial"/>
              <a:sym typeface="Arial"/>
            </a:endParaRPr>
          </a:p>
        </p:txBody>
      </p:sp>
      <p:cxnSp>
        <p:nvCxnSpPr>
          <p:cNvPr id="264" name="Google Shape;264;g77b83c3cac_0_109"/>
          <p:cNvCxnSpPr>
            <a:stCxn id="258" idx="2"/>
          </p:cNvCxnSpPr>
          <p:nvPr/>
        </p:nvCxnSpPr>
        <p:spPr>
          <a:xfrm flipH="1">
            <a:off x="2387875" y="2042875"/>
            <a:ext cx="1786500" cy="1543200"/>
          </a:xfrm>
          <a:prstGeom prst="straightConnector1">
            <a:avLst/>
          </a:prstGeom>
          <a:noFill/>
          <a:ln cap="flat" cmpd="sng" w="9525">
            <a:solidFill>
              <a:schemeClr val="dk2"/>
            </a:solidFill>
            <a:prstDash val="solid"/>
            <a:round/>
            <a:headEnd len="sm" w="sm" type="none"/>
            <a:tailEnd len="med" w="med" type="triangle"/>
          </a:ln>
        </p:spPr>
      </p:cxnSp>
      <p:cxnSp>
        <p:nvCxnSpPr>
          <p:cNvPr id="265" name="Google Shape;265;g77b83c3cac_0_109"/>
          <p:cNvCxnSpPr>
            <a:stCxn id="258" idx="2"/>
          </p:cNvCxnSpPr>
          <p:nvPr/>
        </p:nvCxnSpPr>
        <p:spPr>
          <a:xfrm>
            <a:off x="4174375" y="2042875"/>
            <a:ext cx="25200" cy="1527600"/>
          </a:xfrm>
          <a:prstGeom prst="straightConnector1">
            <a:avLst/>
          </a:prstGeom>
          <a:noFill/>
          <a:ln cap="flat" cmpd="sng" w="9525">
            <a:solidFill>
              <a:schemeClr val="dk2"/>
            </a:solidFill>
            <a:prstDash val="solid"/>
            <a:round/>
            <a:headEnd len="sm" w="sm" type="none"/>
            <a:tailEnd len="med" w="med" type="triangle"/>
          </a:ln>
        </p:spPr>
      </p:cxnSp>
      <p:cxnSp>
        <p:nvCxnSpPr>
          <p:cNvPr id="266" name="Google Shape;266;g77b83c3cac_0_109"/>
          <p:cNvCxnSpPr>
            <a:stCxn id="258" idx="2"/>
          </p:cNvCxnSpPr>
          <p:nvPr/>
        </p:nvCxnSpPr>
        <p:spPr>
          <a:xfrm>
            <a:off x="4174375" y="2042875"/>
            <a:ext cx="2627700" cy="15738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000"/>
                                        <p:tgtEl>
                                          <p:spTgt spid="2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000"/>
                                        <p:tgtEl>
                                          <p:spTgt spid="2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000"/>
                                        <p:tgtEl>
                                          <p:spTgt spid="2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000"/>
                                        <p:tgtEl>
                                          <p:spTgt spid="2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1000"/>
                                        <p:tgtEl>
                                          <p:spTgt spid="2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000"/>
                                        <p:tgtEl>
                                          <p:spTgt spid="2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000"/>
                                        <p:tgtEl>
                                          <p:spTgt spid="2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77b83c3cac_0_126"/>
          <p:cNvSpPr txBox="1"/>
          <p:nvPr>
            <p:ph type="ctrTitle"/>
          </p:nvPr>
        </p:nvSpPr>
        <p:spPr>
          <a:xfrm>
            <a:off x="2015775" y="1579400"/>
            <a:ext cx="3787800" cy="198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Feature Selection: Correlation Threshold</a:t>
            </a:r>
            <a:endParaRPr/>
          </a:p>
          <a:p>
            <a:pPr indent="0" lvl="0" marL="0" rtl="0" algn="l">
              <a:lnSpc>
                <a:spcPct val="100000"/>
              </a:lnSpc>
              <a:spcBef>
                <a:spcPts val="0"/>
              </a:spcBef>
              <a:spcAft>
                <a:spcPts val="0"/>
              </a:spcAft>
              <a:buSzPts val="3000"/>
              <a:buNone/>
            </a:pPr>
            <a:r>
              <a:t/>
            </a:r>
            <a:endParaRPr/>
          </a:p>
        </p:txBody>
      </p:sp>
      <p:sp>
        <p:nvSpPr>
          <p:cNvPr id="272" name="Google Shape;272;g77b83c3cac_0_126"/>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Lora"/>
                <a:ea typeface="Lora"/>
                <a:cs typeface="Lora"/>
                <a:sym typeface="Lora"/>
              </a:rPr>
              <a:t>6</a:t>
            </a:r>
            <a:endParaRPr b="0" i="0" sz="2400" u="none" cap="none" strike="noStrike">
              <a:solidFill>
                <a:srgbClr val="000000"/>
              </a:solidFill>
              <a:latin typeface="Lora"/>
              <a:ea typeface="Lora"/>
              <a:cs typeface="Lora"/>
              <a:sym typeface="Lora"/>
            </a:endParaRPr>
          </a:p>
        </p:txBody>
      </p:sp>
      <p:sp>
        <p:nvSpPr>
          <p:cNvPr id="273" name="Google Shape;273;g77b83c3cac_0_12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g77d18c88fe_0_12"/>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Feature Selection: Correlation Threshold </a:t>
            </a:r>
            <a:endParaRPr>
              <a:highlight>
                <a:srgbClr val="FFCD00"/>
              </a:highlight>
            </a:endParaRPr>
          </a:p>
        </p:txBody>
      </p:sp>
      <p:sp>
        <p:nvSpPr>
          <p:cNvPr id="279" name="Google Shape;279;g77d18c88fe_0_1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80" name="Google Shape;280;g77d18c88fe_0_12"/>
          <p:cNvSpPr txBox="1"/>
          <p:nvPr/>
        </p:nvSpPr>
        <p:spPr>
          <a:xfrm>
            <a:off x="1183400" y="1835200"/>
            <a:ext cx="6688200" cy="24285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200"/>
              <a:buFont typeface="Arial"/>
              <a:buNone/>
            </a:pPr>
            <a:r>
              <a:rPr b="0" i="0" lang="en" sz="1400" u="none" cap="none" strike="noStrike">
                <a:solidFill>
                  <a:srgbClr val="000000"/>
                </a:solidFill>
                <a:latin typeface="Arial"/>
                <a:ea typeface="Arial"/>
                <a:cs typeface="Arial"/>
                <a:sym typeface="Arial"/>
              </a:rPr>
              <a:t>It might be the case that we have repetitive data in our dataset. For instance, it may be that there are features that are highly correlated </a:t>
            </a:r>
            <a:r>
              <a:rPr lang="en"/>
              <a:t>with</a:t>
            </a:r>
            <a:r>
              <a:rPr b="0" i="0" lang="en" sz="1400" u="none" cap="none" strike="noStrike">
                <a:solidFill>
                  <a:srgbClr val="000000"/>
                </a:solidFill>
                <a:latin typeface="Arial"/>
                <a:ea typeface="Arial"/>
                <a:cs typeface="Arial"/>
                <a:sym typeface="Arial"/>
              </a:rPr>
              <a:t> </a:t>
            </a:r>
            <a:r>
              <a:rPr b="1" i="0" lang="en" sz="1400" u="none" cap="none" strike="noStrike">
                <a:solidFill>
                  <a:srgbClr val="000000"/>
                </a:solidFill>
              </a:rPr>
              <a:t>each other</a:t>
            </a:r>
            <a:r>
              <a:rPr b="0" i="0" lang="en" sz="1400" u="none" cap="none" strike="noStrike">
                <a:solidFill>
                  <a:srgbClr val="000000"/>
                </a:solidFill>
                <a:latin typeface="Arial"/>
                <a:ea typeface="Arial"/>
                <a:cs typeface="Arial"/>
                <a:sym typeface="Arial"/>
              </a:rPr>
              <a:t>. We call this </a:t>
            </a:r>
            <a:r>
              <a:rPr b="1" lang="en" sz="1400" u="none" cap="none" strike="noStrike">
                <a:solidFill>
                  <a:schemeClr val="dk1"/>
                </a:solidFill>
              </a:rPr>
              <a:t>multicollinearity</a:t>
            </a:r>
            <a:r>
              <a:rPr b="0" i="0" lang="en" sz="14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1" lang="en" sz="1400" u="none" cap="none" strike="noStrike">
                <a:solidFill>
                  <a:schemeClr val="dk1"/>
                </a:solidFill>
                <a:latin typeface="Arial"/>
                <a:ea typeface="Arial"/>
                <a:cs typeface="Arial"/>
                <a:sym typeface="Arial"/>
              </a:rPr>
              <a:t>Multicollinearity</a:t>
            </a:r>
            <a:r>
              <a:rPr b="1" i="1" lang="en" sz="1400" u="none" cap="none" strike="noStrike">
                <a:solidFill>
                  <a:schemeClr val="dk1"/>
                </a:solidFill>
                <a:latin typeface="Arial"/>
                <a:ea typeface="Arial"/>
                <a:cs typeface="Arial"/>
                <a:sym typeface="Arial"/>
              </a:rPr>
              <a:t> </a:t>
            </a:r>
            <a:r>
              <a:rPr b="0" i="0" lang="en" sz="1400" u="none" cap="none" strike="noStrike">
                <a:solidFill>
                  <a:schemeClr val="dk1"/>
                </a:solidFill>
                <a:latin typeface="Arial"/>
                <a:ea typeface="Arial"/>
                <a:cs typeface="Arial"/>
                <a:sym typeface="Arial"/>
              </a:rPr>
              <a:t>means that</a:t>
            </a:r>
            <a:r>
              <a:rPr b="0" i="0" lang="en" sz="1400" u="none" cap="none" strike="noStrike">
                <a:solidFill>
                  <a:srgbClr val="000000"/>
                </a:solidFill>
                <a:latin typeface="Arial"/>
                <a:ea typeface="Arial"/>
                <a:cs typeface="Arial"/>
                <a:sym typeface="Arial"/>
              </a:rPr>
              <a:t> </a:t>
            </a:r>
            <a:r>
              <a:rPr lang="en"/>
              <a:t>two or more variables</a:t>
            </a:r>
            <a:r>
              <a:rPr b="0" i="0" lang="en" sz="1400" u="none" cap="none" strike="noStrike">
                <a:solidFill>
                  <a:srgbClr val="000000"/>
                </a:solidFill>
                <a:latin typeface="Arial"/>
                <a:ea typeface="Arial"/>
                <a:cs typeface="Arial"/>
                <a:sym typeface="Arial"/>
              </a:rPr>
              <a:t> are effectively communicating the same information twice</a:t>
            </a:r>
            <a:r>
              <a:rPr lang="en"/>
              <a:t>.</a:t>
            </a:r>
            <a:endParaRPr/>
          </a:p>
          <a:p>
            <a:pPr indent="0" lvl="0" marL="0" marR="0" rtl="0" algn="just">
              <a:lnSpc>
                <a:spcPct val="100000"/>
              </a:lnSpc>
              <a:spcBef>
                <a:spcPts val="0"/>
              </a:spcBef>
              <a:spcAft>
                <a:spcPts val="0"/>
              </a:spcAft>
              <a:buClr>
                <a:srgbClr val="000000"/>
              </a:buClr>
              <a:buSzPts val="1200"/>
              <a:buFont typeface="Arial"/>
              <a:buNone/>
            </a:pPr>
            <a:r>
              <a:t/>
            </a:r>
            <a:endParaRPr/>
          </a:p>
          <a:p>
            <a:pPr indent="0" lvl="0" marL="0" marR="0" rtl="0" algn="just">
              <a:lnSpc>
                <a:spcPct val="100000"/>
              </a:lnSpc>
              <a:spcBef>
                <a:spcPts val="0"/>
              </a:spcBef>
              <a:spcAft>
                <a:spcPts val="0"/>
              </a:spcAft>
              <a:buClr>
                <a:srgbClr val="000000"/>
              </a:buClr>
              <a:buSzPts val="1200"/>
              <a:buFont typeface="Arial"/>
              <a:buNone/>
            </a:pPr>
            <a:r>
              <a:rPr lang="en"/>
              <a:t>Neglecting</a:t>
            </a:r>
            <a:r>
              <a:rPr lang="en"/>
              <a:t> to remove one of these columns, causes the algorithm to </a:t>
            </a:r>
            <a:r>
              <a:rPr b="1" lang="en"/>
              <a:t>overweigh</a:t>
            </a:r>
            <a:r>
              <a:rPr b="0" i="0" lang="en" sz="1400" u="none" cap="none" strike="noStrike">
                <a:solidFill>
                  <a:srgbClr val="000000"/>
                </a:solidFill>
                <a:latin typeface="Arial"/>
                <a:ea typeface="Arial"/>
                <a:cs typeface="Arial"/>
                <a:sym typeface="Arial"/>
              </a:rPr>
              <a:t> the importance of this information in determining the outcome.</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sz="1400" u="none" cap="none" strike="noStrike">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0" st="0"/>
                                            </p:txEl>
                                          </p:spTgt>
                                        </p:tgtEl>
                                        <p:attrNameLst>
                                          <p:attrName>style.visibility</p:attrName>
                                        </p:attrNameLst>
                                      </p:cBhvr>
                                      <p:to>
                                        <p:strVal val="visible"/>
                                      </p:to>
                                    </p:set>
                                    <p:animEffect filter="fade" transition="in">
                                      <p:cBhvr>
                                        <p:cTn dur="1000"/>
                                        <p:tgtEl>
                                          <p:spTgt spid="28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1" st="1"/>
                                            </p:txEl>
                                          </p:spTgt>
                                        </p:tgtEl>
                                        <p:attrNameLst>
                                          <p:attrName>style.visibility</p:attrName>
                                        </p:attrNameLst>
                                      </p:cBhvr>
                                      <p:to>
                                        <p:strVal val="visible"/>
                                      </p:to>
                                    </p:set>
                                    <p:animEffect filter="fade" transition="in">
                                      <p:cBhvr>
                                        <p:cTn dur="1000"/>
                                        <p:tgtEl>
                                          <p:spTgt spid="28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2" st="2"/>
                                            </p:txEl>
                                          </p:spTgt>
                                        </p:tgtEl>
                                        <p:attrNameLst>
                                          <p:attrName>style.visibility</p:attrName>
                                        </p:attrNameLst>
                                      </p:cBhvr>
                                      <p:to>
                                        <p:strVal val="visible"/>
                                      </p:to>
                                    </p:set>
                                    <p:animEffect filter="fade" transition="in">
                                      <p:cBhvr>
                                        <p:cTn dur="1000"/>
                                        <p:tgtEl>
                                          <p:spTgt spid="28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3" st="3"/>
                                            </p:txEl>
                                          </p:spTgt>
                                        </p:tgtEl>
                                        <p:attrNameLst>
                                          <p:attrName>style.visibility</p:attrName>
                                        </p:attrNameLst>
                                      </p:cBhvr>
                                      <p:to>
                                        <p:strVal val="visible"/>
                                      </p:to>
                                    </p:set>
                                    <p:animEffect filter="fade" transition="in">
                                      <p:cBhvr>
                                        <p:cTn dur="1000"/>
                                        <p:tgtEl>
                                          <p:spTgt spid="28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4" st="4"/>
                                            </p:txEl>
                                          </p:spTgt>
                                        </p:tgtEl>
                                        <p:attrNameLst>
                                          <p:attrName>style.visibility</p:attrName>
                                        </p:attrNameLst>
                                      </p:cBhvr>
                                      <p:to>
                                        <p:strVal val="visible"/>
                                      </p:to>
                                    </p:set>
                                    <p:animEffect filter="fade" transition="in">
                                      <p:cBhvr>
                                        <p:cTn dur="1000"/>
                                        <p:tgtEl>
                                          <p:spTgt spid="28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5" st="5"/>
                                            </p:txEl>
                                          </p:spTgt>
                                        </p:tgtEl>
                                        <p:attrNameLst>
                                          <p:attrName>style.visibility</p:attrName>
                                        </p:attrNameLst>
                                      </p:cBhvr>
                                      <p:to>
                                        <p:strVal val="visible"/>
                                      </p:to>
                                    </p:set>
                                    <p:animEffect filter="fade" transition="in">
                                      <p:cBhvr>
                                        <p:cTn dur="1000"/>
                                        <p:tgtEl>
                                          <p:spTgt spid="280">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g77d18c88fe_0_18"/>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Feature Selection: Correlation  Threshold </a:t>
            </a:r>
            <a:endParaRPr>
              <a:highlight>
                <a:srgbClr val="FFCD00"/>
              </a:highlight>
            </a:endParaRPr>
          </a:p>
        </p:txBody>
      </p:sp>
      <p:sp>
        <p:nvSpPr>
          <p:cNvPr id="286" name="Google Shape;286;g77d18c88fe_0_18"/>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graphicFrame>
        <p:nvGraphicFramePr>
          <p:cNvPr id="287" name="Google Shape;287;g77d18c88fe_0_18"/>
          <p:cNvGraphicFramePr/>
          <p:nvPr/>
        </p:nvGraphicFramePr>
        <p:xfrm>
          <a:off x="952500" y="1619250"/>
          <a:ext cx="3000000" cy="3000000"/>
        </p:xfrm>
        <a:graphic>
          <a:graphicData uri="http://schemas.openxmlformats.org/drawingml/2006/table">
            <a:tbl>
              <a:tblPr>
                <a:noFill/>
                <a:tableStyleId>{5F3E81EA-169F-4C08-8F60-92D417967801}</a:tableStyleId>
              </a:tblPr>
              <a:tblGrid>
                <a:gridCol w="406825"/>
                <a:gridCol w="1493450"/>
                <a:gridCol w="927900"/>
                <a:gridCol w="1562825"/>
                <a:gridCol w="1624275"/>
                <a:gridCol w="1407975"/>
              </a:tblGrid>
              <a:tr h="3810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Year_of_Birth</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Age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Gender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Income (label)</a:t>
                      </a:r>
                      <a:endParaRPr b="1"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1990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Male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32421</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1971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49</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Female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12019</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1984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36</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Female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3219129</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1955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65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Male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68432</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2001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19</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Female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9421</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r>
            </a:tbl>
          </a:graphicData>
        </a:graphic>
      </p:graphicFrame>
      <p:cxnSp>
        <p:nvCxnSpPr>
          <p:cNvPr id="288" name="Google Shape;288;g77d18c88fe_0_18"/>
          <p:cNvCxnSpPr/>
          <p:nvPr/>
        </p:nvCxnSpPr>
        <p:spPr>
          <a:xfrm flipH="1">
            <a:off x="2135150" y="463900"/>
            <a:ext cx="1827000" cy="1058700"/>
          </a:xfrm>
          <a:prstGeom prst="straightConnector1">
            <a:avLst/>
          </a:prstGeom>
          <a:noFill/>
          <a:ln cap="flat" cmpd="sng" w="9525">
            <a:solidFill>
              <a:schemeClr val="dk2"/>
            </a:solidFill>
            <a:prstDash val="solid"/>
            <a:round/>
            <a:headEnd len="med" w="med" type="none"/>
            <a:tailEnd len="med" w="med" type="triangle"/>
          </a:ln>
        </p:spPr>
      </p:cxnSp>
      <p:cxnSp>
        <p:nvCxnSpPr>
          <p:cNvPr id="289" name="Google Shape;289;g77d18c88fe_0_18"/>
          <p:cNvCxnSpPr/>
          <p:nvPr/>
        </p:nvCxnSpPr>
        <p:spPr>
          <a:xfrm flipH="1">
            <a:off x="3503000" y="463900"/>
            <a:ext cx="1827000" cy="1049400"/>
          </a:xfrm>
          <a:prstGeom prst="straightConnector1">
            <a:avLst/>
          </a:prstGeom>
          <a:noFill/>
          <a:ln cap="flat" cmpd="sng" w="9525">
            <a:solidFill>
              <a:schemeClr val="dk2"/>
            </a:solidFill>
            <a:prstDash val="solid"/>
            <a:round/>
            <a:headEnd len="med" w="med" type="none"/>
            <a:tailEnd len="med" w="med" type="triangle"/>
          </a:ln>
        </p:spPr>
      </p:cxnSp>
      <p:sp>
        <p:nvSpPr>
          <p:cNvPr id="290" name="Google Shape;290;g77d18c88fe_0_18"/>
          <p:cNvSpPr txBox="1"/>
          <p:nvPr/>
        </p:nvSpPr>
        <p:spPr>
          <a:xfrm>
            <a:off x="3643600" y="107875"/>
            <a:ext cx="22299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Quattrocento Sans"/>
                <a:ea typeface="Quattrocento Sans"/>
                <a:cs typeface="Quattrocento Sans"/>
                <a:sym typeface="Quattrocento Sans"/>
              </a:rPr>
              <a:t>Multicollinear Features</a:t>
            </a:r>
            <a:endParaRPr>
              <a:latin typeface="Quattrocento Sans"/>
              <a:ea typeface="Quattrocento Sans"/>
              <a:cs typeface="Quattrocento Sans"/>
              <a:sym typeface="Quattrocento Sans"/>
            </a:endParaRPr>
          </a:p>
        </p:txBody>
      </p:sp>
      <p:sp>
        <p:nvSpPr>
          <p:cNvPr id="291" name="Google Shape;291;g77d18c88fe_0_18"/>
          <p:cNvSpPr/>
          <p:nvPr/>
        </p:nvSpPr>
        <p:spPr>
          <a:xfrm>
            <a:off x="1241875" y="1369000"/>
            <a:ext cx="2595000" cy="3251100"/>
          </a:xfrm>
          <a:prstGeom prst="roundRect">
            <a:avLst>
              <a:gd fmla="val 16667" name="adj"/>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g77d18c88fe_0_18"/>
          <p:cNvSpPr/>
          <p:nvPr/>
        </p:nvSpPr>
        <p:spPr>
          <a:xfrm>
            <a:off x="2787200" y="1361200"/>
            <a:ext cx="2595000" cy="3251100"/>
          </a:xfrm>
          <a:prstGeom prst="roundRect">
            <a:avLst>
              <a:gd fmla="val 16667" name="adj"/>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3" name="Google Shape;293;g77d18c88fe_0_18"/>
          <p:cNvCxnSpPr/>
          <p:nvPr/>
        </p:nvCxnSpPr>
        <p:spPr>
          <a:xfrm flipH="1" rot="10800000">
            <a:off x="3836875" y="2978950"/>
            <a:ext cx="3179400" cy="15600"/>
          </a:xfrm>
          <a:prstGeom prst="straightConnector1">
            <a:avLst/>
          </a:prstGeom>
          <a:noFill/>
          <a:ln cap="flat" cmpd="sng" w="28575">
            <a:solidFill>
              <a:srgbClr val="FF9900"/>
            </a:solidFill>
            <a:prstDash val="dash"/>
            <a:round/>
            <a:headEnd len="med" w="med" type="none"/>
            <a:tailEnd len="med" w="med" type="triangle"/>
          </a:ln>
        </p:spPr>
      </p:cxnSp>
      <p:cxnSp>
        <p:nvCxnSpPr>
          <p:cNvPr id="294" name="Google Shape;294;g77d18c88fe_0_18"/>
          <p:cNvCxnSpPr/>
          <p:nvPr/>
        </p:nvCxnSpPr>
        <p:spPr>
          <a:xfrm>
            <a:off x="5382200" y="2614713"/>
            <a:ext cx="1559400" cy="4200"/>
          </a:xfrm>
          <a:prstGeom prst="straightConnector1">
            <a:avLst/>
          </a:prstGeom>
          <a:noFill/>
          <a:ln cap="flat" cmpd="sng" w="28575">
            <a:solidFill>
              <a:srgbClr val="00FF00"/>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000"/>
                                        <p:tgtEl>
                                          <p:spTgt spid="2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1000"/>
                                        <p:tgtEl>
                                          <p:spTgt spid="2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1000"/>
                                        <p:tgtEl>
                                          <p:spTgt spid="2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1000"/>
                                        <p:tgtEl>
                                          <p:spTgt spid="2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1000"/>
                                        <p:tgtEl>
                                          <p:spTgt spid="2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29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000"/>
                                        <p:tgtEl>
                                          <p:spTgt spid="2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000"/>
                                        <p:tgtEl>
                                          <p:spTgt spid="2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g77d18c88fe_0_26"/>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Feature Selection: </a:t>
            </a:r>
            <a:r>
              <a:rPr lang="en">
                <a:solidFill>
                  <a:schemeClr val="dk1"/>
                </a:solidFill>
              </a:rPr>
              <a:t>Correlation</a:t>
            </a:r>
            <a:r>
              <a:rPr lang="en"/>
              <a:t> Threshold </a:t>
            </a:r>
            <a:endParaRPr>
              <a:highlight>
                <a:srgbClr val="FFCD00"/>
              </a:highlight>
            </a:endParaRPr>
          </a:p>
        </p:txBody>
      </p:sp>
      <p:sp>
        <p:nvSpPr>
          <p:cNvPr id="300" name="Google Shape;300;g77d18c88fe_0_2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01" name="Google Shape;301;g77d18c88fe_0_26"/>
          <p:cNvSpPr/>
          <p:nvPr/>
        </p:nvSpPr>
        <p:spPr>
          <a:xfrm>
            <a:off x="758200" y="2940988"/>
            <a:ext cx="1489200" cy="583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Select a Threshold (e.g. corr = 0.6)</a:t>
            </a:r>
            <a:endParaRPr b="0" i="0" sz="1400" u="none" cap="none" strike="noStrike">
              <a:solidFill>
                <a:srgbClr val="000000"/>
              </a:solidFill>
              <a:latin typeface="Arial"/>
              <a:ea typeface="Arial"/>
              <a:cs typeface="Arial"/>
              <a:sym typeface="Arial"/>
            </a:endParaRPr>
          </a:p>
        </p:txBody>
      </p:sp>
      <p:pic>
        <p:nvPicPr>
          <p:cNvPr id="302" name="Google Shape;302;g77d18c88fe_0_26"/>
          <p:cNvPicPr preferRelativeResize="0"/>
          <p:nvPr/>
        </p:nvPicPr>
        <p:blipFill rotWithShape="1">
          <a:blip r:embed="rId3">
            <a:alphaModFix/>
          </a:blip>
          <a:srcRect b="0" l="0" r="0" t="0"/>
          <a:stretch/>
        </p:blipFill>
        <p:spPr>
          <a:xfrm>
            <a:off x="3551350" y="2706362"/>
            <a:ext cx="1663250" cy="1052775"/>
          </a:xfrm>
          <a:prstGeom prst="rect">
            <a:avLst/>
          </a:prstGeom>
          <a:noFill/>
          <a:ln>
            <a:noFill/>
          </a:ln>
        </p:spPr>
      </p:pic>
      <p:sp>
        <p:nvSpPr>
          <p:cNvPr id="303" name="Google Shape;303;g77d18c88fe_0_26"/>
          <p:cNvSpPr/>
          <p:nvPr/>
        </p:nvSpPr>
        <p:spPr>
          <a:xfrm>
            <a:off x="6407100" y="2941000"/>
            <a:ext cx="1489200" cy="583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Remove Features &gt; corr_threshold.</a:t>
            </a:r>
            <a:endParaRPr b="0" i="0" sz="1400" u="none" cap="none" strike="noStrike">
              <a:solidFill>
                <a:srgbClr val="000000"/>
              </a:solidFill>
              <a:latin typeface="Arial"/>
              <a:ea typeface="Arial"/>
              <a:cs typeface="Arial"/>
              <a:sym typeface="Arial"/>
            </a:endParaRPr>
          </a:p>
        </p:txBody>
      </p:sp>
      <p:cxnSp>
        <p:nvCxnSpPr>
          <p:cNvPr id="304" name="Google Shape;304;g77d18c88fe_0_26"/>
          <p:cNvCxnSpPr>
            <a:stCxn id="301" idx="3"/>
            <a:endCxn id="302" idx="1"/>
          </p:cNvCxnSpPr>
          <p:nvPr/>
        </p:nvCxnSpPr>
        <p:spPr>
          <a:xfrm>
            <a:off x="2247400" y="3232738"/>
            <a:ext cx="1304100" cy="0"/>
          </a:xfrm>
          <a:prstGeom prst="straightConnector1">
            <a:avLst/>
          </a:prstGeom>
          <a:noFill/>
          <a:ln cap="flat" cmpd="sng" w="9525">
            <a:solidFill>
              <a:schemeClr val="dk2"/>
            </a:solidFill>
            <a:prstDash val="solid"/>
            <a:round/>
            <a:headEnd len="sm" w="sm" type="none"/>
            <a:tailEnd len="med" w="med" type="triangle"/>
          </a:ln>
        </p:spPr>
      </p:cxnSp>
      <p:cxnSp>
        <p:nvCxnSpPr>
          <p:cNvPr id="305" name="Google Shape;305;g77d18c88fe_0_26"/>
          <p:cNvCxnSpPr>
            <a:stCxn id="302" idx="3"/>
            <a:endCxn id="303" idx="1"/>
          </p:cNvCxnSpPr>
          <p:nvPr/>
        </p:nvCxnSpPr>
        <p:spPr>
          <a:xfrm>
            <a:off x="5214600" y="3232749"/>
            <a:ext cx="1192500" cy="0"/>
          </a:xfrm>
          <a:prstGeom prst="straightConnector1">
            <a:avLst/>
          </a:prstGeom>
          <a:noFill/>
          <a:ln cap="flat" cmpd="sng" w="9525">
            <a:solidFill>
              <a:schemeClr val="dk2"/>
            </a:solidFill>
            <a:prstDash val="solid"/>
            <a:round/>
            <a:headEnd len="sm" w="sm" type="none"/>
            <a:tailEnd len="med" w="med" type="triangle"/>
          </a:ln>
        </p:spPr>
      </p:cxnSp>
      <p:sp>
        <p:nvSpPr>
          <p:cNvPr id="306" name="Google Shape;306;g77d18c88fe_0_26"/>
          <p:cNvSpPr txBox="1"/>
          <p:nvPr/>
        </p:nvSpPr>
        <p:spPr>
          <a:xfrm>
            <a:off x="1470025" y="1672525"/>
            <a:ext cx="5686800" cy="629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t>We can determine multicollinearity for features by setting a correlation threshold and subsequently removing redundant features.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1000"/>
                                        <p:tgtEl>
                                          <p:spTgt spid="3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000"/>
                                        <p:tgtEl>
                                          <p:spTgt spid="3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000"/>
                                        <p:tgtEl>
                                          <p:spTgt spid="3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000"/>
                                        <p:tgtEl>
                                          <p:spTgt spid="3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000"/>
                                        <p:tgtEl>
                                          <p:spTgt spid="3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g77b83c3cac_0_139"/>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Feature Selection: </a:t>
            </a:r>
            <a:r>
              <a:rPr lang="en">
                <a:solidFill>
                  <a:schemeClr val="dk1"/>
                </a:solidFill>
              </a:rPr>
              <a:t>Correlation</a:t>
            </a:r>
            <a:r>
              <a:rPr lang="en"/>
              <a:t> Threshold </a:t>
            </a:r>
            <a:endParaRPr>
              <a:highlight>
                <a:srgbClr val="FFCD00"/>
              </a:highlight>
            </a:endParaRPr>
          </a:p>
        </p:txBody>
      </p:sp>
      <p:sp>
        <p:nvSpPr>
          <p:cNvPr id="312" name="Google Shape;312;g77b83c3cac_0_139"/>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13" name="Google Shape;313;g77b83c3cac_0_139"/>
          <p:cNvSpPr txBox="1"/>
          <p:nvPr/>
        </p:nvSpPr>
        <p:spPr>
          <a:xfrm>
            <a:off x="1183400" y="1835200"/>
            <a:ext cx="6688200" cy="245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400" u="none" cap="none" strike="noStrike">
                <a:solidFill>
                  <a:srgbClr val="000000"/>
                </a:solidFill>
                <a:latin typeface="Arial"/>
                <a:ea typeface="Arial"/>
                <a:cs typeface="Arial"/>
                <a:sym typeface="Arial"/>
              </a:rPr>
              <a:t>Advantage:</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400" u="none" cap="none" strike="noStrike">
                <a:solidFill>
                  <a:srgbClr val="000000"/>
                </a:solidFill>
                <a:latin typeface="Arial"/>
                <a:ea typeface="Arial"/>
                <a:cs typeface="Arial"/>
                <a:sym typeface="Arial"/>
              </a:rPr>
              <a:t>By removing this feature, we reduce the redundant information in the dataset, as well as multicollinearity between the features (this can be problematic for some algorithms such as Linear Regression).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1" i="0" lang="en" sz="1400" u="none" cap="none" strike="noStrike">
                <a:solidFill>
                  <a:schemeClr val="dk1"/>
                </a:solidFill>
                <a:latin typeface="Arial"/>
                <a:ea typeface="Arial"/>
                <a:cs typeface="Arial"/>
                <a:sym typeface="Arial"/>
              </a:rPr>
              <a:t>Disadvantage: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400" u="none" cap="none" strike="noStrike">
                <a:solidFill>
                  <a:srgbClr val="000000"/>
                </a:solidFill>
                <a:latin typeface="Arial"/>
                <a:ea typeface="Arial"/>
                <a:cs typeface="Arial"/>
                <a:sym typeface="Arial"/>
              </a:rPr>
              <a:t>A downside to this process is that the cutoff for 'highly' correlated must be determined by the analyst, which introduces bias.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0" st="0"/>
                                            </p:txEl>
                                          </p:spTgt>
                                        </p:tgtEl>
                                        <p:attrNameLst>
                                          <p:attrName>style.visibility</p:attrName>
                                        </p:attrNameLst>
                                      </p:cBhvr>
                                      <p:to>
                                        <p:strVal val="visible"/>
                                      </p:to>
                                    </p:set>
                                    <p:animEffect filter="fade" transition="in">
                                      <p:cBhvr>
                                        <p:cTn dur="1000"/>
                                        <p:tgtEl>
                                          <p:spTgt spid="31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1" st="1"/>
                                            </p:txEl>
                                          </p:spTgt>
                                        </p:tgtEl>
                                        <p:attrNameLst>
                                          <p:attrName>style.visibility</p:attrName>
                                        </p:attrNameLst>
                                      </p:cBhvr>
                                      <p:to>
                                        <p:strVal val="visible"/>
                                      </p:to>
                                    </p:set>
                                    <p:animEffect filter="fade" transition="in">
                                      <p:cBhvr>
                                        <p:cTn dur="1000"/>
                                        <p:tgtEl>
                                          <p:spTgt spid="31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2" st="2"/>
                                            </p:txEl>
                                          </p:spTgt>
                                        </p:tgtEl>
                                        <p:attrNameLst>
                                          <p:attrName>style.visibility</p:attrName>
                                        </p:attrNameLst>
                                      </p:cBhvr>
                                      <p:to>
                                        <p:strVal val="visible"/>
                                      </p:to>
                                    </p:set>
                                    <p:animEffect filter="fade" transition="in">
                                      <p:cBhvr>
                                        <p:cTn dur="1000"/>
                                        <p:tgtEl>
                                          <p:spTgt spid="31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3" st="3"/>
                                            </p:txEl>
                                          </p:spTgt>
                                        </p:tgtEl>
                                        <p:attrNameLst>
                                          <p:attrName>style.visibility</p:attrName>
                                        </p:attrNameLst>
                                      </p:cBhvr>
                                      <p:to>
                                        <p:strVal val="visible"/>
                                      </p:to>
                                    </p:set>
                                    <p:animEffect filter="fade" transition="in">
                                      <p:cBhvr>
                                        <p:cTn dur="1000"/>
                                        <p:tgtEl>
                                          <p:spTgt spid="31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4" st="4"/>
                                            </p:txEl>
                                          </p:spTgt>
                                        </p:tgtEl>
                                        <p:attrNameLst>
                                          <p:attrName>style.visibility</p:attrName>
                                        </p:attrNameLst>
                                      </p:cBhvr>
                                      <p:to>
                                        <p:strVal val="visible"/>
                                      </p:to>
                                    </p:set>
                                    <p:animEffect filter="fade" transition="in">
                                      <p:cBhvr>
                                        <p:cTn dur="1000"/>
                                        <p:tgtEl>
                                          <p:spTgt spid="31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5" st="5"/>
                                            </p:txEl>
                                          </p:spTgt>
                                        </p:tgtEl>
                                        <p:attrNameLst>
                                          <p:attrName>style.visibility</p:attrName>
                                        </p:attrNameLst>
                                      </p:cBhvr>
                                      <p:to>
                                        <p:strVal val="visible"/>
                                      </p:to>
                                    </p:set>
                                    <p:animEffect filter="fade" transition="in">
                                      <p:cBhvr>
                                        <p:cTn dur="1000"/>
                                        <p:tgtEl>
                                          <p:spTgt spid="31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6" st="6"/>
                                            </p:txEl>
                                          </p:spTgt>
                                        </p:tgtEl>
                                        <p:attrNameLst>
                                          <p:attrName>style.visibility</p:attrName>
                                        </p:attrNameLst>
                                      </p:cBhvr>
                                      <p:to>
                                        <p:strVal val="visible"/>
                                      </p:to>
                                    </p:set>
                                    <p:animEffect filter="fade" transition="in">
                                      <p:cBhvr>
                                        <p:cTn dur="1000"/>
                                        <p:tgtEl>
                                          <p:spTgt spid="31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7" st="7"/>
                                            </p:txEl>
                                          </p:spTgt>
                                        </p:tgtEl>
                                        <p:attrNameLst>
                                          <p:attrName>style.visibility</p:attrName>
                                        </p:attrNameLst>
                                      </p:cBhvr>
                                      <p:to>
                                        <p:strVal val="visible"/>
                                      </p:to>
                                    </p:set>
                                    <p:animEffect filter="fade" transition="in">
                                      <p:cBhvr>
                                        <p:cTn dur="1000"/>
                                        <p:tgtEl>
                                          <p:spTgt spid="313">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g77b83c3cac_0_146"/>
          <p:cNvSpPr txBox="1"/>
          <p:nvPr>
            <p:ph type="ctrTitle"/>
          </p:nvPr>
        </p:nvSpPr>
        <p:spPr>
          <a:xfrm>
            <a:off x="2015775" y="1579400"/>
            <a:ext cx="3787800" cy="198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Output Focussed Feature Selection  </a:t>
            </a:r>
            <a:endParaRPr/>
          </a:p>
          <a:p>
            <a:pPr indent="0" lvl="0" marL="0" rtl="0" algn="l">
              <a:lnSpc>
                <a:spcPct val="100000"/>
              </a:lnSpc>
              <a:spcBef>
                <a:spcPts val="0"/>
              </a:spcBef>
              <a:spcAft>
                <a:spcPts val="0"/>
              </a:spcAft>
              <a:buSzPts val="3000"/>
              <a:buNone/>
            </a:pPr>
            <a:r>
              <a:t/>
            </a:r>
            <a:endParaRPr/>
          </a:p>
        </p:txBody>
      </p:sp>
      <p:sp>
        <p:nvSpPr>
          <p:cNvPr id="319" name="Google Shape;319;g77b83c3cac_0_146"/>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Lora"/>
                <a:ea typeface="Lora"/>
                <a:cs typeface="Lora"/>
                <a:sym typeface="Lora"/>
              </a:rPr>
              <a:t>7</a:t>
            </a:r>
            <a:endParaRPr b="0" i="0" sz="2400" u="none" cap="none" strike="noStrike">
              <a:solidFill>
                <a:srgbClr val="000000"/>
              </a:solidFill>
              <a:latin typeface="Lora"/>
              <a:ea typeface="Lora"/>
              <a:cs typeface="Lora"/>
              <a:sym typeface="Lora"/>
            </a:endParaRPr>
          </a:p>
        </p:txBody>
      </p:sp>
      <p:sp>
        <p:nvSpPr>
          <p:cNvPr id="320" name="Google Shape;320;g77b83c3cac_0_14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70d3275c36_0_0"/>
          <p:cNvSpPr txBox="1"/>
          <p:nvPr>
            <p:ph type="ctrTitle"/>
          </p:nvPr>
        </p:nvSpPr>
        <p:spPr>
          <a:xfrm>
            <a:off x="2015775" y="1579400"/>
            <a:ext cx="3787800" cy="198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What is feature Engineering?</a:t>
            </a:r>
            <a:endParaRPr/>
          </a:p>
          <a:p>
            <a:pPr indent="0" lvl="0" marL="0" rtl="0" algn="l">
              <a:lnSpc>
                <a:spcPct val="100000"/>
              </a:lnSpc>
              <a:spcBef>
                <a:spcPts val="0"/>
              </a:spcBef>
              <a:spcAft>
                <a:spcPts val="0"/>
              </a:spcAft>
              <a:buSzPts val="3000"/>
              <a:buNone/>
            </a:pPr>
            <a:r>
              <a:t/>
            </a:r>
            <a:endParaRPr/>
          </a:p>
        </p:txBody>
      </p:sp>
      <p:sp>
        <p:nvSpPr>
          <p:cNvPr id="96" name="Google Shape;96;g70d3275c36_0_0"/>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Lora"/>
                <a:ea typeface="Lora"/>
                <a:cs typeface="Lora"/>
                <a:sym typeface="Lora"/>
              </a:rPr>
              <a:t>1</a:t>
            </a:r>
            <a:endParaRPr b="0" i="0" sz="2400" u="none" cap="none" strike="noStrike">
              <a:solidFill>
                <a:srgbClr val="000000"/>
              </a:solidFill>
              <a:latin typeface="Lora"/>
              <a:ea typeface="Lora"/>
              <a:cs typeface="Lora"/>
              <a:sym typeface="Lora"/>
            </a:endParaRPr>
          </a:p>
        </p:txBody>
      </p:sp>
      <p:sp>
        <p:nvSpPr>
          <p:cNvPr id="97" name="Google Shape;97;g70d3275c36_0_0"/>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g77b83c3cac_0_152"/>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Output Focussed Feature Selection </a:t>
            </a:r>
            <a:endParaRPr>
              <a:highlight>
                <a:srgbClr val="FFCD00"/>
              </a:highlight>
            </a:endParaRPr>
          </a:p>
        </p:txBody>
      </p:sp>
      <p:sp>
        <p:nvSpPr>
          <p:cNvPr id="326" name="Google Shape;326;g77b83c3cac_0_15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27" name="Google Shape;327;g77b83c3cac_0_152"/>
          <p:cNvSpPr txBox="1"/>
          <p:nvPr/>
        </p:nvSpPr>
        <p:spPr>
          <a:xfrm>
            <a:off x="1183400" y="1835200"/>
            <a:ext cx="6688200" cy="24567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200"/>
              <a:buFont typeface="Arial"/>
              <a:buNone/>
            </a:pPr>
            <a:r>
              <a:rPr b="1" lang="en" sz="1400" u="none" cap="none" strike="noStrike">
                <a:solidFill>
                  <a:srgbClr val="000000"/>
                </a:solidFill>
                <a:latin typeface="Arial"/>
                <a:ea typeface="Arial"/>
                <a:cs typeface="Arial"/>
                <a:sym typeface="Arial"/>
              </a:rPr>
              <a:t>Backwards and Forward selection</a:t>
            </a:r>
            <a:r>
              <a:rPr b="0" i="0" lang="en" sz="1400" u="none" cap="none" strike="noStrike">
                <a:solidFill>
                  <a:srgbClr val="000000"/>
                </a:solidFill>
                <a:latin typeface="Arial"/>
                <a:ea typeface="Arial"/>
                <a:cs typeface="Arial"/>
                <a:sym typeface="Arial"/>
              </a:rPr>
              <a:t> are output focussed techniques for identifying those features in a dataset that are most important in determining the outcome.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en" sz="1400" u="none" cap="none" strike="noStrike">
                <a:solidFill>
                  <a:srgbClr val="000000"/>
                </a:solidFill>
                <a:latin typeface="Arial"/>
                <a:ea typeface="Arial"/>
                <a:cs typeface="Arial"/>
                <a:sym typeface="Arial"/>
              </a:rPr>
              <a:t>The goal here is to construct a dataset with the smallest amount of noise relative to signal </a:t>
            </a:r>
            <a:r>
              <a:rPr b="1" lang="en" sz="1400" u="none" cap="none" strike="noStrike">
                <a:solidFill>
                  <a:srgbClr val="000000"/>
                </a:solidFill>
                <a:latin typeface="Arial"/>
                <a:ea typeface="Arial"/>
                <a:cs typeface="Arial"/>
                <a:sym typeface="Arial"/>
              </a:rPr>
              <a:t>by including just those columns that are most relevant to determining the outcome</a:t>
            </a: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xEl>
                                              <p:pRg end="0" st="0"/>
                                            </p:txEl>
                                          </p:spTgt>
                                        </p:tgtEl>
                                        <p:attrNameLst>
                                          <p:attrName>style.visibility</p:attrName>
                                        </p:attrNameLst>
                                      </p:cBhvr>
                                      <p:to>
                                        <p:strVal val="visible"/>
                                      </p:to>
                                    </p:set>
                                    <p:animEffect filter="fade" transition="in">
                                      <p:cBhvr>
                                        <p:cTn dur="1000"/>
                                        <p:tgtEl>
                                          <p:spTgt spid="32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xEl>
                                              <p:pRg end="1" st="1"/>
                                            </p:txEl>
                                          </p:spTgt>
                                        </p:tgtEl>
                                        <p:attrNameLst>
                                          <p:attrName>style.visibility</p:attrName>
                                        </p:attrNameLst>
                                      </p:cBhvr>
                                      <p:to>
                                        <p:strVal val="visible"/>
                                      </p:to>
                                    </p:set>
                                    <p:animEffect filter="fade" transition="in">
                                      <p:cBhvr>
                                        <p:cTn dur="1000"/>
                                        <p:tgtEl>
                                          <p:spTgt spid="32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xEl>
                                              <p:pRg end="2" st="2"/>
                                            </p:txEl>
                                          </p:spTgt>
                                        </p:tgtEl>
                                        <p:attrNameLst>
                                          <p:attrName>style.visibility</p:attrName>
                                        </p:attrNameLst>
                                      </p:cBhvr>
                                      <p:to>
                                        <p:strVal val="visible"/>
                                      </p:to>
                                    </p:set>
                                    <p:animEffect filter="fade" transition="in">
                                      <p:cBhvr>
                                        <p:cTn dur="1000"/>
                                        <p:tgtEl>
                                          <p:spTgt spid="32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g9fa3b3f7d7_0_30"/>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Output Focussed Feature Selection </a:t>
            </a:r>
            <a:endParaRPr>
              <a:highlight>
                <a:srgbClr val="FFCD00"/>
              </a:highlight>
            </a:endParaRPr>
          </a:p>
        </p:txBody>
      </p:sp>
      <p:sp>
        <p:nvSpPr>
          <p:cNvPr id="333" name="Google Shape;333;g9fa3b3f7d7_0_30"/>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34" name="Google Shape;334;g9fa3b3f7d7_0_30"/>
          <p:cNvSpPr/>
          <p:nvPr/>
        </p:nvSpPr>
        <p:spPr>
          <a:xfrm>
            <a:off x="3429775" y="1815400"/>
            <a:ext cx="1883100" cy="583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a:t>Output Focussed </a:t>
            </a:r>
            <a:r>
              <a:rPr b="0" i="0" lang="en" sz="1400" u="none" cap="none" strike="noStrike">
                <a:solidFill>
                  <a:srgbClr val="000000"/>
                </a:solidFill>
                <a:latin typeface="Arial"/>
                <a:ea typeface="Arial"/>
                <a:cs typeface="Arial"/>
                <a:sym typeface="Arial"/>
              </a:rPr>
              <a:t>Feature Selection</a:t>
            </a:r>
            <a:endParaRPr b="0" i="0" sz="1400" u="none" cap="none" strike="noStrike">
              <a:solidFill>
                <a:srgbClr val="000000"/>
              </a:solidFill>
              <a:latin typeface="Arial"/>
              <a:ea typeface="Arial"/>
              <a:cs typeface="Arial"/>
              <a:sym typeface="Arial"/>
            </a:endParaRPr>
          </a:p>
        </p:txBody>
      </p:sp>
      <p:sp>
        <p:nvSpPr>
          <p:cNvPr id="335" name="Google Shape;335;g9fa3b3f7d7_0_30"/>
          <p:cNvSpPr/>
          <p:nvPr/>
        </p:nvSpPr>
        <p:spPr>
          <a:xfrm>
            <a:off x="2390275" y="3702100"/>
            <a:ext cx="1489200" cy="583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400" u="none" cap="none" strike="noStrike">
                <a:solidFill>
                  <a:srgbClr val="000000"/>
                </a:solidFill>
                <a:latin typeface="Arial"/>
                <a:ea typeface="Arial"/>
                <a:cs typeface="Arial"/>
                <a:sym typeface="Arial"/>
              </a:rPr>
              <a:t>Backwards Elimination </a:t>
            </a:r>
            <a:endParaRPr b="0" i="0" sz="1400" u="none" cap="none" strike="noStrike">
              <a:solidFill>
                <a:srgbClr val="000000"/>
              </a:solidFill>
              <a:latin typeface="Arial"/>
              <a:ea typeface="Arial"/>
              <a:cs typeface="Arial"/>
              <a:sym typeface="Arial"/>
            </a:endParaRPr>
          </a:p>
        </p:txBody>
      </p:sp>
      <p:sp>
        <p:nvSpPr>
          <p:cNvPr id="336" name="Google Shape;336;g9fa3b3f7d7_0_30"/>
          <p:cNvSpPr/>
          <p:nvPr/>
        </p:nvSpPr>
        <p:spPr>
          <a:xfrm>
            <a:off x="5018100" y="3702100"/>
            <a:ext cx="1489200" cy="583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400" u="none" cap="none" strike="noStrike">
                <a:solidFill>
                  <a:schemeClr val="dk1"/>
                </a:solidFill>
                <a:latin typeface="Arial"/>
                <a:ea typeface="Arial"/>
                <a:cs typeface="Arial"/>
                <a:sym typeface="Arial"/>
              </a:rPr>
              <a:t>Forward Selection</a:t>
            </a:r>
            <a:endParaRPr b="0" i="0" sz="1400" u="none" cap="none" strike="noStrike">
              <a:solidFill>
                <a:srgbClr val="000000"/>
              </a:solidFill>
              <a:latin typeface="Arial"/>
              <a:ea typeface="Arial"/>
              <a:cs typeface="Arial"/>
              <a:sym typeface="Arial"/>
            </a:endParaRPr>
          </a:p>
        </p:txBody>
      </p:sp>
      <p:cxnSp>
        <p:nvCxnSpPr>
          <p:cNvPr id="337" name="Google Shape;337;g9fa3b3f7d7_0_30"/>
          <p:cNvCxnSpPr>
            <a:stCxn id="334" idx="2"/>
            <a:endCxn id="335" idx="0"/>
          </p:cNvCxnSpPr>
          <p:nvPr/>
        </p:nvCxnSpPr>
        <p:spPr>
          <a:xfrm flipH="1">
            <a:off x="3135025" y="2398900"/>
            <a:ext cx="1236300" cy="1303200"/>
          </a:xfrm>
          <a:prstGeom prst="straightConnector1">
            <a:avLst/>
          </a:prstGeom>
          <a:noFill/>
          <a:ln cap="flat" cmpd="sng" w="9525">
            <a:solidFill>
              <a:schemeClr val="dk2"/>
            </a:solidFill>
            <a:prstDash val="solid"/>
            <a:round/>
            <a:headEnd len="sm" w="sm" type="none"/>
            <a:tailEnd len="med" w="med" type="triangle"/>
          </a:ln>
        </p:spPr>
      </p:cxnSp>
      <p:cxnSp>
        <p:nvCxnSpPr>
          <p:cNvPr id="338" name="Google Shape;338;g9fa3b3f7d7_0_30"/>
          <p:cNvCxnSpPr>
            <a:stCxn id="334" idx="2"/>
            <a:endCxn id="336" idx="0"/>
          </p:cNvCxnSpPr>
          <p:nvPr/>
        </p:nvCxnSpPr>
        <p:spPr>
          <a:xfrm>
            <a:off x="4371325" y="2398900"/>
            <a:ext cx="1391400" cy="13032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1000"/>
                                        <p:tgtEl>
                                          <p:spTgt spid="3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1000"/>
                                        <p:tgtEl>
                                          <p:spTgt spid="3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1000"/>
                                        <p:tgtEl>
                                          <p:spTgt spid="3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1000"/>
                                        <p:tgtEl>
                                          <p:spTgt spid="3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1000"/>
                                        <p:tgtEl>
                                          <p:spTgt spid="3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g77b83c3cac_0_160"/>
          <p:cNvSpPr txBox="1"/>
          <p:nvPr>
            <p:ph type="ctrTitle"/>
          </p:nvPr>
        </p:nvSpPr>
        <p:spPr>
          <a:xfrm>
            <a:off x="2015775" y="1579400"/>
            <a:ext cx="3787800" cy="198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Feature Selection: Forward Selection  </a:t>
            </a:r>
            <a:endParaRPr/>
          </a:p>
          <a:p>
            <a:pPr indent="0" lvl="0" marL="0" rtl="0" algn="l">
              <a:lnSpc>
                <a:spcPct val="100000"/>
              </a:lnSpc>
              <a:spcBef>
                <a:spcPts val="0"/>
              </a:spcBef>
              <a:spcAft>
                <a:spcPts val="0"/>
              </a:spcAft>
              <a:buSzPts val="3000"/>
              <a:buNone/>
            </a:pPr>
            <a:r>
              <a:t/>
            </a:r>
            <a:endParaRPr/>
          </a:p>
        </p:txBody>
      </p:sp>
      <p:sp>
        <p:nvSpPr>
          <p:cNvPr id="344" name="Google Shape;344;g77b83c3cac_0_160"/>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Lora"/>
                <a:ea typeface="Lora"/>
                <a:cs typeface="Lora"/>
                <a:sym typeface="Lora"/>
              </a:rPr>
              <a:t>8</a:t>
            </a:r>
            <a:endParaRPr b="0" i="0" sz="2400" u="none" cap="none" strike="noStrike">
              <a:solidFill>
                <a:srgbClr val="000000"/>
              </a:solidFill>
              <a:latin typeface="Lora"/>
              <a:ea typeface="Lora"/>
              <a:cs typeface="Lora"/>
              <a:sym typeface="Lora"/>
            </a:endParaRPr>
          </a:p>
        </p:txBody>
      </p:sp>
      <p:sp>
        <p:nvSpPr>
          <p:cNvPr id="345" name="Google Shape;345;g77b83c3cac_0_160"/>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g77b83c3cac_0_167"/>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Outcome Focussed Feature Selection </a:t>
            </a:r>
            <a:endParaRPr>
              <a:highlight>
                <a:srgbClr val="FFCD00"/>
              </a:highlight>
            </a:endParaRPr>
          </a:p>
        </p:txBody>
      </p:sp>
      <p:sp>
        <p:nvSpPr>
          <p:cNvPr id="351" name="Google Shape;351;g77b83c3cac_0_167"/>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52" name="Google Shape;352;g77b83c3cac_0_167"/>
          <p:cNvSpPr txBox="1"/>
          <p:nvPr/>
        </p:nvSpPr>
        <p:spPr>
          <a:xfrm>
            <a:off x="1183400" y="1835200"/>
            <a:ext cx="6688200" cy="24567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200"/>
              <a:buFont typeface="Arial"/>
              <a:buNone/>
            </a:pPr>
            <a:r>
              <a:rPr b="1" i="0" lang="en" sz="1400" u="none" cap="none" strike="noStrike">
                <a:solidFill>
                  <a:srgbClr val="000000"/>
                </a:solidFill>
                <a:latin typeface="Arial"/>
                <a:ea typeface="Arial"/>
                <a:cs typeface="Arial"/>
                <a:sym typeface="Arial"/>
              </a:rPr>
              <a:t>Forward Selection Process.</a:t>
            </a: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just">
              <a:lnSpc>
                <a:spcPct val="100000"/>
              </a:lnSpc>
              <a:spcBef>
                <a:spcPts val="0"/>
              </a:spcBef>
              <a:spcAft>
                <a:spcPts val="0"/>
              </a:spcAft>
              <a:buClr>
                <a:srgbClr val="000000"/>
              </a:buClr>
              <a:buSzPts val="1400"/>
              <a:buFont typeface="Arial"/>
              <a:buAutoNum type="arabicPeriod"/>
            </a:pPr>
            <a:r>
              <a:rPr b="0" i="0" lang="en" sz="1400" u="none" cap="none" strike="noStrike">
                <a:solidFill>
                  <a:srgbClr val="000000"/>
                </a:solidFill>
                <a:latin typeface="Arial"/>
                <a:ea typeface="Arial"/>
                <a:cs typeface="Arial"/>
                <a:sym typeface="Arial"/>
              </a:rPr>
              <a:t>Multiple models are created, each using just one feature as the input variable being used to predict the outcome. This will result in a model for each one of the features in the dataset</a:t>
            </a:r>
            <a:r>
              <a:rPr lang="en"/>
              <a:t>;</a:t>
            </a:r>
            <a:endParaRPr b="0" i="0" sz="1400" u="none" cap="none" strike="noStrike">
              <a:solidFill>
                <a:srgbClr val="000000"/>
              </a:solidFill>
              <a:latin typeface="Arial"/>
              <a:ea typeface="Arial"/>
              <a:cs typeface="Arial"/>
              <a:sym typeface="Arial"/>
            </a:endParaRPr>
          </a:p>
          <a:p>
            <a:pPr indent="-317500" lvl="0" marL="457200" marR="0" rtl="0" algn="just">
              <a:lnSpc>
                <a:spcPct val="100000"/>
              </a:lnSpc>
              <a:spcBef>
                <a:spcPts val="0"/>
              </a:spcBef>
              <a:spcAft>
                <a:spcPts val="0"/>
              </a:spcAft>
              <a:buClr>
                <a:srgbClr val="000000"/>
              </a:buClr>
              <a:buSzPts val="1400"/>
              <a:buFont typeface="Arial"/>
              <a:buAutoNum type="arabicPeriod"/>
            </a:pPr>
            <a:r>
              <a:rPr b="0" i="0" lang="en" sz="1400" u="none" cap="none" strike="noStrike">
                <a:solidFill>
                  <a:srgbClr val="000000"/>
                </a:solidFill>
                <a:latin typeface="Arial"/>
                <a:ea typeface="Arial"/>
                <a:cs typeface="Arial"/>
                <a:sym typeface="Arial"/>
              </a:rPr>
              <a:t>Features are added to each model, one by one</a:t>
            </a:r>
            <a:r>
              <a:rPr lang="en"/>
              <a:t>;</a:t>
            </a:r>
            <a:endParaRPr b="0" i="0" sz="1400" u="none" cap="none" strike="noStrike">
              <a:solidFill>
                <a:srgbClr val="000000"/>
              </a:solidFill>
              <a:latin typeface="Arial"/>
              <a:ea typeface="Arial"/>
              <a:cs typeface="Arial"/>
              <a:sym typeface="Arial"/>
            </a:endParaRPr>
          </a:p>
          <a:p>
            <a:pPr indent="-317500" lvl="0" marL="457200" marR="0" rtl="0" algn="just">
              <a:lnSpc>
                <a:spcPct val="100000"/>
              </a:lnSpc>
              <a:spcBef>
                <a:spcPts val="0"/>
              </a:spcBef>
              <a:spcAft>
                <a:spcPts val="0"/>
              </a:spcAft>
              <a:buClr>
                <a:srgbClr val="000000"/>
              </a:buClr>
              <a:buSzPts val="1400"/>
              <a:buFont typeface="Arial"/>
              <a:buAutoNum type="arabicPeriod"/>
            </a:pPr>
            <a:r>
              <a:rPr b="0" i="0" lang="en" sz="1400" u="none" cap="none" strike="noStrike">
                <a:solidFill>
                  <a:srgbClr val="000000"/>
                </a:solidFill>
                <a:latin typeface="Arial"/>
                <a:ea typeface="Arial"/>
                <a:cs typeface="Arial"/>
                <a:sym typeface="Arial"/>
              </a:rPr>
              <a:t>When the </a:t>
            </a:r>
            <a:r>
              <a:rPr lang="en"/>
              <a:t>performance</a:t>
            </a:r>
            <a:r>
              <a:rPr b="0" i="0" lang="en" sz="1400" u="none" cap="none" strike="noStrike">
                <a:solidFill>
                  <a:srgbClr val="000000"/>
                </a:solidFill>
                <a:latin typeface="Arial"/>
                <a:ea typeface="Arial"/>
                <a:cs typeface="Arial"/>
                <a:sym typeface="Arial"/>
              </a:rPr>
              <a:t> of the model does not improve with the addition of features, the process is stopped we know which features are relevant.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xEl>
                                              <p:pRg end="0" st="0"/>
                                            </p:txEl>
                                          </p:spTgt>
                                        </p:tgtEl>
                                        <p:attrNameLst>
                                          <p:attrName>style.visibility</p:attrName>
                                        </p:attrNameLst>
                                      </p:cBhvr>
                                      <p:to>
                                        <p:strVal val="visible"/>
                                      </p:to>
                                    </p:set>
                                    <p:animEffect filter="fade" transition="in">
                                      <p:cBhvr>
                                        <p:cTn dur="1000"/>
                                        <p:tgtEl>
                                          <p:spTgt spid="35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xEl>
                                              <p:pRg end="1" st="1"/>
                                            </p:txEl>
                                          </p:spTgt>
                                        </p:tgtEl>
                                        <p:attrNameLst>
                                          <p:attrName>style.visibility</p:attrName>
                                        </p:attrNameLst>
                                      </p:cBhvr>
                                      <p:to>
                                        <p:strVal val="visible"/>
                                      </p:to>
                                    </p:set>
                                    <p:animEffect filter="fade" transition="in">
                                      <p:cBhvr>
                                        <p:cTn dur="1000"/>
                                        <p:tgtEl>
                                          <p:spTgt spid="35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xEl>
                                              <p:pRg end="2" st="2"/>
                                            </p:txEl>
                                          </p:spTgt>
                                        </p:tgtEl>
                                        <p:attrNameLst>
                                          <p:attrName>style.visibility</p:attrName>
                                        </p:attrNameLst>
                                      </p:cBhvr>
                                      <p:to>
                                        <p:strVal val="visible"/>
                                      </p:to>
                                    </p:set>
                                    <p:animEffect filter="fade" transition="in">
                                      <p:cBhvr>
                                        <p:cTn dur="1000"/>
                                        <p:tgtEl>
                                          <p:spTgt spid="35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xEl>
                                              <p:pRg end="3" st="3"/>
                                            </p:txEl>
                                          </p:spTgt>
                                        </p:tgtEl>
                                        <p:attrNameLst>
                                          <p:attrName>style.visibility</p:attrName>
                                        </p:attrNameLst>
                                      </p:cBhvr>
                                      <p:to>
                                        <p:strVal val="visible"/>
                                      </p:to>
                                    </p:set>
                                    <p:animEffect filter="fade" transition="in">
                                      <p:cBhvr>
                                        <p:cTn dur="1000"/>
                                        <p:tgtEl>
                                          <p:spTgt spid="35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xEl>
                                              <p:pRg end="4" st="4"/>
                                            </p:txEl>
                                          </p:spTgt>
                                        </p:tgtEl>
                                        <p:attrNameLst>
                                          <p:attrName>style.visibility</p:attrName>
                                        </p:attrNameLst>
                                      </p:cBhvr>
                                      <p:to>
                                        <p:strVal val="visible"/>
                                      </p:to>
                                    </p:set>
                                    <p:animEffect filter="fade" transition="in">
                                      <p:cBhvr>
                                        <p:cTn dur="1000"/>
                                        <p:tgtEl>
                                          <p:spTgt spid="35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g77d18c88fe_0_77"/>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Outcome Focussed Feature Selection </a:t>
            </a:r>
            <a:endParaRPr>
              <a:highlight>
                <a:srgbClr val="FFCD00"/>
              </a:highlight>
            </a:endParaRPr>
          </a:p>
        </p:txBody>
      </p:sp>
      <p:sp>
        <p:nvSpPr>
          <p:cNvPr id="358" name="Google Shape;358;g77d18c88fe_0_77"/>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59" name="Google Shape;359;g77d18c88fe_0_77"/>
          <p:cNvSpPr/>
          <p:nvPr/>
        </p:nvSpPr>
        <p:spPr>
          <a:xfrm>
            <a:off x="1507500" y="1571575"/>
            <a:ext cx="1049400" cy="356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Feature 1</a:t>
            </a:r>
            <a:endParaRPr/>
          </a:p>
        </p:txBody>
      </p:sp>
      <p:sp>
        <p:nvSpPr>
          <p:cNvPr id="360" name="Google Shape;360;g77d18c88fe_0_77"/>
          <p:cNvSpPr/>
          <p:nvPr/>
        </p:nvSpPr>
        <p:spPr>
          <a:xfrm>
            <a:off x="1507500" y="2304088"/>
            <a:ext cx="1049400" cy="356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Feature 2</a:t>
            </a:r>
            <a:endParaRPr/>
          </a:p>
        </p:txBody>
      </p:sp>
      <p:sp>
        <p:nvSpPr>
          <p:cNvPr id="361" name="Google Shape;361;g77d18c88fe_0_77"/>
          <p:cNvSpPr/>
          <p:nvPr/>
        </p:nvSpPr>
        <p:spPr>
          <a:xfrm>
            <a:off x="1507500" y="3036625"/>
            <a:ext cx="1049400" cy="356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Feature 3</a:t>
            </a:r>
            <a:endParaRPr/>
          </a:p>
        </p:txBody>
      </p:sp>
      <p:sp>
        <p:nvSpPr>
          <p:cNvPr id="362" name="Google Shape;362;g77d18c88fe_0_77"/>
          <p:cNvSpPr/>
          <p:nvPr/>
        </p:nvSpPr>
        <p:spPr>
          <a:xfrm>
            <a:off x="1507500" y="3730100"/>
            <a:ext cx="1049400" cy="356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Feature 4</a:t>
            </a:r>
            <a:endParaRPr/>
          </a:p>
        </p:txBody>
      </p:sp>
      <p:sp>
        <p:nvSpPr>
          <p:cNvPr id="363" name="Google Shape;363;g77d18c88fe_0_77"/>
          <p:cNvSpPr/>
          <p:nvPr/>
        </p:nvSpPr>
        <p:spPr>
          <a:xfrm>
            <a:off x="1507500" y="4501675"/>
            <a:ext cx="1049400" cy="356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Feature 5</a:t>
            </a:r>
            <a:endParaRPr/>
          </a:p>
        </p:txBody>
      </p:sp>
      <p:sp>
        <p:nvSpPr>
          <p:cNvPr id="364" name="Google Shape;364;g77d18c88fe_0_77"/>
          <p:cNvSpPr/>
          <p:nvPr/>
        </p:nvSpPr>
        <p:spPr>
          <a:xfrm>
            <a:off x="3212725" y="1579775"/>
            <a:ext cx="1049400" cy="652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Feature 3</a:t>
            </a:r>
            <a:endParaRPr/>
          </a:p>
          <a:p>
            <a:pPr indent="0" lvl="0" marL="0" rtl="0" algn="l">
              <a:spcBef>
                <a:spcPts val="0"/>
              </a:spcBef>
              <a:spcAft>
                <a:spcPts val="0"/>
              </a:spcAft>
              <a:buNone/>
            </a:pPr>
            <a:r>
              <a:rPr lang="en"/>
              <a:t>Feature 1</a:t>
            </a:r>
            <a:endParaRPr/>
          </a:p>
        </p:txBody>
      </p:sp>
      <p:sp>
        <p:nvSpPr>
          <p:cNvPr id="365" name="Google Shape;365;g77d18c88fe_0_77"/>
          <p:cNvSpPr/>
          <p:nvPr/>
        </p:nvSpPr>
        <p:spPr>
          <a:xfrm>
            <a:off x="3212725" y="2356800"/>
            <a:ext cx="1049400" cy="652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Feature 3</a:t>
            </a:r>
            <a:endParaRPr/>
          </a:p>
          <a:p>
            <a:pPr indent="0" lvl="0" marL="0" rtl="0" algn="l">
              <a:spcBef>
                <a:spcPts val="0"/>
              </a:spcBef>
              <a:spcAft>
                <a:spcPts val="0"/>
              </a:spcAft>
              <a:buNone/>
            </a:pPr>
            <a:r>
              <a:rPr lang="en"/>
              <a:t>Feature 2</a:t>
            </a:r>
            <a:endParaRPr/>
          </a:p>
        </p:txBody>
      </p:sp>
      <p:sp>
        <p:nvSpPr>
          <p:cNvPr id="366" name="Google Shape;366;g77d18c88fe_0_77"/>
          <p:cNvSpPr/>
          <p:nvPr/>
        </p:nvSpPr>
        <p:spPr>
          <a:xfrm>
            <a:off x="3212725" y="3133813"/>
            <a:ext cx="1049400" cy="652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Feature 3</a:t>
            </a:r>
            <a:endParaRPr/>
          </a:p>
          <a:p>
            <a:pPr indent="0" lvl="0" marL="0" rtl="0" algn="l">
              <a:spcBef>
                <a:spcPts val="0"/>
              </a:spcBef>
              <a:spcAft>
                <a:spcPts val="0"/>
              </a:spcAft>
              <a:buNone/>
            </a:pPr>
            <a:r>
              <a:rPr lang="en"/>
              <a:t>Feature 4</a:t>
            </a:r>
            <a:endParaRPr/>
          </a:p>
        </p:txBody>
      </p:sp>
      <p:sp>
        <p:nvSpPr>
          <p:cNvPr id="367" name="Google Shape;367;g77d18c88fe_0_77"/>
          <p:cNvSpPr/>
          <p:nvPr/>
        </p:nvSpPr>
        <p:spPr>
          <a:xfrm>
            <a:off x="3212725" y="3961600"/>
            <a:ext cx="1049400" cy="652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Feature 3</a:t>
            </a:r>
            <a:endParaRPr/>
          </a:p>
          <a:p>
            <a:pPr indent="0" lvl="0" marL="0" rtl="0" algn="l">
              <a:spcBef>
                <a:spcPts val="0"/>
              </a:spcBef>
              <a:spcAft>
                <a:spcPts val="0"/>
              </a:spcAft>
              <a:buNone/>
            </a:pPr>
            <a:r>
              <a:rPr lang="en"/>
              <a:t>Feature 5</a:t>
            </a:r>
            <a:endParaRPr/>
          </a:p>
        </p:txBody>
      </p:sp>
      <p:sp>
        <p:nvSpPr>
          <p:cNvPr id="368" name="Google Shape;368;g77d18c88fe_0_77"/>
          <p:cNvSpPr/>
          <p:nvPr/>
        </p:nvSpPr>
        <p:spPr>
          <a:xfrm>
            <a:off x="5062900" y="1927675"/>
            <a:ext cx="1049400" cy="652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Feature 3</a:t>
            </a:r>
            <a:endParaRPr/>
          </a:p>
          <a:p>
            <a:pPr indent="0" lvl="0" marL="0" rtl="0" algn="l">
              <a:spcBef>
                <a:spcPts val="0"/>
              </a:spcBef>
              <a:spcAft>
                <a:spcPts val="0"/>
              </a:spcAft>
              <a:buNone/>
            </a:pPr>
            <a:r>
              <a:rPr lang="en"/>
              <a:t>Feature 1</a:t>
            </a:r>
            <a:endParaRPr/>
          </a:p>
          <a:p>
            <a:pPr indent="0" lvl="0" marL="0" rtl="0" algn="l">
              <a:spcBef>
                <a:spcPts val="0"/>
              </a:spcBef>
              <a:spcAft>
                <a:spcPts val="0"/>
              </a:spcAft>
              <a:buNone/>
            </a:pPr>
            <a:r>
              <a:rPr lang="en"/>
              <a:t>Feature 2</a:t>
            </a:r>
            <a:endParaRPr/>
          </a:p>
        </p:txBody>
      </p:sp>
      <p:sp>
        <p:nvSpPr>
          <p:cNvPr id="369" name="Google Shape;369;g77d18c88fe_0_77"/>
          <p:cNvSpPr/>
          <p:nvPr/>
        </p:nvSpPr>
        <p:spPr>
          <a:xfrm>
            <a:off x="5062900" y="2740225"/>
            <a:ext cx="1049400" cy="652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Feature 3</a:t>
            </a:r>
            <a:endParaRPr/>
          </a:p>
          <a:p>
            <a:pPr indent="0" lvl="0" marL="0" rtl="0" algn="l">
              <a:spcBef>
                <a:spcPts val="0"/>
              </a:spcBef>
              <a:spcAft>
                <a:spcPts val="0"/>
              </a:spcAft>
              <a:buNone/>
            </a:pPr>
            <a:r>
              <a:rPr lang="en"/>
              <a:t>Feature 1</a:t>
            </a:r>
            <a:endParaRPr/>
          </a:p>
          <a:p>
            <a:pPr indent="0" lvl="0" marL="0" rtl="0" algn="l">
              <a:spcBef>
                <a:spcPts val="0"/>
              </a:spcBef>
              <a:spcAft>
                <a:spcPts val="0"/>
              </a:spcAft>
              <a:buNone/>
            </a:pPr>
            <a:r>
              <a:rPr lang="en"/>
              <a:t>Feature 4</a:t>
            </a:r>
            <a:endParaRPr/>
          </a:p>
        </p:txBody>
      </p:sp>
      <p:sp>
        <p:nvSpPr>
          <p:cNvPr id="370" name="Google Shape;370;g77d18c88fe_0_77"/>
          <p:cNvSpPr/>
          <p:nvPr/>
        </p:nvSpPr>
        <p:spPr>
          <a:xfrm>
            <a:off x="5062900" y="3636425"/>
            <a:ext cx="1049400" cy="652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Feature 3</a:t>
            </a:r>
            <a:endParaRPr/>
          </a:p>
          <a:p>
            <a:pPr indent="0" lvl="0" marL="0" rtl="0" algn="l">
              <a:spcBef>
                <a:spcPts val="0"/>
              </a:spcBef>
              <a:spcAft>
                <a:spcPts val="0"/>
              </a:spcAft>
              <a:buNone/>
            </a:pPr>
            <a:r>
              <a:rPr lang="en"/>
              <a:t>Feature 1</a:t>
            </a:r>
            <a:endParaRPr/>
          </a:p>
          <a:p>
            <a:pPr indent="0" lvl="0" marL="0" rtl="0" algn="l">
              <a:spcBef>
                <a:spcPts val="0"/>
              </a:spcBef>
              <a:spcAft>
                <a:spcPts val="0"/>
              </a:spcAft>
              <a:buNone/>
            </a:pPr>
            <a:r>
              <a:rPr lang="en"/>
              <a:t>Feature 5</a:t>
            </a:r>
            <a:endParaRPr/>
          </a:p>
        </p:txBody>
      </p:sp>
      <p:sp>
        <p:nvSpPr>
          <p:cNvPr id="371" name="Google Shape;371;g77d18c88fe_0_77"/>
          <p:cNvSpPr/>
          <p:nvPr/>
        </p:nvSpPr>
        <p:spPr>
          <a:xfrm>
            <a:off x="1507500" y="3017100"/>
            <a:ext cx="1049400" cy="356100"/>
          </a:xfrm>
          <a:prstGeom prst="roundRect">
            <a:avLst>
              <a:gd fmla="val 16667"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Feature 3</a:t>
            </a:r>
            <a:endParaRPr/>
          </a:p>
        </p:txBody>
      </p:sp>
      <p:cxnSp>
        <p:nvCxnSpPr>
          <p:cNvPr id="372" name="Google Shape;372;g77d18c88fe_0_77"/>
          <p:cNvCxnSpPr>
            <a:stCxn id="371" idx="3"/>
            <a:endCxn id="364" idx="1"/>
          </p:cNvCxnSpPr>
          <p:nvPr/>
        </p:nvCxnSpPr>
        <p:spPr>
          <a:xfrm flipH="1" rot="10800000">
            <a:off x="2556900" y="1906050"/>
            <a:ext cx="655800" cy="1289100"/>
          </a:xfrm>
          <a:prstGeom prst="straightConnector1">
            <a:avLst/>
          </a:prstGeom>
          <a:noFill/>
          <a:ln cap="flat" cmpd="sng" w="9525">
            <a:solidFill>
              <a:schemeClr val="dk2"/>
            </a:solidFill>
            <a:prstDash val="solid"/>
            <a:round/>
            <a:headEnd len="med" w="med" type="none"/>
            <a:tailEnd len="med" w="med" type="triangle"/>
          </a:ln>
        </p:spPr>
      </p:cxnSp>
      <p:sp>
        <p:nvSpPr>
          <p:cNvPr id="373" name="Google Shape;373;g77d18c88fe_0_77"/>
          <p:cNvSpPr/>
          <p:nvPr/>
        </p:nvSpPr>
        <p:spPr>
          <a:xfrm>
            <a:off x="3212725" y="1579775"/>
            <a:ext cx="1049400" cy="652500"/>
          </a:xfrm>
          <a:prstGeom prst="roundRect">
            <a:avLst>
              <a:gd fmla="val 16667"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Feature 3</a:t>
            </a:r>
            <a:endParaRPr/>
          </a:p>
          <a:p>
            <a:pPr indent="0" lvl="0" marL="0" rtl="0" algn="l">
              <a:spcBef>
                <a:spcPts val="0"/>
              </a:spcBef>
              <a:spcAft>
                <a:spcPts val="0"/>
              </a:spcAft>
              <a:buNone/>
            </a:pPr>
            <a:r>
              <a:rPr lang="en"/>
              <a:t>Feature 1</a:t>
            </a:r>
            <a:endParaRPr/>
          </a:p>
        </p:txBody>
      </p:sp>
      <p:cxnSp>
        <p:nvCxnSpPr>
          <p:cNvPr id="374" name="Google Shape;374;g77d18c88fe_0_77"/>
          <p:cNvCxnSpPr>
            <a:stCxn id="373" idx="3"/>
            <a:endCxn id="368" idx="1"/>
          </p:cNvCxnSpPr>
          <p:nvPr/>
        </p:nvCxnSpPr>
        <p:spPr>
          <a:xfrm>
            <a:off x="4262125" y="1906025"/>
            <a:ext cx="800700" cy="348000"/>
          </a:xfrm>
          <a:prstGeom prst="straightConnector1">
            <a:avLst/>
          </a:prstGeom>
          <a:noFill/>
          <a:ln cap="flat" cmpd="sng" w="9525">
            <a:solidFill>
              <a:schemeClr val="dk2"/>
            </a:solidFill>
            <a:prstDash val="solid"/>
            <a:round/>
            <a:headEnd len="med" w="med" type="none"/>
            <a:tailEnd len="med" w="med" type="triangle"/>
          </a:ln>
        </p:spPr>
      </p:cxnSp>
      <p:sp>
        <p:nvSpPr>
          <p:cNvPr id="375" name="Google Shape;375;g77d18c88fe_0_77"/>
          <p:cNvSpPr/>
          <p:nvPr/>
        </p:nvSpPr>
        <p:spPr>
          <a:xfrm>
            <a:off x="5062900" y="3636425"/>
            <a:ext cx="1049400" cy="652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Feature 3</a:t>
            </a:r>
            <a:endParaRPr/>
          </a:p>
          <a:p>
            <a:pPr indent="0" lvl="0" marL="0" rtl="0" algn="l">
              <a:spcBef>
                <a:spcPts val="0"/>
              </a:spcBef>
              <a:spcAft>
                <a:spcPts val="0"/>
              </a:spcAft>
              <a:buNone/>
            </a:pPr>
            <a:r>
              <a:rPr lang="en"/>
              <a:t>Feature 1</a:t>
            </a:r>
            <a:endParaRPr/>
          </a:p>
          <a:p>
            <a:pPr indent="0" lvl="0" marL="0" rtl="0" algn="l">
              <a:spcBef>
                <a:spcPts val="0"/>
              </a:spcBef>
              <a:spcAft>
                <a:spcPts val="0"/>
              </a:spcAft>
              <a:buNone/>
            </a:pPr>
            <a:r>
              <a:rPr lang="en"/>
              <a:t>Feature 5</a:t>
            </a:r>
            <a:endParaRPr/>
          </a:p>
        </p:txBody>
      </p:sp>
      <p:sp>
        <p:nvSpPr>
          <p:cNvPr id="376" name="Google Shape;376;g77d18c88fe_0_77"/>
          <p:cNvSpPr/>
          <p:nvPr/>
        </p:nvSpPr>
        <p:spPr>
          <a:xfrm>
            <a:off x="5062900" y="3636425"/>
            <a:ext cx="1049400" cy="652500"/>
          </a:xfrm>
          <a:prstGeom prst="roundRect">
            <a:avLst>
              <a:gd fmla="val 16667"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Feature 3</a:t>
            </a:r>
            <a:endParaRPr/>
          </a:p>
          <a:p>
            <a:pPr indent="0" lvl="0" marL="0" rtl="0" algn="l">
              <a:spcBef>
                <a:spcPts val="0"/>
              </a:spcBef>
              <a:spcAft>
                <a:spcPts val="0"/>
              </a:spcAft>
              <a:buNone/>
            </a:pPr>
            <a:r>
              <a:rPr lang="en"/>
              <a:t>Feature 1</a:t>
            </a:r>
            <a:endParaRPr/>
          </a:p>
          <a:p>
            <a:pPr indent="0" lvl="0" marL="0" rtl="0" algn="l">
              <a:spcBef>
                <a:spcPts val="0"/>
              </a:spcBef>
              <a:spcAft>
                <a:spcPts val="0"/>
              </a:spcAft>
              <a:buNone/>
            </a:pPr>
            <a:r>
              <a:rPr lang="en"/>
              <a:t>Feature 5</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1000"/>
                                        <p:tgtEl>
                                          <p:spTgt spid="3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1000"/>
                                        <p:tgtEl>
                                          <p:spTgt spid="3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1000"/>
                                        <p:tgtEl>
                                          <p:spTgt spid="3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1000"/>
                                        <p:tgtEl>
                                          <p:spTgt spid="3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3"/>
                                        </p:tgtEl>
                                        <p:attrNameLst>
                                          <p:attrName>style.visibility</p:attrName>
                                        </p:attrNameLst>
                                      </p:cBhvr>
                                      <p:to>
                                        <p:strVal val="visible"/>
                                      </p:to>
                                    </p:set>
                                    <p:animEffect filter="fade" transition="in">
                                      <p:cBhvr>
                                        <p:cTn dur="1000"/>
                                        <p:tgtEl>
                                          <p:spTgt spid="3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1"/>
                                        </p:tgtEl>
                                        <p:attrNameLst>
                                          <p:attrName>style.visibility</p:attrName>
                                        </p:attrNameLst>
                                      </p:cBhvr>
                                      <p:to>
                                        <p:strVal val="visible"/>
                                      </p:to>
                                    </p:set>
                                    <p:animEffect filter="fade" transition="in">
                                      <p:cBhvr>
                                        <p:cTn dur="1000"/>
                                        <p:tgtEl>
                                          <p:spTgt spid="3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2"/>
                                        </p:tgtEl>
                                        <p:attrNameLst>
                                          <p:attrName>style.visibility</p:attrName>
                                        </p:attrNameLst>
                                      </p:cBhvr>
                                      <p:to>
                                        <p:strVal val="visible"/>
                                      </p:to>
                                    </p:set>
                                    <p:animEffect filter="fade" transition="in">
                                      <p:cBhvr>
                                        <p:cTn dur="1000"/>
                                        <p:tgtEl>
                                          <p:spTgt spid="3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4"/>
                                        </p:tgtEl>
                                        <p:attrNameLst>
                                          <p:attrName>style.visibility</p:attrName>
                                        </p:attrNameLst>
                                      </p:cBhvr>
                                      <p:to>
                                        <p:strVal val="visible"/>
                                      </p:to>
                                    </p:set>
                                    <p:animEffect filter="fade" transition="in">
                                      <p:cBhvr>
                                        <p:cTn dur="1000"/>
                                        <p:tgtEl>
                                          <p:spTgt spid="3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1000"/>
                                        <p:tgtEl>
                                          <p:spTgt spid="3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
                                        </p:tgtEl>
                                        <p:attrNameLst>
                                          <p:attrName>style.visibility</p:attrName>
                                        </p:attrNameLst>
                                      </p:cBhvr>
                                      <p:to>
                                        <p:strVal val="visible"/>
                                      </p:to>
                                    </p:set>
                                    <p:animEffect filter="fade" transition="in">
                                      <p:cBhvr>
                                        <p:cTn dur="1000"/>
                                        <p:tgtEl>
                                          <p:spTgt spid="3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gtEl>
                                        <p:attrNameLst>
                                          <p:attrName>style.visibility</p:attrName>
                                        </p:attrNameLst>
                                      </p:cBhvr>
                                      <p:to>
                                        <p:strVal val="visible"/>
                                      </p:to>
                                    </p:set>
                                    <p:animEffect filter="fade" transition="in">
                                      <p:cBhvr>
                                        <p:cTn dur="1000"/>
                                        <p:tgtEl>
                                          <p:spTgt spid="3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1000"/>
                                        <p:tgtEl>
                                          <p:spTgt spid="3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1000"/>
                                        <p:tgtEl>
                                          <p:spTgt spid="3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8"/>
                                        </p:tgtEl>
                                        <p:attrNameLst>
                                          <p:attrName>style.visibility</p:attrName>
                                        </p:attrNameLst>
                                      </p:cBhvr>
                                      <p:to>
                                        <p:strVal val="visible"/>
                                      </p:to>
                                    </p:set>
                                    <p:animEffect filter="fade" transition="in">
                                      <p:cBhvr>
                                        <p:cTn dur="1000"/>
                                        <p:tgtEl>
                                          <p:spTgt spid="3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1000"/>
                                        <p:tgtEl>
                                          <p:spTgt spid="3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gtEl>
                                        <p:attrNameLst>
                                          <p:attrName>style.visibility</p:attrName>
                                        </p:attrNameLst>
                                      </p:cBhvr>
                                      <p:to>
                                        <p:strVal val="visible"/>
                                      </p:to>
                                    </p:set>
                                    <p:animEffect filter="fade" transition="in">
                                      <p:cBhvr>
                                        <p:cTn dur="1000"/>
                                        <p:tgtEl>
                                          <p:spTgt spid="3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1000"/>
                                        <p:tgtEl>
                                          <p:spTgt spid="3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1000"/>
                                        <p:tgtEl>
                                          <p:spTgt spid="3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g77b83c3cac_0_174"/>
          <p:cNvSpPr txBox="1"/>
          <p:nvPr>
            <p:ph type="ctrTitle"/>
          </p:nvPr>
        </p:nvSpPr>
        <p:spPr>
          <a:xfrm>
            <a:off x="2015775" y="1579400"/>
            <a:ext cx="3787800" cy="198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Feature Selection: Backward Elimination  </a:t>
            </a:r>
            <a:endParaRPr/>
          </a:p>
          <a:p>
            <a:pPr indent="0" lvl="0" marL="0" rtl="0" algn="l">
              <a:lnSpc>
                <a:spcPct val="100000"/>
              </a:lnSpc>
              <a:spcBef>
                <a:spcPts val="0"/>
              </a:spcBef>
              <a:spcAft>
                <a:spcPts val="0"/>
              </a:spcAft>
              <a:buSzPts val="3000"/>
              <a:buNone/>
            </a:pPr>
            <a:r>
              <a:t/>
            </a:r>
            <a:endParaRPr/>
          </a:p>
        </p:txBody>
      </p:sp>
      <p:sp>
        <p:nvSpPr>
          <p:cNvPr id="382" name="Google Shape;382;g77b83c3cac_0_174"/>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Lora"/>
                <a:ea typeface="Lora"/>
                <a:cs typeface="Lora"/>
                <a:sym typeface="Lora"/>
              </a:rPr>
              <a:t>9</a:t>
            </a:r>
            <a:endParaRPr b="0" i="0" sz="2400" u="none" cap="none" strike="noStrike">
              <a:solidFill>
                <a:srgbClr val="000000"/>
              </a:solidFill>
              <a:latin typeface="Lora"/>
              <a:ea typeface="Lora"/>
              <a:cs typeface="Lora"/>
              <a:sym typeface="Lora"/>
            </a:endParaRPr>
          </a:p>
        </p:txBody>
      </p:sp>
      <p:sp>
        <p:nvSpPr>
          <p:cNvPr id="383" name="Google Shape;383;g77b83c3cac_0_174"/>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g77b83c3cac_0_180"/>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Outcome Focussed Feature Selection </a:t>
            </a:r>
            <a:endParaRPr>
              <a:highlight>
                <a:srgbClr val="FFCD00"/>
              </a:highlight>
            </a:endParaRPr>
          </a:p>
        </p:txBody>
      </p:sp>
      <p:sp>
        <p:nvSpPr>
          <p:cNvPr id="389" name="Google Shape;389;g77b83c3cac_0_180"/>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90" name="Google Shape;390;g77b83c3cac_0_180"/>
          <p:cNvSpPr txBox="1"/>
          <p:nvPr/>
        </p:nvSpPr>
        <p:spPr>
          <a:xfrm>
            <a:off x="1183400" y="1835200"/>
            <a:ext cx="6688200" cy="24567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200"/>
              <a:buFont typeface="Arial"/>
              <a:buNone/>
            </a:pPr>
            <a:r>
              <a:rPr b="1" i="0" lang="en" sz="1400" u="none" cap="none" strike="noStrike">
                <a:solidFill>
                  <a:srgbClr val="000000"/>
                </a:solidFill>
                <a:latin typeface="Arial"/>
                <a:ea typeface="Arial"/>
                <a:cs typeface="Arial"/>
                <a:sym typeface="Arial"/>
              </a:rPr>
              <a:t>Backward Elimination</a:t>
            </a:r>
            <a:r>
              <a:rPr b="0" i="0" lang="en" sz="1400" u="none" cap="none" strike="noStrike">
                <a:solidFill>
                  <a:srgbClr val="000000"/>
                </a:solidFill>
                <a:latin typeface="Arial"/>
                <a:ea typeface="Arial"/>
                <a:cs typeface="Arial"/>
                <a:sym typeface="Arial"/>
              </a:rPr>
              <a:t> </a:t>
            </a:r>
            <a:r>
              <a:rPr b="1" i="0" lang="en" sz="1400" u="none" cap="none" strike="noStrike">
                <a:solidFill>
                  <a:srgbClr val="000000"/>
                </a:solidFill>
                <a:latin typeface="Arial"/>
                <a:ea typeface="Arial"/>
                <a:cs typeface="Arial"/>
                <a:sym typeface="Arial"/>
              </a:rPr>
              <a:t>Process</a:t>
            </a:r>
            <a:r>
              <a:rPr b="0" i="0" lang="en" sz="1400" u="none" cap="none" strike="noStrike">
                <a:solidFill>
                  <a:srgbClr val="000000"/>
                </a:solidFill>
                <a:latin typeface="Arial"/>
                <a:ea typeface="Arial"/>
                <a:cs typeface="Arial"/>
                <a:sym typeface="Arial"/>
              </a:rPr>
              <a:t> (the opposite process of FS).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just">
              <a:lnSpc>
                <a:spcPct val="100000"/>
              </a:lnSpc>
              <a:spcBef>
                <a:spcPts val="0"/>
              </a:spcBef>
              <a:spcAft>
                <a:spcPts val="0"/>
              </a:spcAft>
              <a:buClr>
                <a:srgbClr val="000000"/>
              </a:buClr>
              <a:buSzPts val="1400"/>
              <a:buFont typeface="Arial"/>
              <a:buAutoNum type="arabicPeriod"/>
            </a:pPr>
            <a:r>
              <a:rPr b="0" i="0" lang="en" sz="1400" u="none" cap="none" strike="noStrike">
                <a:solidFill>
                  <a:srgbClr val="000000"/>
                </a:solidFill>
                <a:latin typeface="Arial"/>
                <a:ea typeface="Arial"/>
                <a:cs typeface="Arial"/>
                <a:sym typeface="Arial"/>
              </a:rPr>
              <a:t>At first, all features are included as input variables to determine the outcome</a:t>
            </a:r>
            <a:r>
              <a:rPr lang="en"/>
              <a:t>;</a:t>
            </a: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317500" lvl="0" marL="457200" marR="0" rtl="0" algn="just">
              <a:lnSpc>
                <a:spcPct val="100000"/>
              </a:lnSpc>
              <a:spcBef>
                <a:spcPts val="0"/>
              </a:spcBef>
              <a:spcAft>
                <a:spcPts val="0"/>
              </a:spcAft>
              <a:buClr>
                <a:srgbClr val="000000"/>
              </a:buClr>
              <a:buSzPts val="1400"/>
              <a:buFont typeface="Arial"/>
              <a:buAutoNum type="arabicPeriod"/>
            </a:pPr>
            <a:r>
              <a:rPr b="0" i="0" lang="en" sz="1400" u="none" cap="none" strike="noStrike">
                <a:solidFill>
                  <a:srgbClr val="000000"/>
                </a:solidFill>
                <a:latin typeface="Arial"/>
                <a:ea typeface="Arial"/>
                <a:cs typeface="Arial"/>
                <a:sym typeface="Arial"/>
              </a:rPr>
              <a:t>Then, </a:t>
            </a:r>
            <a:r>
              <a:rPr lang="en"/>
              <a:t>gradually the least significant</a:t>
            </a:r>
            <a:r>
              <a:rPr b="0" i="0" lang="en" sz="1400" u="none" cap="none" strike="noStrike">
                <a:solidFill>
                  <a:srgbClr val="000000"/>
                </a:solidFill>
                <a:latin typeface="Arial"/>
                <a:ea typeface="Arial"/>
                <a:cs typeface="Arial"/>
                <a:sym typeface="Arial"/>
              </a:rPr>
              <a:t> features are removed from the model one by one</a:t>
            </a:r>
            <a:r>
              <a:rPr lang="en"/>
              <a:t>;</a:t>
            </a: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317500" lvl="0" marL="457200" marR="0" rtl="0" algn="just">
              <a:lnSpc>
                <a:spcPct val="100000"/>
              </a:lnSpc>
              <a:spcBef>
                <a:spcPts val="0"/>
              </a:spcBef>
              <a:spcAft>
                <a:spcPts val="0"/>
              </a:spcAft>
              <a:buClr>
                <a:srgbClr val="000000"/>
              </a:buClr>
              <a:buSzPts val="1400"/>
              <a:buFont typeface="Arial"/>
              <a:buAutoNum type="arabicPeriod"/>
            </a:pPr>
            <a:r>
              <a:rPr b="0" i="0" lang="en" sz="1400" u="none" cap="none" strike="noStrike">
                <a:solidFill>
                  <a:srgbClr val="000000"/>
                </a:solidFill>
                <a:latin typeface="Arial"/>
                <a:ea typeface="Arial"/>
                <a:cs typeface="Arial"/>
                <a:sym typeface="Arial"/>
              </a:rPr>
              <a:t>If the </a:t>
            </a:r>
            <a:r>
              <a:rPr lang="en"/>
              <a:t>performance</a:t>
            </a:r>
            <a:r>
              <a:rPr b="0" i="0" lang="en" sz="1400" u="none" cap="none" strike="noStrike">
                <a:solidFill>
                  <a:srgbClr val="000000"/>
                </a:solidFill>
                <a:latin typeface="Arial"/>
                <a:ea typeface="Arial"/>
                <a:cs typeface="Arial"/>
                <a:sym typeface="Arial"/>
              </a:rPr>
              <a:t> does not improve anymore when more features are removed, we stop.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xEl>
                                              <p:pRg end="0" st="0"/>
                                            </p:txEl>
                                          </p:spTgt>
                                        </p:tgtEl>
                                        <p:attrNameLst>
                                          <p:attrName>style.visibility</p:attrName>
                                        </p:attrNameLst>
                                      </p:cBhvr>
                                      <p:to>
                                        <p:strVal val="visible"/>
                                      </p:to>
                                    </p:set>
                                    <p:animEffect filter="fade" transition="in">
                                      <p:cBhvr>
                                        <p:cTn dur="1000"/>
                                        <p:tgtEl>
                                          <p:spTgt spid="39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xEl>
                                              <p:pRg end="1" st="1"/>
                                            </p:txEl>
                                          </p:spTgt>
                                        </p:tgtEl>
                                        <p:attrNameLst>
                                          <p:attrName>style.visibility</p:attrName>
                                        </p:attrNameLst>
                                      </p:cBhvr>
                                      <p:to>
                                        <p:strVal val="visible"/>
                                      </p:to>
                                    </p:set>
                                    <p:animEffect filter="fade" transition="in">
                                      <p:cBhvr>
                                        <p:cTn dur="1000"/>
                                        <p:tgtEl>
                                          <p:spTgt spid="39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xEl>
                                              <p:pRg end="2" st="2"/>
                                            </p:txEl>
                                          </p:spTgt>
                                        </p:tgtEl>
                                        <p:attrNameLst>
                                          <p:attrName>style.visibility</p:attrName>
                                        </p:attrNameLst>
                                      </p:cBhvr>
                                      <p:to>
                                        <p:strVal val="visible"/>
                                      </p:to>
                                    </p:set>
                                    <p:animEffect filter="fade" transition="in">
                                      <p:cBhvr>
                                        <p:cTn dur="1000"/>
                                        <p:tgtEl>
                                          <p:spTgt spid="39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xEl>
                                              <p:pRg end="3" st="3"/>
                                            </p:txEl>
                                          </p:spTgt>
                                        </p:tgtEl>
                                        <p:attrNameLst>
                                          <p:attrName>style.visibility</p:attrName>
                                        </p:attrNameLst>
                                      </p:cBhvr>
                                      <p:to>
                                        <p:strVal val="visible"/>
                                      </p:to>
                                    </p:set>
                                    <p:animEffect filter="fade" transition="in">
                                      <p:cBhvr>
                                        <p:cTn dur="1000"/>
                                        <p:tgtEl>
                                          <p:spTgt spid="39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xEl>
                                              <p:pRg end="4" st="4"/>
                                            </p:txEl>
                                          </p:spTgt>
                                        </p:tgtEl>
                                        <p:attrNameLst>
                                          <p:attrName>style.visibility</p:attrName>
                                        </p:attrNameLst>
                                      </p:cBhvr>
                                      <p:to>
                                        <p:strVal val="visible"/>
                                      </p:to>
                                    </p:set>
                                    <p:animEffect filter="fade" transition="in">
                                      <p:cBhvr>
                                        <p:cTn dur="1000"/>
                                        <p:tgtEl>
                                          <p:spTgt spid="39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g77d18c88fe_0_86"/>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Outcome Focussed Feature Selection </a:t>
            </a:r>
            <a:endParaRPr>
              <a:highlight>
                <a:srgbClr val="FFCD00"/>
              </a:highlight>
            </a:endParaRPr>
          </a:p>
        </p:txBody>
      </p:sp>
      <p:sp>
        <p:nvSpPr>
          <p:cNvPr id="396" name="Google Shape;396;g77d18c88fe_0_8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97" name="Google Shape;397;g77d18c88fe_0_86"/>
          <p:cNvSpPr/>
          <p:nvPr/>
        </p:nvSpPr>
        <p:spPr>
          <a:xfrm>
            <a:off x="3217575" y="2612675"/>
            <a:ext cx="1049400" cy="768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Feature 1</a:t>
            </a:r>
            <a:endParaRPr/>
          </a:p>
          <a:p>
            <a:pPr indent="0" lvl="0" marL="0" rtl="0" algn="l">
              <a:spcBef>
                <a:spcPts val="0"/>
              </a:spcBef>
              <a:spcAft>
                <a:spcPts val="0"/>
              </a:spcAft>
              <a:buNone/>
            </a:pPr>
            <a:r>
              <a:rPr lang="en"/>
              <a:t>Feature 2</a:t>
            </a:r>
            <a:endParaRPr/>
          </a:p>
          <a:p>
            <a:pPr indent="0" lvl="0" marL="0" rtl="0" algn="l">
              <a:spcBef>
                <a:spcPts val="0"/>
              </a:spcBef>
              <a:spcAft>
                <a:spcPts val="0"/>
              </a:spcAft>
              <a:buNone/>
            </a:pPr>
            <a:r>
              <a:rPr lang="en"/>
              <a:t>Feature 3</a:t>
            </a:r>
            <a:endParaRPr/>
          </a:p>
        </p:txBody>
      </p:sp>
      <p:sp>
        <p:nvSpPr>
          <p:cNvPr id="398" name="Google Shape;398;g77d18c88fe_0_86"/>
          <p:cNvSpPr/>
          <p:nvPr/>
        </p:nvSpPr>
        <p:spPr>
          <a:xfrm>
            <a:off x="4747175" y="1697025"/>
            <a:ext cx="1049400" cy="768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Feature 2</a:t>
            </a:r>
            <a:endParaRPr/>
          </a:p>
          <a:p>
            <a:pPr indent="0" lvl="0" marL="0" rtl="0" algn="l">
              <a:spcBef>
                <a:spcPts val="0"/>
              </a:spcBef>
              <a:spcAft>
                <a:spcPts val="0"/>
              </a:spcAft>
              <a:buNone/>
            </a:pPr>
            <a:r>
              <a:rPr lang="en"/>
              <a:t>Feature 3</a:t>
            </a:r>
            <a:endParaRPr/>
          </a:p>
        </p:txBody>
      </p:sp>
      <p:sp>
        <p:nvSpPr>
          <p:cNvPr id="399" name="Google Shape;399;g77d18c88fe_0_86"/>
          <p:cNvSpPr/>
          <p:nvPr/>
        </p:nvSpPr>
        <p:spPr>
          <a:xfrm>
            <a:off x="4747175" y="2775975"/>
            <a:ext cx="1049400" cy="768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Feature 1</a:t>
            </a:r>
            <a:endParaRPr/>
          </a:p>
          <a:p>
            <a:pPr indent="0" lvl="0" marL="0" rtl="0" algn="l">
              <a:spcBef>
                <a:spcPts val="0"/>
              </a:spcBef>
              <a:spcAft>
                <a:spcPts val="0"/>
              </a:spcAft>
              <a:buNone/>
            </a:pPr>
            <a:r>
              <a:rPr lang="en"/>
              <a:t>Feature 3</a:t>
            </a:r>
            <a:endParaRPr/>
          </a:p>
        </p:txBody>
      </p:sp>
      <p:sp>
        <p:nvSpPr>
          <p:cNvPr id="400" name="Google Shape;400;g77d18c88fe_0_86"/>
          <p:cNvSpPr/>
          <p:nvPr/>
        </p:nvSpPr>
        <p:spPr>
          <a:xfrm>
            <a:off x="4747175" y="3854925"/>
            <a:ext cx="1049400" cy="768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Feature 1</a:t>
            </a:r>
            <a:endParaRPr/>
          </a:p>
          <a:p>
            <a:pPr indent="0" lvl="0" marL="0" rtl="0" algn="l">
              <a:spcBef>
                <a:spcPts val="0"/>
              </a:spcBef>
              <a:spcAft>
                <a:spcPts val="0"/>
              </a:spcAft>
              <a:buNone/>
            </a:pPr>
            <a:r>
              <a:rPr lang="en"/>
              <a:t>Feature 2</a:t>
            </a:r>
            <a:endParaRPr/>
          </a:p>
        </p:txBody>
      </p:sp>
      <p:cxnSp>
        <p:nvCxnSpPr>
          <p:cNvPr id="401" name="Google Shape;401;g77d18c88fe_0_86"/>
          <p:cNvCxnSpPr>
            <a:stCxn id="397" idx="3"/>
            <a:endCxn id="398" idx="1"/>
          </p:cNvCxnSpPr>
          <p:nvPr/>
        </p:nvCxnSpPr>
        <p:spPr>
          <a:xfrm flipH="1" rot="10800000">
            <a:off x="4266975" y="2081225"/>
            <a:ext cx="480300" cy="915600"/>
          </a:xfrm>
          <a:prstGeom prst="straightConnector1">
            <a:avLst/>
          </a:prstGeom>
          <a:noFill/>
          <a:ln cap="flat" cmpd="sng" w="9525">
            <a:solidFill>
              <a:schemeClr val="dk2"/>
            </a:solidFill>
            <a:prstDash val="solid"/>
            <a:round/>
            <a:headEnd len="med" w="med" type="none"/>
            <a:tailEnd len="med" w="med" type="triangle"/>
          </a:ln>
        </p:spPr>
      </p:cxnSp>
      <p:sp>
        <p:nvSpPr>
          <p:cNvPr id="402" name="Google Shape;402;g77d18c88fe_0_86"/>
          <p:cNvSpPr/>
          <p:nvPr/>
        </p:nvSpPr>
        <p:spPr>
          <a:xfrm>
            <a:off x="4747175" y="3854925"/>
            <a:ext cx="1049400" cy="768300"/>
          </a:xfrm>
          <a:prstGeom prst="roundRect">
            <a:avLst>
              <a:gd fmla="val 16667"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Feature 1</a:t>
            </a:r>
            <a:endParaRPr/>
          </a:p>
          <a:p>
            <a:pPr indent="0" lvl="0" marL="0" rtl="0" algn="l">
              <a:spcBef>
                <a:spcPts val="0"/>
              </a:spcBef>
              <a:spcAft>
                <a:spcPts val="0"/>
              </a:spcAft>
              <a:buNone/>
            </a:pPr>
            <a:r>
              <a:rPr lang="en"/>
              <a:t>Feature 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1000"/>
                                        <p:tgtEl>
                                          <p:spTgt spid="3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1000"/>
                                        <p:tgtEl>
                                          <p:spTgt spid="3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1"/>
                                        </p:tgtEl>
                                        <p:attrNameLst>
                                          <p:attrName>style.visibility</p:attrName>
                                        </p:attrNameLst>
                                      </p:cBhvr>
                                      <p:to>
                                        <p:strVal val="visible"/>
                                      </p:to>
                                    </p:set>
                                    <p:animEffect filter="fade" transition="in">
                                      <p:cBhvr>
                                        <p:cTn dur="1000"/>
                                        <p:tgtEl>
                                          <p:spTgt spid="4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8"/>
                                        </p:tgtEl>
                                        <p:attrNameLst>
                                          <p:attrName>style.visibility</p:attrName>
                                        </p:attrNameLst>
                                      </p:cBhvr>
                                      <p:to>
                                        <p:strVal val="visible"/>
                                      </p:to>
                                    </p:set>
                                    <p:animEffect filter="fade" transition="in">
                                      <p:cBhvr>
                                        <p:cTn dur="1000"/>
                                        <p:tgtEl>
                                          <p:spTgt spid="3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1000"/>
                                        <p:tgtEl>
                                          <p:spTgt spid="3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0"/>
                                        </p:tgtEl>
                                        <p:attrNameLst>
                                          <p:attrName>style.visibility</p:attrName>
                                        </p:attrNameLst>
                                      </p:cBhvr>
                                      <p:to>
                                        <p:strVal val="visible"/>
                                      </p:to>
                                    </p:set>
                                    <p:animEffect filter="fade" transition="in">
                                      <p:cBhvr>
                                        <p:cTn dur="1000"/>
                                        <p:tgtEl>
                                          <p:spTgt spid="4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2"/>
                                        </p:tgtEl>
                                        <p:attrNameLst>
                                          <p:attrName>style.visibility</p:attrName>
                                        </p:attrNameLst>
                                      </p:cBhvr>
                                      <p:to>
                                        <p:strVal val="visible"/>
                                      </p:to>
                                    </p:set>
                                    <p:animEffect filter="fade" transition="in">
                                      <p:cBhvr>
                                        <p:cTn dur="1000"/>
                                        <p:tgtEl>
                                          <p:spTgt spid="4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g77b83c3cac_0_187"/>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Outcome Focussed Feature Selection </a:t>
            </a:r>
            <a:endParaRPr>
              <a:highlight>
                <a:srgbClr val="FFCD00"/>
              </a:highlight>
            </a:endParaRPr>
          </a:p>
        </p:txBody>
      </p:sp>
      <p:sp>
        <p:nvSpPr>
          <p:cNvPr id="408" name="Google Shape;408;g77b83c3cac_0_187"/>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409" name="Google Shape;409;g77b83c3cac_0_187"/>
          <p:cNvSpPr txBox="1"/>
          <p:nvPr/>
        </p:nvSpPr>
        <p:spPr>
          <a:xfrm>
            <a:off x="1091275" y="1532950"/>
            <a:ext cx="6688200" cy="34116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rPr b="1" i="0" lang="en" sz="1400" u="none" cap="none" strike="noStrike">
                <a:solidFill>
                  <a:srgbClr val="000000"/>
                </a:solidFill>
                <a:latin typeface="Arial"/>
                <a:ea typeface="Arial"/>
                <a:cs typeface="Arial"/>
                <a:sym typeface="Arial"/>
              </a:rPr>
              <a:t>Advantage:</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just">
              <a:lnSpc>
                <a:spcPct val="100000"/>
              </a:lnSpc>
              <a:spcBef>
                <a:spcPts val="0"/>
              </a:spcBef>
              <a:spcAft>
                <a:spcPts val="0"/>
              </a:spcAft>
              <a:buSzPts val="1400"/>
              <a:buAutoNum type="arabicPeriod"/>
            </a:pPr>
            <a:r>
              <a:rPr b="0" i="0" lang="en" sz="1400" u="none" cap="none" strike="noStrike">
                <a:solidFill>
                  <a:srgbClr val="000000"/>
                </a:solidFill>
                <a:latin typeface="Arial"/>
                <a:ea typeface="Arial"/>
                <a:cs typeface="Arial"/>
                <a:sym typeface="Arial"/>
              </a:rPr>
              <a:t>Both mechanisms </a:t>
            </a:r>
            <a:r>
              <a:rPr lang="en"/>
              <a:t>(forward and backward) </a:t>
            </a:r>
            <a:r>
              <a:rPr b="0" i="0" lang="en" sz="1400" u="none" cap="none" strike="noStrike">
                <a:solidFill>
                  <a:srgbClr val="000000"/>
                </a:solidFill>
                <a:latin typeface="Arial"/>
                <a:ea typeface="Arial"/>
                <a:cs typeface="Arial"/>
                <a:sym typeface="Arial"/>
              </a:rPr>
              <a:t>are effective in removing features that do not substantially contribute to the determination of the outcome, removing noise from the dat</a:t>
            </a:r>
            <a:r>
              <a:rPr lang="en"/>
              <a:t>a</a:t>
            </a:r>
            <a:r>
              <a:rPr b="0" i="0" lang="en"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317500" lvl="0" marL="457200" marR="0" rtl="0" algn="just">
              <a:lnSpc>
                <a:spcPct val="100000"/>
              </a:lnSpc>
              <a:spcBef>
                <a:spcPts val="0"/>
              </a:spcBef>
              <a:spcAft>
                <a:spcPts val="0"/>
              </a:spcAft>
              <a:buSzPts val="1400"/>
              <a:buAutoNum type="arabicPeriod"/>
            </a:pPr>
            <a:r>
              <a:rPr lang="en"/>
              <a:t>Removing features like this also makes the process faster. </a:t>
            </a: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rPr b="1" i="0" lang="en" sz="1400" u="none" cap="none" strike="noStrike">
                <a:solidFill>
                  <a:schemeClr val="dk1"/>
                </a:solidFill>
                <a:latin typeface="Arial"/>
                <a:ea typeface="Arial"/>
                <a:cs typeface="Arial"/>
                <a:sym typeface="Arial"/>
              </a:rPr>
              <a:t>Disadvantage:</a:t>
            </a:r>
            <a:endParaRPr b="1"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t/>
            </a:r>
            <a:endParaRPr b="1" i="0" sz="1400" u="none" cap="none" strike="noStrike">
              <a:solidFill>
                <a:schemeClr val="dk1"/>
              </a:solidFill>
              <a:latin typeface="Arial"/>
              <a:ea typeface="Arial"/>
              <a:cs typeface="Arial"/>
              <a:sym typeface="Arial"/>
            </a:endParaRPr>
          </a:p>
          <a:p>
            <a:pPr indent="-317500" lvl="0" marL="457200" marR="0" rtl="0" algn="just">
              <a:lnSpc>
                <a:spcPct val="100000"/>
              </a:lnSpc>
              <a:spcBef>
                <a:spcPts val="0"/>
              </a:spcBef>
              <a:spcAft>
                <a:spcPts val="0"/>
              </a:spcAft>
              <a:buClr>
                <a:srgbClr val="000000"/>
              </a:buClr>
              <a:buSzPts val="1400"/>
              <a:buFont typeface="Arial"/>
              <a:buAutoNum type="arabicPeriod"/>
            </a:pPr>
            <a:r>
              <a:rPr lang="en"/>
              <a:t>B</a:t>
            </a:r>
            <a:r>
              <a:rPr b="0" i="0" lang="en" sz="1400" u="none" cap="none" strike="noStrike">
                <a:solidFill>
                  <a:srgbClr val="000000"/>
                </a:solidFill>
                <a:latin typeface="Arial"/>
                <a:ea typeface="Arial"/>
                <a:cs typeface="Arial"/>
                <a:sym typeface="Arial"/>
              </a:rPr>
              <a:t>oth are susceptible to missing </a:t>
            </a:r>
            <a:r>
              <a:rPr b="1" i="0" lang="en" sz="1400" u="none" cap="none" strike="noStrike">
                <a:solidFill>
                  <a:srgbClr val="000000"/>
                </a:solidFill>
              </a:rPr>
              <a:t>global optima</a:t>
            </a:r>
            <a:r>
              <a:rPr b="0" i="0" lang="en" sz="1400" u="none" cap="none" strike="noStrike">
                <a:solidFill>
                  <a:srgbClr val="000000"/>
                </a:solidFill>
                <a:latin typeface="Arial"/>
                <a:ea typeface="Arial"/>
                <a:cs typeface="Arial"/>
                <a:sym typeface="Arial"/>
              </a:rPr>
              <a:t> for </a:t>
            </a:r>
            <a:r>
              <a:rPr b="1" i="0" lang="en" sz="1400" u="none" cap="none" strike="noStrike">
                <a:solidFill>
                  <a:srgbClr val="000000"/>
                </a:solidFill>
              </a:rPr>
              <a:t>local</a:t>
            </a:r>
            <a:r>
              <a:rPr b="0" i="0" lang="en" sz="1400" u="none" cap="none" strike="noStrike">
                <a:solidFill>
                  <a:srgbClr val="000000"/>
                </a:solidFill>
                <a:latin typeface="Arial"/>
                <a:ea typeface="Arial"/>
                <a:cs typeface="Arial"/>
                <a:sym typeface="Arial"/>
              </a:rPr>
              <a:t> ones, meaning that they will stop searching for a more optimal solution as soon as accuracy stops improving even if continuing would later produce a larger improvement in accuracy later on. </a:t>
            </a:r>
            <a:endParaRPr b="0" i="0" sz="1400" u="none" cap="none" strike="noStrike">
              <a:solidFill>
                <a:srgbClr val="000000"/>
              </a:solidFill>
              <a:latin typeface="Arial"/>
              <a:ea typeface="Arial"/>
              <a:cs typeface="Arial"/>
              <a:sym typeface="Arial"/>
            </a:endParaRPr>
          </a:p>
          <a:p>
            <a:pPr indent="-317500" lvl="0" marL="457200" marR="0" rtl="0" algn="just">
              <a:lnSpc>
                <a:spcPct val="100000"/>
              </a:lnSpc>
              <a:spcBef>
                <a:spcPts val="0"/>
              </a:spcBef>
              <a:spcAft>
                <a:spcPts val="0"/>
              </a:spcAft>
              <a:buClr>
                <a:srgbClr val="000000"/>
              </a:buClr>
              <a:buSzPts val="1400"/>
              <a:buFont typeface="Arial"/>
              <a:buAutoNum type="arabicPeriod"/>
            </a:pPr>
            <a:r>
              <a:rPr b="0" i="0" lang="en" sz="1400" u="none" cap="none" strike="noStrike">
                <a:solidFill>
                  <a:srgbClr val="000000"/>
                </a:solidFill>
                <a:latin typeface="Arial"/>
                <a:ea typeface="Arial"/>
                <a:cs typeface="Arial"/>
                <a:sym typeface="Arial"/>
              </a:rPr>
              <a:t>Additionally, as you might imagine, these techniques become prohibitively expensive on very large datasets.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xEl>
                                              <p:pRg end="0" st="0"/>
                                            </p:txEl>
                                          </p:spTgt>
                                        </p:tgtEl>
                                        <p:attrNameLst>
                                          <p:attrName>style.visibility</p:attrName>
                                        </p:attrNameLst>
                                      </p:cBhvr>
                                      <p:to>
                                        <p:strVal val="visible"/>
                                      </p:to>
                                    </p:set>
                                    <p:animEffect filter="fade" transition="in">
                                      <p:cBhvr>
                                        <p:cTn dur="1000"/>
                                        <p:tgtEl>
                                          <p:spTgt spid="4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xEl>
                                              <p:pRg end="1" st="1"/>
                                            </p:txEl>
                                          </p:spTgt>
                                        </p:tgtEl>
                                        <p:attrNameLst>
                                          <p:attrName>style.visibility</p:attrName>
                                        </p:attrNameLst>
                                      </p:cBhvr>
                                      <p:to>
                                        <p:strVal val="visible"/>
                                      </p:to>
                                    </p:set>
                                    <p:animEffect filter="fade" transition="in">
                                      <p:cBhvr>
                                        <p:cTn dur="1000"/>
                                        <p:tgtEl>
                                          <p:spTgt spid="4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xEl>
                                              <p:pRg end="2" st="2"/>
                                            </p:txEl>
                                          </p:spTgt>
                                        </p:tgtEl>
                                        <p:attrNameLst>
                                          <p:attrName>style.visibility</p:attrName>
                                        </p:attrNameLst>
                                      </p:cBhvr>
                                      <p:to>
                                        <p:strVal val="visible"/>
                                      </p:to>
                                    </p:set>
                                    <p:animEffect filter="fade" transition="in">
                                      <p:cBhvr>
                                        <p:cTn dur="1000"/>
                                        <p:tgtEl>
                                          <p:spTgt spid="4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xEl>
                                              <p:pRg end="3" st="3"/>
                                            </p:txEl>
                                          </p:spTgt>
                                        </p:tgtEl>
                                        <p:attrNameLst>
                                          <p:attrName>style.visibility</p:attrName>
                                        </p:attrNameLst>
                                      </p:cBhvr>
                                      <p:to>
                                        <p:strVal val="visible"/>
                                      </p:to>
                                    </p:set>
                                    <p:animEffect filter="fade" transition="in">
                                      <p:cBhvr>
                                        <p:cTn dur="1000"/>
                                        <p:tgtEl>
                                          <p:spTgt spid="40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xEl>
                                              <p:pRg end="4" st="4"/>
                                            </p:txEl>
                                          </p:spTgt>
                                        </p:tgtEl>
                                        <p:attrNameLst>
                                          <p:attrName>style.visibility</p:attrName>
                                        </p:attrNameLst>
                                      </p:cBhvr>
                                      <p:to>
                                        <p:strVal val="visible"/>
                                      </p:to>
                                    </p:set>
                                    <p:animEffect filter="fade" transition="in">
                                      <p:cBhvr>
                                        <p:cTn dur="1000"/>
                                        <p:tgtEl>
                                          <p:spTgt spid="40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xEl>
                                              <p:pRg end="5" st="5"/>
                                            </p:txEl>
                                          </p:spTgt>
                                        </p:tgtEl>
                                        <p:attrNameLst>
                                          <p:attrName>style.visibility</p:attrName>
                                        </p:attrNameLst>
                                      </p:cBhvr>
                                      <p:to>
                                        <p:strVal val="visible"/>
                                      </p:to>
                                    </p:set>
                                    <p:animEffect filter="fade" transition="in">
                                      <p:cBhvr>
                                        <p:cTn dur="1000"/>
                                        <p:tgtEl>
                                          <p:spTgt spid="40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xEl>
                                              <p:pRg end="6" st="6"/>
                                            </p:txEl>
                                          </p:spTgt>
                                        </p:tgtEl>
                                        <p:attrNameLst>
                                          <p:attrName>style.visibility</p:attrName>
                                        </p:attrNameLst>
                                      </p:cBhvr>
                                      <p:to>
                                        <p:strVal val="visible"/>
                                      </p:to>
                                    </p:set>
                                    <p:animEffect filter="fade" transition="in">
                                      <p:cBhvr>
                                        <p:cTn dur="1000"/>
                                        <p:tgtEl>
                                          <p:spTgt spid="40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xEl>
                                              <p:pRg end="7" st="7"/>
                                            </p:txEl>
                                          </p:spTgt>
                                        </p:tgtEl>
                                        <p:attrNameLst>
                                          <p:attrName>style.visibility</p:attrName>
                                        </p:attrNameLst>
                                      </p:cBhvr>
                                      <p:to>
                                        <p:strVal val="visible"/>
                                      </p:to>
                                    </p:set>
                                    <p:animEffect filter="fade" transition="in">
                                      <p:cBhvr>
                                        <p:cTn dur="1000"/>
                                        <p:tgtEl>
                                          <p:spTgt spid="40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xEl>
                                              <p:pRg end="8" st="8"/>
                                            </p:txEl>
                                          </p:spTgt>
                                        </p:tgtEl>
                                        <p:attrNameLst>
                                          <p:attrName>style.visibility</p:attrName>
                                        </p:attrNameLst>
                                      </p:cBhvr>
                                      <p:to>
                                        <p:strVal val="visible"/>
                                      </p:to>
                                    </p:set>
                                    <p:animEffect filter="fade" transition="in">
                                      <p:cBhvr>
                                        <p:cTn dur="1000"/>
                                        <p:tgtEl>
                                          <p:spTgt spid="40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xEl>
                                              <p:pRg end="9" st="9"/>
                                            </p:txEl>
                                          </p:spTgt>
                                        </p:tgtEl>
                                        <p:attrNameLst>
                                          <p:attrName>style.visibility</p:attrName>
                                        </p:attrNameLst>
                                      </p:cBhvr>
                                      <p:to>
                                        <p:strVal val="visible"/>
                                      </p:to>
                                    </p:set>
                                    <p:animEffect filter="fade" transition="in">
                                      <p:cBhvr>
                                        <p:cTn dur="1000"/>
                                        <p:tgtEl>
                                          <p:spTgt spid="409">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g776a2abdbc_0_186"/>
          <p:cNvSpPr txBox="1"/>
          <p:nvPr>
            <p:ph type="ctrTitle"/>
          </p:nvPr>
        </p:nvSpPr>
        <p:spPr>
          <a:xfrm>
            <a:off x="1985050" y="2133650"/>
            <a:ext cx="3787800" cy="719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100"/>
              <a:buNone/>
            </a:pPr>
            <a:r>
              <a:rPr lang="en"/>
              <a:t>Summary </a:t>
            </a:r>
            <a:endParaRPr/>
          </a:p>
        </p:txBody>
      </p:sp>
      <p:sp>
        <p:nvSpPr>
          <p:cNvPr id="415" name="Google Shape;415;g776a2abdbc_0_186"/>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lang="en" sz="2400">
                <a:solidFill>
                  <a:schemeClr val="dk1"/>
                </a:solidFill>
                <a:latin typeface="Lora"/>
                <a:ea typeface="Lora"/>
                <a:cs typeface="Lora"/>
                <a:sym typeface="Lora"/>
              </a:rPr>
              <a:t>10</a:t>
            </a:r>
            <a:endParaRPr b="0" i="0" sz="2400" u="none" cap="none" strike="noStrike">
              <a:solidFill>
                <a:schemeClr val="dk1"/>
              </a:solidFill>
              <a:latin typeface="Lora"/>
              <a:ea typeface="Lora"/>
              <a:cs typeface="Lora"/>
              <a:sym typeface="Lora"/>
            </a:endParaRPr>
          </a:p>
        </p:txBody>
      </p:sp>
      <p:sp>
        <p:nvSpPr>
          <p:cNvPr id="416" name="Google Shape;416;g776a2abdbc_0_18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7f0c5ea69c_0_1"/>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Feature Engineering </a:t>
            </a:r>
            <a:endParaRPr>
              <a:highlight>
                <a:srgbClr val="FFCD00"/>
              </a:highlight>
            </a:endParaRPr>
          </a:p>
        </p:txBody>
      </p:sp>
      <p:sp>
        <p:nvSpPr>
          <p:cNvPr id="103" name="Google Shape;103;g7f0c5ea69c_0_1"/>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04" name="Google Shape;104;g7f0c5ea69c_0_1"/>
          <p:cNvSpPr txBox="1"/>
          <p:nvPr/>
        </p:nvSpPr>
        <p:spPr>
          <a:xfrm>
            <a:off x="1145025" y="1725675"/>
            <a:ext cx="6688200" cy="9135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rPr b="1" i="0" lang="en" sz="1400" u="none" cap="none" strike="noStrike">
                <a:solidFill>
                  <a:srgbClr val="000000"/>
                </a:solidFill>
                <a:latin typeface="Arial"/>
                <a:ea typeface="Arial"/>
                <a:cs typeface="Arial"/>
                <a:sym typeface="Arial"/>
              </a:rPr>
              <a:t>Feature engineering (selection and scaling) </a:t>
            </a:r>
            <a:r>
              <a:rPr b="0" i="0" lang="en" sz="1400" u="none" cap="none" strike="noStrike">
                <a:solidFill>
                  <a:srgbClr val="000000"/>
                </a:solidFill>
                <a:latin typeface="Arial"/>
                <a:ea typeface="Arial"/>
                <a:cs typeface="Arial"/>
                <a:sym typeface="Arial"/>
              </a:rPr>
              <a:t>is the process of creating new features or modifying the existing features in order to achieve better results in our machine learning algorithms.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t/>
            </a:r>
            <a:endParaRPr b="0" i="0" sz="14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g7f0c5ea69c_0_1"/>
          <p:cNvSpPr txBox="1"/>
          <p:nvPr/>
        </p:nvSpPr>
        <p:spPr>
          <a:xfrm>
            <a:off x="1145025" y="2892325"/>
            <a:ext cx="6771300" cy="10293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rPr lang="en">
                <a:solidFill>
                  <a:schemeClr val="dk1"/>
                </a:solidFill>
              </a:rPr>
              <a:t>The reason we want to do this in the first place is because (with only a limited amount of data) proper feature </a:t>
            </a:r>
            <a:r>
              <a:rPr lang="en">
                <a:solidFill>
                  <a:schemeClr val="dk1"/>
                </a:solidFill>
              </a:rPr>
              <a:t>engineering</a:t>
            </a:r>
            <a:r>
              <a:rPr lang="en">
                <a:solidFill>
                  <a:schemeClr val="dk1"/>
                </a:solidFill>
              </a:rPr>
              <a:t> often leads to better results (i.e. better performing ML models). </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t/>
            </a:r>
            <a:endParaRPr b="0" i="0" sz="14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g776a2abdbc_0_192"/>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Summary</a:t>
            </a:r>
            <a:endParaRPr>
              <a:highlight>
                <a:srgbClr val="FFCD00"/>
              </a:highlight>
            </a:endParaRPr>
          </a:p>
        </p:txBody>
      </p:sp>
      <p:sp>
        <p:nvSpPr>
          <p:cNvPr id="422" name="Google Shape;422;g776a2abdbc_0_19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423" name="Google Shape;423;g776a2abdbc_0_192"/>
          <p:cNvSpPr txBox="1"/>
          <p:nvPr/>
        </p:nvSpPr>
        <p:spPr>
          <a:xfrm>
            <a:off x="861625" y="1760025"/>
            <a:ext cx="7896900" cy="221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i="0" lang="en" sz="1400" u="none" cap="none" strike="noStrike">
                <a:solidFill>
                  <a:srgbClr val="000000"/>
                </a:solidFill>
                <a:latin typeface="Arial"/>
                <a:ea typeface="Arial"/>
                <a:cs typeface="Arial"/>
                <a:sym typeface="Arial"/>
              </a:rPr>
              <a:t>Standardization reduces</a:t>
            </a:r>
            <a:r>
              <a:rPr b="0" i="0" lang="en" sz="1400" u="none" cap="none" strike="noStrike">
                <a:solidFill>
                  <a:srgbClr val="000000"/>
                </a:solidFill>
                <a:latin typeface="Arial"/>
                <a:ea typeface="Arial"/>
                <a:cs typeface="Arial"/>
                <a:sym typeface="Arial"/>
              </a:rPr>
              <a:t> the influence of different feature scales by setting the mean to 0 and standard deviation to 1</a:t>
            </a:r>
            <a:r>
              <a:rPr lang="en"/>
              <a:t>;</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i="0" lang="en" sz="1400" u="none" cap="none" strike="noStrike">
                <a:solidFill>
                  <a:srgbClr val="000000"/>
                </a:solidFill>
                <a:latin typeface="Arial"/>
                <a:ea typeface="Arial"/>
                <a:cs typeface="Arial"/>
                <a:sym typeface="Arial"/>
              </a:rPr>
              <a:t>Normalization</a:t>
            </a:r>
            <a:r>
              <a:rPr b="0" i="0" lang="en" sz="1400" u="none" cap="none" strike="noStrike">
                <a:solidFill>
                  <a:srgbClr val="000000"/>
                </a:solidFill>
                <a:latin typeface="Arial"/>
                <a:ea typeface="Arial"/>
                <a:cs typeface="Arial"/>
                <a:sym typeface="Arial"/>
              </a:rPr>
              <a:t> places all features within the range [0,1] but does not change their distributions</a:t>
            </a:r>
            <a:r>
              <a:rPr lang="en"/>
              <a:t>;</a:t>
            </a: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i="0" lang="en" sz="1400" u="none" cap="none" strike="noStrike">
                <a:solidFill>
                  <a:srgbClr val="000000"/>
                </a:solidFill>
                <a:latin typeface="Arial"/>
                <a:ea typeface="Arial"/>
                <a:cs typeface="Arial"/>
                <a:sym typeface="Arial"/>
              </a:rPr>
              <a:t>Correlation thresholds</a:t>
            </a:r>
            <a:r>
              <a:rPr b="0" i="0" lang="en" sz="1400" u="none" cap="none" strike="noStrike">
                <a:solidFill>
                  <a:srgbClr val="000000"/>
                </a:solidFill>
                <a:latin typeface="Arial"/>
                <a:ea typeface="Arial"/>
                <a:cs typeface="Arial"/>
                <a:sym typeface="Arial"/>
              </a:rPr>
              <a:t> help us eliminate those columns that convey the same information as others</a:t>
            </a:r>
            <a:r>
              <a:rPr lang="en"/>
              <a:t>;</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i="0" lang="en" sz="1400" u="none" cap="none" strike="noStrike">
                <a:solidFill>
                  <a:srgbClr val="000000"/>
                </a:solidFill>
                <a:latin typeface="Arial"/>
                <a:ea typeface="Arial"/>
                <a:cs typeface="Arial"/>
                <a:sym typeface="Arial"/>
              </a:rPr>
              <a:t>Forward selection and backward elimination</a:t>
            </a:r>
            <a:r>
              <a:rPr b="0" i="0" lang="en" sz="1400" u="none" cap="none" strike="noStrike">
                <a:solidFill>
                  <a:srgbClr val="000000"/>
                </a:solidFill>
                <a:latin typeface="Arial"/>
                <a:ea typeface="Arial"/>
                <a:cs typeface="Arial"/>
                <a:sym typeface="Arial"/>
              </a:rPr>
              <a:t> can help you identify those columns which are most important in determining the outcome.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xEl>
                                              <p:pRg end="0" st="0"/>
                                            </p:txEl>
                                          </p:spTgt>
                                        </p:tgtEl>
                                        <p:attrNameLst>
                                          <p:attrName>style.visibility</p:attrName>
                                        </p:attrNameLst>
                                      </p:cBhvr>
                                      <p:to>
                                        <p:strVal val="visible"/>
                                      </p:to>
                                    </p:set>
                                    <p:animEffect filter="fade" transition="in">
                                      <p:cBhvr>
                                        <p:cTn dur="1000"/>
                                        <p:tgtEl>
                                          <p:spTgt spid="4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xEl>
                                              <p:pRg end="1" st="1"/>
                                            </p:txEl>
                                          </p:spTgt>
                                        </p:tgtEl>
                                        <p:attrNameLst>
                                          <p:attrName>style.visibility</p:attrName>
                                        </p:attrNameLst>
                                      </p:cBhvr>
                                      <p:to>
                                        <p:strVal val="visible"/>
                                      </p:to>
                                    </p:set>
                                    <p:animEffect filter="fade" transition="in">
                                      <p:cBhvr>
                                        <p:cTn dur="1000"/>
                                        <p:tgtEl>
                                          <p:spTgt spid="4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xEl>
                                              <p:pRg end="2" st="2"/>
                                            </p:txEl>
                                          </p:spTgt>
                                        </p:tgtEl>
                                        <p:attrNameLst>
                                          <p:attrName>style.visibility</p:attrName>
                                        </p:attrNameLst>
                                      </p:cBhvr>
                                      <p:to>
                                        <p:strVal val="visible"/>
                                      </p:to>
                                    </p:set>
                                    <p:animEffect filter="fade" transition="in">
                                      <p:cBhvr>
                                        <p:cTn dur="1000"/>
                                        <p:tgtEl>
                                          <p:spTgt spid="4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xEl>
                                              <p:pRg end="3" st="3"/>
                                            </p:txEl>
                                          </p:spTgt>
                                        </p:tgtEl>
                                        <p:attrNameLst>
                                          <p:attrName>style.visibility</p:attrName>
                                        </p:attrNameLst>
                                      </p:cBhvr>
                                      <p:to>
                                        <p:strVal val="visible"/>
                                      </p:to>
                                    </p:set>
                                    <p:animEffect filter="fade" transition="in">
                                      <p:cBhvr>
                                        <p:cTn dur="1000"/>
                                        <p:tgtEl>
                                          <p:spTgt spid="4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xEl>
                                              <p:pRg end="4" st="4"/>
                                            </p:txEl>
                                          </p:spTgt>
                                        </p:tgtEl>
                                        <p:attrNameLst>
                                          <p:attrName>style.visibility</p:attrName>
                                        </p:attrNameLst>
                                      </p:cBhvr>
                                      <p:to>
                                        <p:strVal val="visible"/>
                                      </p:to>
                                    </p:set>
                                    <p:animEffect filter="fade" transition="in">
                                      <p:cBhvr>
                                        <p:cTn dur="1000"/>
                                        <p:tgtEl>
                                          <p:spTgt spid="42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xEl>
                                              <p:pRg end="5" st="5"/>
                                            </p:txEl>
                                          </p:spTgt>
                                        </p:tgtEl>
                                        <p:attrNameLst>
                                          <p:attrName>style.visibility</p:attrName>
                                        </p:attrNameLst>
                                      </p:cBhvr>
                                      <p:to>
                                        <p:strVal val="visible"/>
                                      </p:to>
                                    </p:set>
                                    <p:animEffect filter="fade" transition="in">
                                      <p:cBhvr>
                                        <p:cTn dur="1000"/>
                                        <p:tgtEl>
                                          <p:spTgt spid="423">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g6fd24979aa_0_64"/>
          <p:cNvSpPr txBox="1"/>
          <p:nvPr>
            <p:ph type="ctrTitle"/>
          </p:nvPr>
        </p:nvSpPr>
        <p:spPr>
          <a:xfrm>
            <a:off x="2031125" y="1936575"/>
            <a:ext cx="3787800" cy="955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The End. </a:t>
            </a:r>
            <a:endParaRPr/>
          </a:p>
        </p:txBody>
      </p:sp>
      <p:sp>
        <p:nvSpPr>
          <p:cNvPr id="429" name="Google Shape;429;g6fd24979aa_0_64"/>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Lora"/>
              <a:ea typeface="Lora"/>
              <a:cs typeface="Lora"/>
              <a:sym typeface="Lora"/>
            </a:endParaRPr>
          </a:p>
        </p:txBody>
      </p:sp>
      <p:sp>
        <p:nvSpPr>
          <p:cNvPr id="430" name="Google Shape;430;g6fd24979aa_0_64"/>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9fa3b3f7d7_0_0"/>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Feature Engineering </a:t>
            </a:r>
            <a:endParaRPr>
              <a:highlight>
                <a:srgbClr val="FFCD00"/>
              </a:highlight>
            </a:endParaRPr>
          </a:p>
        </p:txBody>
      </p:sp>
      <p:sp>
        <p:nvSpPr>
          <p:cNvPr id="111" name="Google Shape;111;g9fa3b3f7d7_0_0"/>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12" name="Google Shape;112;g9fa3b3f7d7_0_0"/>
          <p:cNvSpPr/>
          <p:nvPr/>
        </p:nvSpPr>
        <p:spPr>
          <a:xfrm>
            <a:off x="3137675" y="1672525"/>
            <a:ext cx="3194700" cy="927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Feature Engineering (Set of Techniques and choices)</a:t>
            </a:r>
            <a:endParaRPr/>
          </a:p>
        </p:txBody>
      </p:sp>
      <p:sp>
        <p:nvSpPr>
          <p:cNvPr id="113" name="Google Shape;113;g9fa3b3f7d7_0_0"/>
          <p:cNvSpPr/>
          <p:nvPr/>
        </p:nvSpPr>
        <p:spPr>
          <a:xfrm>
            <a:off x="6412025" y="3202125"/>
            <a:ext cx="2131200" cy="927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Feature Normalisation (0-1 range)</a:t>
            </a:r>
            <a:endParaRPr/>
          </a:p>
        </p:txBody>
      </p:sp>
      <p:sp>
        <p:nvSpPr>
          <p:cNvPr id="114" name="Google Shape;114;g9fa3b3f7d7_0_0"/>
          <p:cNvSpPr/>
          <p:nvPr/>
        </p:nvSpPr>
        <p:spPr>
          <a:xfrm>
            <a:off x="3716250" y="3202125"/>
            <a:ext cx="2131200" cy="927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Feature Standardisation (feature values to gaussian)</a:t>
            </a:r>
            <a:endParaRPr/>
          </a:p>
        </p:txBody>
      </p:sp>
      <p:sp>
        <p:nvSpPr>
          <p:cNvPr id="115" name="Google Shape;115;g9fa3b3f7d7_0_0"/>
          <p:cNvSpPr/>
          <p:nvPr/>
        </p:nvSpPr>
        <p:spPr>
          <a:xfrm>
            <a:off x="1114600" y="3202125"/>
            <a:ext cx="2131200" cy="927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Feature Selection (Selecting a subset of features)</a:t>
            </a:r>
            <a:endParaRPr/>
          </a:p>
        </p:txBody>
      </p:sp>
      <p:cxnSp>
        <p:nvCxnSpPr>
          <p:cNvPr id="116" name="Google Shape;116;g9fa3b3f7d7_0_0"/>
          <p:cNvCxnSpPr>
            <a:stCxn id="112" idx="2"/>
            <a:endCxn id="115" idx="0"/>
          </p:cNvCxnSpPr>
          <p:nvPr/>
        </p:nvCxnSpPr>
        <p:spPr>
          <a:xfrm flipH="1">
            <a:off x="2180225" y="2600125"/>
            <a:ext cx="2554800" cy="602100"/>
          </a:xfrm>
          <a:prstGeom prst="straightConnector1">
            <a:avLst/>
          </a:prstGeom>
          <a:noFill/>
          <a:ln cap="flat" cmpd="sng" w="9525">
            <a:solidFill>
              <a:schemeClr val="dk2"/>
            </a:solidFill>
            <a:prstDash val="solid"/>
            <a:round/>
            <a:headEnd len="med" w="med" type="none"/>
            <a:tailEnd len="med" w="med" type="triangle"/>
          </a:ln>
        </p:spPr>
      </p:cxnSp>
      <p:cxnSp>
        <p:nvCxnSpPr>
          <p:cNvPr id="117" name="Google Shape;117;g9fa3b3f7d7_0_0"/>
          <p:cNvCxnSpPr>
            <a:stCxn id="112" idx="2"/>
            <a:endCxn id="114" idx="0"/>
          </p:cNvCxnSpPr>
          <p:nvPr/>
        </p:nvCxnSpPr>
        <p:spPr>
          <a:xfrm>
            <a:off x="4735025" y="2600125"/>
            <a:ext cx="46800" cy="602100"/>
          </a:xfrm>
          <a:prstGeom prst="straightConnector1">
            <a:avLst/>
          </a:prstGeom>
          <a:noFill/>
          <a:ln cap="flat" cmpd="sng" w="9525">
            <a:solidFill>
              <a:schemeClr val="dk2"/>
            </a:solidFill>
            <a:prstDash val="solid"/>
            <a:round/>
            <a:headEnd len="med" w="med" type="none"/>
            <a:tailEnd len="med" w="med" type="triangle"/>
          </a:ln>
        </p:spPr>
      </p:cxnSp>
      <p:cxnSp>
        <p:nvCxnSpPr>
          <p:cNvPr id="118" name="Google Shape;118;g9fa3b3f7d7_0_0"/>
          <p:cNvCxnSpPr>
            <a:stCxn id="112" idx="2"/>
            <a:endCxn id="113" idx="0"/>
          </p:cNvCxnSpPr>
          <p:nvPr/>
        </p:nvCxnSpPr>
        <p:spPr>
          <a:xfrm>
            <a:off x="4735025" y="2600125"/>
            <a:ext cx="2742600" cy="602100"/>
          </a:xfrm>
          <a:prstGeom prst="straightConnector1">
            <a:avLst/>
          </a:prstGeom>
          <a:noFill/>
          <a:ln cap="flat" cmpd="sng" w="9525">
            <a:solidFill>
              <a:schemeClr val="dk2"/>
            </a:solidFill>
            <a:prstDash val="solid"/>
            <a:round/>
            <a:headEnd len="med" w="med" type="none"/>
            <a:tailEnd len="med" w="med" type="triangle"/>
          </a:ln>
        </p:spPr>
      </p:cxnSp>
      <p:sp>
        <p:nvSpPr>
          <p:cNvPr id="119" name="Google Shape;119;g9fa3b3f7d7_0_0"/>
          <p:cNvSpPr/>
          <p:nvPr/>
        </p:nvSpPr>
        <p:spPr>
          <a:xfrm>
            <a:off x="3501725" y="2914375"/>
            <a:ext cx="5209200" cy="1658400"/>
          </a:xfrm>
          <a:prstGeom prst="roundRect">
            <a:avLst>
              <a:gd fmla="val 16667" name="adj"/>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77b83c3cac_0_2"/>
          <p:cNvSpPr txBox="1"/>
          <p:nvPr>
            <p:ph type="ctrTitle"/>
          </p:nvPr>
        </p:nvSpPr>
        <p:spPr>
          <a:xfrm>
            <a:off x="2040825" y="2391350"/>
            <a:ext cx="3787800" cy="951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Feature Scaling</a:t>
            </a:r>
            <a:endParaRPr/>
          </a:p>
          <a:p>
            <a:pPr indent="0" lvl="0" marL="0" rtl="0" algn="l">
              <a:lnSpc>
                <a:spcPct val="100000"/>
              </a:lnSpc>
              <a:spcBef>
                <a:spcPts val="0"/>
              </a:spcBef>
              <a:spcAft>
                <a:spcPts val="0"/>
              </a:spcAft>
              <a:buSzPts val="3000"/>
              <a:buNone/>
            </a:pPr>
            <a:r>
              <a:t/>
            </a:r>
            <a:endParaRPr/>
          </a:p>
        </p:txBody>
      </p:sp>
      <p:sp>
        <p:nvSpPr>
          <p:cNvPr id="125" name="Google Shape;125;g77b83c3cac_0_2"/>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Lora"/>
                <a:ea typeface="Lora"/>
                <a:cs typeface="Lora"/>
                <a:sym typeface="Lora"/>
              </a:rPr>
              <a:t>2</a:t>
            </a:r>
            <a:endParaRPr b="0" i="0" sz="2400" u="none" cap="none" strike="noStrike">
              <a:solidFill>
                <a:srgbClr val="000000"/>
              </a:solidFill>
              <a:latin typeface="Lora"/>
              <a:ea typeface="Lora"/>
              <a:cs typeface="Lora"/>
              <a:sym typeface="Lora"/>
            </a:endParaRPr>
          </a:p>
        </p:txBody>
      </p:sp>
      <p:sp>
        <p:nvSpPr>
          <p:cNvPr id="126" name="Google Shape;126;g77b83c3cac_0_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77b83c3cac_0_14"/>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Feature Scaling  </a:t>
            </a:r>
            <a:endParaRPr>
              <a:highlight>
                <a:srgbClr val="FFCD00"/>
              </a:highlight>
            </a:endParaRPr>
          </a:p>
        </p:txBody>
      </p:sp>
      <p:sp>
        <p:nvSpPr>
          <p:cNvPr id="132" name="Google Shape;132;g77b83c3cac_0_14"/>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33" name="Google Shape;133;g77b83c3cac_0_14"/>
          <p:cNvSpPr txBox="1"/>
          <p:nvPr/>
        </p:nvSpPr>
        <p:spPr>
          <a:xfrm>
            <a:off x="1137350" y="2341875"/>
            <a:ext cx="6688200" cy="72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lang="en" sz="1400" u="none" cap="none" strike="noStrike">
                <a:solidFill>
                  <a:srgbClr val="000000"/>
                </a:solidFill>
              </a:rPr>
              <a:t>Feature scaling</a:t>
            </a:r>
            <a:r>
              <a:rPr b="0" i="0" lang="en" sz="1400" u="none" cap="none" strike="noStrike">
                <a:solidFill>
                  <a:srgbClr val="000000"/>
                </a:solidFill>
                <a:latin typeface="Arial"/>
                <a:ea typeface="Arial"/>
                <a:cs typeface="Arial"/>
                <a:sym typeface="Arial"/>
              </a:rPr>
              <a:t> is the process of rescaling the features so that they have the </a:t>
            </a:r>
            <a:r>
              <a:rPr b="1" i="0" lang="en" sz="1400" u="none" cap="none" strike="noStrike">
                <a:solidFill>
                  <a:srgbClr val="000000"/>
                </a:solidFill>
              </a:rPr>
              <a:t>same order of magnitude</a:t>
            </a:r>
            <a:r>
              <a:rPr b="0" i="0" lang="en"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776a2abdbc_0_145"/>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Feature Scaling: Example</a:t>
            </a:r>
            <a:endParaRPr>
              <a:highlight>
                <a:srgbClr val="FFCD00"/>
              </a:highlight>
            </a:endParaRPr>
          </a:p>
        </p:txBody>
      </p:sp>
      <p:sp>
        <p:nvSpPr>
          <p:cNvPr id="139" name="Google Shape;139;g776a2abdbc_0_14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graphicFrame>
        <p:nvGraphicFramePr>
          <p:cNvPr id="140" name="Google Shape;140;g776a2abdbc_0_145"/>
          <p:cNvGraphicFramePr/>
          <p:nvPr/>
        </p:nvGraphicFramePr>
        <p:xfrm>
          <a:off x="261575" y="1487100"/>
          <a:ext cx="3000000" cy="3000000"/>
        </p:xfrm>
        <a:graphic>
          <a:graphicData uri="http://schemas.openxmlformats.org/drawingml/2006/table">
            <a:tbl>
              <a:tblPr>
                <a:noFill/>
                <a:tableStyleId>{5F3E81EA-169F-4C08-8F60-92D417967801}</a:tableStyleId>
              </a:tblPr>
              <a:tblGrid>
                <a:gridCol w="418925"/>
                <a:gridCol w="1887975"/>
                <a:gridCol w="931850"/>
                <a:gridCol w="2047300"/>
                <a:gridCol w="2047300"/>
                <a:gridCol w="1248550"/>
              </a:tblGrid>
              <a:tr h="7218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Engine Displacement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Cylinders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Fuel Barrels/Year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CO2 Emission Grams/Mile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Manufacturer (Label)</a:t>
                      </a:r>
                      <a:endParaRPr sz="1400" u="none" cap="none" strike="noStrike"/>
                    </a:p>
                  </a:txBody>
                  <a:tcPr marT="91425" marB="91425" marR="91425" marL="91425"/>
                </a:tc>
              </a:tr>
              <a:tr h="5354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19.388824</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66675" marB="66675" marR="66675" marL="6667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522.764706</a:t>
                      </a:r>
                      <a:endParaRPr sz="1400" u="none" cap="none" strike="noStrike"/>
                    </a:p>
                  </a:txBody>
                  <a:tcPr marT="66675" marB="66675" marR="66675" marL="6667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AM General</a:t>
                      </a:r>
                      <a:endParaRPr sz="1400" u="none" cap="none" strike="noStrike"/>
                    </a:p>
                  </a:txBody>
                  <a:tcPr marT="91425" marB="91425" marR="91425" marL="91425"/>
                </a:tc>
              </a:tr>
              <a:tr h="5354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6</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25.354615</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66675" marB="66675" marR="66675" marL="6667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683.615385</a:t>
                      </a:r>
                      <a:endParaRPr sz="1400" u="none" cap="none" strike="noStrike"/>
                    </a:p>
                  </a:txBody>
                  <a:tcPr marT="66675" marB="66675" marR="66675" marL="66675"/>
                </a:tc>
                <a:tc>
                  <a:txBody>
                    <a:bodyPr/>
                    <a:lstStyle/>
                    <a:p>
                      <a:pPr indent="0" lvl="0" marL="0" marR="0" rtl="0" algn="l">
                        <a:lnSpc>
                          <a:spcPct val="100000"/>
                        </a:lnSpc>
                        <a:spcBef>
                          <a:spcPts val="0"/>
                        </a:spcBef>
                        <a:spcAft>
                          <a:spcPts val="0"/>
                        </a:spcAft>
                        <a:buClr>
                          <a:schemeClr val="dk1"/>
                        </a:buClr>
                        <a:buSzPts val="1400"/>
                        <a:buFont typeface="Arial"/>
                        <a:buNone/>
                      </a:pPr>
                      <a:r>
                        <a:rPr lang="en" sz="1400" u="none" cap="none" strike="noStrike"/>
                        <a:t>AM General</a:t>
                      </a:r>
                      <a:endParaRPr sz="1400" u="none" cap="none" strike="noStrike"/>
                    </a:p>
                  </a:txBody>
                  <a:tcPr marT="91425" marB="91425" marR="91425" marL="91425"/>
                </a:tc>
              </a:tr>
              <a:tr h="5354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20.600625</a:t>
                      </a:r>
                      <a:endParaRPr sz="1400" u="none" cap="none" strike="noStrike"/>
                    </a:p>
                  </a:txBody>
                  <a:tcPr marT="66675" marB="66675" marR="66675" marL="6667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555.437500</a:t>
                      </a:r>
                      <a:endParaRPr sz="1400" u="none" cap="none" strike="noStrike"/>
                    </a:p>
                  </a:txBody>
                  <a:tcPr marT="66675" marB="66675" marR="66675" marL="66675"/>
                </a:tc>
                <a:tc>
                  <a:txBody>
                    <a:bodyPr/>
                    <a:lstStyle/>
                    <a:p>
                      <a:pPr indent="0" lvl="0" marL="0" marR="0" rtl="0" algn="l">
                        <a:lnSpc>
                          <a:spcPct val="100000"/>
                        </a:lnSpc>
                        <a:spcBef>
                          <a:spcPts val="0"/>
                        </a:spcBef>
                        <a:spcAft>
                          <a:spcPts val="0"/>
                        </a:spcAft>
                        <a:buClr>
                          <a:schemeClr val="dk1"/>
                        </a:buClr>
                        <a:buSzPts val="1400"/>
                        <a:buFont typeface="Arial"/>
                        <a:buNone/>
                      </a:pPr>
                      <a:r>
                        <a:rPr lang="en" sz="1400" u="none" cap="none" strike="noStrike"/>
                        <a:t>AM General</a:t>
                      </a:r>
                      <a:endParaRPr sz="1400" u="none" cap="none" strike="noStrike"/>
                    </a:p>
                  </a:txBody>
                  <a:tcPr marT="91425" marB="91425" marR="91425" marL="91425"/>
                </a:tc>
              </a:tr>
              <a:tr h="5354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3.8</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6</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25.354615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683.615385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400"/>
                        <a:buFont typeface="Arial"/>
                        <a:buNone/>
                      </a:pPr>
                      <a:r>
                        <a:rPr lang="en" sz="1400" u="none" cap="none" strike="noStrike"/>
                        <a:t>AM General</a:t>
                      </a:r>
                      <a:endParaRPr sz="1400" u="none" cap="none" strike="noStrike"/>
                    </a:p>
                  </a:txBody>
                  <a:tcPr marT="91425" marB="91425" marR="91425" marL="91425"/>
                </a:tc>
              </a:tr>
              <a:tr h="5354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77b83c3cac_0_231"/>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Feature Scaling: Example</a:t>
            </a:r>
            <a:endParaRPr>
              <a:highlight>
                <a:srgbClr val="FFCD00"/>
              </a:highlight>
            </a:endParaRPr>
          </a:p>
        </p:txBody>
      </p:sp>
      <p:sp>
        <p:nvSpPr>
          <p:cNvPr id="146" name="Google Shape;146;g77b83c3cac_0_231"/>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graphicFrame>
        <p:nvGraphicFramePr>
          <p:cNvPr id="147" name="Google Shape;147;g77b83c3cac_0_231"/>
          <p:cNvGraphicFramePr/>
          <p:nvPr/>
        </p:nvGraphicFramePr>
        <p:xfrm>
          <a:off x="424313" y="1358275"/>
          <a:ext cx="3000000" cy="3000000"/>
        </p:xfrm>
        <a:graphic>
          <a:graphicData uri="http://schemas.openxmlformats.org/drawingml/2006/table">
            <a:tbl>
              <a:tblPr>
                <a:noFill/>
                <a:tableStyleId>{5F3E81EA-169F-4C08-8F60-92D417967801}</a:tableStyleId>
              </a:tblPr>
              <a:tblGrid>
                <a:gridCol w="418925"/>
                <a:gridCol w="1887975"/>
                <a:gridCol w="1592075"/>
                <a:gridCol w="1870725"/>
                <a:gridCol w="1486875"/>
                <a:gridCol w="1269100"/>
              </a:tblGrid>
              <a:tr h="6791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Engine Displacement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Cylinders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Fuel Barrels/Year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CO2 Emission Grams/Mile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Manufacturer (Label)</a:t>
                      </a:r>
                      <a:endParaRPr sz="1400" u="none" cap="none" strike="noStrike"/>
                    </a:p>
                  </a:txBody>
                  <a:tcPr marT="91425" marB="91425" marR="91425" marL="91425"/>
                </a:tc>
              </a:tr>
              <a:tr h="7169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-0.616822</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66675" marB="66675" marR="66675" marL="6667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-1.00560</a:t>
                      </a:r>
                      <a:endParaRPr sz="1400" u="none" cap="none" strike="noStrike"/>
                    </a:p>
                  </a:txBody>
                  <a:tcPr marT="66675" marB="66675" marR="66675" marL="6667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0.398406</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66675" marB="66675" marR="66675" marL="6667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0.398528</a:t>
                      </a:r>
                      <a:endParaRPr sz="1400" u="none" cap="none" strike="noStrike"/>
                    </a:p>
                  </a:txBody>
                  <a:tcPr marT="66675" marB="66675" marR="66675" marL="6667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AM General</a:t>
                      </a:r>
                      <a:endParaRPr sz="1400" u="none" cap="none" strike="noStrike"/>
                    </a:p>
                  </a:txBody>
                  <a:tcPr marT="91425" marB="91425" marR="91425" marL="91425"/>
                </a:tc>
              </a:tr>
              <a:tr h="5197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0.633752</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66675" marB="66675" marR="66675" marL="6667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0.133841</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66675" marB="66675" marR="66675" marL="6667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1.733866</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66675" marB="66675" marR="66675" marL="6667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1.749543</a:t>
                      </a:r>
                      <a:endParaRPr sz="1400" u="none" cap="none" strike="noStrike"/>
                    </a:p>
                  </a:txBody>
                  <a:tcPr marT="66675" marB="66675" marR="66675" marL="66675"/>
                </a:tc>
                <a:tc>
                  <a:txBody>
                    <a:bodyPr/>
                    <a:lstStyle/>
                    <a:p>
                      <a:pPr indent="0" lvl="0" marL="0" marR="0" rtl="0" algn="l">
                        <a:lnSpc>
                          <a:spcPct val="100000"/>
                        </a:lnSpc>
                        <a:spcBef>
                          <a:spcPts val="0"/>
                        </a:spcBef>
                        <a:spcAft>
                          <a:spcPts val="0"/>
                        </a:spcAft>
                        <a:buClr>
                          <a:schemeClr val="dk1"/>
                        </a:buClr>
                        <a:buSzPts val="1400"/>
                        <a:buFont typeface="Arial"/>
                        <a:buNone/>
                      </a:pPr>
                      <a:r>
                        <a:rPr lang="en" sz="1400" u="none" cap="none" strike="noStrike"/>
                        <a:t>AM General</a:t>
                      </a:r>
                      <a:endParaRPr sz="1400" u="none" cap="none" strike="noStrike"/>
                    </a:p>
                  </a:txBody>
                  <a:tcPr marT="91425" marB="91425" marR="91425" marL="91425"/>
                </a:tc>
              </a:tr>
              <a:tr h="7169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-0.616822</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66675" marB="66675" marR="66675" marL="6667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-1.00560</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66675" marB="66675" marR="66675" marL="6667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0.669671</a:t>
                      </a:r>
                      <a:endParaRPr sz="1400" u="none" cap="none" strike="noStrike"/>
                    </a:p>
                  </a:txBody>
                  <a:tcPr marT="66675" marB="66675" marR="66675" marL="6667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0.672953</a:t>
                      </a:r>
                      <a:endParaRPr sz="1400" u="none" cap="none" strike="noStrike"/>
                    </a:p>
                  </a:txBody>
                  <a:tcPr marT="66675" marB="66675" marR="66675" marL="66675"/>
                </a:tc>
                <a:tc>
                  <a:txBody>
                    <a:bodyPr/>
                    <a:lstStyle/>
                    <a:p>
                      <a:pPr indent="0" lvl="0" marL="0" marR="0" rtl="0" algn="l">
                        <a:lnSpc>
                          <a:spcPct val="100000"/>
                        </a:lnSpc>
                        <a:spcBef>
                          <a:spcPts val="0"/>
                        </a:spcBef>
                        <a:spcAft>
                          <a:spcPts val="0"/>
                        </a:spcAft>
                        <a:buClr>
                          <a:schemeClr val="dk1"/>
                        </a:buClr>
                        <a:buSzPts val="1400"/>
                        <a:buFont typeface="Arial"/>
                        <a:buNone/>
                      </a:pPr>
                      <a:r>
                        <a:rPr lang="en" sz="1400" u="none" cap="none" strike="noStrike"/>
                        <a:t>AM General</a:t>
                      </a:r>
                      <a:endParaRPr sz="1400" u="none" cap="none" strike="noStrike"/>
                    </a:p>
                  </a:txBody>
                  <a:tcPr marT="91425" marB="91425" marR="91425" marL="91425"/>
                </a:tc>
              </a:tr>
              <a:tr h="5197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0.633752</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66675" marB="66675" marR="66675" marL="6667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0.133841</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66675" marB="66675" marR="66675" marL="6667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1.733866</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1.749543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400"/>
                        <a:buFont typeface="Arial"/>
                        <a:buNone/>
                      </a:pPr>
                      <a:r>
                        <a:rPr lang="en" sz="1400" u="none" cap="none" strike="noStrike"/>
                        <a:t>AM General</a:t>
                      </a:r>
                      <a:endParaRPr sz="1400" u="none" cap="none" strike="noStrike"/>
                    </a:p>
                  </a:txBody>
                  <a:tcPr marT="91425" marB="91425" marR="91425" marL="91425"/>
                </a:tc>
              </a:tr>
              <a:tr h="5037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Vio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