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E60gNTaRMusQ+udgkUZCevJOi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32" Type="http://schemas.openxmlformats.org/officeDocument/2006/relationships/font" Target="fonts/Lora-boldItalic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8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83d6ec5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b83d6ec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83d6ec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b83d6ec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83d6ec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b83d6ec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83d6ec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b83d6ec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3b977b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c3b977b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83d6ec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8b83d6ec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3b977b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c3b977b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83d6ec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8b83d6ec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3b977b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7c3b977b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3b977b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c3b977b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83d6e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8b83d6e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83d6ec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8b83d6ec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3b977b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7c3b977b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3b977b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7c3b977b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83d6e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b83d6e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83d6ec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83d6ec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83d6ec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b83d6ec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3b977b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c3b977b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Aquí tienen todo lo que necesitarán durante el curso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7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7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2" name="Google Shape;22;p19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p19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24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4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5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lp.github.com/en/github/collaborating-with-issues-and-pull-requests/about-forks?query=pull%20re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ithub.com/en/github/creating-cloning-and-archiving-repositories/cloning-a-repository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recap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55" y="208625"/>
            <a:ext cx="3318870" cy="324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83d6ec56_0_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Branches</a:t>
            </a:r>
            <a:endParaRPr/>
          </a:p>
        </p:txBody>
      </p:sp>
      <p:sp>
        <p:nvSpPr>
          <p:cNvPr id="159" name="Google Shape;159;g8b83d6ec56_0_54"/>
          <p:cNvSpPr txBox="1"/>
          <p:nvPr/>
        </p:nvSpPr>
        <p:spPr>
          <a:xfrm>
            <a:off x="1687850" y="1981000"/>
            <a:ext cx="60852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now make a modification to the file while being in the new_branch branch.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go back to master.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83d6ec56_0_5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Merging </a:t>
            </a:r>
            <a:endParaRPr/>
          </a:p>
        </p:txBody>
      </p:sp>
      <p:sp>
        <p:nvSpPr>
          <p:cNvPr id="165" name="Google Shape;165;g8b83d6ec56_0_59"/>
          <p:cNvSpPr txBox="1"/>
          <p:nvPr/>
        </p:nvSpPr>
        <p:spPr>
          <a:xfrm>
            <a:off x="1195650" y="1540675"/>
            <a:ext cx="67527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As you can see, there are now to versions, one on the master branch and another one on the new_branch branch. We can merge these two branches if we want using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new_branch </a:t>
            </a:r>
            <a:r>
              <a:rPr lang="en">
                <a:solidFill>
                  <a:schemeClr val="dk1"/>
                </a:solidFill>
              </a:rPr>
              <a:t>command.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</a:rPr>
              <a:t>First, we need to go to the master branch.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g8b83d6ec56_0_59"/>
          <p:cNvSpPr/>
          <p:nvPr/>
        </p:nvSpPr>
        <p:spPr>
          <a:xfrm>
            <a:off x="2716800" y="277490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b83d6ec56_0_59"/>
          <p:cNvSpPr/>
          <p:nvPr/>
        </p:nvSpPr>
        <p:spPr>
          <a:xfrm>
            <a:off x="4737475" y="277490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g8b83d6ec56_0_59"/>
          <p:cNvCxnSpPr>
            <a:endCxn id="166" idx="2"/>
          </p:cNvCxnSpPr>
          <p:nvPr/>
        </p:nvCxnSpPr>
        <p:spPr>
          <a:xfrm>
            <a:off x="1157400" y="3032450"/>
            <a:ext cx="15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8b83d6ec56_0_59"/>
          <p:cNvCxnSpPr>
            <a:stCxn id="166" idx="6"/>
            <a:endCxn id="167" idx="2"/>
          </p:cNvCxnSpPr>
          <p:nvPr/>
        </p:nvCxnSpPr>
        <p:spPr>
          <a:xfrm>
            <a:off x="3270300" y="3032450"/>
            <a:ext cx="14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8b83d6ec56_0_59"/>
          <p:cNvCxnSpPr/>
          <p:nvPr/>
        </p:nvCxnSpPr>
        <p:spPr>
          <a:xfrm>
            <a:off x="5290975" y="3030500"/>
            <a:ext cx="173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g8b83d6ec56_0_59"/>
          <p:cNvSpPr/>
          <p:nvPr/>
        </p:nvSpPr>
        <p:spPr>
          <a:xfrm>
            <a:off x="519300" y="2774900"/>
            <a:ext cx="638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g8b83d6ec56_0_59"/>
          <p:cNvCxnSpPr>
            <a:stCxn id="166" idx="5"/>
          </p:cNvCxnSpPr>
          <p:nvPr/>
        </p:nvCxnSpPr>
        <p:spPr>
          <a:xfrm>
            <a:off x="3189242" y="3214565"/>
            <a:ext cx="1363200" cy="7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g8b83d6ec56_0_59"/>
          <p:cNvSpPr/>
          <p:nvPr/>
        </p:nvSpPr>
        <p:spPr>
          <a:xfrm>
            <a:off x="4552350" y="3686175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g8b83d6ec56_0_59"/>
          <p:cNvCxnSpPr>
            <a:endCxn id="175" idx="2"/>
          </p:cNvCxnSpPr>
          <p:nvPr/>
        </p:nvCxnSpPr>
        <p:spPr>
          <a:xfrm flipH="1" rot="10800000">
            <a:off x="5105875" y="3032450"/>
            <a:ext cx="1917900" cy="9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8b83d6ec56_0_59"/>
          <p:cNvSpPr/>
          <p:nvPr/>
        </p:nvSpPr>
        <p:spPr>
          <a:xfrm>
            <a:off x="7023775" y="277490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b83d6ec56_0_59"/>
          <p:cNvSpPr/>
          <p:nvPr/>
        </p:nvSpPr>
        <p:spPr>
          <a:xfrm>
            <a:off x="6032675" y="2693675"/>
            <a:ext cx="1189800" cy="99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83d6ec56_0_7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Merge Error </a:t>
            </a:r>
            <a:endParaRPr/>
          </a:p>
        </p:txBody>
      </p:sp>
      <p:sp>
        <p:nvSpPr>
          <p:cNvPr id="182" name="Google Shape;182;g8b83d6ec56_0_79"/>
          <p:cNvSpPr txBox="1"/>
          <p:nvPr/>
        </p:nvSpPr>
        <p:spPr>
          <a:xfrm>
            <a:off x="1195650" y="1540675"/>
            <a:ext cx="67527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Sometimes, it may the case that some code on one branch conflicts with another piece of code on another branch.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us first change the code on the master branch a bit.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Then, let’s change the same line of code on the other branch.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let’s try to merge the two branches.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83d6ec56_0_9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Merge Error </a:t>
            </a:r>
            <a:endParaRPr/>
          </a:p>
        </p:txBody>
      </p:sp>
      <p:sp>
        <p:nvSpPr>
          <p:cNvPr id="188" name="Google Shape;188;g8b83d6ec56_0_95"/>
          <p:cNvSpPr txBox="1"/>
          <p:nvPr/>
        </p:nvSpPr>
        <p:spPr>
          <a:xfrm>
            <a:off x="1195650" y="1568775"/>
            <a:ext cx="67527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Git throws us an error, because merging with a given branch </a:t>
            </a:r>
            <a:r>
              <a:rPr lang="en"/>
              <a:t>results</a:t>
            </a:r>
            <a:r>
              <a:rPr lang="en"/>
              <a:t> in deleting potentially important code on the other branch.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g8b83d6ec56_0_95"/>
          <p:cNvSpPr txBox="1"/>
          <p:nvPr/>
        </p:nvSpPr>
        <p:spPr>
          <a:xfrm>
            <a:off x="1529400" y="2196500"/>
            <a:ext cx="60852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Usually, we see the following: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&lt;&lt;&lt;&lt;&lt;&lt;&lt; HEAD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=======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&gt;&gt;&gt;&gt;&gt;&gt;&gt; new_branch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3b977ba6_0_43"/>
          <p:cNvSpPr txBox="1"/>
          <p:nvPr>
            <p:ph type="title"/>
          </p:nvPr>
        </p:nvSpPr>
        <p:spPr>
          <a:xfrm>
            <a:off x="1397775" y="815353"/>
            <a:ext cx="3878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Merge Conflict </a:t>
            </a:r>
            <a:endParaRPr/>
          </a:p>
        </p:txBody>
      </p:sp>
      <p:sp>
        <p:nvSpPr>
          <p:cNvPr id="195" name="Google Shape;195;g7c3b977ba6_0_43"/>
          <p:cNvSpPr txBox="1"/>
          <p:nvPr/>
        </p:nvSpPr>
        <p:spPr>
          <a:xfrm>
            <a:off x="1273275" y="1719325"/>
            <a:ext cx="6499800" cy="27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My advice: remove conflicting code or remove the arrows. Then do the following: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“Error resolved”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Delete branch (if desired),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-D new_branch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83d6ec56_0_10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201" name="Google Shape;201;g8b83d6ec56_0_101"/>
          <p:cNvSpPr txBox="1"/>
          <p:nvPr/>
        </p:nvSpPr>
        <p:spPr>
          <a:xfrm>
            <a:off x="1687850" y="1981000"/>
            <a:ext cx="103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8b83d6ec56_0_101"/>
          <p:cNvSpPr txBox="1"/>
          <p:nvPr/>
        </p:nvSpPr>
        <p:spPr>
          <a:xfrm>
            <a:off x="5873325" y="1981000"/>
            <a:ext cx="103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3" name="Google Shape;203;g8b83d6ec56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75" y="2497950"/>
            <a:ext cx="1681874" cy="112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8b83d6ec56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250" y="3039325"/>
            <a:ext cx="2058700" cy="15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8b83d6ec56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6600" y="2416601"/>
            <a:ext cx="3335450" cy="9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8b83d6ec56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1418" y="3258425"/>
            <a:ext cx="3501576" cy="12446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8b83d6ec56_0_101"/>
          <p:cNvSpPr/>
          <p:nvPr/>
        </p:nvSpPr>
        <p:spPr>
          <a:xfrm>
            <a:off x="383375" y="1803625"/>
            <a:ext cx="3550800" cy="287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b83d6ec56_0_101"/>
          <p:cNvSpPr/>
          <p:nvPr/>
        </p:nvSpPr>
        <p:spPr>
          <a:xfrm>
            <a:off x="4168925" y="1803625"/>
            <a:ext cx="4908600" cy="287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g8b83d6ec56_0_101"/>
          <p:cNvCxnSpPr>
            <a:stCxn id="207" idx="0"/>
            <a:endCxn id="208" idx="0"/>
          </p:cNvCxnSpPr>
          <p:nvPr/>
        </p:nvCxnSpPr>
        <p:spPr>
          <a:xfrm flipH="1" rot="-5400000">
            <a:off x="4390775" y="-428375"/>
            <a:ext cx="600" cy="446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3b977ba6_0_48"/>
          <p:cNvSpPr txBox="1"/>
          <p:nvPr>
            <p:ph type="title"/>
          </p:nvPr>
        </p:nvSpPr>
        <p:spPr>
          <a:xfrm>
            <a:off x="1397775" y="815353"/>
            <a:ext cx="3878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Global Repository: GitHub</a:t>
            </a:r>
            <a:endParaRPr/>
          </a:p>
        </p:txBody>
      </p:sp>
      <p:sp>
        <p:nvSpPr>
          <p:cNvPr id="215" name="Google Shape;215;g7c3b977ba6_0_48"/>
          <p:cNvSpPr txBox="1"/>
          <p:nvPr/>
        </p:nvSpPr>
        <p:spPr>
          <a:xfrm>
            <a:off x="1529400" y="3116275"/>
            <a:ext cx="60852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</a:rPr>
              <a:t>Forking:</a:t>
            </a:r>
            <a:r>
              <a:rPr i="0" lang="en" sz="1500" u="none" cap="none" strike="noStrike">
                <a:solidFill>
                  <a:srgbClr val="000000"/>
                </a:solidFill>
              </a:rPr>
              <a:t> </a:t>
            </a:r>
            <a:r>
              <a:rPr b="0" i="0" lang="en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</a:t>
            </a:r>
            <a:r>
              <a:rPr b="0" i="0" lang="en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fork is a copy of a repository that you manage [on Github]. Forks let you make changes to a project </a:t>
            </a:r>
            <a:r>
              <a:rPr b="1" i="1" lang="en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without affecting the original repository</a:t>
            </a:r>
            <a:r>
              <a:rPr b="0" i="0" lang="en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.” (</a:t>
            </a:r>
            <a:r>
              <a:rPr b="0" i="0" lang="en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Github Source Citation</a:t>
            </a:r>
            <a:r>
              <a:rPr b="0" i="0" lang="en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6" name="Google Shape;216;g7c3b977ba6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000" y="1782925"/>
            <a:ext cx="8839204" cy="114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83d6ec80_0_9"/>
          <p:cNvSpPr txBox="1"/>
          <p:nvPr>
            <p:ph type="title"/>
          </p:nvPr>
        </p:nvSpPr>
        <p:spPr>
          <a:xfrm>
            <a:off x="1397775" y="815353"/>
            <a:ext cx="3878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Global Repository: GitHub</a:t>
            </a:r>
            <a:endParaRPr/>
          </a:p>
        </p:txBody>
      </p:sp>
      <p:sp>
        <p:nvSpPr>
          <p:cNvPr id="222" name="Google Shape;222;g8b83d6ec80_0_9"/>
          <p:cNvSpPr txBox="1"/>
          <p:nvPr/>
        </p:nvSpPr>
        <p:spPr>
          <a:xfrm>
            <a:off x="1529400" y="3116275"/>
            <a:ext cx="60852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500">
                <a:solidFill>
                  <a:srgbClr val="24292E"/>
                </a:solidFill>
                <a:highlight>
                  <a:srgbClr val="FFFFFF"/>
                </a:highlight>
              </a:rPr>
              <a:t>Cloning: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</a:rPr>
              <a:t>“When you create a repository on GitHub, it exists as a </a:t>
            </a:r>
            <a:r>
              <a:rPr i="1" lang="en" sz="1500">
                <a:solidFill>
                  <a:srgbClr val="24292E"/>
                </a:solidFill>
                <a:highlight>
                  <a:srgbClr val="FFFFFF"/>
                </a:highlight>
              </a:rPr>
              <a:t>remote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</a:rPr>
              <a:t> repository. You can clone your repository to create a </a:t>
            </a:r>
            <a:r>
              <a:rPr b="1" i="1" lang="en" sz="1500">
                <a:solidFill>
                  <a:srgbClr val="24292E"/>
                </a:solidFill>
                <a:highlight>
                  <a:srgbClr val="FFFFFF"/>
                </a:highlight>
              </a:rPr>
              <a:t>local</a:t>
            </a:r>
            <a:r>
              <a:rPr b="1" lang="en" sz="1500">
                <a:solidFill>
                  <a:srgbClr val="24292E"/>
                </a:solidFill>
                <a:highlight>
                  <a:srgbClr val="FFFFFF"/>
                </a:highlight>
              </a:rPr>
              <a:t> copy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</a:rPr>
              <a:t> on your computer...” </a:t>
            </a:r>
            <a:r>
              <a:rPr lang="en" sz="1500">
                <a:solidFill>
                  <a:srgbClr val="24292E"/>
                </a:solidFill>
                <a:highlight>
                  <a:schemeClr val="lt1"/>
                </a:highlight>
              </a:rPr>
              <a:t>(</a:t>
            </a:r>
            <a:r>
              <a:rPr lang="en" sz="15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Github Source Citation</a:t>
            </a:r>
            <a:r>
              <a:rPr lang="en" sz="1500">
                <a:solidFill>
                  <a:srgbClr val="24292E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23" name="Google Shape;223;g8b83d6ec80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000" y="1782925"/>
            <a:ext cx="8839207" cy="114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c3b977ba6_0_62"/>
          <p:cNvSpPr txBox="1"/>
          <p:nvPr>
            <p:ph type="title"/>
          </p:nvPr>
        </p:nvSpPr>
        <p:spPr>
          <a:xfrm>
            <a:off x="1397775" y="815353"/>
            <a:ext cx="3878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Global Repository: GitHub</a:t>
            </a:r>
            <a:endParaRPr/>
          </a:p>
        </p:txBody>
      </p:sp>
      <p:sp>
        <p:nvSpPr>
          <p:cNvPr id="229" name="Google Shape;229;g7c3b977ba6_0_62"/>
          <p:cNvSpPr txBox="1"/>
          <p:nvPr/>
        </p:nvSpPr>
        <p:spPr>
          <a:xfrm>
            <a:off x="1529400" y="3191225"/>
            <a:ext cx="60852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</a:rPr>
              <a:t>Pushing: </a:t>
            </a:r>
            <a:r>
              <a:rPr b="0" i="0" lang="en" sz="15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b="0" i="0" lang="en" sz="13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r>
              <a:rPr b="0" i="0" lang="en" sz="15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push commits we made on a local branch to a remote repository.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g7c3b977ba6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00" y="1782925"/>
            <a:ext cx="8839204" cy="114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b977ba6_0_55"/>
          <p:cNvSpPr txBox="1"/>
          <p:nvPr>
            <p:ph type="title"/>
          </p:nvPr>
        </p:nvSpPr>
        <p:spPr>
          <a:xfrm>
            <a:off x="1397775" y="815353"/>
            <a:ext cx="3878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Global Repository: GitHub</a:t>
            </a:r>
            <a:endParaRPr/>
          </a:p>
        </p:txBody>
      </p:sp>
      <p:sp>
        <p:nvSpPr>
          <p:cNvPr id="236" name="Google Shape;236;g7c3b977ba6_0_55"/>
          <p:cNvSpPr txBox="1"/>
          <p:nvPr/>
        </p:nvSpPr>
        <p:spPr>
          <a:xfrm>
            <a:off x="1529400" y="3003300"/>
            <a:ext cx="6085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</a:rPr>
              <a:t>Pull: </a:t>
            </a:r>
            <a:r>
              <a:rPr lang="en"/>
              <a:t>If updates have been made to the remote repository (by Paolo, for instance), you can obtain the most recent update of the repository by using the </a:t>
            </a:r>
            <a:r>
              <a:rPr lang="en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r>
              <a:rPr lang="en">
                <a:solidFill>
                  <a:schemeClr val="dk1"/>
                </a:solidFill>
              </a:rPr>
              <a:t>command. </a:t>
            </a:r>
            <a:endParaRPr i="0" u="none" cap="none" strike="noStrike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237" name="Google Shape;237;g7c3b977ba6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00" y="1570025"/>
            <a:ext cx="8839204" cy="114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83d6ec80_0_1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</a:t>
            </a:r>
            <a:r>
              <a:rPr lang="en"/>
              <a:t> Git?</a:t>
            </a:r>
            <a:endParaRPr/>
          </a:p>
        </p:txBody>
      </p:sp>
      <p:sp>
        <p:nvSpPr>
          <p:cNvPr id="82" name="Google Shape;82;g8b83d6ec80_0_16"/>
          <p:cNvSpPr txBox="1"/>
          <p:nvPr/>
        </p:nvSpPr>
        <p:spPr>
          <a:xfrm>
            <a:off x="1687850" y="1981000"/>
            <a:ext cx="60852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also a so-called VCS (Version control system). A VCS allows you to carefully log the code as well as to go back to previous versions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Moreover, it allows you to work remotely and make modifications in the code without directly interfering with other people’s work.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83d6ec80_0_3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g8b83d6ec8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80" y="274200"/>
            <a:ext cx="3318870" cy="324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3b977ba6_0_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Why use Git?</a:t>
            </a:r>
            <a:endParaRPr/>
          </a:p>
        </p:txBody>
      </p:sp>
      <p:sp>
        <p:nvSpPr>
          <p:cNvPr id="88" name="Google Shape;88;g7c3b977ba6_0_31"/>
          <p:cNvSpPr txBox="1"/>
          <p:nvPr/>
        </p:nvSpPr>
        <p:spPr>
          <a:xfrm>
            <a:off x="1687850" y="1981000"/>
            <a:ext cx="60852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‘Save’ your code in the cloud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your development history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Make your projects publicly accessible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Don’t lose any code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Modify your code without interference with the main programme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Easily collaborate with other developers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687850" y="1981000"/>
            <a:ext cx="103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873325" y="1981000"/>
            <a:ext cx="103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75" y="2497950"/>
            <a:ext cx="1681874" cy="112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250" y="3039325"/>
            <a:ext cx="2058700" cy="15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6600" y="2416601"/>
            <a:ext cx="3335450" cy="9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1418" y="3258425"/>
            <a:ext cx="3501576" cy="124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3b977ba6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 </a:t>
            </a:r>
            <a:endParaRPr/>
          </a:p>
        </p:txBody>
      </p:sp>
      <p:sp>
        <p:nvSpPr>
          <p:cNvPr id="105" name="Google Shape;105;g7c3b977ba6_0_6"/>
          <p:cNvSpPr txBox="1"/>
          <p:nvPr/>
        </p:nvSpPr>
        <p:spPr>
          <a:xfrm>
            <a:off x="1687850" y="1981000"/>
            <a:ext cx="60852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Create/Select a new folder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</a:rPr>
              <a:t>Navigate to that folder using the command line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/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init </a:t>
            </a:r>
            <a:r>
              <a:rPr i="0" lang="en" sz="1400" u="none" cap="none" strike="noStrike">
                <a:solidFill>
                  <a:srgbClr val="000000"/>
                </a:solidFill>
              </a:rPr>
              <a:t>to initialise your repository as a </a:t>
            </a:r>
            <a:r>
              <a:rPr lang="en"/>
              <a:t>Git repository.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/>
              <a:t>Then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 (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&lt;filename&gt;) </a:t>
            </a:r>
            <a:r>
              <a:rPr lang="en"/>
              <a:t>to add/stage your files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you need to commit the changes to the branch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83d6ec56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Master Branch </a:t>
            </a:r>
            <a:endParaRPr/>
          </a:p>
        </p:txBody>
      </p:sp>
      <p:sp>
        <p:nvSpPr>
          <p:cNvPr id="111" name="Google Shape;111;g8b83d6ec56_0_0"/>
          <p:cNvSpPr txBox="1"/>
          <p:nvPr/>
        </p:nvSpPr>
        <p:spPr>
          <a:xfrm>
            <a:off x="1687850" y="1981000"/>
            <a:ext cx="6085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changes are committed to the master branch. In a way, a (master) branch can be seen as a series of checkpoints.  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g8b83d6ec56_0_0"/>
          <p:cNvSpPr/>
          <p:nvPr/>
        </p:nvSpPr>
        <p:spPr>
          <a:xfrm>
            <a:off x="3503775" y="297165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8b83d6ec56_0_0"/>
          <p:cNvSpPr/>
          <p:nvPr/>
        </p:nvSpPr>
        <p:spPr>
          <a:xfrm>
            <a:off x="5524450" y="297165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g8b83d6ec56_0_0"/>
          <p:cNvCxnSpPr>
            <a:endCxn id="112" idx="2"/>
          </p:cNvCxnSpPr>
          <p:nvPr/>
        </p:nvCxnSpPr>
        <p:spPr>
          <a:xfrm>
            <a:off x="1944375" y="3229200"/>
            <a:ext cx="15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8b83d6ec56_0_0"/>
          <p:cNvCxnSpPr>
            <a:stCxn id="112" idx="6"/>
            <a:endCxn id="113" idx="2"/>
          </p:cNvCxnSpPr>
          <p:nvPr/>
        </p:nvCxnSpPr>
        <p:spPr>
          <a:xfrm>
            <a:off x="4057275" y="3229200"/>
            <a:ext cx="14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8b83d6ec56_0_0"/>
          <p:cNvCxnSpPr/>
          <p:nvPr/>
        </p:nvCxnSpPr>
        <p:spPr>
          <a:xfrm>
            <a:off x="6077950" y="3227250"/>
            <a:ext cx="173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8b83d6ec56_0_0"/>
          <p:cNvSpPr txBox="1"/>
          <p:nvPr/>
        </p:nvSpPr>
        <p:spPr>
          <a:xfrm>
            <a:off x="967975" y="3609775"/>
            <a:ext cx="1145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8b83d6ec56_0_0"/>
          <p:cNvSpPr txBox="1"/>
          <p:nvPr/>
        </p:nvSpPr>
        <p:spPr>
          <a:xfrm>
            <a:off x="3061600" y="3609775"/>
            <a:ext cx="1642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 + git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8b83d6ec56_0_0"/>
          <p:cNvSpPr txBox="1"/>
          <p:nvPr/>
        </p:nvSpPr>
        <p:spPr>
          <a:xfrm>
            <a:off x="4979800" y="3609775"/>
            <a:ext cx="1642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 + git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8b83d6ec56_0_0"/>
          <p:cNvSpPr txBox="1"/>
          <p:nvPr/>
        </p:nvSpPr>
        <p:spPr>
          <a:xfrm>
            <a:off x="7810750" y="2971650"/>
            <a:ext cx="884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g8b83d6ec56_0_0"/>
          <p:cNvSpPr/>
          <p:nvPr/>
        </p:nvSpPr>
        <p:spPr>
          <a:xfrm>
            <a:off x="1306275" y="2971650"/>
            <a:ext cx="638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83d6ec56_0_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Log </a:t>
            </a:r>
            <a:endParaRPr/>
          </a:p>
        </p:txBody>
      </p:sp>
      <p:sp>
        <p:nvSpPr>
          <p:cNvPr id="127" name="Google Shape;127;g8b83d6ec56_0_32"/>
          <p:cNvSpPr txBox="1"/>
          <p:nvPr/>
        </p:nvSpPr>
        <p:spPr>
          <a:xfrm>
            <a:off x="1687850" y="1981000"/>
            <a:ext cx="60852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make a modification to the file and then follow the same steps again.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then see the modifications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83d6ec56_0_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Branches </a:t>
            </a:r>
            <a:endParaRPr/>
          </a:p>
        </p:txBody>
      </p:sp>
      <p:sp>
        <p:nvSpPr>
          <p:cNvPr id="133" name="Google Shape;133;g8b83d6ec56_0_17"/>
          <p:cNvSpPr txBox="1"/>
          <p:nvPr/>
        </p:nvSpPr>
        <p:spPr>
          <a:xfrm>
            <a:off x="1434900" y="1643725"/>
            <a:ext cx="6085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Until now, we committed our </a:t>
            </a:r>
            <a:r>
              <a:rPr lang="en"/>
              <a:t>modifications</a:t>
            </a:r>
            <a:r>
              <a:rPr lang="en"/>
              <a:t> directly to the so-called master branch. However, it is also possible to create another branch.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g8b83d6ec56_0_17"/>
          <p:cNvSpPr/>
          <p:nvPr/>
        </p:nvSpPr>
        <p:spPr>
          <a:xfrm>
            <a:off x="3503775" y="297165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b83d6ec56_0_17"/>
          <p:cNvSpPr/>
          <p:nvPr/>
        </p:nvSpPr>
        <p:spPr>
          <a:xfrm>
            <a:off x="5524450" y="2971650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g8b83d6ec56_0_17"/>
          <p:cNvCxnSpPr>
            <a:endCxn id="134" idx="2"/>
          </p:cNvCxnSpPr>
          <p:nvPr/>
        </p:nvCxnSpPr>
        <p:spPr>
          <a:xfrm>
            <a:off x="1944375" y="3229200"/>
            <a:ext cx="15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8b83d6ec56_0_17"/>
          <p:cNvCxnSpPr>
            <a:stCxn id="134" idx="6"/>
            <a:endCxn id="135" idx="2"/>
          </p:cNvCxnSpPr>
          <p:nvPr/>
        </p:nvCxnSpPr>
        <p:spPr>
          <a:xfrm>
            <a:off x="4057275" y="3229200"/>
            <a:ext cx="14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8b83d6ec56_0_17"/>
          <p:cNvCxnSpPr/>
          <p:nvPr/>
        </p:nvCxnSpPr>
        <p:spPr>
          <a:xfrm>
            <a:off x="6077950" y="3227250"/>
            <a:ext cx="173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g8b83d6ec56_0_17"/>
          <p:cNvSpPr txBox="1"/>
          <p:nvPr/>
        </p:nvSpPr>
        <p:spPr>
          <a:xfrm>
            <a:off x="7810750" y="2971650"/>
            <a:ext cx="884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8b83d6ec56_0_17"/>
          <p:cNvSpPr/>
          <p:nvPr/>
        </p:nvSpPr>
        <p:spPr>
          <a:xfrm>
            <a:off x="1306275" y="2971650"/>
            <a:ext cx="638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g8b83d6ec56_0_17"/>
          <p:cNvCxnSpPr>
            <a:stCxn id="134" idx="5"/>
          </p:cNvCxnSpPr>
          <p:nvPr/>
        </p:nvCxnSpPr>
        <p:spPr>
          <a:xfrm>
            <a:off x="3976217" y="3411315"/>
            <a:ext cx="1363200" cy="7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8b83d6ec56_0_17"/>
          <p:cNvSpPr/>
          <p:nvPr/>
        </p:nvSpPr>
        <p:spPr>
          <a:xfrm>
            <a:off x="5339325" y="3882925"/>
            <a:ext cx="5535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g8b83d6ec56_0_17"/>
          <p:cNvCxnSpPr/>
          <p:nvPr/>
        </p:nvCxnSpPr>
        <p:spPr>
          <a:xfrm>
            <a:off x="5892825" y="4138525"/>
            <a:ext cx="173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8b83d6ec56_0_17"/>
          <p:cNvSpPr txBox="1"/>
          <p:nvPr/>
        </p:nvSpPr>
        <p:spPr>
          <a:xfrm>
            <a:off x="7672725" y="3882925"/>
            <a:ext cx="884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g8b83d6ec56_0_17"/>
          <p:cNvSpPr/>
          <p:nvPr/>
        </p:nvSpPr>
        <p:spPr>
          <a:xfrm>
            <a:off x="2641150" y="2806100"/>
            <a:ext cx="5916000" cy="89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b83d6ec56_0_17"/>
          <p:cNvSpPr/>
          <p:nvPr/>
        </p:nvSpPr>
        <p:spPr>
          <a:xfrm>
            <a:off x="4927150" y="3745475"/>
            <a:ext cx="3646800" cy="89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3b977ba6_0_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Local Repository: Branches  </a:t>
            </a:r>
            <a:endParaRPr/>
          </a:p>
        </p:txBody>
      </p:sp>
      <p:sp>
        <p:nvSpPr>
          <p:cNvPr id="152" name="Google Shape;152;g7c3b977ba6_0_22"/>
          <p:cNvSpPr txBox="1"/>
          <p:nvPr/>
        </p:nvSpPr>
        <p:spPr>
          <a:xfrm>
            <a:off x="1612100" y="2032350"/>
            <a:ext cx="60852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/>
              <a:t>Create a new branch: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new_branch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Go</a:t>
            </a:r>
            <a:r>
              <a:rPr lang="en">
                <a:solidFill>
                  <a:schemeClr val="dk1"/>
                </a:solidFill>
              </a:rPr>
              <a:t> to the new branch: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new_branch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 all branches: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-a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7c3b977ba6_0_22"/>
          <p:cNvSpPr txBox="1"/>
          <p:nvPr/>
        </p:nvSpPr>
        <p:spPr>
          <a:xfrm>
            <a:off x="1687850" y="1699950"/>
            <a:ext cx="60852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and move to a new branch as follows: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