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  <p:embeddedFont>
      <p:font typeface="Quattrocento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iFijP/yxoMoxH/9XC9w12q2Vx6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Lora-bold.fntdata"/><Relationship Id="rId10" Type="http://schemas.openxmlformats.org/officeDocument/2006/relationships/slide" Target="slides/slide6.xml"/><Relationship Id="rId32" Type="http://schemas.openxmlformats.org/officeDocument/2006/relationships/font" Target="fonts/Lora-regular.fntdata"/><Relationship Id="rId13" Type="http://schemas.openxmlformats.org/officeDocument/2006/relationships/slide" Target="slides/slide9.xml"/><Relationship Id="rId35" Type="http://schemas.openxmlformats.org/officeDocument/2006/relationships/font" Target="fonts/Lora-boldItalic.fntdata"/><Relationship Id="rId12" Type="http://schemas.openxmlformats.org/officeDocument/2006/relationships/slide" Target="slides/slide8.xml"/><Relationship Id="rId34" Type="http://schemas.openxmlformats.org/officeDocument/2006/relationships/font" Target="fonts/Lora-italic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bold.fntdata"/><Relationship Id="rId14" Type="http://schemas.openxmlformats.org/officeDocument/2006/relationships/slide" Target="slides/slide10.xml"/><Relationship Id="rId36" Type="http://schemas.openxmlformats.org/officeDocument/2006/relationships/font" Target="fonts/QuattrocentoSans-regular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4e6a23b8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e4e6a23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b041e79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6b041e7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https://www.codespot.org/sql-join/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b041e792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6b041e7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b97d1db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6b97d1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publishers.pub_name, COUNT(titles.title_id)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4e6a23b8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e4e6a23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4e6a23b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6e4e6a2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b041e79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6b041e7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b97d1db1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6b97d1d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publishers.pub_name, COUNT(titles.title_id)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e4e6a23b8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6e4e6a23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4e6a23b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6e4e6a2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b041e79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6b041e7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6b97d1db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76b97d1d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titles.title, publishers.pub_name, publishers.pub_id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publications.titles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publications.publishers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 publishers.pub_id = titles.pub_id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titles.title, publishers.pub_name, publishers.pub_id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publications.titles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publications.publishers 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 publishers.pub_id = titles.pub_id;</a:t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11508666_3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e11508666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6b041e79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76b041e7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a277cb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8ca277c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a277cbe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ca277cb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4e6a23b8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6e4e6a23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b041e792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76b041e7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https://www.codespot.org/sql-join/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2c2abd7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6d2c2abd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a277cbe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ca277cb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4e6a23b8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6e4e6a23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SELECT publishers.pub_name, titles.title_id  FROM  publications.publishers  INNER JOIN publications.titles  ON titles.pub_id = publishers.pub_id;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publishers.pub_name, COUNT(titles.title_id)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6"/>
            <a:ext cx="45237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Joins &amp; Relationships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4e6a23b8_0_61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Left Join</a:t>
            </a:r>
            <a:endParaRPr/>
          </a:p>
        </p:txBody>
      </p:sp>
      <p:sp>
        <p:nvSpPr>
          <p:cNvPr id="154" name="Google Shape;154;g6e4e6a23b8_0_61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g6e4e6a23b8_0_6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b041e792_0_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Left Join: Concept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1" name="Google Shape;161;g76b041e792_0_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g76b041e79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300" y="1946868"/>
            <a:ext cx="63722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b041e792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Left Join: </a:t>
            </a:r>
            <a:r>
              <a:rPr lang="en">
                <a:solidFill>
                  <a:schemeClr val="dk1"/>
                </a:solidFill>
              </a:rPr>
              <a:t>Structure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8" name="Google Shape;168;g76b041e792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g76b041e792_0_1"/>
          <p:cNvSpPr txBox="1"/>
          <p:nvPr/>
        </p:nvSpPr>
        <p:spPr>
          <a:xfrm>
            <a:off x="945900" y="2195877"/>
            <a:ext cx="7252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Table_A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JOIN Table_B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Table_A.Key = Table_B.Key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b97d1db1_0_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Left Join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5" name="Google Shape;175;g76b97d1db1_0_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g76b97d1db1_0_19"/>
          <p:cNvSpPr txBox="1"/>
          <p:nvPr/>
        </p:nvSpPr>
        <p:spPr>
          <a:xfrm>
            <a:off x="945900" y="2195874"/>
            <a:ext cx="72522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ELECT publishers.pub_name, COUNT(titles.title_id)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76b97d1db1_0_19"/>
          <p:cNvSpPr/>
          <p:nvPr/>
        </p:nvSpPr>
        <p:spPr>
          <a:xfrm>
            <a:off x="1201250" y="2252075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76b97d1db1_0_19"/>
          <p:cNvSpPr/>
          <p:nvPr/>
        </p:nvSpPr>
        <p:spPr>
          <a:xfrm>
            <a:off x="1201250" y="2813375"/>
            <a:ext cx="6112200" cy="24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6b97d1db1_0_19"/>
          <p:cNvSpPr/>
          <p:nvPr/>
        </p:nvSpPr>
        <p:spPr>
          <a:xfrm>
            <a:off x="1201250" y="3059375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g76b97d1db1_0_19"/>
          <p:cNvCxnSpPr>
            <a:endCxn id="177" idx="0"/>
          </p:cNvCxnSpPr>
          <p:nvPr/>
        </p:nvCxnSpPr>
        <p:spPr>
          <a:xfrm flipH="1">
            <a:off x="4257350" y="1616375"/>
            <a:ext cx="30309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76b97d1db1_0_19"/>
          <p:cNvSpPr txBox="1"/>
          <p:nvPr/>
        </p:nvSpPr>
        <p:spPr>
          <a:xfrm>
            <a:off x="7288100" y="1213500"/>
            <a:ext cx="1648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Select from table 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2" name="Google Shape;182;g76b97d1db1_0_19"/>
          <p:cNvCxnSpPr/>
          <p:nvPr/>
        </p:nvCxnSpPr>
        <p:spPr>
          <a:xfrm flipH="1">
            <a:off x="7313550" y="2497025"/>
            <a:ext cx="8271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76b97d1db1_0_19"/>
          <p:cNvSpPr txBox="1"/>
          <p:nvPr/>
        </p:nvSpPr>
        <p:spPr>
          <a:xfrm>
            <a:off x="7822125" y="1774800"/>
            <a:ext cx="1218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Left join  on table 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4" name="Google Shape;184;g76b97d1db1_0_19"/>
          <p:cNvCxnSpPr>
            <a:endCxn id="179" idx="2"/>
          </p:cNvCxnSpPr>
          <p:nvPr/>
        </p:nvCxnSpPr>
        <p:spPr>
          <a:xfrm rot="10800000">
            <a:off x="4257350" y="3620675"/>
            <a:ext cx="26091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g76b97d1db1_0_19"/>
          <p:cNvSpPr txBox="1"/>
          <p:nvPr/>
        </p:nvSpPr>
        <p:spPr>
          <a:xfrm>
            <a:off x="6880350" y="4097950"/>
            <a:ext cx="1693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On TableA.key = TableB.key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4e6a23b8_0_67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Right Join</a:t>
            </a:r>
            <a:endParaRPr/>
          </a:p>
        </p:txBody>
      </p:sp>
      <p:sp>
        <p:nvSpPr>
          <p:cNvPr id="191" name="Google Shape;191;g6e4e6a23b8_0_6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g6e4e6a23b8_0_6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e4e6a23b8_0_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Right Join: Concept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98" name="Google Shape;198;g6e4e6a23b8_0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6e4e6a23b8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225" y="1937793"/>
            <a:ext cx="63722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b041e792_0_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Right Join: </a:t>
            </a:r>
            <a:r>
              <a:rPr lang="en">
                <a:solidFill>
                  <a:schemeClr val="dk1"/>
                </a:solidFill>
              </a:rPr>
              <a:t>Structure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05" name="Google Shape;205;g76b041e792_0_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76b041e792_0_8"/>
          <p:cNvSpPr txBox="1"/>
          <p:nvPr/>
        </p:nvSpPr>
        <p:spPr>
          <a:xfrm>
            <a:off x="945900" y="2195877"/>
            <a:ext cx="7252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Table_A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 JOIN Table_B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Table_A.Key = Table_B.Key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b97d1db1_0_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Right Join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12" name="Google Shape;212;g76b97d1db1_0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76b97d1db1_0_13"/>
          <p:cNvSpPr txBox="1"/>
          <p:nvPr/>
        </p:nvSpPr>
        <p:spPr>
          <a:xfrm>
            <a:off x="945900" y="2195875"/>
            <a:ext cx="72522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publishers.pub_name, COUNT(titles.title_id)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g76b97d1db1_0_13"/>
          <p:cNvSpPr/>
          <p:nvPr/>
        </p:nvSpPr>
        <p:spPr>
          <a:xfrm>
            <a:off x="1191875" y="2242725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76b97d1db1_0_13"/>
          <p:cNvSpPr/>
          <p:nvPr/>
        </p:nvSpPr>
        <p:spPr>
          <a:xfrm>
            <a:off x="1191875" y="3069475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6b97d1db1_0_13"/>
          <p:cNvSpPr/>
          <p:nvPr/>
        </p:nvSpPr>
        <p:spPr>
          <a:xfrm>
            <a:off x="1201250" y="2813375"/>
            <a:ext cx="6112200" cy="24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g76b97d1db1_0_13"/>
          <p:cNvCxnSpPr>
            <a:endCxn id="214" idx="0"/>
          </p:cNvCxnSpPr>
          <p:nvPr/>
        </p:nvCxnSpPr>
        <p:spPr>
          <a:xfrm flipH="1">
            <a:off x="4247975" y="1475925"/>
            <a:ext cx="28620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76b97d1db1_0_13"/>
          <p:cNvCxnSpPr>
            <a:endCxn id="216" idx="3"/>
          </p:cNvCxnSpPr>
          <p:nvPr/>
        </p:nvCxnSpPr>
        <p:spPr>
          <a:xfrm flipH="1">
            <a:off x="7313450" y="2665775"/>
            <a:ext cx="9771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76b97d1db1_0_13"/>
          <p:cNvCxnSpPr>
            <a:endCxn id="215" idx="2"/>
          </p:cNvCxnSpPr>
          <p:nvPr/>
        </p:nvCxnSpPr>
        <p:spPr>
          <a:xfrm rot="10800000">
            <a:off x="4247975" y="3630775"/>
            <a:ext cx="997800" cy="8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g76b97d1db1_0_13"/>
          <p:cNvSpPr txBox="1"/>
          <p:nvPr/>
        </p:nvSpPr>
        <p:spPr>
          <a:xfrm>
            <a:off x="5344800" y="4143600"/>
            <a:ext cx="1693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On TableA.key = TableB.key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g76b97d1db1_0_13"/>
          <p:cNvSpPr txBox="1"/>
          <p:nvPr/>
        </p:nvSpPr>
        <p:spPr>
          <a:xfrm>
            <a:off x="7525450" y="2326575"/>
            <a:ext cx="143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Right join on 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g76b97d1db1_0_13"/>
          <p:cNvSpPr txBox="1"/>
          <p:nvPr/>
        </p:nvSpPr>
        <p:spPr>
          <a:xfrm>
            <a:off x="6597050" y="1072575"/>
            <a:ext cx="1693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Select from table 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4e6a23b8_0_73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Outer Join</a:t>
            </a:r>
            <a:endParaRPr/>
          </a:p>
        </p:txBody>
      </p:sp>
      <p:sp>
        <p:nvSpPr>
          <p:cNvPr id="228" name="Google Shape;228;g6e4e6a23b8_0_7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9" name="Google Shape;229;g6e4e6a23b8_0_7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4e6a23b8_0_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Outer Join: Concept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35" name="Google Shape;235;g6e4e6a23b8_0_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g6e4e6a23b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8" y="1837793"/>
            <a:ext cx="63722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b041e792_0_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Outer Join: </a:t>
            </a:r>
            <a:r>
              <a:rPr lang="en">
                <a:solidFill>
                  <a:schemeClr val="dk1"/>
                </a:solidFill>
              </a:rPr>
              <a:t>Structure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42" name="Google Shape;242;g76b041e792_0_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g76b041e792_0_15"/>
          <p:cNvSpPr txBox="1"/>
          <p:nvPr/>
        </p:nvSpPr>
        <p:spPr>
          <a:xfrm>
            <a:off x="945900" y="2195871"/>
            <a:ext cx="72522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Table_A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 JOIN Table_B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Table_A.Key = Table_B.Key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0" i="0" sz="1200" u="none" cap="none" strike="noStrike">
              <a:solidFill>
                <a:srgbClr val="31313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Table_A</a:t>
            </a:r>
            <a:endParaRPr b="0" i="0" sz="1200" u="none" cap="none" strike="noStrike">
              <a:solidFill>
                <a:srgbClr val="31313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LEFT JOIN Table_B</a:t>
            </a:r>
            <a:endParaRPr b="0" i="0" sz="1200" u="none" cap="none" strike="noStrike">
              <a:solidFill>
                <a:srgbClr val="31313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 Table_A.Key = Table_B.Key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76b041e792_0_15"/>
          <p:cNvSpPr txBox="1"/>
          <p:nvPr/>
        </p:nvSpPr>
        <p:spPr>
          <a:xfrm>
            <a:off x="1099575" y="1590300"/>
            <a:ext cx="5307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Important: </a:t>
            </a:r>
            <a:r>
              <a:rPr i="0" lang="en" sz="1400" u="none" cap="none" strike="noStrike">
                <a:solidFill>
                  <a:srgbClr val="000000"/>
                </a:solidFill>
              </a:rPr>
              <a:t>There is </a:t>
            </a:r>
            <a:r>
              <a:rPr b="1" i="1" lang="en" sz="1400" u="none" cap="none" strike="noStrike">
                <a:solidFill>
                  <a:srgbClr val="000000"/>
                </a:solidFill>
              </a:rPr>
              <a:t>no</a:t>
            </a:r>
            <a:r>
              <a:rPr i="0" lang="en" sz="1400" u="none" cap="none" strike="noStrike">
                <a:solidFill>
                  <a:srgbClr val="000000"/>
                </a:solidFill>
              </a:rPr>
              <a:t> full outer join in MySQL. But we can emulate one using the UNION syntax. 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6b97d1db1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Outer Join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0" name="Google Shape;250;g76b97d1db1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g76b97d1db1_0_1"/>
          <p:cNvSpPr txBox="1"/>
          <p:nvPr/>
        </p:nvSpPr>
        <p:spPr>
          <a:xfrm>
            <a:off x="945900" y="1759675"/>
            <a:ext cx="72522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titles.title, publishers.pub_name, publishers.pub_id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publications.titles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publications.publishers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 publishers.pub_id = titles.pub_id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titles.title, publishers.pub_name, publishers.pub_id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publications.titles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publications.publishers 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 publishers.pub_id = titles.pub_id;</a:t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g76b97d1db1_0_1"/>
          <p:cNvSpPr/>
          <p:nvPr/>
        </p:nvSpPr>
        <p:spPr>
          <a:xfrm>
            <a:off x="1163775" y="1644475"/>
            <a:ext cx="6112200" cy="125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76b97d1db1_0_1"/>
          <p:cNvSpPr/>
          <p:nvPr/>
        </p:nvSpPr>
        <p:spPr>
          <a:xfrm>
            <a:off x="1213125" y="3232375"/>
            <a:ext cx="6112200" cy="125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6b97d1db1_0_1"/>
          <p:cNvSpPr/>
          <p:nvPr/>
        </p:nvSpPr>
        <p:spPr>
          <a:xfrm>
            <a:off x="1163775" y="2899975"/>
            <a:ext cx="6112200" cy="33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g76b97d1db1_0_1"/>
          <p:cNvCxnSpPr>
            <a:endCxn id="252" idx="0"/>
          </p:cNvCxnSpPr>
          <p:nvPr/>
        </p:nvCxnSpPr>
        <p:spPr>
          <a:xfrm flipH="1">
            <a:off x="4219875" y="679375"/>
            <a:ext cx="320880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76b97d1db1_0_1"/>
          <p:cNvSpPr txBox="1"/>
          <p:nvPr/>
        </p:nvSpPr>
        <p:spPr>
          <a:xfrm>
            <a:off x="7091350" y="257875"/>
            <a:ext cx="159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Make a right join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7" name="Google Shape;257;g76b97d1db1_0_1"/>
          <p:cNvCxnSpPr>
            <a:endCxn id="253" idx="3"/>
          </p:cNvCxnSpPr>
          <p:nvPr/>
        </p:nvCxnSpPr>
        <p:spPr>
          <a:xfrm flipH="1">
            <a:off x="7325325" y="3237025"/>
            <a:ext cx="7311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g76b97d1db1_0_1"/>
          <p:cNvSpPr txBox="1"/>
          <p:nvPr/>
        </p:nvSpPr>
        <p:spPr>
          <a:xfrm>
            <a:off x="7771025" y="2733625"/>
            <a:ext cx="1320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Make a left join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9" name="Google Shape;259;g76b97d1db1_0_1"/>
          <p:cNvCxnSpPr>
            <a:endCxn id="254" idx="3"/>
          </p:cNvCxnSpPr>
          <p:nvPr/>
        </p:nvCxnSpPr>
        <p:spPr>
          <a:xfrm flipH="1">
            <a:off x="7275975" y="1606975"/>
            <a:ext cx="752400" cy="14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76b97d1db1_0_1"/>
          <p:cNvSpPr txBox="1"/>
          <p:nvPr/>
        </p:nvSpPr>
        <p:spPr>
          <a:xfrm>
            <a:off x="7587900" y="1176025"/>
            <a:ext cx="1245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UNION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e11508666_3_66"/>
          <p:cNvSpPr txBox="1"/>
          <p:nvPr>
            <p:ph type="ctrTitle"/>
          </p:nvPr>
        </p:nvSpPr>
        <p:spPr>
          <a:xfrm>
            <a:off x="2013700" y="2252600"/>
            <a:ext cx="3940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66" name="Google Shape;266;g6e11508666_3_6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7" name="Google Shape;267;g6e11508666_3_6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6b041e792_0_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g76b041e792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525" y="1411800"/>
            <a:ext cx="4391325" cy="34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76b041e792_0_41"/>
          <p:cNvSpPr txBox="1"/>
          <p:nvPr>
            <p:ph type="title"/>
          </p:nvPr>
        </p:nvSpPr>
        <p:spPr>
          <a:xfrm>
            <a:off x="1390325" y="8863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Appendix: All Possible Joins</a:t>
            </a:r>
            <a:endParaRPr>
              <a:highlight>
                <a:srgbClr val="FFCD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a277cbec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g8ca277cbec_0_0"/>
          <p:cNvSpPr txBox="1"/>
          <p:nvPr>
            <p:ph type="title"/>
          </p:nvPr>
        </p:nvSpPr>
        <p:spPr>
          <a:xfrm>
            <a:off x="1390325" y="8863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Joins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7" name="Google Shape;97;g8ca277cbec_0_0"/>
          <p:cNvSpPr txBox="1"/>
          <p:nvPr/>
        </p:nvSpPr>
        <p:spPr>
          <a:xfrm>
            <a:off x="570600" y="1722200"/>
            <a:ext cx="80028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In the last lesson, we learnt about relational database concepts and structure, including the different types of relationships that can exist in a database (one-to-one, one-to-many, and many-to-many). 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In this lesson, we will learn how to leverage that structure and those relationships to write more robust queries with SQL. We will do this by using </a:t>
            </a:r>
            <a:r>
              <a:rPr i="1" lang="en">
                <a:solidFill>
                  <a:srgbClr val="313131"/>
                </a:solidFill>
                <a:highlight>
                  <a:srgbClr val="FFFFFF"/>
                </a:highlight>
              </a:rPr>
              <a:t>joins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, which will allow us to specify relationships between entities from within our queries.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○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At the end of this lesson you will therefore be able to combine and restructure information from various tables in a database using joins.  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a277cbec_0_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g8ca277cbec_0_27"/>
          <p:cNvSpPr txBox="1"/>
          <p:nvPr>
            <p:ph type="title"/>
          </p:nvPr>
        </p:nvSpPr>
        <p:spPr>
          <a:xfrm>
            <a:off x="1390325" y="88631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Joins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04" name="Google Shape;104;g8ca277cbec_0_27"/>
          <p:cNvSpPr txBox="1"/>
          <p:nvPr/>
        </p:nvSpPr>
        <p:spPr>
          <a:xfrm>
            <a:off x="1121100" y="1998950"/>
            <a:ext cx="69018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You always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 join two tables on a column that they have in common. 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For example, if you wanted to join the </a:t>
            </a:r>
            <a:r>
              <a:rPr b="1" lang="en">
                <a:solidFill>
                  <a:srgbClr val="313131"/>
                </a:solidFill>
                <a:highlight>
                  <a:srgbClr val="FFFFFF"/>
                </a:highlight>
              </a:rPr>
              <a:t>publishers table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 and the </a:t>
            </a:r>
            <a:r>
              <a:rPr b="1" lang="en">
                <a:solidFill>
                  <a:srgbClr val="313131"/>
                </a:solidFill>
                <a:highlight>
                  <a:srgbClr val="FFFFFF"/>
                </a:highlight>
              </a:rPr>
              <a:t>employees table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 in our database, you would join </a:t>
            </a:r>
            <a:r>
              <a:rPr i="1" lang="en" u="sng">
                <a:solidFill>
                  <a:srgbClr val="313131"/>
                </a:solidFill>
                <a:highlight>
                  <a:srgbClr val="FFFFFF"/>
                </a:highlight>
              </a:rPr>
              <a:t>on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 the </a:t>
            </a:r>
            <a:r>
              <a:rPr i="1" lang="en">
                <a:solidFill>
                  <a:srgbClr val="313131"/>
                </a:solidFill>
                <a:highlight>
                  <a:srgbClr val="FFFFFF"/>
                </a:highlight>
              </a:rPr>
              <a:t>pub_id</a:t>
            </a: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 columns in each table since they both reference the same thing (the publisher's unique ID).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Char char="●"/>
            </a:pPr>
            <a:r>
              <a:rPr lang="en">
                <a:solidFill>
                  <a:srgbClr val="313131"/>
                </a:solidFill>
                <a:highlight>
                  <a:srgbClr val="FFFFFF"/>
                </a:highlight>
              </a:rPr>
              <a:t>As such, the common columns that serve as keys can be understood as the points where two tables “meet” and “connect”. </a:t>
            </a:r>
            <a:endParaRPr>
              <a:solidFill>
                <a:srgbClr val="31313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4e6a23b8_0_55"/>
          <p:cNvSpPr txBox="1"/>
          <p:nvPr>
            <p:ph type="ctrTitle"/>
          </p:nvPr>
        </p:nvSpPr>
        <p:spPr>
          <a:xfrm>
            <a:off x="2031125" y="2252449"/>
            <a:ext cx="3787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10" name="Google Shape;110;g6e4e6a23b8_0_5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g6e4e6a23b8_0_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b041e792_0_2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Inner Join: Concept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7" name="Google Shape;117;g76b041e792_0_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g76b041e792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8" y="1892318"/>
            <a:ext cx="63722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2c2abd73_0_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Inner Join: Structure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4" name="Google Shape;124;g6d2c2abd73_0_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6d2c2abd73_0_44"/>
          <p:cNvSpPr txBox="1"/>
          <p:nvPr/>
        </p:nvSpPr>
        <p:spPr>
          <a:xfrm>
            <a:off x="945900" y="2223152"/>
            <a:ext cx="72522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Table_A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INNER JOIN Table_B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Table_A.Key = Table_B.Key</a:t>
            </a:r>
            <a:endParaRPr b="0" i="0" sz="1200" u="none" cap="none" strike="noStrike"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a277cbec_0_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Inner Join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31" name="Google Shape;131;g8ca277cbec_0_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g8ca277cbec_0_17"/>
          <p:cNvSpPr txBox="1"/>
          <p:nvPr/>
        </p:nvSpPr>
        <p:spPr>
          <a:xfrm>
            <a:off x="906500" y="1679100"/>
            <a:ext cx="72522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In the following examples, we want to connect (i.e. join) the table outlining </a:t>
            </a:r>
            <a:r>
              <a:rPr b="1" i="1" lang="en">
                <a:latin typeface="Quattrocento Sans"/>
                <a:ea typeface="Quattrocento Sans"/>
                <a:cs typeface="Quattrocento Sans"/>
                <a:sym typeface="Quattrocento Sans"/>
              </a:rPr>
              <a:t>data on publishers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with the table outlining</a:t>
            </a:r>
            <a:r>
              <a:rPr b="1" i="1" lang="en">
                <a:latin typeface="Quattrocento Sans"/>
                <a:ea typeface="Quattrocento Sans"/>
                <a:cs typeface="Quattrocento Sans"/>
                <a:sym typeface="Quattrocento Sans"/>
              </a:rPr>
              <a:t> information on titles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Let us first check out the two tables we want to join.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publications.publishers;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pub_id, title_id, title, type, price FROM publications.titles;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31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4e6a23b8_0_2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Inner Join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38" name="Google Shape;138;g6e4e6a23b8_0_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6e4e6a23b8_0_27"/>
          <p:cNvSpPr txBox="1"/>
          <p:nvPr/>
        </p:nvSpPr>
        <p:spPr>
          <a:xfrm>
            <a:off x="945900" y="2223150"/>
            <a:ext cx="72522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SELECT publishers.pub_name, COUNT(titles.title_id)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FROM  publications.publishers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publications.titles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titles.pub_id = publishers.pub_id 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GROUP BY pub_name;</a:t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6e4e6a23b8_0_27"/>
          <p:cNvSpPr/>
          <p:nvPr/>
        </p:nvSpPr>
        <p:spPr>
          <a:xfrm>
            <a:off x="1229375" y="2241250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g6e4e6a23b8_0_27"/>
          <p:cNvCxnSpPr>
            <a:endCxn id="140" idx="0"/>
          </p:cNvCxnSpPr>
          <p:nvPr/>
        </p:nvCxnSpPr>
        <p:spPr>
          <a:xfrm flipH="1">
            <a:off x="4285475" y="1610950"/>
            <a:ext cx="25104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6e4e6a23b8_0_27"/>
          <p:cNvSpPr txBox="1"/>
          <p:nvPr/>
        </p:nvSpPr>
        <p:spPr>
          <a:xfrm>
            <a:off x="6849575" y="1287900"/>
            <a:ext cx="16935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Select from table 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g6e4e6a23b8_0_27"/>
          <p:cNvSpPr/>
          <p:nvPr/>
        </p:nvSpPr>
        <p:spPr>
          <a:xfrm>
            <a:off x="1229375" y="2802550"/>
            <a:ext cx="6112200" cy="24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g6e4e6a23b8_0_27"/>
          <p:cNvCxnSpPr>
            <a:endCxn id="143" idx="3"/>
          </p:cNvCxnSpPr>
          <p:nvPr/>
        </p:nvCxnSpPr>
        <p:spPr>
          <a:xfrm flipH="1">
            <a:off x="7341575" y="2456650"/>
            <a:ext cx="661200" cy="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g6e4e6a23b8_0_27"/>
          <p:cNvSpPr txBox="1"/>
          <p:nvPr/>
        </p:nvSpPr>
        <p:spPr>
          <a:xfrm>
            <a:off x="7495400" y="2118225"/>
            <a:ext cx="1553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Inner join table B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g6e4e6a23b8_0_27"/>
          <p:cNvSpPr/>
          <p:nvPr/>
        </p:nvSpPr>
        <p:spPr>
          <a:xfrm>
            <a:off x="1229375" y="3048550"/>
            <a:ext cx="6112200" cy="56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g6e4e6a23b8_0_27"/>
          <p:cNvCxnSpPr>
            <a:endCxn id="146" idx="2"/>
          </p:cNvCxnSpPr>
          <p:nvPr/>
        </p:nvCxnSpPr>
        <p:spPr>
          <a:xfrm rot="10800000">
            <a:off x="4285475" y="3609850"/>
            <a:ext cx="26409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6e4e6a23b8_0_27"/>
          <p:cNvSpPr txBox="1"/>
          <p:nvPr/>
        </p:nvSpPr>
        <p:spPr>
          <a:xfrm>
            <a:off x="6918750" y="3825050"/>
            <a:ext cx="16935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On TableA.key = TableB.key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