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hJdWoU2E5Lh3RuySaxcsLEdD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85829552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6d858295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85829552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6d858295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85829552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d8582955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85829552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d8582955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d94bebcb3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d94bebc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94bebcb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d94bebc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aaf0901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baaf09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2c2abd7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6d2c2abd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c2abd7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d2c2abd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8582955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d858295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85829552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6d85829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8582955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d858295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8582955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6d858295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2c2abd7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6d2c2abd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martdraw.com/flowchart/flowchart-symbols.ht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martdraw.com/flowchart/flowchart-symbols.ht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ooks.google.nl/books?id=IisfMsdBe2IC&amp;pg=PA32&amp;redir_esc=y#v=onepage&amp;q&amp;f=fals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6"/>
            <a:ext cx="45237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Pseudocode &amp; Flowcharts</a:t>
            </a:r>
            <a:endParaRPr b="0" i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85829552_1_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Flowcharts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53" name="Google Shape;153;g6d85829552_1_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g6d85829552_1_8"/>
          <p:cNvSpPr txBox="1"/>
          <p:nvPr/>
        </p:nvSpPr>
        <p:spPr>
          <a:xfrm>
            <a:off x="1291025" y="1501400"/>
            <a:ext cx="61230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flowchart is a type of diagram that: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represents the workflow or process of an algorithm.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shows the steps as symbols of various kinds, and their order/sequence by connecting them with arrows.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visual representation of data flow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.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useful in writing a program or algorithm and explaining it to others or collaborating with them on it.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use a flowchart to spell out the logic behind a program before even starting to code the automated process.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help to organize big-picture thinking and provide a guide when the time to code comes.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85829552_1_16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d85829552_1_1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use of Flowcharts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6d85829552_1_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g6d85829552_1_16"/>
          <p:cNvSpPr txBox="1"/>
          <p:nvPr>
            <p:ph idx="1" type="body"/>
          </p:nvPr>
        </p:nvSpPr>
        <p:spPr>
          <a:xfrm>
            <a:off x="1213275" y="1741948"/>
            <a:ext cx="6497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Flowcharts are useful to: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Demonstrate the way code is organized.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Visualize the execution of code within a program.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Show the structure of a website or application.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Understand how users navigate a website or program.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5829552_1_2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d85829552_1_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Elements of the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6d85829552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g6d85829552_1_25"/>
          <p:cNvSpPr txBox="1"/>
          <p:nvPr>
            <p:ph idx="1" type="body"/>
          </p:nvPr>
        </p:nvSpPr>
        <p:spPr>
          <a:xfrm>
            <a:off x="1131075" y="1243649"/>
            <a:ext cx="6809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building blocks of a flowchart are (for more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click</a:t>
            </a: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here):</a:t>
            </a:r>
            <a:endParaRPr sz="14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5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g6d85829552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00" y="2345762"/>
            <a:ext cx="1591325" cy="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d85829552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1525" y="2345750"/>
            <a:ext cx="1591319" cy="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d85829552_1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4875" y="2327562"/>
            <a:ext cx="1652675" cy="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d85829552_1_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2032" y="2345750"/>
            <a:ext cx="1591325" cy="943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6d85829552_1_25"/>
          <p:cNvCxnSpPr/>
          <p:nvPr/>
        </p:nvCxnSpPr>
        <p:spPr>
          <a:xfrm flipH="1" rot="10800000">
            <a:off x="4050850" y="2789275"/>
            <a:ext cx="9684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g6d85829552_1_25"/>
          <p:cNvSpPr txBox="1"/>
          <p:nvPr/>
        </p:nvSpPr>
        <p:spPr>
          <a:xfrm>
            <a:off x="550775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Terminal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g6d85829552_1_25"/>
          <p:cNvSpPr txBox="1"/>
          <p:nvPr/>
        </p:nvSpPr>
        <p:spPr>
          <a:xfrm>
            <a:off x="2432988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Data/IO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g6d85829552_1_25"/>
          <p:cNvSpPr txBox="1"/>
          <p:nvPr/>
        </p:nvSpPr>
        <p:spPr>
          <a:xfrm>
            <a:off x="4093450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Arrow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g6d85829552_1_25"/>
          <p:cNvSpPr txBox="1"/>
          <p:nvPr/>
        </p:nvSpPr>
        <p:spPr>
          <a:xfrm>
            <a:off x="5483488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g6d85829552_1_25"/>
          <p:cNvSpPr txBox="1"/>
          <p:nvPr/>
        </p:nvSpPr>
        <p:spPr>
          <a:xfrm>
            <a:off x="7417013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85829552_1_4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d85829552_1_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Elements of the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6d85829552_1_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g6d85829552_1_45"/>
          <p:cNvSpPr txBox="1"/>
          <p:nvPr>
            <p:ph idx="1" type="body"/>
          </p:nvPr>
        </p:nvSpPr>
        <p:spPr>
          <a:xfrm>
            <a:off x="1131075" y="1243649"/>
            <a:ext cx="6809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building blocks of a flowchart are (for more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click</a:t>
            </a: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here):</a:t>
            </a:r>
            <a:endParaRPr sz="14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5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g6d85829552_1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00" y="2345762"/>
            <a:ext cx="1591325" cy="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d85829552_1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1525" y="2345750"/>
            <a:ext cx="1591319" cy="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d85829552_1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4875" y="2327562"/>
            <a:ext cx="1652675" cy="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d85829552_1_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9845" y="2345762"/>
            <a:ext cx="1591325" cy="943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6d85829552_1_45"/>
          <p:cNvCxnSpPr/>
          <p:nvPr/>
        </p:nvCxnSpPr>
        <p:spPr>
          <a:xfrm flipH="1" rot="10800000">
            <a:off x="6269525" y="2818975"/>
            <a:ext cx="5886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6d85829552_1_45"/>
          <p:cNvSpPr txBox="1"/>
          <p:nvPr/>
        </p:nvSpPr>
        <p:spPr>
          <a:xfrm>
            <a:off x="550775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Terminal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g6d85829552_1_45"/>
          <p:cNvSpPr txBox="1"/>
          <p:nvPr/>
        </p:nvSpPr>
        <p:spPr>
          <a:xfrm>
            <a:off x="2432988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Data/IO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g6d85829552_1_45"/>
          <p:cNvSpPr txBox="1"/>
          <p:nvPr/>
        </p:nvSpPr>
        <p:spPr>
          <a:xfrm>
            <a:off x="5091288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g6d85829552_1_45"/>
          <p:cNvSpPr txBox="1"/>
          <p:nvPr/>
        </p:nvSpPr>
        <p:spPr>
          <a:xfrm>
            <a:off x="7417013" y="3313525"/>
            <a:ext cx="96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g6d85829552_1_45"/>
          <p:cNvSpPr txBox="1"/>
          <p:nvPr/>
        </p:nvSpPr>
        <p:spPr>
          <a:xfrm>
            <a:off x="7237913" y="2388463"/>
            <a:ext cx="1326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3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3/2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Y**2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9" name="Google Shape;199;g6d85829552_1_45"/>
          <p:cNvCxnSpPr/>
          <p:nvPr/>
        </p:nvCxnSpPr>
        <p:spPr>
          <a:xfrm rot="10800000">
            <a:off x="4182825" y="2817325"/>
            <a:ext cx="6558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6d85829552_1_45"/>
          <p:cNvSpPr txBox="1"/>
          <p:nvPr/>
        </p:nvSpPr>
        <p:spPr>
          <a:xfrm>
            <a:off x="4912200" y="2391474"/>
            <a:ext cx="11475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if k &lt;= 0.8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g6d85829552_1_45"/>
          <p:cNvSpPr txBox="1"/>
          <p:nvPr/>
        </p:nvSpPr>
        <p:spPr>
          <a:xfrm>
            <a:off x="2197863" y="2391463"/>
            <a:ext cx="1326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user = input()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6d85829552_1_45"/>
          <p:cNvSpPr txBox="1"/>
          <p:nvPr/>
        </p:nvSpPr>
        <p:spPr>
          <a:xfrm>
            <a:off x="456913" y="2391475"/>
            <a:ext cx="1326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Start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94bebcb3_0_7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6d94bebcb3_0_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the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6d94bebcb3_0_7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g6d94bebcb3_0_72"/>
          <p:cNvSpPr txBox="1"/>
          <p:nvPr>
            <p:ph idx="1" type="body"/>
          </p:nvPr>
        </p:nvSpPr>
        <p:spPr>
          <a:xfrm>
            <a:off x="1131075" y="1358274"/>
            <a:ext cx="6809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that picks n random names from a list</a:t>
            </a:r>
            <a:endParaRPr sz="14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94bebcb3_0_31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6d94bebcb3_0_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a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flowchart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6d94bebcb3_0_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g6d94bebcb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920" y="1306704"/>
            <a:ext cx="1003500" cy="59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d94bebcb3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700" y="2983625"/>
            <a:ext cx="1003500" cy="59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d94bebcb3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7926" y="2112687"/>
            <a:ext cx="1003500" cy="5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d94bebcb3_0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6923" y="2983630"/>
            <a:ext cx="1003500" cy="594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g6d94bebcb3_0_31"/>
          <p:cNvCxnSpPr>
            <a:endCxn id="223" idx="1"/>
          </p:cNvCxnSpPr>
          <p:nvPr/>
        </p:nvCxnSpPr>
        <p:spPr>
          <a:xfrm flipH="1" rot="10800000">
            <a:off x="7301945" y="3281823"/>
            <a:ext cx="4287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3" name="Google Shape;223;g6d94bebcb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0645" y="2984354"/>
            <a:ext cx="1003500" cy="594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6d94bebcb3_0_31"/>
          <p:cNvCxnSpPr>
            <a:stCxn id="219" idx="3"/>
            <a:endCxn id="221" idx="1"/>
          </p:cNvCxnSpPr>
          <p:nvPr/>
        </p:nvCxnSpPr>
        <p:spPr>
          <a:xfrm>
            <a:off x="4234200" y="3281090"/>
            <a:ext cx="39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g6d94bebcb3_0_31"/>
          <p:cNvCxnSpPr/>
          <p:nvPr/>
        </p:nvCxnSpPr>
        <p:spPr>
          <a:xfrm>
            <a:off x="3731695" y="2647487"/>
            <a:ext cx="1500" cy="3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g6d94bebcb3_0_31"/>
          <p:cNvCxnSpPr/>
          <p:nvPr/>
        </p:nvCxnSpPr>
        <p:spPr>
          <a:xfrm>
            <a:off x="3718920" y="1839474"/>
            <a:ext cx="1500" cy="3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g6d94bebcb3_0_31"/>
          <p:cNvSpPr txBox="1"/>
          <p:nvPr/>
        </p:nvSpPr>
        <p:spPr>
          <a:xfrm>
            <a:off x="3485675" y="1441075"/>
            <a:ext cx="468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g6d94bebcb3_0_31"/>
          <p:cNvSpPr txBox="1"/>
          <p:nvPr/>
        </p:nvSpPr>
        <p:spPr>
          <a:xfrm>
            <a:off x="3217925" y="2173353"/>
            <a:ext cx="111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list_of_names = []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number_names = n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g6d94bebcb3_0_31"/>
          <p:cNvSpPr txBox="1"/>
          <p:nvPr/>
        </p:nvSpPr>
        <p:spPr>
          <a:xfrm>
            <a:off x="3466925" y="3084288"/>
            <a:ext cx="61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Sample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g6d94bebcb3_0_31"/>
          <p:cNvSpPr txBox="1"/>
          <p:nvPr/>
        </p:nvSpPr>
        <p:spPr>
          <a:xfrm>
            <a:off x="4829600" y="3128725"/>
            <a:ext cx="67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Sample 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g6d94bebcb3_0_31"/>
          <p:cNvSpPr txBox="1"/>
          <p:nvPr/>
        </p:nvSpPr>
        <p:spPr>
          <a:xfrm>
            <a:off x="7865975" y="3084302"/>
            <a:ext cx="61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 and return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2" name="Google Shape;232;g6d94bebcb3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4213" y="2985112"/>
            <a:ext cx="1003500" cy="59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6d94bebcb3_0_31"/>
          <p:cNvCxnSpPr/>
          <p:nvPr/>
        </p:nvCxnSpPr>
        <p:spPr>
          <a:xfrm>
            <a:off x="5657312" y="3282565"/>
            <a:ext cx="39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g6d94bebcb3_0_31"/>
          <p:cNvSpPr txBox="1"/>
          <p:nvPr/>
        </p:nvSpPr>
        <p:spPr>
          <a:xfrm>
            <a:off x="6185313" y="3084300"/>
            <a:ext cx="98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samples to output list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g6d94bebcb3_0_31"/>
          <p:cNvSpPr txBox="1"/>
          <p:nvPr/>
        </p:nvSpPr>
        <p:spPr>
          <a:xfrm>
            <a:off x="5668313" y="2891850"/>
            <a:ext cx="468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Yes?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6" name="Google Shape;236;g6d94bebcb3_0_31"/>
          <p:cNvCxnSpPr>
            <a:stCxn id="230" idx="2"/>
          </p:cNvCxnSpPr>
          <p:nvPr/>
        </p:nvCxnSpPr>
        <p:spPr>
          <a:xfrm>
            <a:off x="5168600" y="3522325"/>
            <a:ext cx="10500" cy="3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6d94bebcb3_0_31"/>
          <p:cNvCxnSpPr/>
          <p:nvPr/>
        </p:nvCxnSpPr>
        <p:spPr>
          <a:xfrm flipH="1">
            <a:off x="3802100" y="3899725"/>
            <a:ext cx="13770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g6d94bebcb3_0_31"/>
          <p:cNvCxnSpPr>
            <a:endCxn id="229" idx="2"/>
          </p:cNvCxnSpPr>
          <p:nvPr/>
        </p:nvCxnSpPr>
        <p:spPr>
          <a:xfrm flipH="1" rot="10800000">
            <a:off x="3766475" y="3477888"/>
            <a:ext cx="84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6d94bebcb3_0_31"/>
          <p:cNvSpPr txBox="1"/>
          <p:nvPr/>
        </p:nvSpPr>
        <p:spPr>
          <a:xfrm>
            <a:off x="4399388" y="3917700"/>
            <a:ext cx="468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No?</a:t>
            </a:r>
            <a:endParaRPr b="0" i="0" sz="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baaf09013_0_0"/>
          <p:cNvSpPr txBox="1"/>
          <p:nvPr>
            <p:ph type="ctrTitle"/>
          </p:nvPr>
        </p:nvSpPr>
        <p:spPr>
          <a:xfrm>
            <a:off x="996625" y="1909926"/>
            <a:ext cx="45237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End </a:t>
            </a:r>
            <a:endParaRPr b="0" i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g8baaf09013_0_0"/>
          <p:cNvGrpSpPr/>
          <p:nvPr/>
        </p:nvGrpSpPr>
        <p:grpSpPr>
          <a:xfrm>
            <a:off x="1299178" y="3511422"/>
            <a:ext cx="215966" cy="342399"/>
            <a:chOff x="6718575" y="2318625"/>
            <a:chExt cx="256950" cy="407375"/>
          </a:xfrm>
        </p:grpSpPr>
        <p:sp>
          <p:nvSpPr>
            <p:cNvPr id="246" name="Google Shape;246;g8baaf09013_0_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8baaf09013_0_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8baaf09013_0_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8baaf09013_0_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8baaf09013_0_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8baaf09013_0_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8baaf09013_0_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8baaf09013_0_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g8baaf09013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2c2abd73_0_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Pseudocode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6d2c2abd73_0_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6d2c2abd73_0_44"/>
          <p:cNvSpPr txBox="1"/>
          <p:nvPr/>
        </p:nvSpPr>
        <p:spPr>
          <a:xfrm>
            <a:off x="1291025" y="1455972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pseudocode?: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6d2c2abd73_0_44"/>
          <p:cNvSpPr txBox="1"/>
          <p:nvPr/>
        </p:nvSpPr>
        <p:spPr>
          <a:xfrm>
            <a:off x="1291025" y="2043275"/>
            <a:ext cx="61230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informal coding practice to help programmers plan algorithms and train programmatic thinking.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tied to any specific programming language such as Python, JavaScript, or C#. Instead, it uses human languages.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way to plan every step of your program without worrying about syntax. 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greatest benefit is to allow you to discover the vulnerabilities and opportunities of your programmatic logic in order to improve it </a:t>
            </a:r>
            <a:r>
              <a:rPr b="0" i="1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implementation.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2c2abd73_0_6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6d2c2abd73_0_6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Do’s and Don’t of Pseudocode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6d2c2abd73_0_6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6d2c2abd73_0_63"/>
          <p:cNvSpPr txBox="1"/>
          <p:nvPr/>
        </p:nvSpPr>
        <p:spPr>
          <a:xfrm>
            <a:off x="5672375" y="1648825"/>
            <a:ext cx="32904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6d2c2abd73_0_63"/>
          <p:cNvSpPr txBox="1"/>
          <p:nvPr>
            <p:ph idx="1" type="body"/>
          </p:nvPr>
        </p:nvSpPr>
        <p:spPr>
          <a:xfrm>
            <a:off x="1131075" y="13582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Do’s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proper naming conventions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Indentations and white spaces are the key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Keep it simple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Keep it concise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Don’ts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Don't make your pseudo-code abstract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Don't make it too general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85829552_0_2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6d85829552_0_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6d85829552_0_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g6d85829552_0_23"/>
          <p:cNvSpPr txBox="1"/>
          <p:nvPr>
            <p:ph idx="1" type="body"/>
          </p:nvPr>
        </p:nvSpPr>
        <p:spPr>
          <a:xfrm>
            <a:off x="1131075" y="1358272"/>
            <a:ext cx="68097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that asks the user for a temperature in Fahrenheit and prints out the same temperature in Celsius.</a:t>
            </a:r>
            <a:endParaRPr sz="14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85829552_0_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d85829552_0_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6d85829552_0_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g6d85829552_0_3"/>
          <p:cNvSpPr txBox="1"/>
          <p:nvPr>
            <p:ph idx="1" type="body"/>
          </p:nvPr>
        </p:nvSpPr>
        <p:spPr>
          <a:xfrm>
            <a:off x="1131075" y="1358272"/>
            <a:ext cx="68097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Pseudocode: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= Get user input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= Convert x to Celsius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message displaying Celsius temperature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6d85829552_0_3"/>
          <p:cNvSpPr txBox="1"/>
          <p:nvPr/>
        </p:nvSpPr>
        <p:spPr>
          <a:xfrm>
            <a:off x="1131075" y="2807275"/>
            <a:ext cx="70521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#precise temperature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x=input('Please input a temperature in Fahrenheit.')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y=(float(x)-32)*5/9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print('Your temperature in Celsius is: %s.' %y)</a:t>
            </a:r>
            <a:endParaRPr b="0" i="0" sz="14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85829552_0_3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d85829552_0_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6d85829552_0_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g6d85829552_0_32"/>
          <p:cNvSpPr txBox="1"/>
          <p:nvPr>
            <p:ph idx="1" type="body"/>
          </p:nvPr>
        </p:nvSpPr>
        <p:spPr>
          <a:xfrm>
            <a:off x="1131075" y="1358272"/>
            <a:ext cx="68097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Write a program that converts from Fahrenheit to Celsius or from Celsius to Fahrenheit,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depending on the user's choice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85829552_0_40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6d85829552_0_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6d85829552_0_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g6d85829552_0_40"/>
          <p:cNvSpPr txBox="1"/>
          <p:nvPr>
            <p:ph idx="1" type="body"/>
          </p:nvPr>
        </p:nvSpPr>
        <p:spPr>
          <a:xfrm>
            <a:off x="1131075" y="1358279"/>
            <a:ext cx="68097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x = input "Press 1 to convert from Fahrenheit to Celsius or Press 2 to convert from Celsius to Fahrenheit."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y = input ask what number?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z = choice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if z = 1 (1 is pressed)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    do f to c conversion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    print output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elif z = 2 (2 is pressed)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    do c to f conversion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    print output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else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    print "Please enter either 1 or 2"</a:t>
            </a:r>
            <a:endParaRPr sz="11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2c2abd73_0_37"/>
          <p:cNvSpPr txBox="1"/>
          <p:nvPr>
            <p:ph type="ctrTitle"/>
          </p:nvPr>
        </p:nvSpPr>
        <p:spPr>
          <a:xfrm>
            <a:off x="2022225" y="2240899"/>
            <a:ext cx="3787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146" name="Google Shape;146;g6d2c2abd73_0_3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7" name="Google Shape;147;g6d2c2abd73_0_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