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Source Sans Pr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8XcIuDWh6cpKqbis33FFhuoVp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SansProLight-bold.fntdata"/><Relationship Id="rId21" Type="http://schemas.openxmlformats.org/officeDocument/2006/relationships/font" Target="fonts/SourceSansProLight-regular.fntdata"/><Relationship Id="rId24" Type="http://schemas.openxmlformats.org/officeDocument/2006/relationships/font" Target="fonts/SourceSansProLight-boldItalic.fntdata"/><Relationship Id="rId23" Type="http://schemas.openxmlformats.org/officeDocument/2006/relationships/font" Target="fonts/SourceSansPr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9e1f0487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99e1f0487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8452121" y="1625647"/>
            <a:ext cx="1280160" cy="265420"/>
          </a:xfrm>
          <a:prstGeom prst="parallelogram">
            <a:avLst>
              <a:gd fmla="val 25000" name="adj"/>
            </a:avLst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4486029" y="1618092"/>
            <a:ext cx="1280160" cy="265420"/>
          </a:xfrm>
          <a:prstGeom prst="parallelogram">
            <a:avLst>
              <a:gd fmla="val 25000" name="adj"/>
            </a:avLst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523700" y="1622509"/>
            <a:ext cx="1280160" cy="265420"/>
          </a:xfrm>
          <a:prstGeom prst="parallelogram">
            <a:avLst>
              <a:gd fmla="val 25000" name="adj"/>
            </a:avLst>
          </a:pr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623460" y="1620894"/>
            <a:ext cx="2225091" cy="25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2" type="body"/>
          </p:nvPr>
        </p:nvSpPr>
        <p:spPr>
          <a:xfrm>
            <a:off x="4585859" y="1620894"/>
            <a:ext cx="2225091" cy="25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600"/>
              <a:buNone/>
              <a:defRPr b="0" i="0" sz="16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3" type="body"/>
          </p:nvPr>
        </p:nvSpPr>
        <p:spPr>
          <a:xfrm>
            <a:off x="8548688" y="1620893"/>
            <a:ext cx="2225091" cy="25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600"/>
              <a:buNone/>
              <a:defRPr b="0" i="0" sz="16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4" type="body"/>
          </p:nvPr>
        </p:nvSpPr>
        <p:spPr>
          <a:xfrm>
            <a:off x="4579144" y="2159113"/>
            <a:ext cx="3033712" cy="2683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5" type="body"/>
          </p:nvPr>
        </p:nvSpPr>
        <p:spPr>
          <a:xfrm>
            <a:off x="8548688" y="2159112"/>
            <a:ext cx="3033712" cy="2683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609600" y="612397"/>
            <a:ext cx="10972800" cy="452432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16"/>
          <p:cNvCxnSpPr/>
          <p:nvPr/>
        </p:nvCxnSpPr>
        <p:spPr>
          <a:xfrm rot="10800000">
            <a:off x="623460" y="412866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6"/>
          <p:cNvSpPr txBox="1"/>
          <p:nvPr>
            <p:ph idx="6" type="body"/>
          </p:nvPr>
        </p:nvSpPr>
        <p:spPr>
          <a:xfrm>
            <a:off x="623888" y="2159114"/>
            <a:ext cx="3033712" cy="2683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7" name="Google Shape;27;p16"/>
          <p:cNvGrpSpPr/>
          <p:nvPr/>
        </p:nvGrpSpPr>
        <p:grpSpPr>
          <a:xfrm>
            <a:off x="4114800" y="1625647"/>
            <a:ext cx="3962400" cy="3311553"/>
            <a:chOff x="4114800" y="1750802"/>
            <a:chExt cx="3962400" cy="3186398"/>
          </a:xfrm>
        </p:grpSpPr>
        <p:cxnSp>
          <p:nvCxnSpPr>
            <p:cNvPr id="28" name="Google Shape;28;p16"/>
            <p:cNvCxnSpPr/>
            <p:nvPr/>
          </p:nvCxnSpPr>
          <p:spPr>
            <a:xfrm>
              <a:off x="4114800" y="1750803"/>
              <a:ext cx="0" cy="318639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6"/>
            <p:cNvCxnSpPr/>
            <p:nvPr/>
          </p:nvCxnSpPr>
          <p:spPr>
            <a:xfrm>
              <a:off x="8077200" y="1750802"/>
              <a:ext cx="0" cy="318639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25"/>
          <p:cNvCxnSpPr/>
          <p:nvPr/>
        </p:nvCxnSpPr>
        <p:spPr>
          <a:xfrm rot="10800000">
            <a:off x="623460" y="412866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0" name="Google Shape;90;p25"/>
          <p:cNvGrpSpPr/>
          <p:nvPr/>
        </p:nvGrpSpPr>
        <p:grpSpPr>
          <a:xfrm>
            <a:off x="8121377" y="0"/>
            <a:ext cx="4070623" cy="6858000"/>
            <a:chOff x="8121377" y="0"/>
            <a:chExt cx="4070623" cy="6858000"/>
          </a:xfrm>
        </p:grpSpPr>
        <p:sp>
          <p:nvSpPr>
            <p:cNvPr id="91" name="Google Shape;91;p25"/>
            <p:cNvSpPr/>
            <p:nvPr/>
          </p:nvSpPr>
          <p:spPr>
            <a:xfrm>
              <a:off x="8121377" y="0"/>
              <a:ext cx="4070623" cy="68580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5"/>
            <p:cNvSpPr/>
            <p:nvPr/>
          </p:nvSpPr>
          <p:spPr>
            <a:xfrm rot="5400000">
              <a:off x="7814883" y="3247294"/>
              <a:ext cx="965667" cy="352679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93" name="Google Shape;93;p25"/>
          <p:cNvSpPr txBox="1"/>
          <p:nvPr>
            <p:ph type="title"/>
          </p:nvPr>
        </p:nvSpPr>
        <p:spPr>
          <a:xfrm>
            <a:off x="609600" y="633268"/>
            <a:ext cx="109728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6"/>
          <p:cNvSpPr txBox="1"/>
          <p:nvPr>
            <p:ph idx="1" type="body"/>
          </p:nvPr>
        </p:nvSpPr>
        <p:spPr>
          <a:xfrm>
            <a:off x="5233096" y="1674999"/>
            <a:ext cx="5961377" cy="1455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400"/>
              <a:buNone/>
              <a:defRPr b="0" i="0" u="none" cap="none" strike="noStrike">
                <a:solidFill>
                  <a:srgbClr val="0A0A0A"/>
                </a:solidFill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2" type="body"/>
          </p:nvPr>
        </p:nvSpPr>
        <p:spPr>
          <a:xfrm>
            <a:off x="5219242" y="1096694"/>
            <a:ext cx="4238625" cy="25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600"/>
              <a:buNone/>
              <a:defRPr b="0" i="0" sz="16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3" type="body"/>
          </p:nvPr>
        </p:nvSpPr>
        <p:spPr>
          <a:xfrm>
            <a:off x="5246950" y="4322525"/>
            <a:ext cx="5961377" cy="1455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u="none" cap="none" strike="noStrik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4" type="body"/>
          </p:nvPr>
        </p:nvSpPr>
        <p:spPr>
          <a:xfrm>
            <a:off x="5233096" y="3744220"/>
            <a:ext cx="4238625" cy="25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600"/>
              <a:buNone/>
              <a:defRPr b="0" i="0" sz="16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1" name="Google Shape;101;p26"/>
          <p:cNvGrpSpPr/>
          <p:nvPr/>
        </p:nvGrpSpPr>
        <p:grpSpPr>
          <a:xfrm>
            <a:off x="4939903" y="1184034"/>
            <a:ext cx="0" cy="4601851"/>
            <a:chOff x="5022936" y="1195985"/>
            <a:chExt cx="0" cy="4601851"/>
          </a:xfrm>
        </p:grpSpPr>
        <p:cxnSp>
          <p:nvCxnSpPr>
            <p:cNvPr id="102" name="Google Shape;102;p26"/>
            <p:cNvCxnSpPr/>
            <p:nvPr/>
          </p:nvCxnSpPr>
          <p:spPr>
            <a:xfrm>
              <a:off x="5022936" y="1195985"/>
              <a:ext cx="0" cy="1958498"/>
            </a:xfrm>
            <a:prstGeom prst="straightConnector1">
              <a:avLst/>
            </a:prstGeom>
            <a:noFill/>
            <a:ln cap="flat" cmpd="sng" w="19050">
              <a:solidFill>
                <a:srgbClr val="00CC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26"/>
            <p:cNvCxnSpPr/>
            <p:nvPr/>
          </p:nvCxnSpPr>
          <p:spPr>
            <a:xfrm>
              <a:off x="5022936" y="3839338"/>
              <a:ext cx="0" cy="1958498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4" name="Google Shape;104;p26"/>
          <p:cNvSpPr/>
          <p:nvPr/>
        </p:nvSpPr>
        <p:spPr>
          <a:xfrm>
            <a:off x="0" y="-6116"/>
            <a:ext cx="4064000" cy="686873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609600" y="2427121"/>
            <a:ext cx="2729345" cy="1228028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7" name="Google Shape;107;p26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108" name="Google Shape;108;p26"/>
          <p:cNvCxnSpPr/>
          <p:nvPr/>
        </p:nvCxnSpPr>
        <p:spPr>
          <a:xfrm rot="10800000">
            <a:off x="623460" y="2144685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6"/>
          <p:cNvSpPr txBox="1"/>
          <p:nvPr/>
        </p:nvSpPr>
        <p:spPr>
          <a:xfrm>
            <a:off x="609600" y="6400801"/>
            <a:ext cx="4617856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Francesca Kim / </a:t>
            </a:r>
            <a:r>
              <a:rPr b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2020</a:t>
            </a:r>
            <a:endParaRPr b="0" i="0" sz="7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5253960" y="5401943"/>
            <a:ext cx="5961377" cy="718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400"/>
              <a:buNone/>
              <a:defRPr b="0" i="0" sz="14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2" type="body"/>
          </p:nvPr>
        </p:nvSpPr>
        <p:spPr>
          <a:xfrm>
            <a:off x="5254882" y="4960798"/>
            <a:ext cx="4238625" cy="25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600"/>
              <a:buNone/>
              <a:defRPr b="0" i="0" sz="16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3" type="body"/>
          </p:nvPr>
        </p:nvSpPr>
        <p:spPr>
          <a:xfrm>
            <a:off x="5257005" y="3988879"/>
            <a:ext cx="5961377" cy="718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400"/>
              <a:buNone/>
              <a:defRPr b="0" i="0" sz="14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4" type="body"/>
          </p:nvPr>
        </p:nvSpPr>
        <p:spPr>
          <a:xfrm>
            <a:off x="5250379" y="3547734"/>
            <a:ext cx="4238625" cy="25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600"/>
              <a:buNone/>
              <a:defRPr b="0" i="0" sz="16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5" type="body"/>
          </p:nvPr>
        </p:nvSpPr>
        <p:spPr>
          <a:xfrm>
            <a:off x="5250379" y="2588992"/>
            <a:ext cx="5961377" cy="718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400"/>
              <a:buNone/>
              <a:defRPr b="0" i="0" u="none" cap="none" strike="noStrike">
                <a:solidFill>
                  <a:srgbClr val="0A0A0A"/>
                </a:solidFill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6" type="body"/>
          </p:nvPr>
        </p:nvSpPr>
        <p:spPr>
          <a:xfrm>
            <a:off x="5250378" y="2152367"/>
            <a:ext cx="4238625" cy="25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600"/>
              <a:buNone/>
              <a:defRPr b="0" i="0" sz="16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7" type="body"/>
          </p:nvPr>
        </p:nvSpPr>
        <p:spPr>
          <a:xfrm>
            <a:off x="5250378" y="1170583"/>
            <a:ext cx="5961377" cy="7184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400"/>
              <a:buNone/>
              <a:defRPr b="0" i="0" u="none" cap="none" strike="noStrike">
                <a:solidFill>
                  <a:srgbClr val="0A0A0A"/>
                </a:solidFill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8" type="body"/>
          </p:nvPr>
        </p:nvSpPr>
        <p:spPr>
          <a:xfrm>
            <a:off x="5250378" y="728017"/>
            <a:ext cx="4238625" cy="25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600"/>
              <a:buNone/>
              <a:defRPr b="0" i="0" sz="16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7"/>
          <p:cNvSpPr/>
          <p:nvPr/>
        </p:nvSpPr>
        <p:spPr>
          <a:xfrm>
            <a:off x="-19321" y="-5366"/>
            <a:ext cx="4064000" cy="686873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609600" y="2423042"/>
            <a:ext cx="2867891" cy="1228028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2" name="Google Shape;122;p27"/>
          <p:cNvCxnSpPr/>
          <p:nvPr/>
        </p:nvCxnSpPr>
        <p:spPr>
          <a:xfrm>
            <a:off x="4939903" y="807181"/>
            <a:ext cx="0" cy="1097280"/>
          </a:xfrm>
          <a:prstGeom prst="straightConnector1">
            <a:avLst/>
          </a:prstGeom>
          <a:noFill/>
          <a:ln cap="flat" cmpd="sng" w="19050">
            <a:solidFill>
              <a:srgbClr val="00CC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27"/>
          <p:cNvCxnSpPr/>
          <p:nvPr/>
        </p:nvCxnSpPr>
        <p:spPr>
          <a:xfrm>
            <a:off x="4946166" y="2215341"/>
            <a:ext cx="0" cy="1097280"/>
          </a:xfrm>
          <a:prstGeom prst="straightConnector1">
            <a:avLst/>
          </a:prstGeom>
          <a:noFill/>
          <a:ln cap="flat" cmpd="sng" w="19050">
            <a:solidFill>
              <a:srgbClr val="33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27"/>
          <p:cNvCxnSpPr/>
          <p:nvPr/>
        </p:nvCxnSpPr>
        <p:spPr>
          <a:xfrm>
            <a:off x="4967916" y="3623501"/>
            <a:ext cx="0" cy="1097280"/>
          </a:xfrm>
          <a:prstGeom prst="straightConnector1">
            <a:avLst/>
          </a:prstGeom>
          <a:noFill/>
          <a:ln cap="flat" cmpd="sng" w="19050">
            <a:solidFill>
              <a:srgbClr val="FF5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7"/>
          <p:cNvCxnSpPr/>
          <p:nvPr/>
        </p:nvCxnSpPr>
        <p:spPr>
          <a:xfrm>
            <a:off x="4974179" y="5031661"/>
            <a:ext cx="0" cy="1097280"/>
          </a:xfrm>
          <a:prstGeom prst="straightConnector1">
            <a:avLst/>
          </a:prstGeom>
          <a:noFill/>
          <a:ln cap="flat" cmpd="sng" w="19050">
            <a:solidFill>
              <a:srgbClr val="9966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7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7" name="Google Shape;127;p27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128" name="Google Shape;128;p27"/>
          <p:cNvCxnSpPr/>
          <p:nvPr/>
        </p:nvCxnSpPr>
        <p:spPr>
          <a:xfrm rot="10800000">
            <a:off x="623460" y="2144685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27"/>
          <p:cNvSpPr txBox="1"/>
          <p:nvPr/>
        </p:nvSpPr>
        <p:spPr>
          <a:xfrm>
            <a:off x="609600" y="6400801"/>
            <a:ext cx="4617856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Francesca Kim / </a:t>
            </a:r>
            <a:r>
              <a:rPr b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2020</a:t>
            </a:r>
            <a:endParaRPr b="0" i="0" sz="7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8"/>
          <p:cNvGrpSpPr/>
          <p:nvPr/>
        </p:nvGrpSpPr>
        <p:grpSpPr>
          <a:xfrm>
            <a:off x="0" y="-10732"/>
            <a:ext cx="12191999" cy="6873348"/>
            <a:chOff x="0" y="-10732"/>
            <a:chExt cx="10972791" cy="6873348"/>
          </a:xfrm>
        </p:grpSpPr>
        <p:sp>
          <p:nvSpPr>
            <p:cNvPr id="132" name="Google Shape;132;p28"/>
            <p:cNvSpPr/>
            <p:nvPr/>
          </p:nvSpPr>
          <p:spPr>
            <a:xfrm>
              <a:off x="0" y="-6116"/>
              <a:ext cx="3657597" cy="686873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3657597" y="-10732"/>
              <a:ext cx="3657597" cy="6868732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315194" y="-10732"/>
              <a:ext cx="3657597" cy="68687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8"/>
          <p:cNvSpPr/>
          <p:nvPr/>
        </p:nvSpPr>
        <p:spPr>
          <a:xfrm rot="5400000">
            <a:off x="3738185" y="3269908"/>
            <a:ext cx="965667" cy="352679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37" name="Google Shape;137;p28"/>
          <p:cNvSpPr/>
          <p:nvPr/>
        </p:nvSpPr>
        <p:spPr>
          <a:xfrm rot="5400000">
            <a:off x="7814883" y="3247294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 rot="10800000">
            <a:off x="623460" y="2144685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8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609600" y="2427121"/>
            <a:ext cx="2729345" cy="1228028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600600" y="3117934"/>
            <a:ext cx="4474320" cy="895630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29"/>
          <p:cNvCxnSpPr/>
          <p:nvPr/>
        </p:nvCxnSpPr>
        <p:spPr>
          <a:xfrm rot="10800000">
            <a:off x="623460" y="2876666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/>
          <p:nvPr/>
        </p:nvSpPr>
        <p:spPr>
          <a:xfrm>
            <a:off x="0" y="1330043"/>
            <a:ext cx="12192000" cy="55279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descr="gray and black laptop computer on surface" id="148" name="Google Shape;148;p30"/>
          <p:cNvPicPr preferRelativeResize="0"/>
          <p:nvPr/>
        </p:nvPicPr>
        <p:blipFill rotWithShape="1">
          <a:blip r:embed="rId2">
            <a:alphaModFix/>
          </a:blip>
          <a:srcRect b="0" l="0" r="13737" t="7394"/>
          <a:stretch/>
        </p:blipFill>
        <p:spPr>
          <a:xfrm>
            <a:off x="4918951" y="1330040"/>
            <a:ext cx="7273050" cy="552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>
            <a:off x="0" y="1330040"/>
            <a:ext cx="12192000" cy="5527958"/>
          </a:xfrm>
          <a:prstGeom prst="rect">
            <a:avLst/>
          </a:prstGeom>
          <a:solidFill>
            <a:schemeClr val="dk1">
              <a:alpha val="5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150" name="Google Shape;150;p30"/>
          <p:cNvCxnSpPr/>
          <p:nvPr/>
        </p:nvCxnSpPr>
        <p:spPr>
          <a:xfrm rot="10800000">
            <a:off x="623460" y="412866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30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0"/>
          <p:cNvSpPr/>
          <p:nvPr/>
        </p:nvSpPr>
        <p:spPr>
          <a:xfrm rot="10800000">
            <a:off x="623455" y="1330043"/>
            <a:ext cx="965667" cy="35267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 txBox="1"/>
          <p:nvPr>
            <p:ph type="title"/>
          </p:nvPr>
        </p:nvSpPr>
        <p:spPr>
          <a:xfrm>
            <a:off x="612024" y="627476"/>
            <a:ext cx="10972800" cy="452432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/>
          <p:nvPr/>
        </p:nvSpPr>
        <p:spPr>
          <a:xfrm flipH="1" rot="10800000">
            <a:off x="0" y="0"/>
            <a:ext cx="12191999" cy="134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 txBox="1"/>
          <p:nvPr>
            <p:ph type="title"/>
          </p:nvPr>
        </p:nvSpPr>
        <p:spPr>
          <a:xfrm>
            <a:off x="612096" y="627476"/>
            <a:ext cx="10972800" cy="452432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9" name="Google Shape;159;p31"/>
          <p:cNvCxnSpPr/>
          <p:nvPr/>
        </p:nvCxnSpPr>
        <p:spPr>
          <a:xfrm rot="10800000">
            <a:off x="623460" y="412866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31"/>
          <p:cNvSpPr/>
          <p:nvPr/>
        </p:nvSpPr>
        <p:spPr>
          <a:xfrm rot="10800000">
            <a:off x="623455" y="1330043"/>
            <a:ext cx="965667" cy="352679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/>
          <p:nvPr/>
        </p:nvSpPr>
        <p:spPr>
          <a:xfrm flipH="1" rot="10800000">
            <a:off x="0" y="0"/>
            <a:ext cx="12191999" cy="13475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>
            <p:ph type="title"/>
          </p:nvPr>
        </p:nvSpPr>
        <p:spPr>
          <a:xfrm>
            <a:off x="612096" y="627476"/>
            <a:ext cx="10972800" cy="452432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5" name="Google Shape;165;p32"/>
          <p:cNvCxnSpPr/>
          <p:nvPr/>
        </p:nvCxnSpPr>
        <p:spPr>
          <a:xfrm rot="10800000">
            <a:off x="623460" y="412866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32"/>
          <p:cNvSpPr/>
          <p:nvPr/>
        </p:nvSpPr>
        <p:spPr>
          <a:xfrm rot="10800000">
            <a:off x="623455" y="1330043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raising hand" id="168" name="Google Shape;168;p33"/>
          <p:cNvPicPr preferRelativeResize="0"/>
          <p:nvPr/>
        </p:nvPicPr>
        <p:blipFill rotWithShape="1">
          <a:blip r:embed="rId2">
            <a:alphaModFix/>
          </a:blip>
          <a:srcRect b="7701" l="0" r="0" t="7833"/>
          <a:stretch/>
        </p:blipFill>
        <p:spPr>
          <a:xfrm>
            <a:off x="0" y="-1"/>
            <a:ext cx="12192000" cy="686873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41C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3"/>
          <p:cNvSpPr txBox="1"/>
          <p:nvPr>
            <p:ph type="title"/>
          </p:nvPr>
        </p:nvSpPr>
        <p:spPr>
          <a:xfrm>
            <a:off x="609600" y="3189494"/>
            <a:ext cx="1097280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2" name="Google Shape;172;p33"/>
          <p:cNvCxnSpPr/>
          <p:nvPr/>
        </p:nvCxnSpPr>
        <p:spPr>
          <a:xfrm rot="10800000">
            <a:off x="623460" y="2969654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33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wo person standing on escalator" id="175" name="Google Shape;175;p34"/>
          <p:cNvPicPr preferRelativeResize="0"/>
          <p:nvPr/>
        </p:nvPicPr>
        <p:blipFill rotWithShape="1">
          <a:blip r:embed="rId2">
            <a:alphaModFix/>
          </a:blip>
          <a:srcRect b="12974" l="12467" r="0" t="13091"/>
          <a:stretch/>
        </p:blipFill>
        <p:spPr>
          <a:xfrm flipH="1">
            <a:off x="0" y="-1"/>
            <a:ext cx="12192000" cy="686873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41C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4"/>
          <p:cNvSpPr txBox="1"/>
          <p:nvPr>
            <p:ph type="title"/>
          </p:nvPr>
        </p:nvSpPr>
        <p:spPr>
          <a:xfrm>
            <a:off x="609600" y="3189494"/>
            <a:ext cx="1097280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9" name="Google Shape;179;p34"/>
          <p:cNvCxnSpPr/>
          <p:nvPr/>
        </p:nvCxnSpPr>
        <p:spPr>
          <a:xfrm rot="10800000">
            <a:off x="623460" y="2969654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34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839200" y="6362700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ree person standing near wall inside building" id="182" name="Google Shape;182;p35"/>
          <p:cNvPicPr preferRelativeResize="0"/>
          <p:nvPr/>
        </p:nvPicPr>
        <p:blipFill rotWithShape="1">
          <a:blip r:embed="rId2">
            <a:alphaModFix/>
          </a:blip>
          <a:srcRect b="7833" l="0" r="0" t="7834"/>
          <a:stretch/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41C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 txBox="1"/>
          <p:nvPr>
            <p:ph type="title"/>
          </p:nvPr>
        </p:nvSpPr>
        <p:spPr>
          <a:xfrm>
            <a:off x="609600" y="3189494"/>
            <a:ext cx="1097280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6" name="Google Shape;186;p35"/>
          <p:cNvCxnSpPr/>
          <p:nvPr/>
        </p:nvCxnSpPr>
        <p:spPr>
          <a:xfrm rot="10800000">
            <a:off x="623460" y="2969654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35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ve men riding row boat" id="189" name="Google Shape;189;p36"/>
          <p:cNvPicPr preferRelativeResize="0"/>
          <p:nvPr/>
        </p:nvPicPr>
        <p:blipFill rotWithShape="1">
          <a:blip r:embed="rId2">
            <a:alphaModFix/>
          </a:blip>
          <a:srcRect b="0" l="15625" r="0" t="0"/>
          <a:stretch/>
        </p:blipFill>
        <p:spPr>
          <a:xfrm rot="-5400000">
            <a:off x="2667000" y="-2667000"/>
            <a:ext cx="6858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41C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609600" y="3189494"/>
            <a:ext cx="1097280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3" name="Google Shape;193;p36"/>
          <p:cNvCxnSpPr/>
          <p:nvPr/>
        </p:nvCxnSpPr>
        <p:spPr>
          <a:xfrm rot="10800000">
            <a:off x="623460" y="2969654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36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lapse car running on road" id="196" name="Google Shape;196;p37"/>
          <p:cNvPicPr preferRelativeResize="0"/>
          <p:nvPr/>
        </p:nvPicPr>
        <p:blipFill rotWithShape="1">
          <a:blip r:embed="rId2">
            <a:alphaModFix/>
          </a:blip>
          <a:srcRect b="10023" l="0" r="0" t="7834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41C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7"/>
          <p:cNvSpPr txBox="1"/>
          <p:nvPr>
            <p:ph type="title"/>
          </p:nvPr>
        </p:nvSpPr>
        <p:spPr>
          <a:xfrm>
            <a:off x="609600" y="3189494"/>
            <a:ext cx="1097280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7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0" name="Google Shape;200;p37"/>
          <p:cNvCxnSpPr/>
          <p:nvPr/>
        </p:nvCxnSpPr>
        <p:spPr>
          <a:xfrm rot="10800000">
            <a:off x="623460" y="2969654"/>
            <a:ext cx="2011680" cy="0"/>
          </a:xfrm>
          <a:prstGeom prst="straightConnector1">
            <a:avLst/>
          </a:prstGeom>
          <a:noFill/>
          <a:ln cap="flat" cmpd="sng" w="38100">
            <a:solidFill>
              <a:srgbClr val="9966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37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8"/>
          <p:cNvPicPr preferRelativeResize="0"/>
          <p:nvPr/>
        </p:nvPicPr>
        <p:blipFill/>
        <p:spPr>
          <a:xfrm>
            <a:off x="2" y="0"/>
            <a:ext cx="12191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04" name="Google Shape;204;p38"/>
          <p:cNvSpPr/>
          <p:nvPr/>
        </p:nvSpPr>
        <p:spPr>
          <a:xfrm>
            <a:off x="0" y="-6116"/>
            <a:ext cx="4064000" cy="6868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8"/>
          <p:cNvSpPr/>
          <p:nvPr/>
        </p:nvSpPr>
        <p:spPr>
          <a:xfrm>
            <a:off x="4044678" y="0"/>
            <a:ext cx="8147321" cy="6858000"/>
          </a:xfrm>
          <a:prstGeom prst="rect">
            <a:avLst/>
          </a:prstGeom>
          <a:solidFill>
            <a:srgbClr val="10141C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8"/>
          <p:cNvSpPr txBox="1"/>
          <p:nvPr>
            <p:ph type="title"/>
          </p:nvPr>
        </p:nvSpPr>
        <p:spPr>
          <a:xfrm>
            <a:off x="609600" y="2343706"/>
            <a:ext cx="2795399" cy="1228028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8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8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09" name="Google Shape;209;p38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38"/>
          <p:cNvCxnSpPr/>
          <p:nvPr/>
        </p:nvCxnSpPr>
        <p:spPr>
          <a:xfrm rot="10800000">
            <a:off x="623460" y="2144685"/>
            <a:ext cx="2011680" cy="0"/>
          </a:xfrm>
          <a:prstGeom prst="straightConnector1">
            <a:avLst/>
          </a:prstGeom>
          <a:noFill/>
          <a:ln cap="flat" cmpd="sng" w="38100">
            <a:solidFill>
              <a:srgbClr val="00CC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9"/>
          <p:cNvPicPr preferRelativeResize="0"/>
          <p:nvPr/>
        </p:nvPicPr>
        <p:blipFill/>
        <p:spPr>
          <a:xfrm>
            <a:off x="2" y="0"/>
            <a:ext cx="12191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14" name="Google Shape;214;p39"/>
          <p:cNvSpPr/>
          <p:nvPr/>
        </p:nvSpPr>
        <p:spPr>
          <a:xfrm>
            <a:off x="0" y="-6116"/>
            <a:ext cx="4064000" cy="68687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9"/>
          <p:cNvSpPr/>
          <p:nvPr/>
        </p:nvSpPr>
        <p:spPr>
          <a:xfrm>
            <a:off x="4044678" y="0"/>
            <a:ext cx="8147321" cy="6858000"/>
          </a:xfrm>
          <a:prstGeom prst="rect">
            <a:avLst/>
          </a:prstGeom>
          <a:solidFill>
            <a:srgbClr val="10141C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9"/>
          <p:cNvSpPr txBox="1"/>
          <p:nvPr>
            <p:ph type="title"/>
          </p:nvPr>
        </p:nvSpPr>
        <p:spPr>
          <a:xfrm>
            <a:off x="609600" y="2343706"/>
            <a:ext cx="2795399" cy="1228028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39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9" name="Google Shape;219;p39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39"/>
          <p:cNvCxnSpPr/>
          <p:nvPr/>
        </p:nvCxnSpPr>
        <p:spPr>
          <a:xfrm rot="10800000">
            <a:off x="623460" y="2144685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/>
        <p:spPr>
          <a:xfrm>
            <a:off x="2" y="0"/>
            <a:ext cx="12191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24" name="Google Shape;224;p40"/>
          <p:cNvSpPr/>
          <p:nvPr/>
        </p:nvSpPr>
        <p:spPr>
          <a:xfrm>
            <a:off x="0" y="-6116"/>
            <a:ext cx="4064000" cy="68687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0"/>
          <p:cNvSpPr/>
          <p:nvPr/>
        </p:nvSpPr>
        <p:spPr>
          <a:xfrm>
            <a:off x="4044678" y="0"/>
            <a:ext cx="8147321" cy="6858000"/>
          </a:xfrm>
          <a:prstGeom prst="rect">
            <a:avLst/>
          </a:prstGeom>
          <a:solidFill>
            <a:srgbClr val="10141C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0"/>
          <p:cNvSpPr txBox="1"/>
          <p:nvPr>
            <p:ph type="title"/>
          </p:nvPr>
        </p:nvSpPr>
        <p:spPr>
          <a:xfrm>
            <a:off x="609600" y="2343706"/>
            <a:ext cx="2795399" cy="1228028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0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40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29" name="Google Shape;229;p40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40"/>
          <p:cNvCxnSpPr/>
          <p:nvPr/>
        </p:nvCxnSpPr>
        <p:spPr>
          <a:xfrm rot="10800000">
            <a:off x="623460" y="2144685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1"/>
          <p:cNvPicPr preferRelativeResize="0"/>
          <p:nvPr/>
        </p:nvPicPr>
        <p:blipFill/>
        <p:spPr>
          <a:xfrm>
            <a:off x="2" y="0"/>
            <a:ext cx="12191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34" name="Google Shape;234;p41"/>
          <p:cNvSpPr/>
          <p:nvPr/>
        </p:nvSpPr>
        <p:spPr>
          <a:xfrm>
            <a:off x="0" y="-6116"/>
            <a:ext cx="4064000" cy="6868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1"/>
          <p:cNvSpPr/>
          <p:nvPr/>
        </p:nvSpPr>
        <p:spPr>
          <a:xfrm>
            <a:off x="4044678" y="0"/>
            <a:ext cx="8147321" cy="6858000"/>
          </a:xfrm>
          <a:prstGeom prst="rect">
            <a:avLst/>
          </a:prstGeom>
          <a:solidFill>
            <a:srgbClr val="10141C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1"/>
          <p:cNvSpPr txBox="1"/>
          <p:nvPr>
            <p:ph type="title"/>
          </p:nvPr>
        </p:nvSpPr>
        <p:spPr>
          <a:xfrm>
            <a:off x="609600" y="2343706"/>
            <a:ext cx="2795399" cy="1228028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1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41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39" name="Google Shape;239;p41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41"/>
          <p:cNvCxnSpPr/>
          <p:nvPr/>
        </p:nvCxnSpPr>
        <p:spPr>
          <a:xfrm rot="10800000">
            <a:off x="623460" y="2144685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42"/>
          <p:cNvSpPr/>
          <p:nvPr/>
        </p:nvSpPr>
        <p:spPr>
          <a:xfrm>
            <a:off x="0" y="0"/>
            <a:ext cx="12192000" cy="6868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609600" y="3383363"/>
            <a:ext cx="10972800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42"/>
          <p:cNvCxnSpPr/>
          <p:nvPr/>
        </p:nvCxnSpPr>
        <p:spPr>
          <a:xfrm rot="10800000">
            <a:off x="727546" y="4226381"/>
            <a:ext cx="3476154" cy="0"/>
          </a:xfrm>
          <a:prstGeom prst="straightConnector1">
            <a:avLst/>
          </a:prstGeom>
          <a:noFill/>
          <a:ln cap="flat" cmpd="sng" w="19050">
            <a:solidFill>
              <a:srgbClr val="00CC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5953311" y="1853138"/>
            <a:ext cx="48593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2" type="body"/>
          </p:nvPr>
        </p:nvSpPr>
        <p:spPr>
          <a:xfrm>
            <a:off x="5953311" y="3060729"/>
            <a:ext cx="48593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3" type="body"/>
          </p:nvPr>
        </p:nvSpPr>
        <p:spPr>
          <a:xfrm>
            <a:off x="5957013" y="4269355"/>
            <a:ext cx="48593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4" type="body"/>
          </p:nvPr>
        </p:nvSpPr>
        <p:spPr>
          <a:xfrm>
            <a:off x="5957013" y="5476946"/>
            <a:ext cx="48593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type="title"/>
          </p:nvPr>
        </p:nvSpPr>
        <p:spPr>
          <a:xfrm>
            <a:off x="574431" y="3210334"/>
            <a:ext cx="3914273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8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8"/>
          <p:cNvCxnSpPr/>
          <p:nvPr/>
        </p:nvCxnSpPr>
        <p:spPr>
          <a:xfrm rot="10800000">
            <a:off x="623460" y="2969654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2" name="Google Shape;42;p18"/>
          <p:cNvGrpSpPr/>
          <p:nvPr/>
        </p:nvGrpSpPr>
        <p:grpSpPr>
          <a:xfrm>
            <a:off x="5864352" y="968547"/>
            <a:ext cx="4224866" cy="830997"/>
            <a:chOff x="5981283" y="318307"/>
            <a:chExt cx="4224866" cy="830997"/>
          </a:xfrm>
        </p:grpSpPr>
        <p:sp>
          <p:nvSpPr>
            <p:cNvPr id="43" name="Google Shape;43;p18"/>
            <p:cNvSpPr txBox="1"/>
            <p:nvPr/>
          </p:nvSpPr>
          <p:spPr>
            <a:xfrm>
              <a:off x="5981283" y="318307"/>
              <a:ext cx="91440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4800">
                  <a:solidFill>
                    <a:srgbClr val="FF505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i="0" sz="40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" name="Google Shape;44;p18"/>
            <p:cNvCxnSpPr/>
            <p:nvPr/>
          </p:nvCxnSpPr>
          <p:spPr>
            <a:xfrm>
              <a:off x="6097699" y="1147969"/>
              <a:ext cx="410845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5" name="Google Shape;45;p18"/>
          <p:cNvGrpSpPr/>
          <p:nvPr/>
        </p:nvGrpSpPr>
        <p:grpSpPr>
          <a:xfrm>
            <a:off x="5864352" y="2177066"/>
            <a:ext cx="4224866" cy="830997"/>
            <a:chOff x="5981283" y="318307"/>
            <a:chExt cx="4224866" cy="830997"/>
          </a:xfrm>
        </p:grpSpPr>
        <p:sp>
          <p:nvSpPr>
            <p:cNvPr id="46" name="Google Shape;46;p18"/>
            <p:cNvSpPr txBox="1"/>
            <p:nvPr/>
          </p:nvSpPr>
          <p:spPr>
            <a:xfrm>
              <a:off x="5981283" y="318307"/>
              <a:ext cx="91440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4800">
                  <a:solidFill>
                    <a:srgbClr val="F1592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i="0" sz="4000">
                <a:solidFill>
                  <a:srgbClr val="F15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" name="Google Shape;47;p18"/>
            <p:cNvCxnSpPr/>
            <p:nvPr/>
          </p:nvCxnSpPr>
          <p:spPr>
            <a:xfrm>
              <a:off x="6097699" y="1147969"/>
              <a:ext cx="410845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8" name="Google Shape;48;p18"/>
          <p:cNvGrpSpPr/>
          <p:nvPr/>
        </p:nvGrpSpPr>
        <p:grpSpPr>
          <a:xfrm>
            <a:off x="5864352" y="3386484"/>
            <a:ext cx="4224866" cy="830997"/>
            <a:chOff x="5981283" y="318307"/>
            <a:chExt cx="4224866" cy="830997"/>
          </a:xfrm>
        </p:grpSpPr>
        <p:sp>
          <p:nvSpPr>
            <p:cNvPr id="49" name="Google Shape;49;p18"/>
            <p:cNvSpPr txBox="1"/>
            <p:nvPr/>
          </p:nvSpPr>
          <p:spPr>
            <a:xfrm>
              <a:off x="5981283" y="318307"/>
              <a:ext cx="91440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4800">
                  <a:solidFill>
                    <a:srgbClr val="33CCCC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i="0" sz="400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" name="Google Shape;50;p18"/>
            <p:cNvCxnSpPr/>
            <p:nvPr/>
          </p:nvCxnSpPr>
          <p:spPr>
            <a:xfrm>
              <a:off x="6097699" y="1147969"/>
              <a:ext cx="410845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1" name="Google Shape;51;p18"/>
          <p:cNvGrpSpPr/>
          <p:nvPr/>
        </p:nvGrpSpPr>
        <p:grpSpPr>
          <a:xfrm>
            <a:off x="5864352" y="4595003"/>
            <a:ext cx="4224866" cy="830997"/>
            <a:chOff x="5981283" y="318307"/>
            <a:chExt cx="4224866" cy="830997"/>
          </a:xfrm>
        </p:grpSpPr>
        <p:sp>
          <p:nvSpPr>
            <p:cNvPr id="52" name="Google Shape;52;p18"/>
            <p:cNvSpPr txBox="1"/>
            <p:nvPr/>
          </p:nvSpPr>
          <p:spPr>
            <a:xfrm>
              <a:off x="5981283" y="318307"/>
              <a:ext cx="91440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4800">
                  <a:solidFill>
                    <a:srgbClr val="00CC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i="0" sz="40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" name="Google Shape;53;p18"/>
            <p:cNvCxnSpPr/>
            <p:nvPr/>
          </p:nvCxnSpPr>
          <p:spPr>
            <a:xfrm>
              <a:off x="6097699" y="1147969"/>
              <a:ext cx="410845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/>
          <p:nvPr>
            <p:ph idx="2" type="pic"/>
          </p:nvPr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6464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  <a:defRPr b="0" i="0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type="title"/>
          </p:nvPr>
        </p:nvSpPr>
        <p:spPr>
          <a:xfrm>
            <a:off x="4572000" y="570832"/>
            <a:ext cx="70104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4572000" y="1208088"/>
            <a:ext cx="7010400" cy="13623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1pPr>
            <a:lvl2pPr indent="-228600" lvl="1" marL="9144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indent="-228600" lvl="4" marL="228600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/>
          <p:nvPr/>
        </p:nvSpPr>
        <p:spPr>
          <a:xfrm>
            <a:off x="-19321" y="-10732"/>
            <a:ext cx="4064000" cy="686873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609600" y="2427121"/>
            <a:ext cx="2729345" cy="1228028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0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4" name="Google Shape;64;p20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65" name="Google Shape;65;p20"/>
          <p:cNvCxnSpPr/>
          <p:nvPr/>
        </p:nvCxnSpPr>
        <p:spPr>
          <a:xfrm rot="10800000">
            <a:off x="623460" y="2144685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20"/>
          <p:cNvSpPr txBox="1"/>
          <p:nvPr/>
        </p:nvSpPr>
        <p:spPr>
          <a:xfrm>
            <a:off x="609600" y="6400801"/>
            <a:ext cx="4617856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Francesca Kim  / </a:t>
            </a:r>
            <a:r>
              <a:rPr b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2020</a:t>
            </a:r>
            <a:endParaRPr b="0" i="0" sz="7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1"/>
          <p:cNvCxnSpPr/>
          <p:nvPr/>
        </p:nvCxnSpPr>
        <p:spPr>
          <a:xfrm rot="10800000">
            <a:off x="623460" y="412866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21"/>
          <p:cNvSpPr txBox="1"/>
          <p:nvPr>
            <p:ph type="title"/>
          </p:nvPr>
        </p:nvSpPr>
        <p:spPr>
          <a:xfrm>
            <a:off x="609600" y="633268"/>
            <a:ext cx="109728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/>
          <p:nvPr/>
        </p:nvSpPr>
        <p:spPr>
          <a:xfrm>
            <a:off x="0" y="-6116"/>
            <a:ext cx="4064000" cy="6868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2"/>
          <p:cNvSpPr txBox="1"/>
          <p:nvPr>
            <p:ph type="title"/>
          </p:nvPr>
        </p:nvSpPr>
        <p:spPr>
          <a:xfrm>
            <a:off x="609600" y="2427121"/>
            <a:ext cx="2729345" cy="1228028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2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6" name="Google Shape;76;p22"/>
          <p:cNvSpPr/>
          <p:nvPr/>
        </p:nvSpPr>
        <p:spPr>
          <a:xfrm rot="5400000">
            <a:off x="3738185" y="3259748"/>
            <a:ext cx="965667" cy="352679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77" name="Google Shape;77;p22"/>
          <p:cNvCxnSpPr/>
          <p:nvPr/>
        </p:nvCxnSpPr>
        <p:spPr>
          <a:xfrm rot="10800000">
            <a:off x="623460" y="2144685"/>
            <a:ext cx="2011680" cy="0"/>
          </a:xfrm>
          <a:prstGeom prst="straightConnector1">
            <a:avLst/>
          </a:prstGeom>
          <a:noFill/>
          <a:ln cap="flat" cmpd="sng" w="38100">
            <a:solidFill>
              <a:srgbClr val="00CC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22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3"/>
          <p:cNvSpPr txBox="1"/>
          <p:nvPr>
            <p:ph type="title"/>
          </p:nvPr>
        </p:nvSpPr>
        <p:spPr>
          <a:xfrm>
            <a:off x="609600" y="633268"/>
            <a:ext cx="109728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4"/>
          <p:cNvSpPr/>
          <p:nvPr/>
        </p:nvSpPr>
        <p:spPr>
          <a:xfrm>
            <a:off x="0" y="0"/>
            <a:ext cx="12192000" cy="6868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4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4"/>
          <p:cNvCxnSpPr/>
          <p:nvPr/>
        </p:nvCxnSpPr>
        <p:spPr>
          <a:xfrm rot="10800000">
            <a:off x="727546" y="4237267"/>
            <a:ext cx="8048154" cy="0"/>
          </a:xfrm>
          <a:prstGeom prst="straightConnector1">
            <a:avLst/>
          </a:prstGeom>
          <a:noFill/>
          <a:ln cap="flat" cmpd="sng" w="19050">
            <a:solidFill>
              <a:srgbClr val="00CC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24"/>
          <p:cNvSpPr txBox="1"/>
          <p:nvPr>
            <p:ph type="title"/>
          </p:nvPr>
        </p:nvSpPr>
        <p:spPr>
          <a:xfrm>
            <a:off x="727546" y="4518263"/>
            <a:ext cx="10972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i="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09600" y="570832"/>
            <a:ext cx="109728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09600" y="1124474"/>
            <a:ext cx="10972800" cy="1305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46464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  <a:defRPr b="0" i="0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150"/>
              <a:buFont typeface="Arial"/>
              <a:buNone/>
              <a:defRPr b="0" i="0" sz="115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5"/>
          <p:cNvSpPr txBox="1"/>
          <p:nvPr/>
        </p:nvSpPr>
        <p:spPr>
          <a:xfrm>
            <a:off x="609600" y="6400801"/>
            <a:ext cx="4617856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Francesca Kim / </a:t>
            </a:r>
            <a:r>
              <a:rPr b="0" i="0" lang="en-US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2020</a:t>
            </a:r>
            <a:endParaRPr b="0" i="0" sz="7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84">
          <p15:clr>
            <a:srgbClr val="000000"/>
          </p15:clr>
        </p15:guide>
        <p15:guide id="4" pos="7296">
          <p15:clr>
            <a:srgbClr val="000000"/>
          </p15:clr>
        </p15:guide>
        <p15:guide id="5" orient="horz" pos="256">
          <p15:clr>
            <a:srgbClr val="A4A3A4"/>
          </p15:clr>
        </p15:guide>
        <p15:guide id="6" pos="5373">
          <p15:clr>
            <a:srgbClr val="C35EA4"/>
          </p15:clr>
        </p15:guide>
        <p15:guide id="7" pos="4805">
          <p15:clr>
            <a:srgbClr val="C35EA4"/>
          </p15:clr>
        </p15:guide>
        <p15:guide id="8" pos="2304">
          <p15:clr>
            <a:srgbClr val="C35EA4"/>
          </p15:clr>
        </p15:guide>
        <p15:guide id="9" pos="2880">
          <p15:clr>
            <a:srgbClr val="C35EA4"/>
          </p15:clr>
        </p15:guide>
        <p15:guide id="10" pos="2592">
          <p15:clr>
            <a:srgbClr val="9FCC3B"/>
          </p15:clr>
        </p15:guide>
        <p15:guide id="11" pos="5088">
          <p15:clr>
            <a:srgbClr val="9FCC3B"/>
          </p15:clr>
        </p15:guide>
        <p15:guide id="12" orient="horz" pos="3931">
          <p15:clr>
            <a:srgbClr val="000000"/>
          </p15:clr>
        </p15:guide>
        <p15:guide id="13" orient="horz" pos="4008">
          <p15:clr>
            <a:srgbClr val="A4A3A4"/>
          </p15:clr>
        </p15:guide>
        <p15:guide id="14" orient="horz" pos="336">
          <p15:clr>
            <a:srgbClr val="00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hyperlink" Target="https://www.kaggle.com/spscientist/students-performance-in-exam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"/>
          <p:cNvSpPr/>
          <p:nvPr/>
        </p:nvSpPr>
        <p:spPr>
          <a:xfrm>
            <a:off x="0" y="0"/>
            <a:ext cx="12192000" cy="6868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"/>
          <p:cNvSpPr txBox="1"/>
          <p:nvPr/>
        </p:nvSpPr>
        <p:spPr>
          <a:xfrm>
            <a:off x="609600" y="3001324"/>
            <a:ext cx="10972800" cy="1031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3 : Data Visualisation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Factors determining academic success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 txBox="1"/>
          <p:nvPr/>
        </p:nvSpPr>
        <p:spPr>
          <a:xfrm>
            <a:off x="609600" y="4481796"/>
            <a:ext cx="10972800" cy="438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Ironhack Data Analytics Part Time June 2020 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1"/>
          <p:cNvCxnSpPr/>
          <p:nvPr/>
        </p:nvCxnSpPr>
        <p:spPr>
          <a:xfrm rot="10800000">
            <a:off x="727546" y="4237267"/>
            <a:ext cx="8966870" cy="0"/>
          </a:xfrm>
          <a:prstGeom prst="straightConnector1">
            <a:avLst/>
          </a:prstGeom>
          <a:noFill/>
          <a:ln cap="flat" cmpd="sng" w="19050">
            <a:solidFill>
              <a:srgbClr val="00CC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type="title"/>
          </p:nvPr>
        </p:nvSpPr>
        <p:spPr>
          <a:xfrm>
            <a:off x="609600" y="2427121"/>
            <a:ext cx="2729345" cy="3444020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0B0F0"/>
                </a:solidFill>
              </a:rPr>
              <a:t>Eating well before exam is important. </a:t>
            </a:r>
            <a:br>
              <a:rPr b="1" lang="en-US">
                <a:solidFill>
                  <a:srgbClr val="00B0F0"/>
                </a:solidFill>
              </a:rPr>
            </a:br>
            <a:br>
              <a:rPr b="1" lang="en-US"/>
            </a:br>
            <a:r>
              <a:rPr b="1" lang="en-US"/>
              <a:t>Students who had lunch before the exam scored higher than those who didn’t.  </a:t>
            </a:r>
            <a:endParaRPr b="1"/>
          </a:p>
        </p:txBody>
      </p:sp>
      <p:sp>
        <p:nvSpPr>
          <p:cNvPr id="370" name="Google Shape;370;p10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1" name="Google Shape;371;p10"/>
          <p:cNvPicPr preferRelativeResize="0"/>
          <p:nvPr/>
        </p:nvPicPr>
        <p:blipFill rotWithShape="1">
          <a:blip r:embed="rId3">
            <a:alphaModFix/>
          </a:blip>
          <a:srcRect b="7062" l="3827" r="12991" t="0"/>
          <a:stretch/>
        </p:blipFill>
        <p:spPr>
          <a:xfrm>
            <a:off x="5078185" y="1269127"/>
            <a:ext cx="5448297" cy="522437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0"/>
          <p:cNvSpPr txBox="1"/>
          <p:nvPr/>
        </p:nvSpPr>
        <p:spPr>
          <a:xfrm>
            <a:off x="5992585" y="832400"/>
            <a:ext cx="1712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</a:t>
            </a:r>
            <a:endParaRPr/>
          </a:p>
        </p:txBody>
      </p:sp>
      <p:sp>
        <p:nvSpPr>
          <p:cNvPr id="373" name="Google Shape;373;p10"/>
          <p:cNvSpPr txBox="1"/>
          <p:nvPr/>
        </p:nvSpPr>
        <p:spPr>
          <a:xfrm>
            <a:off x="8278585" y="832400"/>
            <a:ext cx="1712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374" name="Google Shape;374;p10"/>
          <p:cNvCxnSpPr/>
          <p:nvPr/>
        </p:nvCxnSpPr>
        <p:spPr>
          <a:xfrm>
            <a:off x="7981042" y="832400"/>
            <a:ext cx="0" cy="58296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10"/>
          <p:cNvSpPr txBox="1"/>
          <p:nvPr/>
        </p:nvSpPr>
        <p:spPr>
          <a:xfrm>
            <a:off x="4296228" y="232228"/>
            <a:ext cx="5798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Q: did you have lunch before the exam?</a:t>
            </a:r>
            <a:endParaRPr/>
          </a:p>
        </p:txBody>
      </p:sp>
      <p:sp>
        <p:nvSpPr>
          <p:cNvPr id="376" name="Google Shape;376;p10"/>
          <p:cNvSpPr txBox="1"/>
          <p:nvPr/>
        </p:nvSpPr>
        <p:spPr>
          <a:xfrm>
            <a:off x="4323615" y="1327859"/>
            <a:ext cx="89427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Avr.Score </a:t>
            </a:r>
            <a:endParaRPr/>
          </a:p>
        </p:txBody>
      </p:sp>
      <p:pic>
        <p:nvPicPr>
          <p:cNvPr id="377" name="Google Shape;377;p10"/>
          <p:cNvPicPr preferRelativeResize="0"/>
          <p:nvPr/>
        </p:nvPicPr>
        <p:blipFill rotWithShape="1">
          <a:blip r:embed="rId3">
            <a:alphaModFix/>
          </a:blip>
          <a:srcRect b="46126" l="86462" r="0" t="42700"/>
          <a:stretch/>
        </p:blipFill>
        <p:spPr>
          <a:xfrm>
            <a:off x="10640785" y="1327859"/>
            <a:ext cx="1158416" cy="82062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0"/>
          <p:cNvSpPr/>
          <p:nvPr/>
        </p:nvSpPr>
        <p:spPr>
          <a:xfrm>
            <a:off x="5435602" y="1269127"/>
            <a:ext cx="2407553" cy="4319746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1"/>
          <p:cNvSpPr txBox="1"/>
          <p:nvPr>
            <p:ph type="title"/>
          </p:nvPr>
        </p:nvSpPr>
        <p:spPr>
          <a:xfrm>
            <a:off x="606883" y="2338221"/>
            <a:ext cx="2729345" cy="3813352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0B0F0"/>
                </a:solidFill>
              </a:rPr>
              <a:t>For female students especially,</a:t>
            </a:r>
            <a:br>
              <a:rPr b="1" lang="en-US">
                <a:solidFill>
                  <a:srgbClr val="00B0F0"/>
                </a:solidFill>
              </a:rPr>
            </a:br>
            <a:r>
              <a:rPr b="1" lang="en-US">
                <a:solidFill>
                  <a:srgbClr val="00B0F0"/>
                </a:solidFill>
              </a:rPr>
              <a:t> </a:t>
            </a:r>
            <a:br>
              <a:rPr b="1" lang="en-US"/>
            </a:br>
            <a:r>
              <a:rPr b="1" lang="en-US"/>
              <a:t>doing exam with empty-stomach has strong negative impact on the academic performance  </a:t>
            </a:r>
            <a:endParaRPr b="1"/>
          </a:p>
        </p:txBody>
      </p:sp>
      <p:sp>
        <p:nvSpPr>
          <p:cNvPr id="384" name="Google Shape;384;p11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5" name="Google Shape;385;p11"/>
          <p:cNvPicPr preferRelativeResize="0"/>
          <p:nvPr/>
        </p:nvPicPr>
        <p:blipFill rotWithShape="1">
          <a:blip r:embed="rId3">
            <a:alphaModFix/>
          </a:blip>
          <a:srcRect b="7062" l="3827" r="12991" t="0"/>
          <a:stretch/>
        </p:blipFill>
        <p:spPr>
          <a:xfrm>
            <a:off x="5078185" y="1269127"/>
            <a:ext cx="5448297" cy="522437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1"/>
          <p:cNvSpPr txBox="1"/>
          <p:nvPr/>
        </p:nvSpPr>
        <p:spPr>
          <a:xfrm>
            <a:off x="5992585" y="832400"/>
            <a:ext cx="1712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</a:t>
            </a:r>
            <a:endParaRPr/>
          </a:p>
        </p:txBody>
      </p:sp>
      <p:sp>
        <p:nvSpPr>
          <p:cNvPr id="387" name="Google Shape;387;p11"/>
          <p:cNvSpPr txBox="1"/>
          <p:nvPr/>
        </p:nvSpPr>
        <p:spPr>
          <a:xfrm>
            <a:off x="8278585" y="832400"/>
            <a:ext cx="1712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388" name="Google Shape;388;p11"/>
          <p:cNvCxnSpPr/>
          <p:nvPr/>
        </p:nvCxnSpPr>
        <p:spPr>
          <a:xfrm>
            <a:off x="7981042" y="832400"/>
            <a:ext cx="0" cy="58296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9" name="Google Shape;389;p11"/>
          <p:cNvSpPr txBox="1"/>
          <p:nvPr/>
        </p:nvSpPr>
        <p:spPr>
          <a:xfrm>
            <a:off x="4296228" y="232228"/>
            <a:ext cx="5798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Q: did you have lunch before the exam?</a:t>
            </a:r>
            <a:endParaRPr/>
          </a:p>
        </p:txBody>
      </p:sp>
      <p:sp>
        <p:nvSpPr>
          <p:cNvPr id="390" name="Google Shape;390;p11"/>
          <p:cNvSpPr txBox="1"/>
          <p:nvPr/>
        </p:nvSpPr>
        <p:spPr>
          <a:xfrm>
            <a:off x="4323615" y="1327859"/>
            <a:ext cx="89427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Avr.Score </a:t>
            </a:r>
            <a:endParaRPr/>
          </a:p>
        </p:txBody>
      </p:sp>
      <p:pic>
        <p:nvPicPr>
          <p:cNvPr id="391" name="Google Shape;391;p11"/>
          <p:cNvPicPr preferRelativeResize="0"/>
          <p:nvPr/>
        </p:nvPicPr>
        <p:blipFill rotWithShape="1">
          <a:blip r:embed="rId3">
            <a:alphaModFix/>
          </a:blip>
          <a:srcRect b="46126" l="86462" r="0" t="42700"/>
          <a:stretch/>
        </p:blipFill>
        <p:spPr>
          <a:xfrm>
            <a:off x="10640785" y="1327859"/>
            <a:ext cx="1158416" cy="82062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1"/>
          <p:cNvSpPr/>
          <p:nvPr/>
        </p:nvSpPr>
        <p:spPr>
          <a:xfrm>
            <a:off x="8176080" y="3341936"/>
            <a:ext cx="1056807" cy="301307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2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12"/>
          <p:cNvSpPr txBox="1"/>
          <p:nvPr>
            <p:ph type="title"/>
          </p:nvPr>
        </p:nvSpPr>
        <p:spPr>
          <a:xfrm>
            <a:off x="609600" y="633268"/>
            <a:ext cx="109728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Donuts" id="399" name="Google Shape;3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57200"/>
            <a:ext cx="12192000" cy="812601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2"/>
          <p:cNvSpPr txBox="1"/>
          <p:nvPr/>
        </p:nvSpPr>
        <p:spPr>
          <a:xfrm>
            <a:off x="906780" y="1373300"/>
            <a:ext cx="5589270" cy="35747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US" sz="5200">
                <a:solidFill>
                  <a:schemeClr val="dk1"/>
                </a:solidFill>
              </a:rPr>
              <a:t>No need for us to feel guilty : )</a:t>
            </a:r>
            <a:endParaRPr b="1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t/>
            </a:r>
            <a:endParaRPr b="1" sz="5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US" sz="5200">
                <a:solidFill>
                  <a:schemeClr val="dk1"/>
                </a:solidFill>
              </a:rPr>
              <a:t>The data says </a:t>
            </a:r>
            <a:endParaRPr b="1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US" sz="5200">
                <a:solidFill>
                  <a:schemeClr val="dk1"/>
                </a:solidFill>
              </a:rPr>
              <a:t>it’s ok to indulge  </a:t>
            </a:r>
            <a:endParaRPr b="1"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9e1f04879_1_0"/>
          <p:cNvSpPr txBox="1"/>
          <p:nvPr>
            <p:ph idx="12" type="sldNum"/>
          </p:nvPr>
        </p:nvSpPr>
        <p:spPr>
          <a:xfrm>
            <a:off x="9138367" y="6393106"/>
            <a:ext cx="2743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g99e1f04879_1_0"/>
          <p:cNvSpPr txBox="1"/>
          <p:nvPr>
            <p:ph type="title"/>
          </p:nvPr>
        </p:nvSpPr>
        <p:spPr>
          <a:xfrm>
            <a:off x="609600" y="633268"/>
            <a:ext cx="1097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600"/>
              <a:t>The most helpful code tip from Louk </a:t>
            </a:r>
            <a:endParaRPr b="1" sz="2600"/>
          </a:p>
        </p:txBody>
      </p:sp>
      <p:pic>
        <p:nvPicPr>
          <p:cNvPr id="407" name="Google Shape;407;g99e1f0487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250" y="1186775"/>
            <a:ext cx="10562151" cy="49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99e1f04879_1_0"/>
          <p:cNvSpPr/>
          <p:nvPr/>
        </p:nvSpPr>
        <p:spPr>
          <a:xfrm>
            <a:off x="10428300" y="4039050"/>
            <a:ext cx="1154100" cy="23235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"/>
          <p:cNvSpPr txBox="1"/>
          <p:nvPr>
            <p:ph idx="1" type="body"/>
          </p:nvPr>
        </p:nvSpPr>
        <p:spPr>
          <a:xfrm>
            <a:off x="623460" y="1620894"/>
            <a:ext cx="2225091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#1 </a:t>
            </a:r>
            <a:endParaRPr/>
          </a:p>
        </p:txBody>
      </p:sp>
      <p:sp>
        <p:nvSpPr>
          <p:cNvPr id="414" name="Google Shape;414;p13"/>
          <p:cNvSpPr txBox="1"/>
          <p:nvPr>
            <p:ph idx="2" type="body"/>
          </p:nvPr>
        </p:nvSpPr>
        <p:spPr>
          <a:xfrm>
            <a:off x="4585859" y="1620894"/>
            <a:ext cx="2225091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None/>
            </a:pPr>
            <a:r>
              <a:rPr lang="en-US" sz="1800"/>
              <a:t>#2</a:t>
            </a:r>
            <a:endParaRPr/>
          </a:p>
        </p:txBody>
      </p:sp>
      <p:sp>
        <p:nvSpPr>
          <p:cNvPr id="415" name="Google Shape;415;p13"/>
          <p:cNvSpPr txBox="1"/>
          <p:nvPr>
            <p:ph idx="3" type="body"/>
          </p:nvPr>
        </p:nvSpPr>
        <p:spPr>
          <a:xfrm>
            <a:off x="8548688" y="1620893"/>
            <a:ext cx="2225091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None/>
            </a:pPr>
            <a:r>
              <a:rPr lang="en-US" sz="1800"/>
              <a:t>#3</a:t>
            </a:r>
            <a:endParaRPr/>
          </a:p>
        </p:txBody>
      </p:sp>
      <p:sp>
        <p:nvSpPr>
          <p:cNvPr id="416" name="Google Shape;416;p13"/>
          <p:cNvSpPr txBox="1"/>
          <p:nvPr>
            <p:ph idx="4" type="body"/>
          </p:nvPr>
        </p:nvSpPr>
        <p:spPr>
          <a:xfrm>
            <a:off x="4579144" y="2159113"/>
            <a:ext cx="3033712" cy="846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Couldn’t figure out exporting the graphs to png, jpeg and with legends.  </a:t>
            </a:r>
            <a:endParaRPr/>
          </a:p>
          <a:p>
            <a:pPr indent="-285750" lvl="0" marL="28575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Also how can you add data label?</a:t>
            </a:r>
            <a:endParaRPr/>
          </a:p>
        </p:txBody>
      </p:sp>
      <p:sp>
        <p:nvSpPr>
          <p:cNvPr id="417" name="Google Shape;417;p13"/>
          <p:cNvSpPr txBox="1"/>
          <p:nvPr>
            <p:ph idx="5" type="body"/>
          </p:nvPr>
        </p:nvSpPr>
        <p:spPr>
          <a:xfrm>
            <a:off x="8548688" y="2159112"/>
            <a:ext cx="3033712" cy="227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Couldn’t figure out split histograms  </a:t>
            </a:r>
            <a:endParaRPr/>
          </a:p>
        </p:txBody>
      </p:sp>
      <p:sp>
        <p:nvSpPr>
          <p:cNvPr id="418" name="Google Shape;418;p13"/>
          <p:cNvSpPr txBox="1"/>
          <p:nvPr>
            <p:ph type="title"/>
          </p:nvPr>
        </p:nvSpPr>
        <p:spPr>
          <a:xfrm>
            <a:off x="609600" y="612397"/>
            <a:ext cx="10972800" cy="452432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What I couldn’t solve </a:t>
            </a:r>
            <a:endParaRPr b="1"/>
          </a:p>
        </p:txBody>
      </p:sp>
      <p:sp>
        <p:nvSpPr>
          <p:cNvPr id="419" name="Google Shape;419;p13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13"/>
          <p:cNvSpPr txBox="1"/>
          <p:nvPr>
            <p:ph idx="6" type="body"/>
          </p:nvPr>
        </p:nvSpPr>
        <p:spPr>
          <a:xfrm>
            <a:off x="623888" y="2159114"/>
            <a:ext cx="3019424" cy="472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Couldn’t figure out how to customize colour palette of catplot lib </a:t>
            </a:r>
            <a:endParaRPr/>
          </a:p>
        </p:txBody>
      </p:sp>
      <p:pic>
        <p:nvPicPr>
          <p:cNvPr id="421" name="Google Shape;4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11" y="3197231"/>
            <a:ext cx="2877739" cy="272099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Chart, histogram&#10;&#10;Description automatically generated" id="422" name="Google Shape;42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8782" y="3286815"/>
            <a:ext cx="3633524" cy="25306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423" name="Google Shape;42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2014" y="3948363"/>
            <a:ext cx="2907141" cy="1957397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3"/>
          <p:cNvSpPr txBox="1"/>
          <p:nvPr/>
        </p:nvSpPr>
        <p:spPr>
          <a:xfrm>
            <a:off x="4585859" y="3227017"/>
            <a:ext cx="66998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endParaRPr/>
          </a:p>
        </p:txBody>
      </p:sp>
      <p:cxnSp>
        <p:nvCxnSpPr>
          <p:cNvPr id="425" name="Google Shape;425;p13"/>
          <p:cNvCxnSpPr/>
          <p:nvPr/>
        </p:nvCxnSpPr>
        <p:spPr>
          <a:xfrm>
            <a:off x="4907669" y="3613666"/>
            <a:ext cx="0" cy="94406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hart, histogram&#10;&#10;Description automatically generated" id="426" name="Google Shape;42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6476" y="5082393"/>
            <a:ext cx="1828947" cy="127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/>
          <p:nvPr/>
        </p:nvSpPr>
        <p:spPr>
          <a:xfrm>
            <a:off x="0" y="0"/>
            <a:ext cx="12192000" cy="6868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4"/>
          <p:cNvSpPr txBox="1"/>
          <p:nvPr/>
        </p:nvSpPr>
        <p:spPr>
          <a:xfrm>
            <a:off x="609600" y="3383363"/>
            <a:ext cx="10972800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14"/>
          <p:cNvCxnSpPr/>
          <p:nvPr/>
        </p:nvCxnSpPr>
        <p:spPr>
          <a:xfrm rot="10800000">
            <a:off x="727546" y="4226381"/>
            <a:ext cx="3476154" cy="0"/>
          </a:xfrm>
          <a:prstGeom prst="straightConnector1">
            <a:avLst/>
          </a:prstGeom>
          <a:noFill/>
          <a:ln cap="flat" cmpd="sng" w="19050">
            <a:solidFill>
              <a:srgbClr val="00CC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"/>
          <p:cNvSpPr txBox="1"/>
          <p:nvPr>
            <p:ph idx="12" type="sldNum"/>
          </p:nvPr>
        </p:nvSpPr>
        <p:spPr>
          <a:xfrm>
            <a:off x="8839200" y="6362700"/>
            <a:ext cx="2743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andwich sitting on top of a wooden table&#10;&#10;Description automatically generated" id="263" name="Google Shape;263;p2"/>
          <p:cNvPicPr preferRelativeResize="0"/>
          <p:nvPr/>
        </p:nvPicPr>
        <p:blipFill rotWithShape="1">
          <a:blip r:embed="rId3">
            <a:alphaModFix/>
          </a:blip>
          <a:srcRect b="4901" l="0" r="0" t="27188"/>
          <a:stretch/>
        </p:blipFill>
        <p:spPr>
          <a:xfrm>
            <a:off x="4889288" y="-265471"/>
            <a:ext cx="7899823" cy="738894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"/>
          <p:cNvSpPr txBox="1"/>
          <p:nvPr/>
        </p:nvSpPr>
        <p:spPr>
          <a:xfrm>
            <a:off x="628036" y="1559273"/>
            <a:ext cx="385204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I hope you all had good lunch. Because this is another data set to prove why eating well is important  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/>
          <p:nvPr>
            <p:ph idx="1" type="body"/>
          </p:nvPr>
        </p:nvSpPr>
        <p:spPr>
          <a:xfrm>
            <a:off x="5957013" y="1854385"/>
            <a:ext cx="4859338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/>
              <a:t>Data set &amp; libraries used  </a:t>
            </a:r>
            <a:endParaRPr/>
          </a:p>
        </p:txBody>
      </p:sp>
      <p:sp>
        <p:nvSpPr>
          <p:cNvPr id="270" name="Google Shape;270;p3"/>
          <p:cNvSpPr txBox="1"/>
          <p:nvPr>
            <p:ph idx="2" type="body"/>
          </p:nvPr>
        </p:nvSpPr>
        <p:spPr>
          <a:xfrm>
            <a:off x="5957013" y="3061976"/>
            <a:ext cx="4859338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/>
              <a:t>Objectives &amp; hypothesis </a:t>
            </a:r>
            <a:endParaRPr/>
          </a:p>
        </p:txBody>
      </p:sp>
      <p:sp>
        <p:nvSpPr>
          <p:cNvPr id="271" name="Google Shape;271;p3"/>
          <p:cNvSpPr txBox="1"/>
          <p:nvPr>
            <p:ph idx="3" type="body"/>
          </p:nvPr>
        </p:nvSpPr>
        <p:spPr>
          <a:xfrm>
            <a:off x="5960715" y="4270602"/>
            <a:ext cx="4859338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/>
              <a:t>Insight &amp; visualisations </a:t>
            </a:r>
            <a:endParaRPr/>
          </a:p>
        </p:txBody>
      </p:sp>
      <p:sp>
        <p:nvSpPr>
          <p:cNvPr id="272" name="Google Shape;272;p3"/>
          <p:cNvSpPr txBox="1"/>
          <p:nvPr>
            <p:ph type="title"/>
          </p:nvPr>
        </p:nvSpPr>
        <p:spPr>
          <a:xfrm>
            <a:off x="574431" y="3210334"/>
            <a:ext cx="3914273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Agenda  </a:t>
            </a:r>
            <a:endParaRPr/>
          </a:p>
        </p:txBody>
      </p:sp>
      <p:sp>
        <p:nvSpPr>
          <p:cNvPr id="273" name="Google Shape;273;p3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3"/>
          <p:cNvSpPr txBox="1"/>
          <p:nvPr>
            <p:ph idx="4" type="body"/>
          </p:nvPr>
        </p:nvSpPr>
        <p:spPr>
          <a:xfrm>
            <a:off x="5957013" y="5476946"/>
            <a:ext cx="4859338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/>
              <a:t>For the next step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cused elementary student writing at desk in classroom" id="279" name="Google Shape;279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0005" r="30005" t="0"/>
          <a:stretch/>
        </p:blipFill>
        <p:spPr>
          <a:xfrm>
            <a:off x="0" y="0"/>
            <a:ext cx="41148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80" name="Google Shape;280;p4"/>
          <p:cNvSpPr txBox="1"/>
          <p:nvPr>
            <p:ph type="title"/>
          </p:nvPr>
        </p:nvSpPr>
        <p:spPr>
          <a:xfrm>
            <a:off x="4572000" y="570832"/>
            <a:ext cx="70104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Data set &amp; libraries used </a:t>
            </a:r>
            <a:endParaRPr/>
          </a:p>
        </p:txBody>
      </p:sp>
      <p:sp>
        <p:nvSpPr>
          <p:cNvPr id="281" name="Google Shape;281;p4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5168" y="3568786"/>
            <a:ext cx="6797448" cy="2614403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4"/>
          <p:cNvSpPr txBox="1"/>
          <p:nvPr/>
        </p:nvSpPr>
        <p:spPr>
          <a:xfrm>
            <a:off x="4884750" y="1279560"/>
            <a:ext cx="54864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indent="-2667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✔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Kaggle, 2018, US,  </a:t>
            </a:r>
            <a:r>
              <a:rPr b="0" i="0" lang="en-US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Students Performance in Exams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Libraries used : </a:t>
            </a:r>
            <a:endParaRPr sz="1100"/>
          </a:p>
          <a:p>
            <a:pPr indent="-2667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✔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Seaborn </a:t>
            </a:r>
            <a:endParaRPr sz="1100"/>
          </a:p>
          <a:p>
            <a:pPr indent="-2667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✔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set :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1000 students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5"/>
          <p:cNvGrpSpPr/>
          <p:nvPr/>
        </p:nvGrpSpPr>
        <p:grpSpPr>
          <a:xfrm>
            <a:off x="0" y="-10732"/>
            <a:ext cx="12191999" cy="6873348"/>
            <a:chOff x="0" y="-10732"/>
            <a:chExt cx="10972791" cy="6873348"/>
          </a:xfrm>
        </p:grpSpPr>
        <p:sp>
          <p:nvSpPr>
            <p:cNvPr id="290" name="Google Shape;290;p5"/>
            <p:cNvSpPr/>
            <p:nvPr/>
          </p:nvSpPr>
          <p:spPr>
            <a:xfrm>
              <a:off x="0" y="-6116"/>
              <a:ext cx="3657597" cy="686873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3657597" y="-10732"/>
              <a:ext cx="3657597" cy="6868732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315194" y="-10732"/>
              <a:ext cx="3657597" cy="68687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5"/>
          <p:cNvSpPr txBox="1"/>
          <p:nvPr>
            <p:ph idx="12" type="sldNum"/>
          </p:nvPr>
        </p:nvSpPr>
        <p:spPr>
          <a:xfrm>
            <a:off x="8864252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u="none" cap="none" strike="noStrike">
                <a:solidFill>
                  <a:srgbClr val="0A0A0A"/>
                </a:solidFill>
              </a:rPr>
              <a:t>‹#›</a:t>
            </a:fld>
            <a:endParaRPr b="0" i="0" u="none" cap="none" strike="noStrike">
              <a:solidFill>
                <a:srgbClr val="0A0A0A"/>
              </a:solidFill>
            </a:endParaRPr>
          </a:p>
        </p:txBody>
      </p:sp>
      <p:sp>
        <p:nvSpPr>
          <p:cNvPr id="294" name="Google Shape;294;p5"/>
          <p:cNvSpPr txBox="1"/>
          <p:nvPr/>
        </p:nvSpPr>
        <p:spPr>
          <a:xfrm>
            <a:off x="609600" y="6400801"/>
            <a:ext cx="3505200" cy="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i="0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Francesca Kim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© 2020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"/>
          <p:cNvSpPr txBox="1"/>
          <p:nvPr/>
        </p:nvSpPr>
        <p:spPr>
          <a:xfrm>
            <a:off x="513285" y="2292086"/>
            <a:ext cx="27293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Objectives &amp; process </a:t>
            </a:r>
            <a:endParaRPr/>
          </a:p>
        </p:txBody>
      </p:sp>
      <p:cxnSp>
        <p:nvCxnSpPr>
          <p:cNvPr id="296" name="Google Shape;296;p5"/>
          <p:cNvCxnSpPr/>
          <p:nvPr/>
        </p:nvCxnSpPr>
        <p:spPr>
          <a:xfrm rot="10800000">
            <a:off x="623460" y="2144685"/>
            <a:ext cx="201168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7" name="Google Shape;297;p5"/>
          <p:cNvSpPr/>
          <p:nvPr/>
        </p:nvSpPr>
        <p:spPr>
          <a:xfrm rot="5400000">
            <a:off x="3738185" y="3269908"/>
            <a:ext cx="965667" cy="352679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8" name="Google Shape;298;p5"/>
          <p:cNvSpPr/>
          <p:nvPr/>
        </p:nvSpPr>
        <p:spPr>
          <a:xfrm rot="5400000">
            <a:off x="7814883" y="3247294"/>
            <a:ext cx="965667" cy="352679"/>
          </a:xfrm>
          <a:prstGeom prst="triangle">
            <a:avLst>
              <a:gd fmla="val 50000" name="adj"/>
            </a:avLst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9" name="Google Shape;299;p5"/>
          <p:cNvSpPr txBox="1"/>
          <p:nvPr/>
        </p:nvSpPr>
        <p:spPr>
          <a:xfrm>
            <a:off x="4743893" y="1465342"/>
            <a:ext cx="31398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3200"/>
              <a:buFont typeface="Arial"/>
              <a:buNone/>
            </a:pPr>
            <a:r>
              <a:rPr b="1" lang="en-US" sz="2900">
                <a:solidFill>
                  <a:srgbClr val="0A0A0A"/>
                </a:solidFill>
              </a:rPr>
              <a:t>Identify factors that can determine students’ academic </a:t>
            </a:r>
            <a:endParaRPr b="1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3200"/>
              <a:buFont typeface="Arial"/>
              <a:buNone/>
            </a:pPr>
            <a:r>
              <a:rPr b="1" lang="en-US" sz="2900">
                <a:solidFill>
                  <a:srgbClr val="0A0A0A"/>
                </a:solidFill>
              </a:rPr>
              <a:t>success </a:t>
            </a:r>
            <a:endParaRPr b="1" i="0" sz="2900" u="none" cap="none" strike="noStrike">
              <a:solidFill>
                <a:srgbClr val="0A0A0A"/>
              </a:solidFill>
            </a:endParaRPr>
          </a:p>
        </p:txBody>
      </p:sp>
      <p:sp>
        <p:nvSpPr>
          <p:cNvPr id="300" name="Google Shape;300;p5"/>
          <p:cNvSpPr txBox="1"/>
          <p:nvPr/>
        </p:nvSpPr>
        <p:spPr>
          <a:xfrm>
            <a:off x="8548879" y="1843014"/>
            <a:ext cx="3316531" cy="344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1" marL="228600" marR="0" rtl="0"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How does student’s linguistic skill impact math score? </a:t>
            </a:r>
            <a:endParaRPr/>
          </a:p>
          <a:p>
            <a:pPr indent="-127000" lvl="1" marL="228600" marR="0" rtl="0"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A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Does a student’s gender play a role in math and language score? </a:t>
            </a:r>
            <a:endParaRPr/>
          </a:p>
          <a:p>
            <a:pPr indent="-127000" lvl="1" marL="228600" marR="0" rtl="0"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A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Can your parental educational background influence your score? </a:t>
            </a:r>
            <a:endParaRPr/>
          </a:p>
          <a:p>
            <a:pPr indent="-127000" lvl="1" marL="228600" marR="0" rtl="0"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A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Can hunger influence your score? </a:t>
            </a:r>
            <a:endParaRPr/>
          </a:p>
          <a:p>
            <a:pPr indent="0" lvl="1" marL="0" marR="0" rtl="0"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A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228600" marR="0" rtl="0"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A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"/>
          <p:cNvSpPr txBox="1"/>
          <p:nvPr/>
        </p:nvSpPr>
        <p:spPr>
          <a:xfrm>
            <a:off x="8548879" y="1465362"/>
            <a:ext cx="33165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Questions to ask &amp; process to follow</a:t>
            </a:r>
            <a:endParaRPr b="0" i="0" sz="1200" u="none" cap="none" strike="noStrike">
              <a:solidFill>
                <a:srgbClr val="0A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5"/>
          <p:cNvCxnSpPr/>
          <p:nvPr/>
        </p:nvCxnSpPr>
        <p:spPr>
          <a:xfrm>
            <a:off x="8644945" y="1787259"/>
            <a:ext cx="310003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 txBox="1"/>
          <p:nvPr>
            <p:ph type="title"/>
          </p:nvPr>
        </p:nvSpPr>
        <p:spPr>
          <a:xfrm>
            <a:off x="609600" y="2427121"/>
            <a:ext cx="2729345" cy="3444020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</a:pPr>
            <a:r>
              <a:rPr b="1" lang="en-US">
                <a:solidFill>
                  <a:srgbClr val="00B0F0"/>
                </a:solidFill>
              </a:rPr>
              <a:t>Reading and writing scores have high correlations</a:t>
            </a:r>
            <a:r>
              <a:rPr b="1" lang="en-US">
                <a:solidFill>
                  <a:srgbClr val="0098BF"/>
                </a:solidFill>
              </a:rPr>
              <a:t> </a:t>
            </a:r>
            <a:r>
              <a:rPr b="1" lang="en-US"/>
              <a:t>whilst there is no correlation between linguistic score and math score</a:t>
            </a:r>
            <a:endParaRPr b="1"/>
          </a:p>
        </p:txBody>
      </p:sp>
      <p:sp>
        <p:nvSpPr>
          <p:cNvPr id="308" name="Google Shape;308;p6"/>
          <p:cNvSpPr txBox="1"/>
          <p:nvPr>
            <p:ph idx="12" type="sldNum"/>
          </p:nvPr>
        </p:nvSpPr>
        <p:spPr>
          <a:xfrm>
            <a:off x="88392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309" name="Google Shape;309;p6"/>
          <p:cNvPicPr preferRelativeResize="0"/>
          <p:nvPr/>
        </p:nvPicPr>
        <p:blipFill rotWithShape="1">
          <a:blip r:embed="rId3">
            <a:alphaModFix/>
          </a:blip>
          <a:srcRect b="0" l="0" r="906" t="0"/>
          <a:stretch/>
        </p:blipFill>
        <p:spPr>
          <a:xfrm>
            <a:off x="4805940" y="364495"/>
            <a:ext cx="6211250" cy="623466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/>
          <p:nvPr/>
        </p:nvSpPr>
        <p:spPr>
          <a:xfrm>
            <a:off x="4363519" y="311667"/>
            <a:ext cx="6653671" cy="6234665"/>
          </a:xfrm>
          <a:custGeom>
            <a:rect b="b" l="l" r="r" t="t"/>
            <a:pathLst>
              <a:path extrusionOk="0" h="6234665" w="6653671">
                <a:moveTo>
                  <a:pt x="0" y="0"/>
                </a:moveTo>
                <a:lnTo>
                  <a:pt x="6653671" y="0"/>
                </a:lnTo>
                <a:lnTo>
                  <a:pt x="6653671" y="6234665"/>
                </a:lnTo>
                <a:lnTo>
                  <a:pt x="0" y="6234665"/>
                </a:lnTo>
                <a:lnTo>
                  <a:pt x="0" y="0"/>
                </a:lnTo>
                <a:close/>
                <a:moveTo>
                  <a:pt x="4753630" y="1966524"/>
                </a:moveTo>
                <a:lnTo>
                  <a:pt x="4753630" y="3910734"/>
                </a:lnTo>
                <a:lnTo>
                  <a:pt x="6593754" y="3910734"/>
                </a:lnTo>
                <a:lnTo>
                  <a:pt x="6593754" y="1966524"/>
                </a:lnTo>
                <a:lnTo>
                  <a:pt x="4753630" y="1966524"/>
                </a:lnTo>
                <a:close/>
              </a:path>
            </a:pathLst>
          </a:custGeom>
          <a:solidFill>
            <a:srgbClr val="FFFFFF">
              <a:alpha val="7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"/>
          <p:cNvSpPr/>
          <p:nvPr/>
        </p:nvSpPr>
        <p:spPr>
          <a:xfrm>
            <a:off x="9177066" y="2331019"/>
            <a:ext cx="1840124" cy="1944210"/>
          </a:xfrm>
          <a:custGeom>
            <a:rect b="b" l="l" r="r" t="t"/>
            <a:pathLst>
              <a:path extrusionOk="0" h="1944210" w="1840124">
                <a:moveTo>
                  <a:pt x="0" y="0"/>
                </a:moveTo>
                <a:lnTo>
                  <a:pt x="1840124" y="0"/>
                </a:lnTo>
                <a:lnTo>
                  <a:pt x="1840124" y="1944210"/>
                </a:lnTo>
                <a:lnTo>
                  <a:pt x="0" y="194421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76200">
            <a:solidFill>
              <a:srgbClr val="C53A0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312" name="Google Shape;312;p6"/>
          <p:cNvPicPr preferRelativeResize="0"/>
          <p:nvPr/>
        </p:nvPicPr>
        <p:blipFill rotWithShape="1">
          <a:blip r:embed="rId3">
            <a:alphaModFix/>
          </a:blip>
          <a:srcRect b="75624" l="147" r="97070" t="7519"/>
          <a:stretch/>
        </p:blipFill>
        <p:spPr>
          <a:xfrm rot="5400000">
            <a:off x="4962306" y="3833084"/>
            <a:ext cx="305363" cy="184012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313" name="Google Shape;313;p6"/>
          <p:cNvSpPr/>
          <p:nvPr/>
        </p:nvSpPr>
        <p:spPr>
          <a:xfrm rot="-2380761">
            <a:off x="6289763" y="4735713"/>
            <a:ext cx="188980" cy="675128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505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314" name="Google Shape;314;p6"/>
          <p:cNvPicPr preferRelativeResize="0"/>
          <p:nvPr/>
        </p:nvPicPr>
        <p:blipFill rotWithShape="1">
          <a:blip r:embed="rId3">
            <a:alphaModFix/>
          </a:blip>
          <a:srcRect b="14117" l="-250" r="96405" t="71437"/>
          <a:stretch/>
        </p:blipFill>
        <p:spPr>
          <a:xfrm rot="5400000">
            <a:off x="10776614" y="3446845"/>
            <a:ext cx="413559" cy="154518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A screenshot of a cell phone&#10;&#10;Description automatically generated" id="315" name="Google Shape;315;p6"/>
          <p:cNvPicPr preferRelativeResize="0"/>
          <p:nvPr/>
        </p:nvPicPr>
        <p:blipFill rotWithShape="1">
          <a:blip r:embed="rId3">
            <a:alphaModFix/>
          </a:blip>
          <a:srcRect b="43892" l="-250" r="96135" t="39251"/>
          <a:stretch/>
        </p:blipFill>
        <p:spPr>
          <a:xfrm rot="5400000">
            <a:off x="8212453" y="2383062"/>
            <a:ext cx="451630" cy="184012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 txBox="1"/>
          <p:nvPr>
            <p:ph idx="12" type="sldNum"/>
          </p:nvPr>
        </p:nvSpPr>
        <p:spPr>
          <a:xfrm>
            <a:off x="9138367" y="63931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7"/>
          <p:cNvSpPr txBox="1"/>
          <p:nvPr>
            <p:ph type="title"/>
          </p:nvPr>
        </p:nvSpPr>
        <p:spPr>
          <a:xfrm>
            <a:off x="609600" y="633268"/>
            <a:ext cx="10972800" cy="895630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600"/>
              <a:t>The moment when the stereotype comes true… In this data set,  male students excelled in math scores more so than their counterparts. </a:t>
            </a:r>
            <a:endParaRPr b="1" sz="2600"/>
          </a:p>
        </p:txBody>
      </p:sp>
      <p:sp>
        <p:nvSpPr>
          <p:cNvPr id="322" name="Google Shape;322;p7"/>
          <p:cNvSpPr txBox="1"/>
          <p:nvPr/>
        </p:nvSpPr>
        <p:spPr>
          <a:xfrm>
            <a:off x="736601" y="2034266"/>
            <a:ext cx="2612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Reading &amp; writing </a:t>
            </a:r>
            <a:endParaRPr/>
          </a:p>
        </p:txBody>
      </p:sp>
      <p:sp>
        <p:nvSpPr>
          <p:cNvPr id="323" name="Google Shape;323;p7"/>
          <p:cNvSpPr txBox="1"/>
          <p:nvPr/>
        </p:nvSpPr>
        <p:spPr>
          <a:xfrm>
            <a:off x="6979748" y="1957707"/>
            <a:ext cx="2612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endParaRPr/>
          </a:p>
        </p:txBody>
      </p:sp>
      <p:cxnSp>
        <p:nvCxnSpPr>
          <p:cNvPr id="324" name="Google Shape;324;p7"/>
          <p:cNvCxnSpPr/>
          <p:nvPr/>
        </p:nvCxnSpPr>
        <p:spPr>
          <a:xfrm>
            <a:off x="3905967" y="2051001"/>
            <a:ext cx="0" cy="4120161"/>
          </a:xfrm>
          <a:prstGeom prst="straightConnector1">
            <a:avLst/>
          </a:prstGeom>
          <a:noFill/>
          <a:ln cap="flat" cmpd="sng" w="9525">
            <a:solidFill>
              <a:srgbClr val="66E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7"/>
          <p:cNvSpPr txBox="1"/>
          <p:nvPr/>
        </p:nvSpPr>
        <p:spPr>
          <a:xfrm>
            <a:off x="3531813" y="2593602"/>
            <a:ext cx="748307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scatter chart&#10;&#10;Description automatically generated" id="326" name="Google Shape;3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989" y="2593602"/>
            <a:ext cx="6125785" cy="41592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327" name="Google Shape;3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187" y="2858832"/>
            <a:ext cx="2220561" cy="1485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328" name="Google Shape;32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186" y="4662950"/>
            <a:ext cx="2220562" cy="153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"/>
          <p:cNvSpPr txBox="1"/>
          <p:nvPr>
            <p:ph type="title"/>
          </p:nvPr>
        </p:nvSpPr>
        <p:spPr>
          <a:xfrm>
            <a:off x="609600" y="2427121"/>
            <a:ext cx="2729345" cy="2336024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/>
              <a:t>Students with highly educated parents had a better chance to succeed academically </a:t>
            </a:r>
            <a:endParaRPr b="1"/>
          </a:p>
        </p:txBody>
      </p:sp>
      <p:sp>
        <p:nvSpPr>
          <p:cNvPr id="334" name="Google Shape;334;p8"/>
          <p:cNvSpPr txBox="1"/>
          <p:nvPr>
            <p:ph idx="12" type="sldNum"/>
          </p:nvPr>
        </p:nvSpPr>
        <p:spPr>
          <a:xfrm>
            <a:off x="90043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8"/>
          <p:cNvSpPr txBox="1"/>
          <p:nvPr/>
        </p:nvSpPr>
        <p:spPr>
          <a:xfrm>
            <a:off x="11061251" y="555944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Master’s </a:t>
            </a:r>
            <a:endParaRPr/>
          </a:p>
        </p:txBody>
      </p:sp>
      <p:sp>
        <p:nvSpPr>
          <p:cNvPr id="336" name="Google Shape;336;p8"/>
          <p:cNvSpPr txBox="1"/>
          <p:nvPr/>
        </p:nvSpPr>
        <p:spPr>
          <a:xfrm>
            <a:off x="10058480" y="555944"/>
            <a:ext cx="11695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Bachelor’s  </a:t>
            </a:r>
            <a:endParaRPr/>
          </a:p>
        </p:txBody>
      </p:sp>
      <p:sp>
        <p:nvSpPr>
          <p:cNvPr id="337" name="Google Shape;337;p8"/>
          <p:cNvSpPr txBox="1"/>
          <p:nvPr/>
        </p:nvSpPr>
        <p:spPr>
          <a:xfrm>
            <a:off x="9010650" y="555950"/>
            <a:ext cx="11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Uncompleted BA </a:t>
            </a:r>
            <a:endParaRPr/>
          </a:p>
        </p:txBody>
      </p:sp>
      <p:sp>
        <p:nvSpPr>
          <p:cNvPr id="338" name="Google Shape;338;p8"/>
          <p:cNvSpPr txBox="1"/>
          <p:nvPr/>
        </p:nvSpPr>
        <p:spPr>
          <a:xfrm>
            <a:off x="8144929" y="555944"/>
            <a:ext cx="9532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Associate’s degree </a:t>
            </a:r>
            <a:endParaRPr/>
          </a:p>
        </p:txBody>
      </p:sp>
      <p:sp>
        <p:nvSpPr>
          <p:cNvPr id="339" name="Google Shape;339;p8"/>
          <p:cNvSpPr txBox="1"/>
          <p:nvPr/>
        </p:nvSpPr>
        <p:spPr>
          <a:xfrm>
            <a:off x="7311115" y="555944"/>
            <a:ext cx="9532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High school diploma </a:t>
            </a:r>
            <a:endParaRPr/>
          </a:p>
        </p:txBody>
      </p:sp>
      <p:sp>
        <p:nvSpPr>
          <p:cNvPr id="340" name="Google Shape;340;p8"/>
          <p:cNvSpPr txBox="1"/>
          <p:nvPr/>
        </p:nvSpPr>
        <p:spPr>
          <a:xfrm>
            <a:off x="6214734" y="555944"/>
            <a:ext cx="13239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Middle school diploma </a:t>
            </a:r>
            <a:endParaRPr/>
          </a:p>
        </p:txBody>
      </p:sp>
      <p:sp>
        <p:nvSpPr>
          <p:cNvPr id="341" name="Google Shape;341;p8"/>
          <p:cNvSpPr txBox="1"/>
          <p:nvPr/>
        </p:nvSpPr>
        <p:spPr>
          <a:xfrm>
            <a:off x="4447455" y="2844224"/>
            <a:ext cx="15035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Parental educational background &amp; average score of each students  </a:t>
            </a:r>
            <a:endParaRPr/>
          </a:p>
        </p:txBody>
      </p:sp>
      <p:sp>
        <p:nvSpPr>
          <p:cNvPr id="342" name="Google Shape;342;p8"/>
          <p:cNvSpPr txBox="1"/>
          <p:nvPr/>
        </p:nvSpPr>
        <p:spPr>
          <a:xfrm>
            <a:off x="5366830" y="1192601"/>
            <a:ext cx="89427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Avr.Score </a:t>
            </a:r>
            <a:endParaRPr/>
          </a:p>
        </p:txBody>
      </p:sp>
      <p:pic>
        <p:nvPicPr>
          <p:cNvPr id="343" name="Google Shape;343;p8"/>
          <p:cNvPicPr preferRelativeResize="0"/>
          <p:nvPr/>
        </p:nvPicPr>
        <p:blipFill rotWithShape="1">
          <a:blip r:embed="rId3">
            <a:alphaModFix/>
          </a:blip>
          <a:srcRect b="6966" l="0" r="0" t="3146"/>
          <a:stretch/>
        </p:blipFill>
        <p:spPr>
          <a:xfrm>
            <a:off x="6030400" y="1192602"/>
            <a:ext cx="5879651" cy="54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8"/>
          <p:cNvSpPr/>
          <p:nvPr/>
        </p:nvSpPr>
        <p:spPr>
          <a:xfrm>
            <a:off x="10138920" y="364494"/>
            <a:ext cx="1836731" cy="446150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9"/>
          <p:cNvPicPr preferRelativeResize="0"/>
          <p:nvPr/>
        </p:nvPicPr>
        <p:blipFill rotWithShape="1">
          <a:blip r:embed="rId3">
            <a:alphaModFix/>
          </a:blip>
          <a:srcRect b="6966" l="0" r="0" t="3146"/>
          <a:stretch/>
        </p:blipFill>
        <p:spPr>
          <a:xfrm>
            <a:off x="6030400" y="1192602"/>
            <a:ext cx="5879651" cy="54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9"/>
          <p:cNvSpPr txBox="1"/>
          <p:nvPr>
            <p:ph type="title"/>
          </p:nvPr>
        </p:nvSpPr>
        <p:spPr>
          <a:xfrm>
            <a:off x="609600" y="2427121"/>
            <a:ext cx="2729345" cy="2705356"/>
          </a:xfrm>
          <a:prstGeom prst="rect">
            <a:avLst/>
          </a:prstGeom>
          <a:noFill/>
          <a:ln>
            <a:noFill/>
          </a:ln>
        </p:spPr>
        <p:txBody>
          <a:bodyPr anchorCtr="0" anchor="t" bIns="11885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/>
              <a:t>Students whose parents with minimal educational level have a higher chance of lagging behind. </a:t>
            </a:r>
            <a:endParaRPr b="1"/>
          </a:p>
        </p:txBody>
      </p:sp>
      <p:sp>
        <p:nvSpPr>
          <p:cNvPr id="351" name="Google Shape;351;p9"/>
          <p:cNvSpPr txBox="1"/>
          <p:nvPr>
            <p:ph idx="12" type="sldNum"/>
          </p:nvPr>
        </p:nvSpPr>
        <p:spPr>
          <a:xfrm>
            <a:off x="9004300" y="6355006"/>
            <a:ext cx="27432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9"/>
          <p:cNvSpPr txBox="1"/>
          <p:nvPr/>
        </p:nvSpPr>
        <p:spPr>
          <a:xfrm>
            <a:off x="11061251" y="555944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Master’s </a:t>
            </a:r>
            <a:endParaRPr/>
          </a:p>
        </p:txBody>
      </p:sp>
      <p:sp>
        <p:nvSpPr>
          <p:cNvPr id="353" name="Google Shape;353;p9"/>
          <p:cNvSpPr txBox="1"/>
          <p:nvPr/>
        </p:nvSpPr>
        <p:spPr>
          <a:xfrm>
            <a:off x="10058480" y="555944"/>
            <a:ext cx="11695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Bachelor’s  </a:t>
            </a:r>
            <a:endParaRPr/>
          </a:p>
        </p:txBody>
      </p:sp>
      <p:sp>
        <p:nvSpPr>
          <p:cNvPr id="354" name="Google Shape;354;p9"/>
          <p:cNvSpPr txBox="1"/>
          <p:nvPr/>
        </p:nvSpPr>
        <p:spPr>
          <a:xfrm>
            <a:off x="9010654" y="555944"/>
            <a:ext cx="11282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Uncompleted BA </a:t>
            </a:r>
            <a:endParaRPr/>
          </a:p>
        </p:txBody>
      </p:sp>
      <p:sp>
        <p:nvSpPr>
          <p:cNvPr id="355" name="Google Shape;355;p9"/>
          <p:cNvSpPr txBox="1"/>
          <p:nvPr/>
        </p:nvSpPr>
        <p:spPr>
          <a:xfrm>
            <a:off x="8144929" y="555944"/>
            <a:ext cx="9532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Associate’s degree </a:t>
            </a:r>
            <a:endParaRPr/>
          </a:p>
        </p:txBody>
      </p:sp>
      <p:sp>
        <p:nvSpPr>
          <p:cNvPr id="356" name="Google Shape;356;p9"/>
          <p:cNvSpPr txBox="1"/>
          <p:nvPr/>
        </p:nvSpPr>
        <p:spPr>
          <a:xfrm>
            <a:off x="7311115" y="555944"/>
            <a:ext cx="9532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High school diploma </a:t>
            </a:r>
            <a:endParaRPr/>
          </a:p>
        </p:txBody>
      </p:sp>
      <p:sp>
        <p:nvSpPr>
          <p:cNvPr id="357" name="Google Shape;357;p9"/>
          <p:cNvSpPr txBox="1"/>
          <p:nvPr/>
        </p:nvSpPr>
        <p:spPr>
          <a:xfrm>
            <a:off x="6214734" y="555944"/>
            <a:ext cx="13239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Middle school diploma </a:t>
            </a:r>
            <a:endParaRPr/>
          </a:p>
        </p:txBody>
      </p:sp>
      <p:sp>
        <p:nvSpPr>
          <p:cNvPr id="358" name="Google Shape;358;p9"/>
          <p:cNvSpPr txBox="1"/>
          <p:nvPr/>
        </p:nvSpPr>
        <p:spPr>
          <a:xfrm>
            <a:off x="4447455" y="2844224"/>
            <a:ext cx="15035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Parental educational background &amp; average score of each students  </a:t>
            </a:r>
            <a:endParaRPr/>
          </a:p>
        </p:txBody>
      </p:sp>
      <p:sp>
        <p:nvSpPr>
          <p:cNvPr id="359" name="Google Shape;359;p9"/>
          <p:cNvSpPr txBox="1"/>
          <p:nvPr/>
        </p:nvSpPr>
        <p:spPr>
          <a:xfrm>
            <a:off x="5357961" y="1246462"/>
            <a:ext cx="89427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Avr.Score </a:t>
            </a:r>
            <a:endParaRPr/>
          </a:p>
        </p:txBody>
      </p:sp>
      <p:sp>
        <p:nvSpPr>
          <p:cNvPr id="360" name="Google Shape;360;p9"/>
          <p:cNvSpPr/>
          <p:nvPr/>
        </p:nvSpPr>
        <p:spPr>
          <a:xfrm>
            <a:off x="6527799" y="3377007"/>
            <a:ext cx="2643023" cy="3116498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9"/>
          <p:cNvCxnSpPr/>
          <p:nvPr/>
        </p:nvCxnSpPr>
        <p:spPr>
          <a:xfrm>
            <a:off x="11252200" y="4492625"/>
            <a:ext cx="4953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362" name="Google Shape;362;p9"/>
          <p:cNvCxnSpPr/>
          <p:nvPr/>
        </p:nvCxnSpPr>
        <p:spPr>
          <a:xfrm>
            <a:off x="10384945" y="4835525"/>
            <a:ext cx="4953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363" name="Google Shape;363;p9"/>
          <p:cNvCxnSpPr/>
          <p:nvPr/>
        </p:nvCxnSpPr>
        <p:spPr>
          <a:xfrm flipH="1" rot="10800000">
            <a:off x="9258654" y="5422490"/>
            <a:ext cx="1883400" cy="780600"/>
          </a:xfrm>
          <a:prstGeom prst="bentConnector3">
            <a:avLst>
              <a:gd fmla="val 10057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364" name="Google Shape;364;p9"/>
          <p:cNvSpPr txBox="1"/>
          <p:nvPr/>
        </p:nvSpPr>
        <p:spPr>
          <a:xfrm>
            <a:off x="10375900" y="4912826"/>
            <a:ext cx="1421578" cy="861774"/>
          </a:xfrm>
          <a:prstGeom prst="rect">
            <a:avLst/>
          </a:prstGeom>
          <a:solidFill>
            <a:srgbClr val="EAEA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 the underscored outliers from these groups scored much higher than the students from the bottom 2 groups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Office Theme">
  <a:themeElements>
    <a:clrScheme name="DxI Palette">
      <a:dk1>
        <a:srgbClr val="0A0A0A"/>
      </a:dk1>
      <a:lt1>
        <a:srgbClr val="FFFFFF"/>
      </a:lt1>
      <a:dk2>
        <a:srgbClr val="374156"/>
      </a:dk2>
      <a:lt2>
        <a:srgbClr val="FFFFFF"/>
      </a:lt2>
      <a:accent1>
        <a:srgbClr val="1082C5"/>
      </a:accent1>
      <a:accent2>
        <a:srgbClr val="00CCFF"/>
      </a:accent2>
      <a:accent3>
        <a:srgbClr val="33CCCC"/>
      </a:accent3>
      <a:accent4>
        <a:srgbClr val="FF5050"/>
      </a:accent4>
      <a:accent5>
        <a:srgbClr val="F15927"/>
      </a:accent5>
      <a:accent6>
        <a:srgbClr val="9966FF"/>
      </a:accent6>
      <a:hlink>
        <a:srgbClr val="9966FF"/>
      </a:hlink>
      <a:folHlink>
        <a:srgbClr val="1F39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2020-09-26T11:21:22Z</dcterms:created>
  <dc:creator>Kim, Francesca</dc:creator>
</cp:coreProperties>
</file>