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Lora"/>
      <p:regular r:id="rId37"/>
      <p:bold r:id="rId38"/>
      <p:italic r:id="rId39"/>
      <p:boldItalic r:id="rId40"/>
    </p:embeddedFon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i7Es7u6/5bXN3KKbuKUNYdD5P0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06C9A4-B181-48D1-BDD8-A5ED23E632C7}">
  <a:tblStyle styleId="{FC06C9A4-B181-48D1-BDD8-A5ED23E632C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ora-boldItalic.fntdata"/><Relationship Id="rId20" Type="http://schemas.openxmlformats.org/officeDocument/2006/relationships/slide" Target="slides/slide15.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7.xml"/><Relationship Id="rId44" Type="http://schemas.openxmlformats.org/officeDocument/2006/relationships/font" Target="fonts/QuattrocentoSans-boldItalic.fntdata"/><Relationship Id="rId21" Type="http://schemas.openxmlformats.org/officeDocument/2006/relationships/slide" Target="slides/slide16.xml"/><Relationship Id="rId43" Type="http://schemas.openxmlformats.org/officeDocument/2006/relationships/font" Target="fonts/Quattrocento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ora-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ora-italic.fntdata"/><Relationship Id="rId16" Type="http://schemas.openxmlformats.org/officeDocument/2006/relationships/slide" Target="slides/slide11.xml"/><Relationship Id="rId38" Type="http://schemas.openxmlformats.org/officeDocument/2006/relationships/font" Target="fonts/Lor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f07ac4c1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6f07ac4c1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03d437e5c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903d437e5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03d437e5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903d437e5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df30b9c9f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7df30b9c9f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df30b9c9f_1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df30b9c9f_1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03d437e5c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903d437e5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df30b9c9f_1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7df30b9c9f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03d437e5c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903d437e5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df30b9c9f_1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7df30b9c9f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df30b9c9f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7df30b9c9f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03d437e5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03d437e5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df30b9c9f_1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7df30b9c9f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03d437e5c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903d437e5c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03d437e5c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903d437e5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df4486f2a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7df4486f2a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df30b9c9f_1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7df30b9c9f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df30b9c9f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7df30b9c9f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6d2c2abd73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6d2c2abd7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f30b9c9f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7df30b9c9f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df30b9c9f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7df30b9c9f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df4486f2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7df4486f2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f30b9c9f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7df30b9c9f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df30b9c9f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7df30b9c9f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df30b9c9f_1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df30b9c9f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df30b9c9f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7df30b9c9f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03d437e5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03d437e5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6" name="Google Shape;16;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7" name="Google Shape;17;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19" name="Google Shape;19;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cxnSp>
        <p:nvCxnSpPr>
          <p:cNvPr id="22" name="Google Shape;22;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3" name="Google Shape;23;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25" name="Google Shape;25;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26" name="Google Shape;26;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Lora"/>
                <a:ea typeface="Lora"/>
                <a:cs typeface="Lora"/>
                <a:sym typeface="Lora"/>
              </a:rPr>
              <a:t>“</a:t>
            </a:r>
            <a:endParaRPr b="1" i="0" sz="3600" u="none" cap="none" strike="noStrike">
              <a:solidFill>
                <a:srgbClr val="000000"/>
              </a:solidFill>
              <a:latin typeface="Lora"/>
              <a:ea typeface="Lora"/>
              <a:cs typeface="Lora"/>
              <a:sym typeface="Lora"/>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Dutch_language"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l-0nPnSvbX8" TargetMode="Externa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Web_accessibil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en.wikipedia.org/wiki/UTF-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3-eu-west-1.amazonaws.com/ih-materials/uploads/data-static/documents/the-html5-breakfast-site.html"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5"/>
            <a:ext cx="37041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Roboto"/>
                <a:ea typeface="Roboto"/>
                <a:cs typeface="Roboto"/>
                <a:sym typeface="Roboto"/>
              </a:rPr>
              <a:t>Understanding Web Content</a:t>
            </a:r>
            <a:endParaRPr>
              <a:latin typeface="Roboto"/>
              <a:ea typeface="Roboto"/>
              <a:cs typeface="Roboto"/>
              <a:sym typeface="Roboto"/>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6f07ac4c18_0_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Elements: &lt;p&gt; and &lt;h&gt;</a:t>
            </a:r>
            <a:endParaRPr/>
          </a:p>
        </p:txBody>
      </p:sp>
      <p:sp>
        <p:nvSpPr>
          <p:cNvPr id="157" name="Google Shape;157;g6f07ac4c18_0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8" name="Google Shape;158;g6f07ac4c18_0_6"/>
          <p:cNvSpPr txBox="1"/>
          <p:nvPr/>
        </p:nvSpPr>
        <p:spPr>
          <a:xfrm>
            <a:off x="418025" y="1490350"/>
            <a:ext cx="85239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i="0" lang="en" u="none" cap="none" strike="noStrike">
                <a:solidFill>
                  <a:srgbClr val="000000"/>
                </a:solidFill>
              </a:rPr>
              <a:t>Paragraphs:</a:t>
            </a:r>
            <a:r>
              <a:rPr i="0" lang="en" u="none" cap="none" strike="noStrike">
                <a:solidFill>
                  <a:srgbClr val="000000"/>
                </a:solidFill>
              </a:rPr>
              <a:t> The HTML &lt;p&gt; element represents a paragraph of text. Paragraphs are blocks of text separated from adjacent blocks by vertical blank space and/or first-line indentation.</a:t>
            </a:r>
            <a:endParaRPr i="0" u="none" cap="none" strike="noStrike">
              <a:solidFill>
                <a:srgbClr val="000000"/>
              </a:solidFill>
            </a:endParaRPr>
          </a:p>
          <a:p>
            <a:pPr indent="0" lvl="0" marL="457200" marR="0" rtl="0" algn="l">
              <a:lnSpc>
                <a:spcPct val="115000"/>
              </a:lnSpc>
              <a:spcBef>
                <a:spcPts val="0"/>
              </a:spcBef>
              <a:spcAft>
                <a:spcPts val="0"/>
              </a:spcAft>
              <a:buClr>
                <a:srgbClr val="000000"/>
              </a:buClr>
              <a:buSzPts val="1200"/>
              <a:buFont typeface="Arial"/>
              <a:buNone/>
            </a:pPr>
            <a:r>
              <a:t/>
            </a:r>
            <a:endParaRPr i="0" u="none" cap="none" strike="noStrike">
              <a:solidFill>
                <a:srgbClr val="000000"/>
              </a:solidFill>
            </a:endParaRPr>
          </a:p>
          <a:p>
            <a:pPr indent="0" lvl="0" marL="457200" marR="0" rtl="0" algn="l">
              <a:lnSpc>
                <a:spcPct val="115000"/>
              </a:lnSpc>
              <a:spcBef>
                <a:spcPts val="0"/>
              </a:spcBef>
              <a:spcAft>
                <a:spcPts val="0"/>
              </a:spcAft>
              <a:buNone/>
            </a:pPr>
            <a:r>
              <a:rPr b="1" lang="en"/>
              <a:t>Headers</a:t>
            </a:r>
            <a:r>
              <a:rPr b="1" i="0" lang="en" u="none" cap="none" strike="noStrike">
                <a:solidFill>
                  <a:srgbClr val="000000"/>
                </a:solidFill>
              </a:rPr>
              <a:t>:</a:t>
            </a:r>
            <a:r>
              <a:rPr i="0" lang="en" u="none" cap="none" strike="noStrike">
                <a:solidFill>
                  <a:srgbClr val="000000"/>
                </a:solidFill>
              </a:rPr>
              <a:t> Heading elements have six levels of document headings (titles): &lt;h1&gt; is the most important and &lt;h6&gt; is the least important one. A title briefly describes the topic of the section it introduces.</a:t>
            </a:r>
            <a:endParaRPr i="0" u="none" cap="none" strike="noStrike">
              <a:solidFill>
                <a:srgbClr val="000000"/>
              </a:solidFill>
            </a:endParaRPr>
          </a:p>
          <a:p>
            <a:pPr indent="0" lvl="0" marL="0" marR="0" rtl="0" algn="l">
              <a:lnSpc>
                <a:spcPct val="115000"/>
              </a:lnSpc>
              <a:spcBef>
                <a:spcPts val="0"/>
              </a:spcBef>
              <a:spcAft>
                <a:spcPts val="0"/>
              </a:spcAft>
              <a:buClr>
                <a:srgbClr val="000000"/>
              </a:buClr>
              <a:buSzPts val="1200"/>
              <a:buFont typeface="Arial"/>
              <a:buNone/>
            </a:pPr>
            <a:r>
              <a:t/>
            </a:r>
            <a:endParaRPr i="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03d437e5c_0_3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a:t>
            </a:r>
            <a:r>
              <a:rPr lang="en" u="sng">
                <a:solidFill>
                  <a:schemeClr val="hlink"/>
                </a:solidFill>
                <a:hlinkClick r:id="rId3"/>
              </a:rPr>
              <a:t>Elements</a:t>
            </a:r>
            <a:r>
              <a:rPr lang="en">
                <a:solidFill>
                  <a:schemeClr val="dk1"/>
                </a:solidFill>
              </a:rPr>
              <a:t>: &lt;p&gt; and &lt;h&gt;</a:t>
            </a:r>
            <a:endParaRPr/>
          </a:p>
        </p:txBody>
      </p:sp>
      <p:sp>
        <p:nvSpPr>
          <p:cNvPr id="164" name="Google Shape;164;g903d437e5c_0_3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5" name="Google Shape;165;g903d437e5c_0_32"/>
          <p:cNvPicPr preferRelativeResize="0"/>
          <p:nvPr/>
        </p:nvPicPr>
        <p:blipFill>
          <a:blip r:embed="rId4">
            <a:alphaModFix/>
          </a:blip>
          <a:stretch>
            <a:fillRect/>
          </a:stretch>
        </p:blipFill>
        <p:spPr>
          <a:xfrm>
            <a:off x="152400" y="1358268"/>
            <a:ext cx="8839201" cy="2192439"/>
          </a:xfrm>
          <a:prstGeom prst="rect">
            <a:avLst/>
          </a:prstGeom>
          <a:noFill/>
          <a:ln cap="flat" cmpd="sng" w="9525">
            <a:solidFill>
              <a:srgbClr val="000000"/>
            </a:solidFill>
            <a:prstDash val="solid"/>
            <a:round/>
            <a:headEnd len="sm" w="sm" type="none"/>
            <a:tailEnd len="sm" w="sm" type="none"/>
          </a:ln>
        </p:spPr>
      </p:pic>
      <p:sp>
        <p:nvSpPr>
          <p:cNvPr id="166" name="Google Shape;166;g903d437e5c_0_32"/>
          <p:cNvSpPr txBox="1"/>
          <p:nvPr/>
        </p:nvSpPr>
        <p:spPr>
          <a:xfrm>
            <a:off x="152500" y="3681950"/>
            <a:ext cx="8839200" cy="12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&lt;p&gt;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However, the Old Franconian language did not die out at large, as it continued to be spoken in the Low Countries, and subsequently evolved into what is now called Old Low Franconian or Old Dutch in the Low Countries. In fact, Old Frankish could be reconstructed from Old Dutch and Frankish loanwords in Old French.&lt;sup id="cite_ref-38" class="reference"&gt;&lt;a href="#cite_note-38"&gt;&amp;#91;28&amp;#93;&lt;/a&gt;&lt;/sup&gt;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&lt;/p&gt;</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03d437e5c_0_4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Elements: &lt;p&gt; and &lt;h&gt;</a:t>
            </a:r>
            <a:endParaRPr/>
          </a:p>
        </p:txBody>
      </p:sp>
      <p:sp>
        <p:nvSpPr>
          <p:cNvPr id="172" name="Google Shape;172;g903d437e5c_0_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g903d437e5c_0_43"/>
          <p:cNvSpPr txBox="1"/>
          <p:nvPr/>
        </p:nvSpPr>
        <p:spPr>
          <a:xfrm>
            <a:off x="424200" y="3480750"/>
            <a:ext cx="8513400" cy="12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&lt;h2&gt;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&lt;span class="mw-headline" id="History"&gt;History&lt;/span&gt;&lt;span class="mw-editsection"&gt;&lt;span class="mw-editsection-bracket"&gt;[&lt;/span&gt;&lt;a href="/w/index.php?title=Dutch_language&amp;amp;action=edit&amp;amp;section=2" title="Edit section: History"&gt;edit&lt;/a&gt;&lt;span class="mw-editsection-bracket"&gt;]&lt;/span&gt;&lt;/span&gt;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&lt;/h2&gt;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pic>
        <p:nvPicPr>
          <p:cNvPr id="174" name="Google Shape;174;g903d437e5c_0_43"/>
          <p:cNvPicPr preferRelativeResize="0"/>
          <p:nvPr/>
        </p:nvPicPr>
        <p:blipFill>
          <a:blip r:embed="rId3">
            <a:alphaModFix/>
          </a:blip>
          <a:stretch>
            <a:fillRect/>
          </a:stretch>
        </p:blipFill>
        <p:spPr>
          <a:xfrm>
            <a:off x="424200" y="1714299"/>
            <a:ext cx="8513350" cy="1410425"/>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df30b9c9f_1_8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Elements: &lt;ul&gt; and &lt;li&gt;</a:t>
            </a:r>
            <a:endParaRPr>
              <a:highlight>
                <a:srgbClr val="FFCD00"/>
              </a:highlight>
            </a:endParaRPr>
          </a:p>
        </p:txBody>
      </p:sp>
      <p:sp>
        <p:nvSpPr>
          <p:cNvPr id="180" name="Google Shape;180;g7df30b9c9f_1_8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1" name="Google Shape;181;g7df30b9c9f_1_85"/>
          <p:cNvSpPr txBox="1"/>
          <p:nvPr/>
        </p:nvSpPr>
        <p:spPr>
          <a:xfrm>
            <a:off x="418025" y="1358275"/>
            <a:ext cx="85239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i="0" lang="en" u="none" cap="none" strike="noStrike">
                <a:solidFill>
                  <a:srgbClr val="000000"/>
                </a:solidFill>
              </a:rPr>
              <a:t>Ordered List:</a:t>
            </a:r>
            <a:r>
              <a:rPr b="0" i="0" lang="en" u="none" cap="none" strike="noStrike">
                <a:solidFill>
                  <a:srgbClr val="000000"/>
                </a:solidFill>
                <a:latin typeface="Arial"/>
                <a:ea typeface="Arial"/>
                <a:cs typeface="Arial"/>
                <a:sym typeface="Arial"/>
              </a:rPr>
              <a:t> The HTML </a:t>
            </a:r>
            <a:r>
              <a:rPr b="0" i="0" lang="en" u="none" cap="none" strike="noStrike">
                <a:solidFill>
                  <a:srgbClr val="000000"/>
                </a:solidFill>
                <a:latin typeface="Courier New"/>
                <a:ea typeface="Courier New"/>
                <a:cs typeface="Courier New"/>
                <a:sym typeface="Courier New"/>
              </a:rPr>
              <a:t>&lt;ol&gt;</a:t>
            </a:r>
            <a:r>
              <a:rPr b="0" i="0" lang="en" u="none" cap="none" strike="noStrike">
                <a:solidFill>
                  <a:srgbClr val="000000"/>
                </a:solidFill>
                <a:latin typeface="Arial"/>
                <a:ea typeface="Arial"/>
                <a:cs typeface="Arial"/>
                <a:sym typeface="Arial"/>
              </a:rPr>
              <a:t> element represents an ordered list of items. Each list item is numbered.</a:t>
            </a:r>
            <a:endParaRPr b="0" i="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1" i="0" lang="en" u="none" cap="none" strike="noStrike">
                <a:solidFill>
                  <a:srgbClr val="000000"/>
                </a:solidFill>
              </a:rPr>
              <a:t>Unordered List:</a:t>
            </a:r>
            <a:r>
              <a:rPr b="1" lang="en"/>
              <a:t> </a:t>
            </a:r>
            <a:r>
              <a:rPr b="0" i="0" lang="en" u="none" cap="none" strike="noStrike">
                <a:solidFill>
                  <a:srgbClr val="000000"/>
                </a:solidFill>
                <a:latin typeface="Arial"/>
                <a:ea typeface="Arial"/>
                <a:cs typeface="Arial"/>
                <a:sym typeface="Arial"/>
              </a:rPr>
              <a:t>The </a:t>
            </a:r>
            <a:r>
              <a:rPr b="0" i="0" lang="en" u="none" cap="none" strike="noStrike">
                <a:solidFill>
                  <a:srgbClr val="000000"/>
                </a:solidFill>
                <a:latin typeface="Courier New"/>
                <a:ea typeface="Courier New"/>
                <a:cs typeface="Courier New"/>
                <a:sym typeface="Courier New"/>
              </a:rPr>
              <a:t>&lt;ul&gt; </a:t>
            </a:r>
            <a:r>
              <a:rPr b="0" i="0" lang="en" u="none" cap="none" strike="noStrike">
                <a:solidFill>
                  <a:srgbClr val="000000"/>
                </a:solidFill>
                <a:latin typeface="Arial"/>
                <a:ea typeface="Arial"/>
                <a:cs typeface="Arial"/>
                <a:sym typeface="Arial"/>
              </a:rPr>
              <a:t>element represents a list of items too. However, the order of items is not relevant.</a:t>
            </a:r>
            <a:endParaRPr b="0" i="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 u="none" cap="none" strike="noStrike">
                <a:solidFill>
                  <a:srgbClr val="000000"/>
                </a:solidFill>
                <a:latin typeface="Arial"/>
                <a:ea typeface="Arial"/>
                <a:cs typeface="Arial"/>
                <a:sym typeface="Arial"/>
              </a:rPr>
              <a:t>Ordered and unordered lists both have elements within them. These elements are declared as li elements.</a:t>
            </a:r>
            <a:endParaRPr b="0" i="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 u="none" cap="none" strike="noStrike">
                <a:solidFill>
                  <a:srgbClr val="000000"/>
                </a:solidFill>
                <a:latin typeface="Arial"/>
                <a:ea typeface="Arial"/>
                <a:cs typeface="Arial"/>
                <a:sym typeface="Arial"/>
              </a:rPr>
              <a:t>This would be an example of code for an ordered list:</a:t>
            </a:r>
            <a:endParaRPr b="0" i="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&lt;ol&gt;</a:t>
            </a:r>
            <a:endParaRPr b="0" i="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  &lt;li&gt;first item&lt;/li&gt;</a:t>
            </a:r>
            <a:endParaRPr b="0" i="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  &lt;li&gt;second item&lt;/li&gt;</a:t>
            </a:r>
            <a:endParaRPr b="0" i="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  &lt;li&gt;third item&lt;/li&gt;</a:t>
            </a:r>
            <a:endParaRPr b="0" i="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&lt;/ol&gt;</a:t>
            </a:r>
            <a:endParaRPr b="0" i="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1000"/>
                                        <p:tgtEl>
                                          <p:spTgt spid="1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animEffect filter="fade" transition="in">
                                      <p:cBhvr>
                                        <p:cTn dur="1000"/>
                                        <p:tgtEl>
                                          <p:spTgt spid="1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animEffect filter="fade" transition="in">
                                      <p:cBhvr>
                                        <p:cTn dur="1000"/>
                                        <p:tgtEl>
                                          <p:spTgt spid="18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3" st="13"/>
                                            </p:txEl>
                                          </p:spTgt>
                                        </p:tgtEl>
                                        <p:attrNameLst>
                                          <p:attrName>style.visibility</p:attrName>
                                        </p:attrNameLst>
                                      </p:cBhvr>
                                      <p:to>
                                        <p:strVal val="visible"/>
                                      </p:to>
                                    </p:set>
                                    <p:animEffect filter="fade" transition="in">
                                      <p:cBhvr>
                                        <p:cTn dur="1000"/>
                                        <p:tgtEl>
                                          <p:spTgt spid="181">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7df30b9c9f_1_9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Elements: &lt;table&gt;</a:t>
            </a:r>
            <a:endParaRPr>
              <a:highlight>
                <a:srgbClr val="FFCD00"/>
              </a:highlight>
            </a:endParaRPr>
          </a:p>
        </p:txBody>
      </p:sp>
      <p:sp>
        <p:nvSpPr>
          <p:cNvPr id="187" name="Google Shape;187;g7df30b9c9f_1_9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8" name="Google Shape;188;g7df30b9c9f_1_92"/>
          <p:cNvSpPr txBox="1"/>
          <p:nvPr/>
        </p:nvSpPr>
        <p:spPr>
          <a:xfrm>
            <a:off x="418025" y="1490350"/>
            <a:ext cx="85239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u="none" cap="none" strike="noStrike">
              <a:solidFill>
                <a:srgbClr val="000000"/>
              </a:solidFill>
            </a:endParaRPr>
          </a:p>
          <a:p>
            <a:pPr indent="0" lvl="0" marL="457200" marR="0" rtl="0" algn="l">
              <a:lnSpc>
                <a:spcPct val="100000"/>
              </a:lnSpc>
              <a:spcBef>
                <a:spcPts val="0"/>
              </a:spcBef>
              <a:spcAft>
                <a:spcPts val="0"/>
              </a:spcAft>
              <a:buNone/>
            </a:pPr>
            <a:r>
              <a:rPr b="1" lang="en"/>
              <a:t>Table: </a:t>
            </a:r>
            <a:r>
              <a:rPr lang="en"/>
              <a:t>U</a:t>
            </a:r>
            <a:r>
              <a:rPr b="0" i="0" lang="en" u="none" cap="none" strike="noStrike">
                <a:solidFill>
                  <a:srgbClr val="000000"/>
                </a:solidFill>
                <a:latin typeface="Arial"/>
                <a:ea typeface="Arial"/>
                <a:cs typeface="Arial"/>
                <a:sym typeface="Arial"/>
              </a:rPr>
              <a:t>sed to express information in a two dimensional data table. It requires several other elements inside to make sense.</a:t>
            </a:r>
            <a:endParaRPr b="0" i="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en" u="none" cap="none" strike="noStrike">
                <a:solidFill>
                  <a:srgbClr val="000000"/>
                </a:solidFill>
                <a:latin typeface="Arial"/>
                <a:ea typeface="Arial"/>
                <a:cs typeface="Arial"/>
                <a:sym typeface="Arial"/>
              </a:rPr>
              <a:t>The HTML element table row </a:t>
            </a:r>
            <a:r>
              <a:rPr b="0" i="0" lang="en" u="none" cap="none" strike="noStrike">
                <a:solidFill>
                  <a:srgbClr val="000000"/>
                </a:solidFill>
                <a:latin typeface="Courier New"/>
                <a:ea typeface="Courier New"/>
                <a:cs typeface="Courier New"/>
                <a:sym typeface="Courier New"/>
              </a:rPr>
              <a:t>&lt;tr&gt; </a:t>
            </a:r>
            <a:r>
              <a:rPr b="0" i="0" lang="en" u="none" cap="none" strike="noStrike">
                <a:solidFill>
                  <a:srgbClr val="000000"/>
                </a:solidFill>
                <a:latin typeface="Arial"/>
                <a:ea typeface="Arial"/>
                <a:cs typeface="Arial"/>
                <a:sym typeface="Arial"/>
              </a:rPr>
              <a:t>defines a row of cells in a table. If the element inside a row defines a header, we should use the </a:t>
            </a:r>
            <a:r>
              <a:rPr b="0" i="0" lang="en" u="none" cap="none" strike="noStrike">
                <a:solidFill>
                  <a:srgbClr val="000000"/>
                </a:solidFill>
                <a:latin typeface="Courier New"/>
                <a:ea typeface="Courier New"/>
                <a:cs typeface="Courier New"/>
                <a:sym typeface="Courier New"/>
              </a:rPr>
              <a:t>&lt;th&gt; </a:t>
            </a:r>
            <a:r>
              <a:rPr b="0" i="0" lang="en" u="none" cap="none" strike="noStrike">
                <a:solidFill>
                  <a:srgbClr val="000000"/>
                </a:solidFill>
                <a:latin typeface="Arial"/>
                <a:ea typeface="Arial"/>
                <a:cs typeface="Arial"/>
                <a:sym typeface="Arial"/>
              </a:rPr>
              <a:t>(table header), otherwise we should use the </a:t>
            </a:r>
            <a:r>
              <a:rPr b="0" i="0" lang="en" u="none" cap="none" strike="noStrike">
                <a:solidFill>
                  <a:srgbClr val="000000"/>
                </a:solidFill>
                <a:latin typeface="Courier New"/>
                <a:ea typeface="Courier New"/>
                <a:cs typeface="Courier New"/>
                <a:sym typeface="Courier New"/>
              </a:rPr>
              <a:t>&lt;td&gt; </a:t>
            </a:r>
            <a:r>
              <a:rPr b="0" i="0" lang="en" u="none" cap="none" strike="noStrike">
                <a:solidFill>
                  <a:srgbClr val="000000"/>
                </a:solidFill>
                <a:latin typeface="Arial"/>
                <a:ea typeface="Arial"/>
                <a:cs typeface="Arial"/>
                <a:sym typeface="Arial"/>
              </a:rPr>
              <a:t>(table data).</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903d437e5c_0_6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Elements: &lt;table&gt;</a:t>
            </a:r>
            <a:endParaRPr/>
          </a:p>
        </p:txBody>
      </p:sp>
      <p:sp>
        <p:nvSpPr>
          <p:cNvPr id="194" name="Google Shape;194;g903d437e5c_0_6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5" name="Google Shape;195;g903d437e5c_0_61"/>
          <p:cNvSpPr txBox="1"/>
          <p:nvPr/>
        </p:nvSpPr>
        <p:spPr>
          <a:xfrm>
            <a:off x="4846050" y="1686600"/>
            <a:ext cx="3781500" cy="291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&lt;table class="wikitable sortable floatright" style="margin-left:1em"&gt;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&lt;caption&gt;Dutch First Language Speakers</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&lt;/caption&gt;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&lt;tbody&gt;&lt;tr&gt;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&lt;th&gt;Country</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&lt;th&gt;Speakers</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 class="unsortable"&gt;Year</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&lt;/th&gt;&lt;/tr&gt;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&lt;tr&gt;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&lt;td&gt;Netherlands</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&lt;/td&gt;</a:t>
            </a:r>
            <a:endParaRPr sz="1050">
              <a:solidFill>
                <a:schemeClr val="dk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pic>
        <p:nvPicPr>
          <p:cNvPr id="196" name="Google Shape;196;g903d437e5c_0_61"/>
          <p:cNvPicPr preferRelativeResize="0"/>
          <p:nvPr/>
        </p:nvPicPr>
        <p:blipFill>
          <a:blip r:embed="rId3">
            <a:alphaModFix/>
          </a:blip>
          <a:stretch>
            <a:fillRect/>
          </a:stretch>
        </p:blipFill>
        <p:spPr>
          <a:xfrm>
            <a:off x="390275" y="1686600"/>
            <a:ext cx="3484797" cy="2914200"/>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7df30b9c9f_1_9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Elements: &lt;form&gt;</a:t>
            </a:r>
            <a:endParaRPr>
              <a:highlight>
                <a:srgbClr val="FFCD00"/>
              </a:highlight>
            </a:endParaRPr>
          </a:p>
        </p:txBody>
      </p:sp>
      <p:sp>
        <p:nvSpPr>
          <p:cNvPr id="202" name="Google Shape;202;g7df30b9c9f_1_9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3" name="Google Shape;203;g7df30b9c9f_1_99"/>
          <p:cNvSpPr txBox="1"/>
          <p:nvPr/>
        </p:nvSpPr>
        <p:spPr>
          <a:xfrm>
            <a:off x="310050" y="1490350"/>
            <a:ext cx="85239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None/>
            </a:pPr>
            <a:r>
              <a:rPr b="1" lang="en"/>
              <a:t>Form:</a:t>
            </a:r>
            <a:r>
              <a:rPr lang="en"/>
              <a:t> </a:t>
            </a:r>
            <a:r>
              <a:rPr b="0" i="0" lang="en" u="none" cap="none" strike="noStrike">
                <a:solidFill>
                  <a:srgbClr val="000000"/>
                </a:solidFill>
                <a:latin typeface="Arial"/>
                <a:ea typeface="Arial"/>
                <a:cs typeface="Arial"/>
                <a:sym typeface="Arial"/>
              </a:rPr>
              <a:t>The </a:t>
            </a:r>
            <a:r>
              <a:rPr b="0" i="0" lang="en" u="none" cap="none" strike="noStrike">
                <a:solidFill>
                  <a:srgbClr val="000000"/>
                </a:solidFill>
                <a:latin typeface="Courier New"/>
                <a:ea typeface="Courier New"/>
                <a:cs typeface="Courier New"/>
                <a:sym typeface="Courier New"/>
              </a:rPr>
              <a:t>&lt;form&gt; </a:t>
            </a:r>
            <a:r>
              <a:rPr b="0" i="0" lang="en" u="none" cap="none" strike="noStrike">
                <a:solidFill>
                  <a:srgbClr val="000000"/>
                </a:solidFill>
                <a:latin typeface="Arial"/>
                <a:ea typeface="Arial"/>
                <a:cs typeface="Arial"/>
                <a:sym typeface="Arial"/>
              </a:rPr>
              <a:t>element is a section that </a:t>
            </a:r>
            <a:r>
              <a:rPr b="1" i="1" lang="en" u="none" cap="none" strike="noStrike">
                <a:solidFill>
                  <a:srgbClr val="000000"/>
                </a:solidFill>
                <a:latin typeface="Arial"/>
                <a:ea typeface="Arial"/>
                <a:cs typeface="Arial"/>
                <a:sym typeface="Arial"/>
              </a:rPr>
              <a:t>allows the user to input information </a:t>
            </a:r>
            <a:r>
              <a:rPr b="1" i="1" lang="en"/>
              <a:t>on</a:t>
            </a:r>
            <a:r>
              <a:rPr b="1" i="1" lang="en" u="none" cap="none" strike="noStrike">
                <a:solidFill>
                  <a:srgbClr val="000000"/>
                </a:solidFill>
                <a:latin typeface="Arial"/>
                <a:ea typeface="Arial"/>
                <a:cs typeface="Arial"/>
                <a:sym typeface="Arial"/>
              </a:rPr>
              <a:t> </a:t>
            </a:r>
            <a:r>
              <a:rPr b="1" i="1" lang="en"/>
              <a:t>a</a:t>
            </a:r>
            <a:r>
              <a:rPr b="1" i="1" lang="en" u="none" cap="none" strike="noStrike">
                <a:solidFill>
                  <a:srgbClr val="000000"/>
                </a:solidFill>
                <a:latin typeface="Arial"/>
                <a:ea typeface="Arial"/>
                <a:cs typeface="Arial"/>
                <a:sym typeface="Arial"/>
              </a:rPr>
              <a:t> page.</a:t>
            </a:r>
            <a:r>
              <a:rPr b="0" i="0" lang="en" u="none" cap="none" strike="noStrike">
                <a:solidFill>
                  <a:srgbClr val="000000"/>
                </a:solidFill>
                <a:latin typeface="Arial"/>
                <a:ea typeface="Arial"/>
                <a:cs typeface="Arial"/>
                <a:sym typeface="Arial"/>
              </a:rPr>
              <a:t> The </a:t>
            </a:r>
            <a:r>
              <a:rPr b="0" i="0" lang="en" u="none" cap="none" strike="noStrike">
                <a:solidFill>
                  <a:srgbClr val="000000"/>
                </a:solidFill>
                <a:latin typeface="Courier New"/>
                <a:ea typeface="Courier New"/>
                <a:cs typeface="Courier New"/>
                <a:sym typeface="Courier New"/>
              </a:rPr>
              <a:t>&lt;form&gt;</a:t>
            </a:r>
            <a:r>
              <a:rPr b="0" i="1" lang="en" u="none" cap="none" strike="noStrike">
                <a:solidFill>
                  <a:srgbClr val="000000"/>
                </a:solidFill>
                <a:latin typeface="Courier New"/>
                <a:ea typeface="Courier New"/>
                <a:cs typeface="Courier New"/>
                <a:sym typeface="Courier New"/>
              </a:rPr>
              <a:t> </a:t>
            </a:r>
            <a:r>
              <a:rPr b="0" i="0" lang="en" u="none" cap="none" strike="noStrike">
                <a:solidFill>
                  <a:srgbClr val="000000"/>
                </a:solidFill>
                <a:latin typeface="Arial"/>
                <a:ea typeface="Arial"/>
                <a:cs typeface="Arial"/>
                <a:sym typeface="Arial"/>
              </a:rPr>
              <a:t>element holds inputs, radio buttons, select boxes, etc. Usually we will send this information to a web server</a:t>
            </a:r>
            <a:r>
              <a:rPr lang="en"/>
              <a:t>.</a:t>
            </a:r>
            <a:endParaRPr/>
          </a:p>
          <a:p>
            <a:pPr indent="0" lvl="0" marL="0" marR="0" rtl="0" algn="just">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903d437e5c_0_7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Elements: &lt;form&gt;</a:t>
            </a:r>
            <a:endParaRPr>
              <a:highlight>
                <a:srgbClr val="FFCD00"/>
              </a:highlight>
            </a:endParaRPr>
          </a:p>
        </p:txBody>
      </p:sp>
      <p:sp>
        <p:nvSpPr>
          <p:cNvPr id="209" name="Google Shape;209;g903d437e5c_0_7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0" name="Google Shape;210;g903d437e5c_0_70"/>
          <p:cNvSpPr txBox="1"/>
          <p:nvPr/>
        </p:nvSpPr>
        <p:spPr>
          <a:xfrm>
            <a:off x="418025" y="1490350"/>
            <a:ext cx="8523900" cy="253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F</a:t>
            </a:r>
            <a:r>
              <a:rPr lang="en">
                <a:solidFill>
                  <a:schemeClr val="dk1"/>
                </a:solidFill>
              </a:rPr>
              <a:t>orms are elements created to allow users to send information</a:t>
            </a:r>
            <a:r>
              <a:rPr i="1" lang="en">
                <a:solidFill>
                  <a:schemeClr val="dk1"/>
                </a:solidFill>
              </a:rPr>
              <a:t> to the website's server</a:t>
            </a:r>
            <a:r>
              <a:rPr lang="en">
                <a:solidFill>
                  <a:schemeClr val="dk1"/>
                </a:solidFill>
              </a:rPr>
              <a:t>. When a user does this, it is known as a</a:t>
            </a:r>
            <a:r>
              <a:rPr lang="en">
                <a:solidFill>
                  <a:schemeClr val="dk1"/>
                </a:solidFill>
                <a:latin typeface="Courier New"/>
                <a:ea typeface="Courier New"/>
                <a:cs typeface="Courier New"/>
                <a:sym typeface="Courier New"/>
              </a:rPr>
              <a:t> POST Request </a:t>
            </a:r>
            <a:r>
              <a:rPr lang="en">
                <a:solidFill>
                  <a:schemeClr val="dk1"/>
                </a:solidFill>
              </a:rPr>
              <a:t>(as in the user posts information).</a:t>
            </a:r>
            <a:endParaRPr>
              <a:solidFill>
                <a:schemeClr val="dk1"/>
              </a:solidFill>
            </a:endParaRPr>
          </a:p>
          <a:p>
            <a:pPr indent="0" lvl="0" marL="0" rtl="0" algn="l">
              <a:lnSpc>
                <a:spcPct val="115000"/>
              </a:lnSpc>
              <a:spcBef>
                <a:spcPts val="0"/>
              </a:spcBef>
              <a:spcAft>
                <a:spcPts val="0"/>
              </a:spcAft>
              <a:buClr>
                <a:schemeClr val="dk1"/>
              </a:buClr>
              <a:buSzPts val="12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200"/>
              <a:buFont typeface="Arial"/>
              <a:buNone/>
            </a:pPr>
            <a:r>
              <a:t/>
            </a:r>
            <a:endParaRPr>
              <a:solidFill>
                <a:schemeClr val="dk1"/>
              </a:solidFill>
            </a:endParaRPr>
          </a:p>
          <a:p>
            <a:pPr indent="0" lvl="0" marL="0" marR="0" rtl="0" algn="l">
              <a:lnSpc>
                <a:spcPct val="115000"/>
              </a:lnSpc>
              <a:spcBef>
                <a:spcPts val="0"/>
              </a:spcBef>
              <a:spcAft>
                <a:spcPts val="0"/>
              </a:spcAft>
              <a:buClr>
                <a:srgbClr val="000000"/>
              </a:buClr>
              <a:buSzPts val="12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7df30b9c9f_1_106"/>
          <p:cNvSpPr txBox="1"/>
          <p:nvPr>
            <p:ph type="title"/>
          </p:nvPr>
        </p:nvSpPr>
        <p:spPr>
          <a:xfrm>
            <a:off x="1381250" y="795725"/>
            <a:ext cx="3878400" cy="61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Elements: &lt;form&gt; attributes</a:t>
            </a:r>
            <a:endParaRPr>
              <a:highlight>
                <a:srgbClr val="FFCD00"/>
              </a:highlight>
            </a:endParaRPr>
          </a:p>
        </p:txBody>
      </p:sp>
      <p:sp>
        <p:nvSpPr>
          <p:cNvPr id="216" name="Google Shape;216;g7df30b9c9f_1_10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7" name="Google Shape;217;g7df30b9c9f_1_106"/>
          <p:cNvPicPr preferRelativeResize="0"/>
          <p:nvPr/>
        </p:nvPicPr>
        <p:blipFill>
          <a:blip r:embed="rId3">
            <a:alphaModFix/>
          </a:blip>
          <a:stretch>
            <a:fillRect/>
          </a:stretch>
        </p:blipFill>
        <p:spPr>
          <a:xfrm>
            <a:off x="656675" y="1554250"/>
            <a:ext cx="7624525" cy="1383100"/>
          </a:xfrm>
          <a:prstGeom prst="rect">
            <a:avLst/>
          </a:prstGeom>
          <a:noFill/>
          <a:ln cap="flat" cmpd="sng" w="9525">
            <a:solidFill>
              <a:srgbClr val="000000"/>
            </a:solidFill>
            <a:prstDash val="solid"/>
            <a:round/>
            <a:headEnd len="sm" w="sm" type="none"/>
            <a:tailEnd len="sm" w="sm" type="none"/>
          </a:ln>
        </p:spPr>
      </p:pic>
      <p:sp>
        <p:nvSpPr>
          <p:cNvPr id="218" name="Google Shape;218;g7df30b9c9f_1_106"/>
          <p:cNvSpPr txBox="1"/>
          <p:nvPr/>
        </p:nvSpPr>
        <p:spPr>
          <a:xfrm>
            <a:off x="656825" y="3077875"/>
            <a:ext cx="7624500" cy="197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&lt;form action="/w/index.php" id="searchform"&gt;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&lt;div id="simpleSearch"&gt;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&lt;input type="search" name="search" placeholder="Search Wikipedia" title="Search Wikipedia [f]" accesskey="f" id="searchInput"/&gt;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&lt;input type="hidden" name="title" value="Special:Search"&gt;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&lt;input type="submit" name="fulltext" value="Search" title="Search Wikipedia for this text" id="mw-searchButton" class="searchButton mw-fallbackSearchButton"/&gt;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&lt;input type="submit" name="go" value="Go" title="Go to a page with this exact name if it exists" id="searchButton" class="searchButton"/&gt;</a:t>
            </a:r>
            <a:endParaRPr sz="10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&lt;/div&gt;</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&lt;/form&gt;</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7df30b9c9f_1_31"/>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HTML DOM Tree</a:t>
            </a:r>
            <a:endParaRPr/>
          </a:p>
        </p:txBody>
      </p:sp>
      <p:sp>
        <p:nvSpPr>
          <p:cNvPr id="224" name="Google Shape;224;g7df30b9c9f_1_3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225" name="Google Shape;225;g7df30b9c9f_1_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903d437e5c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Content</a:t>
            </a:r>
            <a:endParaRPr>
              <a:highlight>
                <a:srgbClr val="FFCD00"/>
              </a:highlight>
            </a:endParaRPr>
          </a:p>
        </p:txBody>
      </p:sp>
      <p:sp>
        <p:nvSpPr>
          <p:cNvPr id="89" name="Google Shape;89;g903d437e5c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g903d437e5c_0_0"/>
          <p:cNvSpPr txBox="1"/>
          <p:nvPr/>
        </p:nvSpPr>
        <p:spPr>
          <a:xfrm>
            <a:off x="945900" y="2223152"/>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1" name="Google Shape;91;g903d437e5c_0_0"/>
          <p:cNvSpPr txBox="1"/>
          <p:nvPr/>
        </p:nvSpPr>
        <p:spPr>
          <a:xfrm>
            <a:off x="1423200" y="1857900"/>
            <a:ext cx="6297600" cy="1427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
                <a:solidFill>
                  <a:srgbClr val="313131"/>
                </a:solidFill>
                <a:highlight>
                  <a:srgbClr val="FFFFFF"/>
                </a:highlight>
              </a:rPr>
              <a:t>In this lecture you’ll learn about:</a:t>
            </a:r>
            <a:endParaRPr>
              <a:solidFill>
                <a:srgbClr val="313131"/>
              </a:solidFill>
              <a:highlight>
                <a:srgbClr val="FFFFFF"/>
              </a:highlight>
            </a:endParaRPr>
          </a:p>
          <a:p>
            <a:pPr indent="0" lvl="0" marL="0" marR="0" rtl="0" algn="just">
              <a:lnSpc>
                <a:spcPct val="100000"/>
              </a:lnSpc>
              <a:spcBef>
                <a:spcPts val="0"/>
              </a:spcBef>
              <a:spcAft>
                <a:spcPts val="0"/>
              </a:spcAft>
              <a:buClr>
                <a:srgbClr val="000000"/>
              </a:buClr>
              <a:buSzPts val="1200"/>
              <a:buFont typeface="Arial"/>
              <a:buNone/>
            </a:pPr>
            <a:r>
              <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How to understand the basics of HTML;</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HTML elements;</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The DOM Tree. </a:t>
            </a:r>
            <a:endParaRPr>
              <a:solidFill>
                <a:srgbClr val="31313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7df30b9c9f_1_3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DOM Tree</a:t>
            </a:r>
            <a:endParaRPr>
              <a:highlight>
                <a:srgbClr val="FFCD00"/>
              </a:highlight>
            </a:endParaRPr>
          </a:p>
        </p:txBody>
      </p:sp>
      <p:sp>
        <p:nvSpPr>
          <p:cNvPr id="231" name="Google Shape;231;g7df30b9c9f_1_3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descr="In this excerpt from the JavaScript for WordPress Master Course, educator, Zac Gordon, introduces the Document Object Model, an API we can use with JavaScript in interact with the browser&#10;&#10;View the full post &amp; learn more here: https://javascriptforwp.com/the-dom/" id="232" name="Google Shape;232;g7df30b9c9f_1_37" title="An Introduction to the DOM (Document Object Model) in JavaScript">
            <a:hlinkClick r:id="rId3"/>
          </p:cNvPr>
          <p:cNvPicPr preferRelativeResize="0"/>
          <p:nvPr/>
        </p:nvPicPr>
        <p:blipFill>
          <a:blip r:embed="rId4">
            <a:alphaModFix/>
          </a:blip>
          <a:stretch>
            <a:fillRect/>
          </a:stretch>
        </p:blipFill>
        <p:spPr>
          <a:xfrm>
            <a:off x="2147950" y="1407618"/>
            <a:ext cx="4572000"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903d437e5c_0_80"/>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Summary</a:t>
            </a:r>
            <a:endParaRPr/>
          </a:p>
        </p:txBody>
      </p:sp>
      <p:sp>
        <p:nvSpPr>
          <p:cNvPr id="238" name="Google Shape;238;g903d437e5c_0_8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239" name="Google Shape;239;g903d437e5c_0_8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903d437e5c_0_8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Summary</a:t>
            </a:r>
            <a:endParaRPr>
              <a:highlight>
                <a:srgbClr val="FFCD00"/>
              </a:highlight>
            </a:endParaRPr>
          </a:p>
        </p:txBody>
      </p:sp>
      <p:sp>
        <p:nvSpPr>
          <p:cNvPr id="245" name="Google Shape;245;g903d437e5c_0_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6" name="Google Shape;246;g903d437e5c_0_86"/>
          <p:cNvSpPr txBox="1"/>
          <p:nvPr/>
        </p:nvSpPr>
        <p:spPr>
          <a:xfrm>
            <a:off x="945900" y="2223152"/>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7" name="Google Shape;247;g903d437e5c_0_86"/>
          <p:cNvSpPr txBox="1"/>
          <p:nvPr/>
        </p:nvSpPr>
        <p:spPr>
          <a:xfrm>
            <a:off x="1423200" y="1857900"/>
            <a:ext cx="6297600" cy="1427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lang="en">
                <a:solidFill>
                  <a:srgbClr val="313131"/>
                </a:solidFill>
                <a:highlight>
                  <a:srgbClr val="FFFFFF"/>
                </a:highlight>
              </a:rPr>
              <a:t>In this lecture we learnt:</a:t>
            </a:r>
            <a:endParaRPr>
              <a:solidFill>
                <a:srgbClr val="313131"/>
              </a:solidFill>
              <a:highlight>
                <a:srgbClr val="FFFFFF"/>
              </a:highlight>
            </a:endParaRPr>
          </a:p>
          <a:p>
            <a:pPr indent="0" lvl="0" marL="0" marR="0" rtl="0" algn="just">
              <a:lnSpc>
                <a:spcPct val="100000"/>
              </a:lnSpc>
              <a:spcBef>
                <a:spcPts val="0"/>
              </a:spcBef>
              <a:spcAft>
                <a:spcPts val="0"/>
              </a:spcAft>
              <a:buClr>
                <a:srgbClr val="000000"/>
              </a:buClr>
              <a:buSzPts val="1200"/>
              <a:buFont typeface="Arial"/>
              <a:buNone/>
            </a:pPr>
            <a:r>
              <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How to understand the basics of HTML;</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HTML elements;</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How to interpret HTML structures;</a:t>
            </a:r>
            <a:endParaRPr>
              <a:solidFill>
                <a:srgbClr val="313131"/>
              </a:solidFill>
              <a:highlight>
                <a:srgbClr val="FFFFFF"/>
              </a:highlight>
            </a:endParaRPr>
          </a:p>
          <a:p>
            <a:pPr indent="-317500" lvl="0" marL="457200" marR="0" rtl="0" algn="just">
              <a:lnSpc>
                <a:spcPct val="100000"/>
              </a:lnSpc>
              <a:spcBef>
                <a:spcPts val="0"/>
              </a:spcBef>
              <a:spcAft>
                <a:spcPts val="0"/>
              </a:spcAft>
              <a:buClr>
                <a:srgbClr val="313131"/>
              </a:buClr>
              <a:buSzPts val="1400"/>
              <a:buChar char="●"/>
            </a:pPr>
            <a:r>
              <a:rPr lang="en">
                <a:solidFill>
                  <a:srgbClr val="313131"/>
                </a:solidFill>
                <a:highlight>
                  <a:srgbClr val="FFFFFF"/>
                </a:highlight>
              </a:rPr>
              <a:t>The DOM Tree. </a:t>
            </a:r>
            <a:endParaRPr>
              <a:solidFill>
                <a:srgbClr val="31313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Effect filter="fade" transition="in">
                                      <p:cBhvr>
                                        <p:cTn dur="1000"/>
                                        <p:tgtEl>
                                          <p:spTgt spid="2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7df4486f2a_0_107"/>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Finis. </a:t>
            </a:r>
            <a:endParaRPr/>
          </a:p>
        </p:txBody>
      </p:sp>
      <p:sp>
        <p:nvSpPr>
          <p:cNvPr id="253" name="Google Shape;253;g7df4486f2a_0_10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5</a:t>
            </a:r>
            <a:endParaRPr b="0" i="0" sz="2400" u="none" cap="none" strike="noStrike">
              <a:solidFill>
                <a:srgbClr val="000000"/>
              </a:solidFill>
              <a:latin typeface="Lora"/>
              <a:ea typeface="Lora"/>
              <a:cs typeface="Lora"/>
              <a:sym typeface="Lora"/>
            </a:endParaRPr>
          </a:p>
        </p:txBody>
      </p:sp>
      <p:sp>
        <p:nvSpPr>
          <p:cNvPr id="254" name="Google Shape;254;g7df4486f2a_0_10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g7df30b9c9f_1_11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HTML Elements: &lt;fieldset&gt;</a:t>
            </a:r>
            <a:endParaRPr>
              <a:highlight>
                <a:srgbClr val="FFCD00"/>
              </a:highlight>
            </a:endParaRPr>
          </a:p>
        </p:txBody>
      </p:sp>
      <p:sp>
        <p:nvSpPr>
          <p:cNvPr id="260" name="Google Shape;260;g7df30b9c9f_1_1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1" name="Google Shape;261;g7df30b9c9f_1_113"/>
          <p:cNvSpPr txBox="1"/>
          <p:nvPr/>
        </p:nvSpPr>
        <p:spPr>
          <a:xfrm>
            <a:off x="418025" y="1490350"/>
            <a:ext cx="8523900" cy="381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The HTML </a:t>
            </a:r>
            <a:r>
              <a:rPr b="0" i="0" lang="en" sz="1200" u="none" cap="none" strike="noStrike">
                <a:solidFill>
                  <a:srgbClr val="000000"/>
                </a:solidFill>
                <a:latin typeface="Courier New"/>
                <a:ea typeface="Courier New"/>
                <a:cs typeface="Courier New"/>
                <a:sym typeface="Courier New"/>
              </a:rPr>
              <a:t>&lt;fieldset&gt;</a:t>
            </a:r>
            <a:r>
              <a:rPr b="0" i="0" lang="en" sz="1200" u="none" cap="none" strike="noStrike">
                <a:solidFill>
                  <a:srgbClr val="000000"/>
                </a:solidFill>
                <a:latin typeface="Arial"/>
                <a:ea typeface="Arial"/>
                <a:cs typeface="Arial"/>
                <a:sym typeface="Arial"/>
              </a:rPr>
              <a:t> element is used to group several forms into one within a web form.</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We would need to group elements inside a form for different reasons: style purposes, organization and </a:t>
            </a:r>
            <a:r>
              <a:rPr b="0" i="0" lang="en" sz="1200" u="sng" cap="none" strike="noStrike">
                <a:solidFill>
                  <a:schemeClr val="hlink"/>
                </a:solidFill>
                <a:latin typeface="Arial"/>
                <a:ea typeface="Arial"/>
                <a:cs typeface="Arial"/>
                <a:sym typeface="Arial"/>
                <a:hlinkClick r:id="rId3"/>
              </a:rPr>
              <a:t>web accessibility</a:t>
            </a:r>
            <a:r>
              <a:rPr b="0" i="0" lang="en" sz="1200" u="none" cap="none" strike="noStrike">
                <a:solidFill>
                  <a:srgbClr val="000000"/>
                </a:solidFill>
                <a:latin typeface="Arial"/>
                <a:ea typeface="Arial"/>
                <a:cs typeface="Arial"/>
                <a:sym typeface="Arial"/>
              </a:rPr>
              <a:t> features.</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&lt;form action="/action_page.php"&gt;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&lt;fieldset&gt;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&lt;legend&gt;Personalia:&lt;/legend&gt;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&lt;label for="fname"&gt;First name:&lt;/label&gt;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&lt;input type="text" id="fname" name="fname"&gt;&lt;br&gt;&lt;br&gt;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&lt;label for="lname"&gt;Last name:&lt;/label&gt;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&lt;input type="text" id="lname" name="lname"&gt;&lt;br&gt;&lt;br&gt;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&lt;label for="email"&gt;Email:&lt;/label&gt;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&lt;input type="email" id="email" name="email"&gt;&lt;br&gt;&lt;br&gt;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&lt;input type="submit" value="Submit"&gt;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chemeClr val="dk1"/>
              </a:buClr>
              <a:buSzPts val="1100"/>
              <a:buFont typeface="Arial"/>
              <a:buNone/>
            </a:pPr>
            <a:r>
              <a:rPr b="0" i="0" lang="en" sz="1200" u="none" cap="none" strike="noStrike">
                <a:solidFill>
                  <a:srgbClr val="000000"/>
                </a:solidFill>
                <a:latin typeface="Courier New"/>
                <a:ea typeface="Courier New"/>
                <a:cs typeface="Courier New"/>
                <a:sym typeface="Courier New"/>
              </a:rPr>
              <a:t>  &lt;/fieldset&gt;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&lt;/form&gt;</a:t>
            </a:r>
            <a:endParaRPr b="0" i="0" sz="1200" u="none" cap="none" strike="noStrike">
              <a:solidFill>
                <a:srgbClr val="000000"/>
              </a:solidFill>
              <a:latin typeface="Courier New"/>
              <a:ea typeface="Courier New"/>
              <a:cs typeface="Courier New"/>
              <a:sym typeface="Courier New"/>
            </a:endParaRPr>
          </a:p>
          <a:p>
            <a:pPr indent="0" lvl="0" marL="9144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g7df30b9c9f_1_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Types of Web Content</a:t>
            </a:r>
            <a:endParaRPr>
              <a:highlight>
                <a:srgbClr val="FFCD00"/>
              </a:highlight>
            </a:endParaRPr>
          </a:p>
        </p:txBody>
      </p:sp>
      <p:sp>
        <p:nvSpPr>
          <p:cNvPr id="267" name="Google Shape;267;g7df30b9c9f_1_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8" name="Google Shape;268;g7df30b9c9f_1_3"/>
          <p:cNvSpPr txBox="1"/>
          <p:nvPr/>
        </p:nvSpPr>
        <p:spPr>
          <a:xfrm>
            <a:off x="945900" y="2223152"/>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aphicFrame>
        <p:nvGraphicFramePr>
          <p:cNvPr id="269" name="Google Shape;269;g7df30b9c9f_1_3"/>
          <p:cNvGraphicFramePr/>
          <p:nvPr/>
        </p:nvGraphicFramePr>
        <p:xfrm>
          <a:off x="952500" y="1400825"/>
          <a:ext cx="3000000" cy="3000000"/>
        </p:xfrm>
        <a:graphic>
          <a:graphicData uri="http://schemas.openxmlformats.org/drawingml/2006/table">
            <a:tbl>
              <a:tblPr>
                <a:noFill/>
                <a:tableStyleId>{FC06C9A4-B181-48D1-BDD8-A5ED23E632C7}</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Name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MIME Type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Common Extension</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What it does/contains? </a:t>
                      </a:r>
                      <a:endParaRPr b="1"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HTML</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text/html</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htm/html</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HTML defines the structure of a webpage.</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Image</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image/*</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Jpeg, gif etc.</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Webpage’s visuals</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Video Media</a:t>
                      </a:r>
                      <a:endParaRPr sz="1100" u="none" cap="none" strike="noStrike">
                        <a:solidFill>
                          <a:srgbClr val="333333"/>
                        </a:solidFill>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video/*</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Mp4, ogg etc. </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Sequences of img.</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CSS</a:t>
                      </a:r>
                      <a:endParaRPr sz="1100" u="none" cap="none" strike="noStrike">
                        <a:solidFill>
                          <a:srgbClr val="333333"/>
                        </a:solidFill>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text/css</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css</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Cascading Style Sheet (how style of page is presented to user)</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Application</a:t>
                      </a:r>
                      <a:endParaRPr sz="1100" u="none" cap="none" strike="noStrike">
                        <a:solidFill>
                          <a:srgbClr val="333333"/>
                        </a:solidFill>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application/*</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Json, xml, pdf</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Usually require software extensions</a:t>
                      </a:r>
                      <a:endParaRPr sz="11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333333"/>
                          </a:solidFill>
                          <a:highlight>
                            <a:srgbClr val="FFFFFF"/>
                          </a:highlight>
                        </a:rPr>
                        <a:t>JavaScript</a:t>
                      </a:r>
                      <a:endParaRPr sz="1100" u="none" cap="none" strike="noStrike">
                        <a:solidFill>
                          <a:srgbClr val="333333"/>
                        </a:solidFill>
                        <a:highlight>
                          <a:srgbClr val="FFFFFF"/>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text/javascript</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js</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Makes page dynamic and interactive</a:t>
                      </a:r>
                      <a:endParaRPr sz="1100" u="none" cap="none" strike="noStrike"/>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g6d2c2abd73_0_4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Types of Web Content</a:t>
            </a:r>
            <a:endParaRPr>
              <a:highlight>
                <a:srgbClr val="FFCD00"/>
              </a:highlight>
            </a:endParaRPr>
          </a:p>
        </p:txBody>
      </p:sp>
      <p:sp>
        <p:nvSpPr>
          <p:cNvPr id="275" name="Google Shape;275;g6d2c2abd73_0_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6" name="Google Shape;276;g6d2c2abd73_0_44"/>
          <p:cNvSpPr txBox="1"/>
          <p:nvPr/>
        </p:nvSpPr>
        <p:spPr>
          <a:xfrm>
            <a:off x="945900" y="2223152"/>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7" name="Google Shape;277;g6d2c2abd73_0_44"/>
          <p:cNvSpPr txBox="1"/>
          <p:nvPr/>
        </p:nvSpPr>
        <p:spPr>
          <a:xfrm>
            <a:off x="1423200" y="1672075"/>
            <a:ext cx="6297600" cy="1072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313131"/>
                </a:solidFill>
                <a:highlight>
                  <a:srgbClr val="FFFFFF"/>
                </a:highlight>
                <a:latin typeface="Arial"/>
                <a:ea typeface="Arial"/>
                <a:cs typeface="Arial"/>
                <a:sym typeface="Arial"/>
              </a:rPr>
              <a:t>Multipurpose Internet Mail Extensions (MIME)</a:t>
            </a:r>
            <a:r>
              <a:rPr b="0" i="0" lang="en" sz="1200" u="none" cap="none" strike="noStrike">
                <a:solidFill>
                  <a:srgbClr val="313131"/>
                </a:solidFill>
                <a:highlight>
                  <a:srgbClr val="FFFFFF"/>
                </a:highlight>
                <a:latin typeface="Arial"/>
                <a:ea typeface="Arial"/>
                <a:cs typeface="Arial"/>
                <a:sym typeface="Arial"/>
              </a:rPr>
              <a:t> is an internet standard originally designed for emails to support different types of web media. Later, the Internet communication protocols including HTTP and HTTPS also adopted MIME. It extends the email (and web) format beyond simple textual encoded data so that other types of data such as visual and audio data will also be supported.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g7df30b9c9f_1_5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Appendix: </a:t>
            </a:r>
            <a:r>
              <a:rPr lang="en"/>
              <a:t>HTML DOM Tree</a:t>
            </a:r>
            <a:endParaRPr>
              <a:highlight>
                <a:srgbClr val="FFCD00"/>
              </a:highlight>
            </a:endParaRPr>
          </a:p>
        </p:txBody>
      </p:sp>
      <p:sp>
        <p:nvSpPr>
          <p:cNvPr id="283" name="Google Shape;283;g7df30b9c9f_1_5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4" name="Google Shape;284;g7df30b9c9f_1_59"/>
          <p:cNvSpPr txBox="1"/>
          <p:nvPr/>
        </p:nvSpPr>
        <p:spPr>
          <a:xfrm>
            <a:off x="199925" y="1395500"/>
            <a:ext cx="8487600" cy="3484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&lt;!DOCTYPE html&gt;: </a:t>
            </a:r>
            <a:r>
              <a:rPr b="0" i="0" lang="en" sz="1200" u="none" cap="none" strike="noStrike">
                <a:solidFill>
                  <a:srgbClr val="000000"/>
                </a:solidFill>
                <a:latin typeface="Arial"/>
                <a:ea typeface="Arial"/>
                <a:cs typeface="Arial"/>
                <a:sym typeface="Arial"/>
              </a:rPr>
              <a:t>DOCTYPE Indicates that the markup language for your document content is HTML5.</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&lt;html&gt;: </a:t>
            </a:r>
            <a:r>
              <a:rPr b="0" i="0" lang="en" sz="1200" u="none" cap="none" strike="noStrike">
                <a:solidFill>
                  <a:srgbClr val="000000"/>
                </a:solidFill>
                <a:latin typeface="Arial"/>
                <a:ea typeface="Arial"/>
                <a:cs typeface="Arial"/>
                <a:sym typeface="Arial"/>
              </a:rPr>
              <a:t>html represents the root of an HTML document. All other elements must be descendants of this element. It is mandatory to close the tag at the very end of the document by typing </a:t>
            </a:r>
            <a:r>
              <a:rPr b="0" i="0" lang="en" sz="1200" u="none" cap="none" strike="noStrike">
                <a:solidFill>
                  <a:srgbClr val="000000"/>
                </a:solidFill>
                <a:latin typeface="Courier New"/>
                <a:ea typeface="Courier New"/>
                <a:cs typeface="Courier New"/>
                <a:sym typeface="Courier New"/>
              </a:rPr>
              <a:t>&lt;/html&gt;</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&lt;head&gt;:</a:t>
            </a:r>
            <a:r>
              <a:rPr b="0" i="0" lang="en" sz="1200" u="none" cap="none" strike="noStrike">
                <a:solidFill>
                  <a:srgbClr val="000000"/>
                </a:solidFill>
                <a:latin typeface="Arial"/>
                <a:ea typeface="Arial"/>
                <a:cs typeface="Arial"/>
                <a:sym typeface="Arial"/>
              </a:rPr>
              <a:t> head defines an element that provides general information (metadata) about the document, including its title and links to its scripts and style sheets. Usually it contains:</a:t>
            </a:r>
            <a:endParaRPr b="0" i="0" sz="1200" u="none" cap="none" strike="noStrike">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&lt;title&gt;:</a:t>
            </a:r>
            <a:r>
              <a:rPr b="0" i="0" lang="en" sz="1200" u="none" cap="none" strike="noStrike">
                <a:solidFill>
                  <a:srgbClr val="000000"/>
                </a:solidFill>
                <a:latin typeface="Arial"/>
                <a:ea typeface="Arial"/>
                <a:cs typeface="Arial"/>
                <a:sym typeface="Arial"/>
              </a:rPr>
              <a:t> Defines the title of the document, there's only one title element in the head element of an HTML. This title contains only text and it is shown in a browser's title bar or on the page's tab.</a:t>
            </a:r>
            <a:endParaRPr b="0" i="0" sz="1200" u="none" cap="none" strike="noStrike">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&lt;meta&gt;: </a:t>
            </a:r>
            <a:r>
              <a:rPr b="0" i="0" lang="en" sz="1200" u="none" cap="none" strike="noStrike">
                <a:solidFill>
                  <a:srgbClr val="000000"/>
                </a:solidFill>
                <a:latin typeface="Arial"/>
                <a:ea typeface="Arial"/>
                <a:cs typeface="Arial"/>
                <a:sym typeface="Arial"/>
              </a:rPr>
              <a:t>Used to define metadata. This includes information about styles, scripts and data to help browsers use and render the page. One of the most commons elements is the</a:t>
            </a:r>
            <a:r>
              <a:rPr b="0" i="0" lang="en" sz="1200" u="none" cap="none" strike="noStrike">
                <a:solidFill>
                  <a:srgbClr val="000000"/>
                </a:solidFill>
                <a:latin typeface="Courier New"/>
                <a:ea typeface="Courier New"/>
                <a:cs typeface="Courier New"/>
                <a:sym typeface="Courier New"/>
              </a:rPr>
              <a:t> &lt;meta charset="UTF-8"&gt;</a:t>
            </a:r>
            <a:r>
              <a:rPr b="0" i="0" lang="en" sz="1200" u="none" cap="none" strike="noStrike">
                <a:solidFill>
                  <a:srgbClr val="000000"/>
                </a:solidFill>
                <a:latin typeface="Arial"/>
                <a:ea typeface="Arial"/>
                <a:cs typeface="Arial"/>
                <a:sym typeface="Arial"/>
              </a:rPr>
              <a:t>. This specifies the character encoding for the HTML document as </a:t>
            </a:r>
            <a:r>
              <a:rPr b="0" i="0" lang="en" sz="1200" u="sng" cap="none" strike="noStrike">
                <a:solidFill>
                  <a:schemeClr val="hlink"/>
                </a:solidFill>
                <a:latin typeface="Arial"/>
                <a:ea typeface="Arial"/>
                <a:cs typeface="Arial"/>
                <a:sym typeface="Arial"/>
                <a:hlinkClick r:id="rId3"/>
              </a:rPr>
              <a:t>UTF-8</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&lt;style&gt;:</a:t>
            </a:r>
            <a:r>
              <a:rPr b="0" i="0" lang="en" sz="1200" u="none" cap="none" strike="noStrike">
                <a:solidFill>
                  <a:srgbClr val="000000"/>
                </a:solidFill>
                <a:latin typeface="Arial"/>
                <a:ea typeface="Arial"/>
                <a:cs typeface="Arial"/>
                <a:sym typeface="Arial"/>
              </a:rPr>
              <a:t> Defines the CSS styles of the document. The CSS rules can be either (1) defined as a block in the </a:t>
            </a:r>
            <a:r>
              <a:rPr b="0" i="0" lang="en" sz="1200" u="none" cap="none" strike="noStrike">
                <a:solidFill>
                  <a:srgbClr val="000000"/>
                </a:solidFill>
                <a:latin typeface="Courier New"/>
                <a:ea typeface="Courier New"/>
                <a:cs typeface="Courier New"/>
                <a:sym typeface="Courier New"/>
              </a:rPr>
              <a:t>&lt;head&gt;</a:t>
            </a:r>
            <a:r>
              <a:rPr b="0" i="0" lang="en" sz="1200" u="none" cap="none" strike="noStrike">
                <a:solidFill>
                  <a:srgbClr val="000000"/>
                </a:solidFill>
                <a:latin typeface="Arial"/>
                <a:ea typeface="Arial"/>
                <a:cs typeface="Arial"/>
                <a:sym typeface="Arial"/>
              </a:rPr>
              <a:t> tag or (2) referenced from an external file.</a:t>
            </a:r>
            <a:endParaRPr b="0" i="0" sz="1200" u="none" cap="none" strike="noStrike">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Courier New"/>
                <a:ea typeface="Courier New"/>
                <a:cs typeface="Courier New"/>
                <a:sym typeface="Courier New"/>
              </a:rPr>
              <a:t>&lt;body&gt;:</a:t>
            </a:r>
            <a:r>
              <a:rPr b="0" i="0" lang="en" sz="1200" u="none" cap="none" strike="noStrike">
                <a:solidFill>
                  <a:srgbClr val="000000"/>
                </a:solidFill>
                <a:latin typeface="Arial"/>
                <a:ea typeface="Arial"/>
                <a:cs typeface="Arial"/>
                <a:sym typeface="Arial"/>
              </a:rPr>
              <a:t> body is the element containing all the content of an HTML document. Every HTML component should be written between the opening and the closing body tag. As there can be only one entire body in a document, there can be only one</a:t>
            </a:r>
            <a:r>
              <a:rPr b="0" i="0" lang="en" sz="1200" u="none" cap="none" strike="noStrike">
                <a:solidFill>
                  <a:srgbClr val="000000"/>
                </a:solidFill>
                <a:latin typeface="Courier New"/>
                <a:ea typeface="Courier New"/>
                <a:cs typeface="Courier New"/>
                <a:sym typeface="Courier New"/>
              </a:rPr>
              <a:t> &lt;body&gt;</a:t>
            </a:r>
            <a:r>
              <a:rPr b="0" i="0" lang="en" sz="1200" u="none" cap="none" strike="noStrike">
                <a:solidFill>
                  <a:srgbClr val="000000"/>
                </a:solidFill>
                <a:latin typeface="Arial"/>
                <a:ea typeface="Arial"/>
                <a:cs typeface="Arial"/>
                <a:sym typeface="Arial"/>
              </a:rPr>
              <a:t> element.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7df30b9c9f_1_11"/>
          <p:cNvSpPr txBox="1"/>
          <p:nvPr>
            <p:ph type="ctrTitle"/>
          </p:nvPr>
        </p:nvSpPr>
        <p:spPr>
          <a:xfrm>
            <a:off x="2031125" y="2252449"/>
            <a:ext cx="3787800" cy="639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HTML Basics</a:t>
            </a:r>
            <a:endParaRPr/>
          </a:p>
        </p:txBody>
      </p:sp>
      <p:sp>
        <p:nvSpPr>
          <p:cNvPr id="97" name="Google Shape;97;g7df30b9c9f_1_1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98" name="Google Shape;98;g7df30b9c9f_1_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7df4486f2a_0_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Basics</a:t>
            </a:r>
            <a:endParaRPr>
              <a:highlight>
                <a:srgbClr val="FFCD00"/>
              </a:highlight>
            </a:endParaRPr>
          </a:p>
        </p:txBody>
      </p:sp>
      <p:sp>
        <p:nvSpPr>
          <p:cNvPr id="104" name="Google Shape;104;g7df4486f2a_0_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5" name="Google Shape;105;g7df4486f2a_0_1"/>
          <p:cNvSpPr txBox="1"/>
          <p:nvPr/>
        </p:nvSpPr>
        <p:spPr>
          <a:xfrm>
            <a:off x="1018600" y="1530925"/>
            <a:ext cx="7252200" cy="3027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t/>
            </a:r>
            <a:endParaRPr/>
          </a:p>
          <a:p>
            <a:pPr indent="0" lvl="0" marL="457200" marR="0" rtl="0" algn="l">
              <a:lnSpc>
                <a:spcPct val="115000"/>
              </a:lnSpc>
              <a:spcBef>
                <a:spcPts val="0"/>
              </a:spcBef>
              <a:spcAft>
                <a:spcPts val="0"/>
              </a:spcAft>
              <a:buNone/>
            </a:pPr>
            <a:r>
              <a:rPr b="1" i="1" lang="en" u="none" cap="none" strike="noStrike">
                <a:solidFill>
                  <a:srgbClr val="000000"/>
                </a:solidFill>
                <a:highlight>
                  <a:srgbClr val="FFFFFF"/>
                </a:highlight>
                <a:uFill>
                  <a:noFill/>
                </a:uFill>
                <a:hlinkClick r:id="rId3"/>
              </a:rPr>
              <a:t>HyperText Markup Language</a:t>
            </a:r>
            <a:r>
              <a:rPr b="1" i="1" lang="en" u="none" cap="none" strike="noStrike">
                <a:solidFill>
                  <a:srgbClr val="000000"/>
                </a:solidFill>
                <a:highlight>
                  <a:srgbClr val="FFFFFF"/>
                </a:highlight>
              </a:rPr>
              <a:t> (HTML) </a:t>
            </a:r>
            <a:r>
              <a:rPr lang="en" u="none" cap="none" strike="noStrike">
                <a:solidFill>
                  <a:srgbClr val="000000"/>
                </a:solidFill>
                <a:highlight>
                  <a:srgbClr val="FFFFFF"/>
                </a:highlight>
              </a:rPr>
              <a:t>i</a:t>
            </a:r>
            <a:r>
              <a:rPr b="0" i="0" lang="en" u="none" cap="none" strike="noStrike">
                <a:solidFill>
                  <a:srgbClr val="000000"/>
                </a:solidFill>
                <a:highlight>
                  <a:srgbClr val="FFFFFF"/>
                </a:highlight>
                <a:latin typeface="Arial"/>
                <a:ea typeface="Arial"/>
                <a:cs typeface="Arial"/>
                <a:sym typeface="Arial"/>
              </a:rPr>
              <a:t>s a language for creating web pages and web applications. HTML special instructions are the building blocks of web pages.</a:t>
            </a:r>
            <a:endParaRPr b="0" i="0" u="none" cap="none" strike="noStrike">
              <a:solidFill>
                <a:srgbClr val="000000"/>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None/>
            </a:pPr>
            <a:r>
              <a:t/>
            </a:r>
            <a:endParaRPr>
              <a:highlight>
                <a:srgbClr val="FFFFFF"/>
              </a:highlight>
            </a:endParaRPr>
          </a:p>
          <a:p>
            <a:pPr indent="0" lvl="0" marL="0" marR="0" rtl="0" algn="l">
              <a:lnSpc>
                <a:spcPct val="115000"/>
              </a:lnSpc>
              <a:spcBef>
                <a:spcPts val="0"/>
              </a:spcBef>
              <a:spcAft>
                <a:spcPts val="0"/>
              </a:spcAft>
              <a:buNone/>
            </a:pPr>
            <a:r>
              <a:t/>
            </a:r>
            <a:endParaRPr b="0" i="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7df30b9c9f_1_4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HTML: General Structure</a:t>
            </a:r>
            <a:endParaRPr>
              <a:highlight>
                <a:srgbClr val="FFCD00"/>
              </a:highlight>
            </a:endParaRPr>
          </a:p>
        </p:txBody>
      </p:sp>
      <p:sp>
        <p:nvSpPr>
          <p:cNvPr id="111" name="Google Shape;111;g7df30b9c9f_1_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2" name="Google Shape;112;g7df30b9c9f_1_44"/>
          <p:cNvSpPr txBox="1"/>
          <p:nvPr/>
        </p:nvSpPr>
        <p:spPr>
          <a:xfrm>
            <a:off x="1797875" y="1617300"/>
            <a:ext cx="5836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&lt;!DOCTYPE html&gt;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&lt;html&gt;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&lt;head&gt;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&lt;title&gt;My first document&lt;/title&gt;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&lt;meta charset="UTF-8"&gt;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&lt;/head&gt;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&lt;body&gt;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  &lt;/body&gt;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800" u="none" cap="none" strike="noStrike">
                <a:solidFill>
                  <a:srgbClr val="313131"/>
                </a:solidFill>
                <a:highlight>
                  <a:srgbClr val="FFFFFF"/>
                </a:highlight>
                <a:latin typeface="Courier New"/>
                <a:ea typeface="Courier New"/>
                <a:cs typeface="Courier New"/>
                <a:sym typeface="Courier New"/>
              </a:rPr>
              <a:t>&lt;/html&gt;</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800" u="none" cap="none" strike="noStrike">
              <a:solidFill>
                <a:srgbClr val="313131"/>
              </a:solidFill>
              <a:highlight>
                <a:srgbClr val="FFFFFF"/>
              </a:highlight>
              <a:latin typeface="Courier New"/>
              <a:ea typeface="Courier New"/>
              <a:cs typeface="Courier New"/>
              <a:sym typeface="Courier New"/>
            </a:endParaRPr>
          </a:p>
          <a:p>
            <a:pPr indent="0" lvl="0" marL="0" marR="0" rtl="0" algn="l">
              <a:lnSpc>
                <a:spcPct val="140000"/>
              </a:lnSpc>
              <a:spcBef>
                <a:spcPts val="1200"/>
              </a:spcBef>
              <a:spcAft>
                <a:spcPts val="1200"/>
              </a:spcAft>
              <a:buClr>
                <a:srgbClr val="000000"/>
              </a:buClr>
              <a:buSzPts val="1200"/>
              <a:buFont typeface="Arial"/>
              <a:buNone/>
            </a:pPr>
            <a:r>
              <a:t/>
            </a:r>
            <a:endParaRPr b="0" i="0" sz="1800" u="none" cap="none" strike="noStrike">
              <a:solidFill>
                <a:srgbClr val="313131"/>
              </a:solidFill>
              <a:highlight>
                <a:srgbClr val="FFFFFF"/>
              </a:highlight>
              <a:latin typeface="Courier New"/>
              <a:ea typeface="Courier New"/>
              <a:cs typeface="Courier New"/>
              <a:sym typeface="Courier New"/>
            </a:endParaRPr>
          </a:p>
        </p:txBody>
      </p:sp>
      <p:sp>
        <p:nvSpPr>
          <p:cNvPr id="113" name="Google Shape;113;g7df30b9c9f_1_44"/>
          <p:cNvSpPr/>
          <p:nvPr/>
        </p:nvSpPr>
        <p:spPr>
          <a:xfrm>
            <a:off x="1638650" y="1358275"/>
            <a:ext cx="6033600" cy="36258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g7df30b9c9f_1_44"/>
          <p:cNvCxnSpPr>
            <a:endCxn id="113" idx="0"/>
          </p:cNvCxnSpPr>
          <p:nvPr/>
        </p:nvCxnSpPr>
        <p:spPr>
          <a:xfrm flipH="1">
            <a:off x="4655450" y="491875"/>
            <a:ext cx="2004900" cy="8664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g7df30b9c9f_1_44"/>
          <p:cNvSpPr txBox="1"/>
          <p:nvPr/>
        </p:nvSpPr>
        <p:spPr>
          <a:xfrm>
            <a:off x="6810275" y="145375"/>
            <a:ext cx="13491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Document</a:t>
            </a:r>
            <a:endParaRPr>
              <a:latin typeface="Quattrocento Sans"/>
              <a:ea typeface="Quattrocento Sans"/>
              <a:cs typeface="Quattrocento Sans"/>
              <a:sym typeface="Quattrocento Sans"/>
            </a:endParaRPr>
          </a:p>
        </p:txBody>
      </p:sp>
      <p:sp>
        <p:nvSpPr>
          <p:cNvPr id="116" name="Google Shape;116;g7df30b9c9f_1_44"/>
          <p:cNvSpPr/>
          <p:nvPr/>
        </p:nvSpPr>
        <p:spPr>
          <a:xfrm>
            <a:off x="1638650" y="1953575"/>
            <a:ext cx="6033600" cy="3000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g7df30b9c9f_1_44"/>
          <p:cNvCxnSpPr>
            <a:endCxn id="116" idx="0"/>
          </p:cNvCxnSpPr>
          <p:nvPr/>
        </p:nvCxnSpPr>
        <p:spPr>
          <a:xfrm flipH="1">
            <a:off x="4655450" y="894875"/>
            <a:ext cx="3513300" cy="1058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g7df30b9c9f_1_44"/>
          <p:cNvSpPr txBox="1"/>
          <p:nvPr/>
        </p:nvSpPr>
        <p:spPr>
          <a:xfrm>
            <a:off x="7515450" y="491875"/>
            <a:ext cx="13491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HTML “itself”</a:t>
            </a:r>
            <a:endParaRPr>
              <a:latin typeface="Quattrocento Sans"/>
              <a:ea typeface="Quattrocento Sans"/>
              <a:cs typeface="Quattrocento Sans"/>
              <a:sym typeface="Quattrocento Sans"/>
            </a:endParaRPr>
          </a:p>
        </p:txBody>
      </p:sp>
      <p:sp>
        <p:nvSpPr>
          <p:cNvPr id="119" name="Google Shape;119;g7df30b9c9f_1_44"/>
          <p:cNvSpPr/>
          <p:nvPr/>
        </p:nvSpPr>
        <p:spPr>
          <a:xfrm>
            <a:off x="1638650" y="2225225"/>
            <a:ext cx="6033600" cy="11619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7df30b9c9f_1_44"/>
          <p:cNvSpPr/>
          <p:nvPr/>
        </p:nvSpPr>
        <p:spPr>
          <a:xfrm>
            <a:off x="1638650" y="3387125"/>
            <a:ext cx="6033600" cy="866400"/>
          </a:xfrm>
          <a:prstGeom prst="roundRect">
            <a:avLst>
              <a:gd fmla="val 16667" name="adj"/>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7df30b9c9f_1_2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u="sng">
                <a:solidFill>
                  <a:schemeClr val="hlink"/>
                </a:solidFill>
                <a:hlinkClick r:id="rId3"/>
              </a:rPr>
              <a:t>HTML Basics</a:t>
            </a:r>
            <a:endParaRPr>
              <a:highlight>
                <a:srgbClr val="FFCD00"/>
              </a:highlight>
            </a:endParaRPr>
          </a:p>
        </p:txBody>
      </p:sp>
      <p:sp>
        <p:nvSpPr>
          <p:cNvPr id="126" name="Google Shape;126;g7df30b9c9f_1_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7" name="Google Shape;127;g7df30b9c9f_1_24"/>
          <p:cNvSpPr txBox="1"/>
          <p:nvPr/>
        </p:nvSpPr>
        <p:spPr>
          <a:xfrm>
            <a:off x="872925" y="1358277"/>
            <a:ext cx="7252200" cy="87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1400"/>
              <a:buFont typeface="Arial"/>
              <a:buNone/>
            </a:pPr>
            <a:r>
              <a:t/>
            </a:r>
            <a:endParaRPr b="0" i="0" sz="1200" u="none" cap="none" strike="noStrike">
              <a:solidFill>
                <a:srgbClr val="313131"/>
              </a:solidFill>
              <a:highlight>
                <a:srgbClr val="FFFFFF"/>
              </a:highlight>
              <a:latin typeface="Arial"/>
              <a:ea typeface="Arial"/>
              <a:cs typeface="Arial"/>
              <a:sym typeface="Arial"/>
            </a:endParaRPr>
          </a:p>
        </p:txBody>
      </p:sp>
      <p:pic>
        <p:nvPicPr>
          <p:cNvPr id="128" name="Google Shape;128;g7df30b9c9f_1_24"/>
          <p:cNvPicPr preferRelativeResize="0"/>
          <p:nvPr/>
        </p:nvPicPr>
        <p:blipFill>
          <a:blip r:embed="rId4">
            <a:alphaModFix/>
          </a:blip>
          <a:stretch>
            <a:fillRect/>
          </a:stretch>
        </p:blipFill>
        <p:spPr>
          <a:xfrm>
            <a:off x="5548875" y="1443699"/>
            <a:ext cx="3219499" cy="3306150"/>
          </a:xfrm>
          <a:prstGeom prst="rect">
            <a:avLst/>
          </a:prstGeom>
          <a:noFill/>
          <a:ln>
            <a:noFill/>
          </a:ln>
        </p:spPr>
      </p:pic>
      <p:cxnSp>
        <p:nvCxnSpPr>
          <p:cNvPr id="129" name="Google Shape;129;g7df30b9c9f_1_24"/>
          <p:cNvCxnSpPr/>
          <p:nvPr/>
        </p:nvCxnSpPr>
        <p:spPr>
          <a:xfrm>
            <a:off x="3868450" y="2993475"/>
            <a:ext cx="1461600" cy="0"/>
          </a:xfrm>
          <a:prstGeom prst="straightConnector1">
            <a:avLst/>
          </a:prstGeom>
          <a:noFill/>
          <a:ln cap="flat" cmpd="sng" w="38100">
            <a:solidFill>
              <a:schemeClr val="dk2"/>
            </a:solidFill>
            <a:prstDash val="solid"/>
            <a:round/>
            <a:headEnd len="med" w="med" type="none"/>
            <a:tailEnd len="med" w="med" type="triangle"/>
          </a:ln>
        </p:spPr>
      </p:cxnSp>
      <p:pic>
        <p:nvPicPr>
          <p:cNvPr id="130" name="Google Shape;130;g7df30b9c9f_1_24"/>
          <p:cNvPicPr preferRelativeResize="0"/>
          <p:nvPr/>
        </p:nvPicPr>
        <p:blipFill>
          <a:blip r:embed="rId5">
            <a:alphaModFix/>
          </a:blip>
          <a:stretch>
            <a:fillRect/>
          </a:stretch>
        </p:blipFill>
        <p:spPr>
          <a:xfrm>
            <a:off x="357624" y="1794864"/>
            <a:ext cx="3165775" cy="2603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7df30b9c9f_1_66"/>
          <p:cNvSpPr txBox="1"/>
          <p:nvPr>
            <p:ph type="ctrTitle"/>
          </p:nvPr>
        </p:nvSpPr>
        <p:spPr>
          <a:xfrm>
            <a:off x="2031125" y="2245100"/>
            <a:ext cx="3787800" cy="65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HTML: Elements</a:t>
            </a:r>
            <a:endParaRPr/>
          </a:p>
        </p:txBody>
      </p:sp>
      <p:sp>
        <p:nvSpPr>
          <p:cNvPr id="136" name="Google Shape;136;g7df30b9c9f_1_6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137" name="Google Shape;137;g7df30b9c9f_1_6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7df30b9c9f_1_7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Elements: Introduction</a:t>
            </a:r>
            <a:endParaRPr/>
          </a:p>
        </p:txBody>
      </p:sp>
      <p:sp>
        <p:nvSpPr>
          <p:cNvPr id="143" name="Google Shape;143;g7df30b9c9f_1_7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4" name="Google Shape;144;g7df30b9c9f_1_72"/>
          <p:cNvSpPr txBox="1"/>
          <p:nvPr/>
        </p:nvSpPr>
        <p:spPr>
          <a:xfrm>
            <a:off x="800250" y="1490350"/>
            <a:ext cx="7543500" cy="325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Arial"/>
                <a:ea typeface="Arial"/>
                <a:cs typeface="Arial"/>
                <a:sym typeface="Arial"/>
              </a:rPr>
              <a:t>An </a:t>
            </a:r>
            <a:r>
              <a:rPr b="1" i="1" lang="en" u="none" cap="none" strike="noStrike">
                <a:solidFill>
                  <a:srgbClr val="000000"/>
                </a:solidFill>
              </a:rPr>
              <a:t>HTML element </a:t>
            </a:r>
            <a:r>
              <a:rPr b="0" i="0" lang="en" u="none" cap="none" strike="noStrike">
                <a:solidFill>
                  <a:srgbClr val="000000"/>
                </a:solidFill>
                <a:latin typeface="Arial"/>
                <a:ea typeface="Arial"/>
                <a:cs typeface="Arial"/>
                <a:sym typeface="Arial"/>
              </a:rPr>
              <a:t>denotes a specific subdivision or component of the HTML file. It always consists of a start tag and an end tag. In between the tags, there is the content. The general structure o</a:t>
            </a:r>
            <a:r>
              <a:rPr lang="en"/>
              <a:t>f an element</a:t>
            </a:r>
            <a:r>
              <a:rPr b="0" i="0" lang="en" u="none" cap="none" strike="noStrike">
                <a:solidFill>
                  <a:srgbClr val="000000"/>
                </a:solidFill>
                <a:latin typeface="Arial"/>
                <a:ea typeface="Arial"/>
                <a:cs typeface="Arial"/>
                <a:sym typeface="Arial"/>
              </a:rPr>
              <a:t> would be as follows:</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&lt;tag&gt;[Hello World!]&lt;\tag&gt;</a:t>
            </a:r>
            <a:endParaRPr b="0" i="0" u="none" cap="none" strike="noStrike">
              <a:solidFill>
                <a:srgbClr val="000000"/>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Arial"/>
                <a:ea typeface="Arial"/>
                <a:cs typeface="Arial"/>
                <a:sym typeface="Arial"/>
              </a:rPr>
              <a:t>However, HTML elements are almost always nested. This would look like the following:</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	&lt;main tag&gt;</a:t>
            </a:r>
            <a:endParaRPr b="0" i="0" u="none" cap="none" strike="noStrike">
              <a:solidFill>
                <a:srgbClr val="000000"/>
              </a:solidFill>
              <a:latin typeface="Courier New"/>
              <a:ea typeface="Courier New"/>
              <a:cs typeface="Courier New"/>
              <a:sym typeface="Courier New"/>
            </a:endParaRPr>
          </a:p>
          <a:p>
            <a:pPr indent="457200" lvl="0" marL="457200" marR="0" rtl="0" algn="l">
              <a:lnSpc>
                <a:spcPct val="115000"/>
              </a:lnSpc>
              <a:spcBef>
                <a:spcPts val="0"/>
              </a:spcBef>
              <a:spcAft>
                <a:spcPts val="0"/>
              </a:spcAft>
              <a:buClr>
                <a:schemeClr val="dk1"/>
              </a:buClr>
              <a:buSzPts val="1100"/>
              <a:buFont typeface="Arial"/>
              <a:buNone/>
            </a:pPr>
            <a:r>
              <a:rPr b="0" i="0" lang="en" u="none" cap="none" strike="noStrike">
                <a:solidFill>
                  <a:schemeClr val="dk1"/>
                </a:solidFill>
                <a:latin typeface="Courier New"/>
                <a:ea typeface="Courier New"/>
                <a:cs typeface="Courier New"/>
                <a:sym typeface="Courier New"/>
              </a:rPr>
              <a:t>&lt;tag&gt;[Hello World!]&lt;\tag&gt;</a:t>
            </a:r>
            <a:endParaRPr b="0" i="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	</a:t>
            </a:r>
            <a:r>
              <a:rPr b="0" i="0" lang="en" u="none" cap="none" strike="noStrike">
                <a:solidFill>
                  <a:schemeClr val="dk1"/>
                </a:solidFill>
                <a:latin typeface="Courier New"/>
                <a:ea typeface="Courier New"/>
                <a:cs typeface="Courier New"/>
                <a:sym typeface="Courier New"/>
              </a:rPr>
              <a:t>&lt;\main tag&gt;</a:t>
            </a:r>
            <a:endParaRPr b="0" i="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Effect filter="fade" transition="in">
                                      <p:cBhvr>
                                        <p:cTn dur="1000"/>
                                        <p:tgtEl>
                                          <p:spTgt spid="1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Effect filter="fade" transition="in">
                                      <p:cBhvr>
                                        <p:cTn dur="1000"/>
                                        <p:tgtEl>
                                          <p:spTgt spid="1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8" st="8"/>
                                            </p:txEl>
                                          </p:spTgt>
                                        </p:tgtEl>
                                        <p:attrNameLst>
                                          <p:attrName>style.visibility</p:attrName>
                                        </p:attrNameLst>
                                      </p:cBhvr>
                                      <p:to>
                                        <p:strVal val="visible"/>
                                      </p:to>
                                    </p:set>
                                    <p:animEffect filter="fade" transition="in">
                                      <p:cBhvr>
                                        <p:cTn dur="1000"/>
                                        <p:tgtEl>
                                          <p:spTgt spid="1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9" st="9"/>
                                            </p:txEl>
                                          </p:spTgt>
                                        </p:tgtEl>
                                        <p:attrNameLst>
                                          <p:attrName>style.visibility</p:attrName>
                                        </p:attrNameLst>
                                      </p:cBhvr>
                                      <p:to>
                                        <p:strVal val="visible"/>
                                      </p:to>
                                    </p:set>
                                    <p:animEffect filter="fade" transition="in">
                                      <p:cBhvr>
                                        <p:cTn dur="1000"/>
                                        <p:tgtEl>
                                          <p:spTgt spid="1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0" st="10"/>
                                            </p:txEl>
                                          </p:spTgt>
                                        </p:tgtEl>
                                        <p:attrNameLst>
                                          <p:attrName>style.visibility</p:attrName>
                                        </p:attrNameLst>
                                      </p:cBhvr>
                                      <p:to>
                                        <p:strVal val="visible"/>
                                      </p:to>
                                    </p:set>
                                    <p:animEffect filter="fade" transition="in">
                                      <p:cBhvr>
                                        <p:cTn dur="1000"/>
                                        <p:tgtEl>
                                          <p:spTgt spid="1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1" st="11"/>
                                            </p:txEl>
                                          </p:spTgt>
                                        </p:tgtEl>
                                        <p:attrNameLst>
                                          <p:attrName>style.visibility</p:attrName>
                                        </p:attrNameLst>
                                      </p:cBhvr>
                                      <p:to>
                                        <p:strVal val="visible"/>
                                      </p:to>
                                    </p:set>
                                    <p:animEffect filter="fade" transition="in">
                                      <p:cBhvr>
                                        <p:cTn dur="1000"/>
                                        <p:tgtEl>
                                          <p:spTgt spid="14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03d437e5c_0_9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solidFill>
                  <a:schemeClr val="dk1"/>
                </a:solidFill>
              </a:rPr>
              <a:t>HTML Elements: Attributes</a:t>
            </a:r>
            <a:endParaRPr/>
          </a:p>
        </p:txBody>
      </p:sp>
      <p:sp>
        <p:nvSpPr>
          <p:cNvPr id="150" name="Google Shape;150;g903d437e5c_0_9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1" name="Google Shape;151;g903d437e5c_0_93"/>
          <p:cNvSpPr txBox="1"/>
          <p:nvPr/>
        </p:nvSpPr>
        <p:spPr>
          <a:xfrm>
            <a:off x="800250" y="1490350"/>
            <a:ext cx="7543500" cy="325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
              <a:t>Also note that elements often contain additional attributes. For instance, a ‘clean’ element would be:</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rPr b="0" i="0" lang="en" u="none" cap="none" strike="noStrike">
                <a:solidFill>
                  <a:srgbClr val="000000"/>
                </a:solidFill>
                <a:latin typeface="Courier New"/>
                <a:ea typeface="Courier New"/>
                <a:cs typeface="Courier New"/>
                <a:sym typeface="Courier New"/>
              </a:rPr>
              <a:t>&lt;tag&gt;[Hello World!]&lt;\tag&gt;</a:t>
            </a:r>
            <a:endParaRPr b="0" i="0" u="none" cap="none" strike="noStrike">
              <a:solidFill>
                <a:srgbClr val="000000"/>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
              <a:t>However, if we want to convert this to a hyperlink, we require an additional attribute:</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rPr b="0" i="0" lang="en" u="none" cap="none" strike="noStrike">
                <a:latin typeface="Courier New"/>
                <a:ea typeface="Courier New"/>
                <a:cs typeface="Courier New"/>
                <a:sym typeface="Courier New"/>
              </a:rPr>
              <a:t>&lt;tag&gt; </a:t>
            </a:r>
            <a:r>
              <a:rPr lang="en">
                <a:highlight>
                  <a:srgbClr val="FFFFFF"/>
                </a:highlight>
                <a:latin typeface="Courier New"/>
                <a:ea typeface="Courier New"/>
                <a:cs typeface="Courier New"/>
                <a:sym typeface="Courier New"/>
              </a:rPr>
              <a:t>href=www.ironhack.com&gt;</a:t>
            </a:r>
            <a:r>
              <a:rPr b="0" i="0" lang="en" u="none" cap="none" strike="noStrike">
                <a:latin typeface="Courier New"/>
                <a:ea typeface="Courier New"/>
                <a:cs typeface="Courier New"/>
                <a:sym typeface="Courier New"/>
              </a:rPr>
              <a:t>[Hello World!]&lt;\tag&gt;</a:t>
            </a:r>
            <a:endParaRPr b="0" i="0" u="none" cap="none" strike="noStrike">
              <a:latin typeface="Courier New"/>
              <a:ea typeface="Courier New"/>
              <a:cs typeface="Courier New"/>
              <a:sym typeface="Courier New"/>
            </a:endParaRPr>
          </a:p>
          <a:p>
            <a:pPr indent="0" lvl="0" marL="457200" marR="0" rtl="0" algn="l">
              <a:lnSpc>
                <a:spcPct val="115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lang="en"/>
              <a:t>An </a:t>
            </a:r>
            <a:r>
              <a:rPr b="1" i="1" lang="en"/>
              <a:t>attribute</a:t>
            </a:r>
            <a:r>
              <a:rPr lang="en"/>
              <a:t> is simply an additional </a:t>
            </a:r>
            <a:r>
              <a:rPr b="1" i="1" lang="en"/>
              <a:t>parameter</a:t>
            </a:r>
            <a:r>
              <a:rPr lang="en"/>
              <a:t> that specifies how the information within a element should be displayed. </a:t>
            </a:r>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1000"/>
                                        <p:tgtEl>
                                          <p:spTgt spid="1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animEffect filter="fade" transition="in">
                                      <p:cBhvr>
                                        <p:cTn dur="1000"/>
                                        <p:tgtEl>
                                          <p:spTgt spid="1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0" st="10"/>
                                            </p:txEl>
                                          </p:spTgt>
                                        </p:tgtEl>
                                        <p:attrNameLst>
                                          <p:attrName>style.visibility</p:attrName>
                                        </p:attrNameLst>
                                      </p:cBhvr>
                                      <p:to>
                                        <p:strVal val="visible"/>
                                      </p:to>
                                    </p:set>
                                    <p:animEffect filter="fade" transition="in">
                                      <p:cBhvr>
                                        <p:cTn dur="1000"/>
                                        <p:tgtEl>
                                          <p:spTgt spid="1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1" st="11"/>
                                            </p:txEl>
                                          </p:spTgt>
                                        </p:tgtEl>
                                        <p:attrNameLst>
                                          <p:attrName>style.visibility</p:attrName>
                                        </p:attrNameLst>
                                      </p:cBhvr>
                                      <p:to>
                                        <p:strVal val="visible"/>
                                      </p:to>
                                    </p:set>
                                    <p:animEffect filter="fade" transition="in">
                                      <p:cBhvr>
                                        <p:cTn dur="1000"/>
                                        <p:tgtEl>
                                          <p:spTgt spid="15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