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oboto"/>
      <p:regular r:id="rId34"/>
      <p:bold r:id="rId35"/>
      <p:italic r:id="rId36"/>
      <p:boldItalic r:id="rId37"/>
    </p:embeddedFont>
    <p:embeddedFont>
      <p:font typeface="Lora"/>
      <p:regular r:id="rId38"/>
      <p:bold r:id="rId39"/>
      <p:italic r:id="rId40"/>
      <p:boldItalic r:id="rId41"/>
    </p:embeddedFont>
    <p:embeddedFont>
      <p:font typeface="Quattrocento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iER3Snyx/KFP7cgpyPsxXQw266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ora-italic.fntdata"/><Relationship Id="rId20" Type="http://schemas.openxmlformats.org/officeDocument/2006/relationships/slide" Target="slides/slide16.xml"/><Relationship Id="rId42" Type="http://schemas.openxmlformats.org/officeDocument/2006/relationships/font" Target="fonts/QuattrocentoSans-regular.fntdata"/><Relationship Id="rId41" Type="http://schemas.openxmlformats.org/officeDocument/2006/relationships/font" Target="fonts/Lora-boldItalic.fntdata"/><Relationship Id="rId22" Type="http://schemas.openxmlformats.org/officeDocument/2006/relationships/slide" Target="slides/slide18.xml"/><Relationship Id="rId44" Type="http://schemas.openxmlformats.org/officeDocument/2006/relationships/font" Target="fonts/QuattrocentoSans-italic.fntdata"/><Relationship Id="rId21" Type="http://schemas.openxmlformats.org/officeDocument/2006/relationships/slide" Target="slides/slide17.xml"/><Relationship Id="rId43" Type="http://schemas.openxmlformats.org/officeDocument/2006/relationships/font" Target="fonts/QuattrocentoSans-bold.fntdata"/><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bold.fntdata"/><Relationship Id="rId12" Type="http://schemas.openxmlformats.org/officeDocument/2006/relationships/slide" Target="slides/slide8.xml"/><Relationship Id="rId34" Type="http://schemas.openxmlformats.org/officeDocument/2006/relationships/font" Target="fonts/Roboto-regular.fntdata"/><Relationship Id="rId15" Type="http://schemas.openxmlformats.org/officeDocument/2006/relationships/slide" Target="slides/slide11.xml"/><Relationship Id="rId37" Type="http://schemas.openxmlformats.org/officeDocument/2006/relationships/font" Target="fonts/Roboto-boldItalic.fntdata"/><Relationship Id="rId14" Type="http://schemas.openxmlformats.org/officeDocument/2006/relationships/slide" Target="slides/slide10.xml"/><Relationship Id="rId36" Type="http://schemas.openxmlformats.org/officeDocument/2006/relationships/font" Target="fonts/Roboto-italic.fntdata"/><Relationship Id="rId17" Type="http://schemas.openxmlformats.org/officeDocument/2006/relationships/slide" Target="slides/slide13.xml"/><Relationship Id="rId39" Type="http://schemas.openxmlformats.org/officeDocument/2006/relationships/font" Target="fonts/Lora-bold.fntdata"/><Relationship Id="rId16" Type="http://schemas.openxmlformats.org/officeDocument/2006/relationships/slide" Target="slides/slide12.xml"/><Relationship Id="rId38" Type="http://schemas.openxmlformats.org/officeDocument/2006/relationships/font" Target="fonts/Lora-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69c5fc0db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769c5fc0db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69c5fc0db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769c5fc0db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69c5fc0db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769c5fc0db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69c5fc0db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769c5fc0db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69c5fc0db_0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769c5fc0db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69c5fc0db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769c5fc0db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69c5fc0db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769c5fc0db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69c5fc0db_0_1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769c5fc0db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e11508666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6e11508666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69c5fc0db_0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769c5fc0db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e11508666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6e11508666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e11508666_1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6e11508666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c7bbf989c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8c7bbf989c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e11508666_2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6e11508666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e11508666_2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6e11508666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e11508666_3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6e11508666_3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69c5fc0db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769c5fc0db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e11508666_3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6e11508666_3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e11508666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6e11508666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6e11508666_3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6e11508666_3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c7bbf989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8c7bbf989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d2c2abd73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6d2c2abd73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9c5fc0d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769c5fc0d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d85829552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6d85829552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69c5fc0db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769c5fc0d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69c5fc0db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769c5fc0db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69c5fc0db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769c5fc0db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1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16"/>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66" name="Shape 66"/>
        <p:cNvGrpSpPr/>
        <p:nvPr/>
      </p:nvGrpSpPr>
      <p:grpSpPr>
        <a:xfrm>
          <a:off x="0" y="0"/>
          <a:ext cx="0" cy="0"/>
          <a:chOff x="0" y="0"/>
          <a:chExt cx="0" cy="0"/>
        </a:xfrm>
      </p:grpSpPr>
      <p:sp>
        <p:nvSpPr>
          <p:cNvPr id="67" name="Google Shape;67;p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4" name="Shape 14"/>
        <p:cNvGrpSpPr/>
        <p:nvPr/>
      </p:nvGrpSpPr>
      <p:grpSpPr>
        <a:xfrm>
          <a:off x="0" y="0"/>
          <a:ext cx="0" cy="0"/>
          <a:chOff x="0" y="0"/>
          <a:chExt cx="0" cy="0"/>
        </a:xfrm>
      </p:grpSpPr>
      <p:sp>
        <p:nvSpPr>
          <p:cNvPr id="15" name="Google Shape;15;p17"/>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rgbClr val="FFCD00"/>
                </a:highlight>
              </a:defRPr>
            </a:lvl1pPr>
            <a:lvl2pPr lvl="1" algn="l">
              <a:lnSpc>
                <a:spcPct val="100000"/>
              </a:lnSpc>
              <a:spcBef>
                <a:spcPts val="0"/>
              </a:spcBef>
              <a:spcAft>
                <a:spcPts val="0"/>
              </a:spcAft>
              <a:buClr>
                <a:schemeClr val="dk2"/>
              </a:buClr>
              <a:buSzPts val="1400"/>
              <a:buNone/>
              <a:defRPr sz="1400">
                <a:solidFill>
                  <a:schemeClr val="dk2"/>
                </a:solidFill>
                <a:highlight>
                  <a:srgbClr val="FFCD00"/>
                </a:highlight>
              </a:defRPr>
            </a:lvl2pPr>
            <a:lvl3pPr lvl="2" algn="l">
              <a:lnSpc>
                <a:spcPct val="100000"/>
              </a:lnSpc>
              <a:spcBef>
                <a:spcPts val="0"/>
              </a:spcBef>
              <a:spcAft>
                <a:spcPts val="0"/>
              </a:spcAft>
              <a:buClr>
                <a:schemeClr val="dk2"/>
              </a:buClr>
              <a:buSzPts val="1400"/>
              <a:buNone/>
              <a:defRPr sz="1400">
                <a:solidFill>
                  <a:schemeClr val="dk2"/>
                </a:solidFill>
                <a:highlight>
                  <a:srgbClr val="FFCD00"/>
                </a:highlight>
              </a:defRPr>
            </a:lvl3pPr>
            <a:lvl4pPr lvl="3" algn="l">
              <a:lnSpc>
                <a:spcPct val="100000"/>
              </a:lnSpc>
              <a:spcBef>
                <a:spcPts val="0"/>
              </a:spcBef>
              <a:spcAft>
                <a:spcPts val="0"/>
              </a:spcAft>
              <a:buClr>
                <a:schemeClr val="dk2"/>
              </a:buClr>
              <a:buSzPts val="1400"/>
              <a:buNone/>
              <a:defRPr sz="1400">
                <a:solidFill>
                  <a:schemeClr val="dk2"/>
                </a:solidFill>
                <a:highlight>
                  <a:srgbClr val="FFCD00"/>
                </a:highlight>
              </a:defRPr>
            </a:lvl4pPr>
            <a:lvl5pPr lvl="4" algn="l">
              <a:lnSpc>
                <a:spcPct val="100000"/>
              </a:lnSpc>
              <a:spcBef>
                <a:spcPts val="0"/>
              </a:spcBef>
              <a:spcAft>
                <a:spcPts val="0"/>
              </a:spcAft>
              <a:buClr>
                <a:schemeClr val="dk2"/>
              </a:buClr>
              <a:buSzPts val="1400"/>
              <a:buNone/>
              <a:defRPr sz="1400">
                <a:solidFill>
                  <a:schemeClr val="dk2"/>
                </a:solidFill>
                <a:highlight>
                  <a:srgbClr val="FFCD00"/>
                </a:highlight>
              </a:defRPr>
            </a:lvl5pPr>
            <a:lvl6pPr lvl="5" algn="l">
              <a:lnSpc>
                <a:spcPct val="100000"/>
              </a:lnSpc>
              <a:spcBef>
                <a:spcPts val="0"/>
              </a:spcBef>
              <a:spcAft>
                <a:spcPts val="0"/>
              </a:spcAft>
              <a:buClr>
                <a:schemeClr val="dk2"/>
              </a:buClr>
              <a:buSzPts val="1400"/>
              <a:buNone/>
              <a:defRPr sz="1400">
                <a:solidFill>
                  <a:schemeClr val="dk2"/>
                </a:solidFill>
                <a:highlight>
                  <a:srgbClr val="FFCD00"/>
                </a:highlight>
              </a:defRPr>
            </a:lvl6pPr>
            <a:lvl7pPr lvl="6" algn="l">
              <a:lnSpc>
                <a:spcPct val="100000"/>
              </a:lnSpc>
              <a:spcBef>
                <a:spcPts val="0"/>
              </a:spcBef>
              <a:spcAft>
                <a:spcPts val="0"/>
              </a:spcAft>
              <a:buClr>
                <a:schemeClr val="dk2"/>
              </a:buClr>
              <a:buSzPts val="1400"/>
              <a:buNone/>
              <a:defRPr sz="1400">
                <a:solidFill>
                  <a:schemeClr val="dk2"/>
                </a:solidFill>
                <a:highlight>
                  <a:srgbClr val="FFCD00"/>
                </a:highlight>
              </a:defRPr>
            </a:lvl7pPr>
            <a:lvl8pPr lvl="7" algn="l">
              <a:lnSpc>
                <a:spcPct val="100000"/>
              </a:lnSpc>
              <a:spcBef>
                <a:spcPts val="0"/>
              </a:spcBef>
              <a:spcAft>
                <a:spcPts val="0"/>
              </a:spcAft>
              <a:buClr>
                <a:schemeClr val="dk2"/>
              </a:buClr>
              <a:buSzPts val="1400"/>
              <a:buNone/>
              <a:defRPr sz="1400">
                <a:solidFill>
                  <a:schemeClr val="dk2"/>
                </a:solidFill>
                <a:highlight>
                  <a:srgbClr val="FFCD00"/>
                </a:highlight>
              </a:defRPr>
            </a:lvl8pPr>
            <a:lvl9pPr lvl="8" algn="l">
              <a:lnSpc>
                <a:spcPct val="100000"/>
              </a:lnSpc>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16" name="Google Shape;16;p17"/>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17" name="Google Shape;17;p17"/>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7"/>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19" name="Google Shape;19;p17"/>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0" name="Google Shape;20;p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 name="Shape 21"/>
        <p:cNvGrpSpPr/>
        <p:nvPr/>
      </p:nvGrpSpPr>
      <p:grpSpPr>
        <a:xfrm>
          <a:off x="0" y="0"/>
          <a:ext cx="0" cy="0"/>
          <a:chOff x="0" y="0"/>
          <a:chExt cx="0" cy="0"/>
        </a:xfrm>
      </p:grpSpPr>
      <p:cxnSp>
        <p:nvCxnSpPr>
          <p:cNvPr id="22" name="Google Shape;22;p19"/>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23" name="Google Shape;23;p19"/>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25" name="Google Shape;25;p19"/>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26" name="Google Shape;26;p19"/>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7" name="Google Shape;27;p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8" name="Shape 28"/>
        <p:cNvGrpSpPr/>
        <p:nvPr/>
      </p:nvGrpSpPr>
      <p:grpSpPr>
        <a:xfrm>
          <a:off x="0" y="0"/>
          <a:ext cx="0" cy="0"/>
          <a:chOff x="0" y="0"/>
          <a:chExt cx="0" cy="0"/>
        </a:xfrm>
      </p:grpSpPr>
      <p:sp>
        <p:nvSpPr>
          <p:cNvPr id="29" name="Google Shape;29;p1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0" name="Google Shape;30;p18"/>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1" name="Google Shape;31;p18"/>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2" name="Google Shape;32;p18"/>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3" name="Google Shape;33;p18"/>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 name="Google Shape;34;p18"/>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5" name="Google Shape;35;p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6" name="Shape 36"/>
        <p:cNvGrpSpPr/>
        <p:nvPr/>
      </p:nvGrpSpPr>
      <p:grpSpPr>
        <a:xfrm>
          <a:off x="0" y="0"/>
          <a:ext cx="0" cy="0"/>
          <a:chOff x="0" y="0"/>
          <a:chExt cx="0" cy="0"/>
        </a:xfrm>
      </p:grpSpPr>
      <p:sp>
        <p:nvSpPr>
          <p:cNvPr id="37" name="Google Shape;37;p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38" name="Google Shape;38;p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9" name="Google Shape;39;p20"/>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Lora"/>
                <a:ea typeface="Lora"/>
                <a:cs typeface="Lora"/>
                <a:sym typeface="Lora"/>
              </a:rPr>
              <a:t>“</a:t>
            </a:r>
            <a:endParaRPr b="1" i="0" sz="3600" u="none" cap="none" strike="noStrike">
              <a:solidFill>
                <a:srgbClr val="000000"/>
              </a:solidFill>
              <a:latin typeface="Lora"/>
              <a:ea typeface="Lora"/>
              <a:cs typeface="Lora"/>
              <a:sym typeface="Lora"/>
            </a:endParaRPr>
          </a:p>
        </p:txBody>
      </p:sp>
      <p:sp>
        <p:nvSpPr>
          <p:cNvPr id="41" name="Google Shape;41;p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p2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21"/>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5" name="Google Shape;45;p21"/>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6" name="Google Shape;46;p21"/>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7" name="Google Shape;47;p21"/>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8" name="Google Shape;48;p21"/>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21"/>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0" name="Google Shape;50;p2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22"/>
          <p:cNvSpPr txBox="1"/>
          <p:nvPr>
            <p:ph type="title"/>
          </p:nvPr>
        </p:nvSpPr>
        <p:spPr>
          <a:xfrm>
            <a:off x="1381250" y="937125"/>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3" name="Google Shape;53;p2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4" name="Google Shape;54;p22"/>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2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6" name="Google Shape;56;p2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7" name="Shape 57"/>
        <p:cNvGrpSpPr/>
        <p:nvPr/>
      </p:nvGrpSpPr>
      <p:grpSpPr>
        <a:xfrm>
          <a:off x="0" y="0"/>
          <a:ext cx="0" cy="0"/>
          <a:chOff x="0" y="0"/>
          <a:chExt cx="0" cy="0"/>
        </a:xfrm>
      </p:grpSpPr>
      <p:sp>
        <p:nvSpPr>
          <p:cNvPr id="58" name="Google Shape;58;p23"/>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9" name="Google Shape;59;p23"/>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60" name="Google Shape;60;p23"/>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3"/>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cxnSp>
        <p:nvCxnSpPr>
          <p:cNvPr id="63" name="Google Shape;63;p24"/>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4" name="Google Shape;64;p24"/>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FFCD00"/>
              </a:buClr>
              <a:buSzPts val="2400"/>
              <a:buFont typeface="Quattrocento Sans"/>
              <a:buChar char="◉"/>
              <a:defRPr b="0" i="0" sz="2400" u="none" cap="none" strike="noStrike">
                <a:solidFill>
                  <a:srgbClr val="000000"/>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9pPr>
          </a:lstStyle>
          <a:p/>
        </p:txBody>
      </p:sp>
      <p:sp>
        <p:nvSpPr>
          <p:cNvPr id="7" name="Google Shape;7;p15"/>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1pPr>
            <a:lvl2pPr lvl="1"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2pPr>
            <a:lvl3pPr lvl="2"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3pPr>
            <a:lvl4pPr lvl="3"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4pPr>
            <a:lvl5pPr lvl="4"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5pPr>
            <a:lvl6pPr lvl="5"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6pPr>
            <a:lvl7pPr lvl="6"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7pPr>
            <a:lvl8pPr lvl="7"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8pPr>
            <a:lvl9pPr lvl="8"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9pPr>
          </a:lstStyle>
          <a:p/>
        </p:txBody>
      </p:sp>
      <p:sp>
        <p:nvSpPr>
          <p:cNvPr id="8" name="Google Shape;8;p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opentextbc.ca/dbdesign01/chapter/chapter-8-entity-relationship-mode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fteracademy.com/blog/what-is-an-entity-entity-type-and-entity-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
          <p:cNvSpPr txBox="1"/>
          <p:nvPr>
            <p:ph type="ctrTitle"/>
          </p:nvPr>
        </p:nvSpPr>
        <p:spPr>
          <a:xfrm>
            <a:off x="996625" y="1909926"/>
            <a:ext cx="4523700" cy="1254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Roboto"/>
                <a:ea typeface="Roboto"/>
                <a:cs typeface="Roboto"/>
                <a:sym typeface="Roboto"/>
              </a:rPr>
              <a:t>Relational DBs &amp; Structure Design</a:t>
            </a:r>
            <a:endParaRPr>
              <a:latin typeface="Roboto"/>
              <a:ea typeface="Roboto"/>
              <a:cs typeface="Roboto"/>
              <a:sym typeface="Roboto"/>
            </a:endParaRPr>
          </a:p>
        </p:txBody>
      </p:sp>
      <p:grpSp>
        <p:nvGrpSpPr>
          <p:cNvPr id="73" name="Google Shape;73;p1"/>
          <p:cNvGrpSpPr/>
          <p:nvPr/>
        </p:nvGrpSpPr>
        <p:grpSpPr>
          <a:xfrm>
            <a:off x="1299165" y="3511424"/>
            <a:ext cx="215966" cy="342399"/>
            <a:chOff x="6718575" y="2318625"/>
            <a:chExt cx="256950" cy="407375"/>
          </a:xfrm>
        </p:grpSpPr>
        <p:sp>
          <p:nvSpPr>
            <p:cNvPr id="74" name="Google Shape;74;p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2" name="Google Shape;82;p1"/>
          <p:cNvPicPr preferRelativeResize="0"/>
          <p:nvPr/>
        </p:nvPicPr>
        <p:blipFill rotWithShape="1">
          <a:blip r:embed="rId3">
            <a:alphaModFix/>
          </a:blip>
          <a:srcRect b="0" l="0" r="0" t="0"/>
          <a:stretch/>
        </p:blipFill>
        <p:spPr>
          <a:xfrm>
            <a:off x="4700850" y="418050"/>
            <a:ext cx="2869224" cy="3093375"/>
          </a:xfrm>
          <a:prstGeom prst="rect">
            <a:avLst/>
          </a:prstGeom>
          <a:noFill/>
          <a:ln>
            <a:noFill/>
          </a:ln>
        </p:spPr>
      </p:pic>
      <p:sp>
        <p:nvSpPr>
          <p:cNvPr id="83" name="Google Shape;83;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g769c5fc0db_0_4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Relationships</a:t>
            </a:r>
            <a:endParaRPr>
              <a:highlight>
                <a:srgbClr val="FFCD00"/>
              </a:highlight>
            </a:endParaRPr>
          </a:p>
        </p:txBody>
      </p:sp>
      <p:sp>
        <p:nvSpPr>
          <p:cNvPr id="158" name="Google Shape;158;g769c5fc0db_0_4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9" name="Google Shape;159;g769c5fc0db_0_40"/>
          <p:cNvSpPr txBox="1"/>
          <p:nvPr/>
        </p:nvSpPr>
        <p:spPr>
          <a:xfrm>
            <a:off x="945900" y="2223150"/>
            <a:ext cx="7252200" cy="102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We have seen some examples of ‘singular’ entities; cases where we had one entity corresponding to one row. However, in many cases we want to </a:t>
            </a:r>
            <a:r>
              <a:rPr b="1" i="1" lang="en" sz="1400" u="none" cap="none" strike="noStrike">
                <a:solidFill>
                  <a:srgbClr val="000000"/>
                </a:solidFill>
                <a:latin typeface="Roboto"/>
                <a:ea typeface="Roboto"/>
                <a:cs typeface="Roboto"/>
                <a:sym typeface="Roboto"/>
              </a:rPr>
              <a:t>relate</a:t>
            </a:r>
            <a:r>
              <a:rPr b="0" i="0" lang="en" sz="1400" u="none" cap="none" strike="noStrike">
                <a:solidFill>
                  <a:srgbClr val="000000"/>
                </a:solidFill>
                <a:latin typeface="Roboto"/>
                <a:ea typeface="Roboto"/>
                <a:cs typeface="Roboto"/>
                <a:sym typeface="Roboto"/>
              </a:rPr>
              <a:t> one entity type to another.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g769c5fc0db_0_5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Relationships</a:t>
            </a:r>
            <a:endParaRPr>
              <a:highlight>
                <a:srgbClr val="FFCD00"/>
              </a:highlight>
            </a:endParaRPr>
          </a:p>
        </p:txBody>
      </p:sp>
      <p:sp>
        <p:nvSpPr>
          <p:cNvPr id="165" name="Google Shape;165;g769c5fc0db_0_5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6" name="Google Shape;166;g769c5fc0db_0_52"/>
          <p:cNvSpPr txBox="1"/>
          <p:nvPr/>
        </p:nvSpPr>
        <p:spPr>
          <a:xfrm>
            <a:off x="1291025" y="1501400"/>
            <a:ext cx="61230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i="0" lang="en" sz="1400" u="none" cap="none" strike="noStrike">
                <a:solidFill>
                  <a:srgbClr val="313131"/>
                </a:solidFill>
                <a:highlight>
                  <a:srgbClr val="FFFFFF"/>
                </a:highlight>
                <a:latin typeface="Roboto"/>
                <a:ea typeface="Roboto"/>
                <a:cs typeface="Roboto"/>
                <a:sym typeface="Roboto"/>
              </a:rPr>
              <a:t>An example of a relationship:</a:t>
            </a:r>
            <a:endParaRPr i="0" sz="1200" u="none" cap="none" strike="noStrike">
              <a:solidFill>
                <a:srgbClr val="313131"/>
              </a:solidFill>
              <a:highlight>
                <a:srgbClr val="FFFFFF"/>
              </a:highlight>
              <a:latin typeface="Roboto"/>
              <a:ea typeface="Roboto"/>
              <a:cs typeface="Roboto"/>
              <a:sym typeface="Roboto"/>
            </a:endParaRPr>
          </a:p>
        </p:txBody>
      </p:sp>
      <p:sp>
        <p:nvSpPr>
          <p:cNvPr id="167" name="Google Shape;167;g769c5fc0db_0_52"/>
          <p:cNvSpPr/>
          <p:nvPr/>
        </p:nvSpPr>
        <p:spPr>
          <a:xfrm>
            <a:off x="1691275" y="2589175"/>
            <a:ext cx="1673700" cy="897900"/>
          </a:xfrm>
          <a:prstGeom prst="roundRect">
            <a:avLst>
              <a:gd fmla="val 16667" name="adj"/>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769c5fc0db_0_52"/>
          <p:cNvSpPr/>
          <p:nvPr/>
        </p:nvSpPr>
        <p:spPr>
          <a:xfrm>
            <a:off x="5130275" y="1948275"/>
            <a:ext cx="1673700" cy="897900"/>
          </a:xfrm>
          <a:prstGeom prst="roundRect">
            <a:avLst>
              <a:gd fmla="val 16667" name="adj"/>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769c5fc0db_0_52"/>
          <p:cNvSpPr/>
          <p:nvPr/>
        </p:nvSpPr>
        <p:spPr>
          <a:xfrm>
            <a:off x="5130275" y="3436175"/>
            <a:ext cx="1673700" cy="897900"/>
          </a:xfrm>
          <a:prstGeom prst="roundRect">
            <a:avLst>
              <a:gd fmla="val 16667"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0" name="Google Shape;170;g769c5fc0db_0_52"/>
          <p:cNvCxnSpPr>
            <a:stCxn id="167" idx="3"/>
            <a:endCxn id="168" idx="1"/>
          </p:cNvCxnSpPr>
          <p:nvPr/>
        </p:nvCxnSpPr>
        <p:spPr>
          <a:xfrm flipH="1" rot="10800000">
            <a:off x="3364975" y="2397325"/>
            <a:ext cx="1765200" cy="640800"/>
          </a:xfrm>
          <a:prstGeom prst="straightConnector1">
            <a:avLst/>
          </a:prstGeom>
          <a:noFill/>
          <a:ln cap="flat" cmpd="sng" w="38100">
            <a:solidFill>
              <a:schemeClr val="dk2"/>
            </a:solidFill>
            <a:prstDash val="solid"/>
            <a:round/>
            <a:headEnd len="sm" w="sm" type="none"/>
            <a:tailEnd len="med" w="med" type="triangle"/>
          </a:ln>
        </p:spPr>
      </p:cxnSp>
      <p:cxnSp>
        <p:nvCxnSpPr>
          <p:cNvPr id="171" name="Google Shape;171;g769c5fc0db_0_52"/>
          <p:cNvCxnSpPr>
            <a:stCxn id="167" idx="3"/>
            <a:endCxn id="169" idx="1"/>
          </p:cNvCxnSpPr>
          <p:nvPr/>
        </p:nvCxnSpPr>
        <p:spPr>
          <a:xfrm>
            <a:off x="3364975" y="3038125"/>
            <a:ext cx="1765200" cy="846900"/>
          </a:xfrm>
          <a:prstGeom prst="straightConnector1">
            <a:avLst/>
          </a:prstGeom>
          <a:noFill/>
          <a:ln cap="flat" cmpd="sng" w="38100">
            <a:solidFill>
              <a:schemeClr val="dk2"/>
            </a:solidFill>
            <a:prstDash val="solid"/>
            <a:round/>
            <a:headEnd len="sm" w="sm" type="none"/>
            <a:tailEnd len="med" w="med" type="triangle"/>
          </a:ln>
        </p:spPr>
      </p:cxnSp>
      <p:sp>
        <p:nvSpPr>
          <p:cNvPr id="172" name="Google Shape;172;g769c5fc0db_0_52"/>
          <p:cNvSpPr txBox="1"/>
          <p:nvPr/>
        </p:nvSpPr>
        <p:spPr>
          <a:xfrm>
            <a:off x="1778425" y="2842000"/>
            <a:ext cx="14298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Politician</a:t>
            </a:r>
            <a:endParaRPr b="0" i="0" sz="1400" u="none" cap="none" strike="noStrike">
              <a:solidFill>
                <a:srgbClr val="000000"/>
              </a:solidFill>
              <a:latin typeface="Quattrocento Sans"/>
              <a:ea typeface="Quattrocento Sans"/>
              <a:cs typeface="Quattrocento Sans"/>
              <a:sym typeface="Quattrocento Sans"/>
            </a:endParaRPr>
          </a:p>
        </p:txBody>
      </p:sp>
      <p:sp>
        <p:nvSpPr>
          <p:cNvPr id="173" name="Google Shape;173;g769c5fc0db_0_52"/>
          <p:cNvSpPr txBox="1"/>
          <p:nvPr/>
        </p:nvSpPr>
        <p:spPr>
          <a:xfrm>
            <a:off x="5274275" y="2170725"/>
            <a:ext cx="13947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Country</a:t>
            </a:r>
            <a:endParaRPr b="0" i="0" sz="1400" u="none" cap="none" strike="noStrike">
              <a:solidFill>
                <a:srgbClr val="000000"/>
              </a:solidFill>
              <a:latin typeface="Quattrocento Sans"/>
              <a:ea typeface="Quattrocento Sans"/>
              <a:cs typeface="Quattrocento Sans"/>
              <a:sym typeface="Quattrocento Sans"/>
            </a:endParaRPr>
          </a:p>
        </p:txBody>
      </p:sp>
      <p:sp>
        <p:nvSpPr>
          <p:cNvPr id="174" name="Google Shape;174;g769c5fc0db_0_52"/>
          <p:cNvSpPr txBox="1"/>
          <p:nvPr/>
        </p:nvSpPr>
        <p:spPr>
          <a:xfrm>
            <a:off x="5274275" y="3644050"/>
            <a:ext cx="14298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Party</a:t>
            </a:r>
            <a:endParaRPr b="0" i="0" sz="1400" u="none" cap="none" strike="noStrike">
              <a:solidFill>
                <a:srgbClr val="000000"/>
              </a:solidFill>
              <a:latin typeface="Quattrocento Sans"/>
              <a:ea typeface="Quattrocento Sans"/>
              <a:cs typeface="Quattrocento Sans"/>
              <a:sym typeface="Quattrocento Sans"/>
            </a:endParaRPr>
          </a:p>
        </p:txBody>
      </p:sp>
      <p:sp>
        <p:nvSpPr>
          <p:cNvPr id="175" name="Google Shape;175;g769c5fc0db_0_52"/>
          <p:cNvSpPr txBox="1"/>
          <p:nvPr/>
        </p:nvSpPr>
        <p:spPr>
          <a:xfrm rot="-1207602">
            <a:off x="3504747" y="2388667"/>
            <a:ext cx="1401057" cy="3661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Originates from</a:t>
            </a:r>
            <a:endParaRPr b="0" i="0" sz="1400" u="none" cap="none" strike="noStrike">
              <a:solidFill>
                <a:srgbClr val="000000"/>
              </a:solidFill>
              <a:latin typeface="Quattrocento Sans"/>
              <a:ea typeface="Quattrocento Sans"/>
              <a:cs typeface="Quattrocento Sans"/>
              <a:sym typeface="Quattrocento Sans"/>
            </a:endParaRPr>
          </a:p>
        </p:txBody>
      </p:sp>
      <p:sp>
        <p:nvSpPr>
          <p:cNvPr id="176" name="Google Shape;176;g769c5fc0db_0_52"/>
          <p:cNvSpPr txBox="1"/>
          <p:nvPr/>
        </p:nvSpPr>
        <p:spPr>
          <a:xfrm rot="1527073">
            <a:off x="3718483" y="3164373"/>
            <a:ext cx="1401072" cy="36607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Member of </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g769c5fc0db_0_7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Relationships</a:t>
            </a:r>
            <a:endParaRPr>
              <a:highlight>
                <a:srgbClr val="FFCD00"/>
              </a:highlight>
            </a:endParaRPr>
          </a:p>
        </p:txBody>
      </p:sp>
      <p:sp>
        <p:nvSpPr>
          <p:cNvPr id="182" name="Google Shape;182;g769c5fc0db_0_7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3" name="Google Shape;183;g769c5fc0db_0_77"/>
          <p:cNvSpPr txBox="1"/>
          <p:nvPr/>
        </p:nvSpPr>
        <p:spPr>
          <a:xfrm>
            <a:off x="1244175" y="1410125"/>
            <a:ext cx="61230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i="0" lang="en" sz="1400" u="none" cap="none" strike="noStrike">
                <a:solidFill>
                  <a:srgbClr val="313131"/>
                </a:solidFill>
                <a:highlight>
                  <a:srgbClr val="FFFFFF"/>
                </a:highlight>
                <a:latin typeface="Roboto"/>
                <a:ea typeface="Roboto"/>
                <a:cs typeface="Roboto"/>
                <a:sym typeface="Roboto"/>
              </a:rPr>
              <a:t>A more complicated example of a relationshi</a:t>
            </a:r>
            <a:r>
              <a:rPr lang="en">
                <a:solidFill>
                  <a:srgbClr val="313131"/>
                </a:solidFill>
                <a:highlight>
                  <a:srgbClr val="FFFFFF"/>
                </a:highlight>
                <a:latin typeface="Roboto"/>
                <a:ea typeface="Roboto"/>
                <a:cs typeface="Roboto"/>
                <a:sym typeface="Roboto"/>
              </a:rPr>
              <a:t>p</a:t>
            </a:r>
            <a:r>
              <a:rPr i="0" lang="en" sz="1400" u="none" cap="none" strike="noStrike">
                <a:solidFill>
                  <a:srgbClr val="313131"/>
                </a:solidFill>
                <a:highlight>
                  <a:srgbClr val="FFFFFF"/>
                </a:highlight>
                <a:latin typeface="Roboto"/>
                <a:ea typeface="Roboto"/>
                <a:cs typeface="Roboto"/>
                <a:sym typeface="Roboto"/>
              </a:rPr>
              <a:t>:</a:t>
            </a:r>
            <a:endParaRPr i="0" sz="1200" u="none" cap="none" strike="noStrike">
              <a:solidFill>
                <a:srgbClr val="313131"/>
              </a:solidFill>
              <a:highlight>
                <a:srgbClr val="FFFFFF"/>
              </a:highlight>
              <a:latin typeface="Roboto"/>
              <a:ea typeface="Roboto"/>
              <a:cs typeface="Roboto"/>
              <a:sym typeface="Roboto"/>
            </a:endParaRPr>
          </a:p>
        </p:txBody>
      </p:sp>
      <p:sp>
        <p:nvSpPr>
          <p:cNvPr id="184" name="Google Shape;184;g769c5fc0db_0_77"/>
          <p:cNvSpPr/>
          <p:nvPr/>
        </p:nvSpPr>
        <p:spPr>
          <a:xfrm>
            <a:off x="1691275" y="2589175"/>
            <a:ext cx="1673700" cy="897900"/>
          </a:xfrm>
          <a:prstGeom prst="roundRect">
            <a:avLst>
              <a:gd fmla="val 16667" name="adj"/>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769c5fc0db_0_77"/>
          <p:cNvSpPr/>
          <p:nvPr/>
        </p:nvSpPr>
        <p:spPr>
          <a:xfrm>
            <a:off x="5130275" y="1948275"/>
            <a:ext cx="1673700" cy="897900"/>
          </a:xfrm>
          <a:prstGeom prst="roundRect">
            <a:avLst>
              <a:gd fmla="val 16667" name="adj"/>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769c5fc0db_0_77"/>
          <p:cNvSpPr/>
          <p:nvPr/>
        </p:nvSpPr>
        <p:spPr>
          <a:xfrm>
            <a:off x="5130275" y="3436175"/>
            <a:ext cx="1673700" cy="897900"/>
          </a:xfrm>
          <a:prstGeom prst="roundRect">
            <a:avLst>
              <a:gd fmla="val 16667"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7" name="Google Shape;187;g769c5fc0db_0_77"/>
          <p:cNvCxnSpPr>
            <a:stCxn id="184" idx="3"/>
            <a:endCxn id="185" idx="1"/>
          </p:cNvCxnSpPr>
          <p:nvPr/>
        </p:nvCxnSpPr>
        <p:spPr>
          <a:xfrm flipH="1" rot="10800000">
            <a:off x="3364975" y="2397325"/>
            <a:ext cx="1765200" cy="640800"/>
          </a:xfrm>
          <a:prstGeom prst="straightConnector1">
            <a:avLst/>
          </a:prstGeom>
          <a:noFill/>
          <a:ln cap="flat" cmpd="sng" w="38100">
            <a:solidFill>
              <a:schemeClr val="dk2"/>
            </a:solidFill>
            <a:prstDash val="solid"/>
            <a:round/>
            <a:headEnd len="sm" w="sm" type="none"/>
            <a:tailEnd len="med" w="med" type="triangle"/>
          </a:ln>
        </p:spPr>
      </p:cxnSp>
      <p:cxnSp>
        <p:nvCxnSpPr>
          <p:cNvPr id="188" name="Google Shape;188;g769c5fc0db_0_77"/>
          <p:cNvCxnSpPr>
            <a:stCxn id="184" idx="3"/>
            <a:endCxn id="186" idx="1"/>
          </p:cNvCxnSpPr>
          <p:nvPr/>
        </p:nvCxnSpPr>
        <p:spPr>
          <a:xfrm>
            <a:off x="3364975" y="3038125"/>
            <a:ext cx="1765200" cy="846900"/>
          </a:xfrm>
          <a:prstGeom prst="straightConnector1">
            <a:avLst/>
          </a:prstGeom>
          <a:noFill/>
          <a:ln cap="flat" cmpd="sng" w="38100">
            <a:solidFill>
              <a:schemeClr val="dk2"/>
            </a:solidFill>
            <a:prstDash val="solid"/>
            <a:round/>
            <a:headEnd len="sm" w="sm" type="none"/>
            <a:tailEnd len="med" w="med" type="triangle"/>
          </a:ln>
        </p:spPr>
      </p:cxnSp>
      <p:sp>
        <p:nvSpPr>
          <p:cNvPr id="189" name="Google Shape;189;g769c5fc0db_0_77"/>
          <p:cNvSpPr txBox="1"/>
          <p:nvPr/>
        </p:nvSpPr>
        <p:spPr>
          <a:xfrm>
            <a:off x="1778425" y="2842000"/>
            <a:ext cx="14298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Politician</a:t>
            </a:r>
            <a:endParaRPr b="0" i="0" sz="1400" u="none" cap="none" strike="noStrike">
              <a:solidFill>
                <a:srgbClr val="000000"/>
              </a:solidFill>
              <a:latin typeface="Quattrocento Sans"/>
              <a:ea typeface="Quattrocento Sans"/>
              <a:cs typeface="Quattrocento Sans"/>
              <a:sym typeface="Quattrocento Sans"/>
            </a:endParaRPr>
          </a:p>
        </p:txBody>
      </p:sp>
      <p:sp>
        <p:nvSpPr>
          <p:cNvPr id="190" name="Google Shape;190;g769c5fc0db_0_77"/>
          <p:cNvSpPr txBox="1"/>
          <p:nvPr/>
        </p:nvSpPr>
        <p:spPr>
          <a:xfrm>
            <a:off x="5274275" y="2170725"/>
            <a:ext cx="13947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Country</a:t>
            </a:r>
            <a:endParaRPr b="0" i="0" sz="1400" u="none" cap="none" strike="noStrike">
              <a:solidFill>
                <a:srgbClr val="000000"/>
              </a:solidFill>
              <a:latin typeface="Quattrocento Sans"/>
              <a:ea typeface="Quattrocento Sans"/>
              <a:cs typeface="Quattrocento Sans"/>
              <a:sym typeface="Quattrocento Sans"/>
            </a:endParaRPr>
          </a:p>
        </p:txBody>
      </p:sp>
      <p:sp>
        <p:nvSpPr>
          <p:cNvPr id="191" name="Google Shape;191;g769c5fc0db_0_77"/>
          <p:cNvSpPr txBox="1"/>
          <p:nvPr/>
        </p:nvSpPr>
        <p:spPr>
          <a:xfrm>
            <a:off x="5274275" y="3644050"/>
            <a:ext cx="14298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Party</a:t>
            </a:r>
            <a:endParaRPr b="0" i="0" sz="1400" u="none" cap="none" strike="noStrike">
              <a:solidFill>
                <a:srgbClr val="000000"/>
              </a:solidFill>
              <a:latin typeface="Quattrocento Sans"/>
              <a:ea typeface="Quattrocento Sans"/>
              <a:cs typeface="Quattrocento Sans"/>
              <a:sym typeface="Quattrocento Sans"/>
            </a:endParaRPr>
          </a:p>
        </p:txBody>
      </p:sp>
      <p:sp>
        <p:nvSpPr>
          <p:cNvPr id="192" name="Google Shape;192;g769c5fc0db_0_77"/>
          <p:cNvSpPr txBox="1"/>
          <p:nvPr/>
        </p:nvSpPr>
        <p:spPr>
          <a:xfrm rot="-1207602">
            <a:off x="3504747" y="2388667"/>
            <a:ext cx="1401057" cy="3661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Originates from</a:t>
            </a:r>
            <a:endParaRPr b="0" i="0" sz="1400" u="none" cap="none" strike="noStrike">
              <a:solidFill>
                <a:srgbClr val="000000"/>
              </a:solidFill>
              <a:latin typeface="Quattrocento Sans"/>
              <a:ea typeface="Quattrocento Sans"/>
              <a:cs typeface="Quattrocento Sans"/>
              <a:sym typeface="Quattrocento Sans"/>
            </a:endParaRPr>
          </a:p>
        </p:txBody>
      </p:sp>
      <p:sp>
        <p:nvSpPr>
          <p:cNvPr id="193" name="Google Shape;193;g769c5fc0db_0_77"/>
          <p:cNvSpPr txBox="1"/>
          <p:nvPr/>
        </p:nvSpPr>
        <p:spPr>
          <a:xfrm rot="1527073">
            <a:off x="3718483" y="3164373"/>
            <a:ext cx="1401072" cy="36607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Member of </a:t>
            </a:r>
            <a:endParaRPr b="0" i="0" sz="1400" u="none" cap="none" strike="noStrike">
              <a:solidFill>
                <a:srgbClr val="000000"/>
              </a:solidFill>
              <a:latin typeface="Quattrocento Sans"/>
              <a:ea typeface="Quattrocento Sans"/>
              <a:cs typeface="Quattrocento Sans"/>
              <a:sym typeface="Quattrocento Sans"/>
            </a:endParaRPr>
          </a:p>
        </p:txBody>
      </p:sp>
      <p:sp>
        <p:nvSpPr>
          <p:cNvPr id="194" name="Google Shape;194;g769c5fc0db_0_77"/>
          <p:cNvSpPr/>
          <p:nvPr/>
        </p:nvSpPr>
        <p:spPr>
          <a:xfrm>
            <a:off x="1691275" y="4131900"/>
            <a:ext cx="1673700" cy="897900"/>
          </a:xfrm>
          <a:prstGeom prst="roundRect">
            <a:avLst>
              <a:gd fmla="val 16667"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769c5fc0db_0_77"/>
          <p:cNvSpPr txBox="1"/>
          <p:nvPr/>
        </p:nvSpPr>
        <p:spPr>
          <a:xfrm>
            <a:off x="1886725" y="4341250"/>
            <a:ext cx="1422300" cy="38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Spouse</a:t>
            </a:r>
            <a:endParaRPr b="0" i="0" sz="1400" u="none" cap="none" strike="noStrike">
              <a:solidFill>
                <a:srgbClr val="000000"/>
              </a:solidFill>
              <a:latin typeface="Quattrocento Sans"/>
              <a:ea typeface="Quattrocento Sans"/>
              <a:cs typeface="Quattrocento Sans"/>
              <a:sym typeface="Quattrocento Sans"/>
            </a:endParaRPr>
          </a:p>
        </p:txBody>
      </p:sp>
      <p:cxnSp>
        <p:nvCxnSpPr>
          <p:cNvPr id="196" name="Google Shape;196;g769c5fc0db_0_77"/>
          <p:cNvCxnSpPr>
            <a:stCxn id="184" idx="2"/>
            <a:endCxn id="194" idx="0"/>
          </p:cNvCxnSpPr>
          <p:nvPr/>
        </p:nvCxnSpPr>
        <p:spPr>
          <a:xfrm>
            <a:off x="2528125" y="3487075"/>
            <a:ext cx="0" cy="644700"/>
          </a:xfrm>
          <a:prstGeom prst="straightConnector1">
            <a:avLst/>
          </a:prstGeom>
          <a:noFill/>
          <a:ln cap="flat" cmpd="sng" w="38100">
            <a:solidFill>
              <a:schemeClr val="dk2"/>
            </a:solidFill>
            <a:prstDash val="solid"/>
            <a:round/>
            <a:headEnd len="sm" w="sm" type="none"/>
            <a:tailEnd len="med" w="med" type="triangle"/>
          </a:ln>
        </p:spPr>
      </p:cxnSp>
      <p:sp>
        <p:nvSpPr>
          <p:cNvPr id="197" name="Google Shape;197;g769c5fc0db_0_77"/>
          <p:cNvSpPr txBox="1"/>
          <p:nvPr/>
        </p:nvSpPr>
        <p:spPr>
          <a:xfrm>
            <a:off x="2528174" y="3565175"/>
            <a:ext cx="10356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Married to</a:t>
            </a:r>
            <a:endParaRPr b="0" i="0" sz="1400" u="none" cap="none" strike="noStrike">
              <a:solidFill>
                <a:srgbClr val="000000"/>
              </a:solidFill>
              <a:latin typeface="Quattrocento Sans"/>
              <a:ea typeface="Quattrocento Sans"/>
              <a:cs typeface="Quattrocento Sans"/>
              <a:sym typeface="Quattrocento Sans"/>
            </a:endParaRPr>
          </a:p>
        </p:txBody>
      </p:sp>
      <p:sp>
        <p:nvSpPr>
          <p:cNvPr id="198" name="Google Shape;198;g769c5fc0db_0_77"/>
          <p:cNvSpPr/>
          <p:nvPr/>
        </p:nvSpPr>
        <p:spPr>
          <a:xfrm>
            <a:off x="7414025" y="3436175"/>
            <a:ext cx="1673700" cy="897900"/>
          </a:xfrm>
          <a:prstGeom prst="roundRect">
            <a:avLst>
              <a:gd fmla="val 16667" name="adj"/>
            </a:avLst>
          </a:prstGeom>
          <a:solidFill>
            <a:srgbClr val="FFFF00"/>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769c5fc0db_0_77"/>
          <p:cNvSpPr txBox="1"/>
          <p:nvPr/>
        </p:nvSpPr>
        <p:spPr>
          <a:xfrm>
            <a:off x="7553525" y="3644050"/>
            <a:ext cx="13947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Ideology</a:t>
            </a:r>
            <a:endParaRPr b="0" i="0" sz="1400" u="none" cap="none" strike="noStrike">
              <a:solidFill>
                <a:srgbClr val="000000"/>
              </a:solidFill>
              <a:latin typeface="Quattrocento Sans"/>
              <a:ea typeface="Quattrocento Sans"/>
              <a:cs typeface="Quattrocento Sans"/>
              <a:sym typeface="Quattrocento Sans"/>
            </a:endParaRPr>
          </a:p>
        </p:txBody>
      </p:sp>
      <p:cxnSp>
        <p:nvCxnSpPr>
          <p:cNvPr id="200" name="Google Shape;200;g769c5fc0db_0_77"/>
          <p:cNvCxnSpPr>
            <a:stCxn id="186" idx="3"/>
            <a:endCxn id="198" idx="1"/>
          </p:cNvCxnSpPr>
          <p:nvPr/>
        </p:nvCxnSpPr>
        <p:spPr>
          <a:xfrm>
            <a:off x="6803975" y="3885125"/>
            <a:ext cx="609900" cy="0"/>
          </a:xfrm>
          <a:prstGeom prst="straightConnector1">
            <a:avLst/>
          </a:prstGeom>
          <a:noFill/>
          <a:ln cap="flat" cmpd="sng" w="38100">
            <a:solidFill>
              <a:schemeClr val="dk2"/>
            </a:solidFill>
            <a:prstDash val="solid"/>
            <a:round/>
            <a:headEnd len="sm" w="sm" type="none"/>
            <a:tailEnd len="med" w="med" type="triangle"/>
          </a:ln>
        </p:spPr>
      </p:cxnSp>
      <p:sp>
        <p:nvSpPr>
          <p:cNvPr id="201" name="Google Shape;201;g769c5fc0db_0_77"/>
          <p:cNvSpPr txBox="1"/>
          <p:nvPr/>
        </p:nvSpPr>
        <p:spPr>
          <a:xfrm>
            <a:off x="6749500" y="3347825"/>
            <a:ext cx="841200" cy="53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Beliefs in</a:t>
            </a:r>
            <a:endParaRPr b="0" i="0" sz="1400" u="none" cap="none" strike="noStrike">
              <a:solidFill>
                <a:srgbClr val="000000"/>
              </a:solidFill>
              <a:latin typeface="Quattrocento Sans"/>
              <a:ea typeface="Quattrocento Sans"/>
              <a:cs typeface="Quattrocento Sans"/>
              <a:sym typeface="Quattrocento Sans"/>
            </a:endParaRPr>
          </a:p>
        </p:txBody>
      </p:sp>
      <p:sp>
        <p:nvSpPr>
          <p:cNvPr id="202" name="Google Shape;202;g769c5fc0db_0_77"/>
          <p:cNvSpPr/>
          <p:nvPr/>
        </p:nvSpPr>
        <p:spPr>
          <a:xfrm>
            <a:off x="7470300" y="1948275"/>
            <a:ext cx="1673700" cy="897900"/>
          </a:xfrm>
          <a:prstGeom prst="roundRect">
            <a:avLst>
              <a:gd fmla="val 16667" name="adj"/>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 name="Google Shape;203;g769c5fc0db_0_77"/>
          <p:cNvCxnSpPr>
            <a:stCxn id="185" idx="3"/>
            <a:endCxn id="202" idx="1"/>
          </p:cNvCxnSpPr>
          <p:nvPr/>
        </p:nvCxnSpPr>
        <p:spPr>
          <a:xfrm>
            <a:off x="6803975" y="2397225"/>
            <a:ext cx="666300" cy="0"/>
          </a:xfrm>
          <a:prstGeom prst="straightConnector1">
            <a:avLst/>
          </a:prstGeom>
          <a:noFill/>
          <a:ln cap="flat" cmpd="sng" w="38100">
            <a:solidFill>
              <a:schemeClr val="dk2"/>
            </a:solidFill>
            <a:prstDash val="solid"/>
            <a:round/>
            <a:headEnd len="sm" w="sm" type="none"/>
            <a:tailEnd len="med" w="med" type="triangle"/>
          </a:ln>
        </p:spPr>
      </p:cxnSp>
      <p:sp>
        <p:nvSpPr>
          <p:cNvPr id="204" name="Google Shape;204;g769c5fc0db_0_77"/>
          <p:cNvSpPr txBox="1"/>
          <p:nvPr/>
        </p:nvSpPr>
        <p:spPr>
          <a:xfrm>
            <a:off x="7605275" y="2170725"/>
            <a:ext cx="13947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Continent</a:t>
            </a:r>
            <a:endParaRPr b="0" i="0" sz="1400" u="none" cap="none" strike="noStrike">
              <a:solidFill>
                <a:srgbClr val="000000"/>
              </a:solidFill>
              <a:latin typeface="Quattrocento Sans"/>
              <a:ea typeface="Quattrocento Sans"/>
              <a:cs typeface="Quattrocento Sans"/>
              <a:sym typeface="Quattrocento Sans"/>
            </a:endParaRPr>
          </a:p>
        </p:txBody>
      </p:sp>
      <p:sp>
        <p:nvSpPr>
          <p:cNvPr id="205" name="Google Shape;205;g769c5fc0db_0_77"/>
          <p:cNvSpPr txBox="1"/>
          <p:nvPr/>
        </p:nvSpPr>
        <p:spPr>
          <a:xfrm>
            <a:off x="6749500" y="1859925"/>
            <a:ext cx="841200" cy="53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Located in</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g769c5fc0db_0_10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Relationships</a:t>
            </a:r>
            <a:endParaRPr>
              <a:highlight>
                <a:srgbClr val="FFCD00"/>
              </a:highlight>
            </a:endParaRPr>
          </a:p>
        </p:txBody>
      </p:sp>
      <p:sp>
        <p:nvSpPr>
          <p:cNvPr id="211" name="Google Shape;211;g769c5fc0db_0_10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2" name="Google Shape;212;g769c5fc0db_0_106"/>
          <p:cNvSpPr txBox="1"/>
          <p:nvPr/>
        </p:nvSpPr>
        <p:spPr>
          <a:xfrm>
            <a:off x="1291025" y="1501400"/>
            <a:ext cx="61230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rgbClr val="313131"/>
                </a:solidFill>
                <a:highlight>
                  <a:srgbClr val="FFFFFF"/>
                </a:highlight>
                <a:latin typeface="Quattrocento Sans"/>
                <a:ea typeface="Quattrocento Sans"/>
                <a:cs typeface="Quattrocento Sans"/>
                <a:sym typeface="Quattrocento Sans"/>
              </a:rPr>
              <a:t>There are three types of relationships</a:t>
            </a:r>
            <a:endParaRPr b="0" i="0" sz="1200" u="none" cap="none" strike="noStrike">
              <a:solidFill>
                <a:srgbClr val="313131"/>
              </a:solidFill>
              <a:highlight>
                <a:srgbClr val="FFFFFF"/>
              </a:highlight>
              <a:latin typeface="Quattrocento Sans"/>
              <a:ea typeface="Quattrocento Sans"/>
              <a:cs typeface="Quattrocento Sans"/>
              <a:sym typeface="Quattrocento Sans"/>
            </a:endParaRPr>
          </a:p>
        </p:txBody>
      </p:sp>
      <p:sp>
        <p:nvSpPr>
          <p:cNvPr id="213" name="Google Shape;213;g769c5fc0db_0_106"/>
          <p:cNvSpPr txBox="1"/>
          <p:nvPr/>
        </p:nvSpPr>
        <p:spPr>
          <a:xfrm>
            <a:off x="1844450" y="1880450"/>
            <a:ext cx="34821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313131"/>
                </a:solidFill>
                <a:highlight>
                  <a:srgbClr val="FFFFFF"/>
                </a:highlight>
                <a:latin typeface="Quattrocento Sans"/>
                <a:ea typeface="Quattrocento Sans"/>
                <a:cs typeface="Quattrocento Sans"/>
                <a:sym typeface="Quattrocento Sans"/>
              </a:rPr>
              <a:t>1.</a:t>
            </a:r>
            <a:r>
              <a:rPr b="1" i="1" lang="en" sz="1400" u="none" cap="none" strike="noStrike">
                <a:solidFill>
                  <a:srgbClr val="313131"/>
                </a:solidFill>
                <a:highlight>
                  <a:srgbClr val="FFFFFF"/>
                </a:highlight>
                <a:latin typeface="Quattrocento Sans"/>
                <a:ea typeface="Quattrocento Sans"/>
                <a:cs typeface="Quattrocento Sans"/>
                <a:sym typeface="Quattrocento Sans"/>
              </a:rPr>
              <a:t>One-on-one</a:t>
            </a:r>
            <a:r>
              <a:rPr b="0" i="0" lang="en" sz="1400" u="none" cap="none" strike="noStrike">
                <a:solidFill>
                  <a:srgbClr val="313131"/>
                </a:solidFill>
                <a:highlight>
                  <a:srgbClr val="FFFFFF"/>
                </a:highlight>
                <a:latin typeface="Quattrocento Sans"/>
                <a:ea typeface="Quattrocento Sans"/>
                <a:cs typeface="Quattrocento Sans"/>
                <a:sym typeface="Quattrocento Sans"/>
              </a:rPr>
              <a:t> </a:t>
            </a:r>
            <a:endParaRPr b="0" i="0" sz="1200" u="none" cap="none" strike="noStrike">
              <a:solidFill>
                <a:srgbClr val="313131"/>
              </a:solidFill>
              <a:highlight>
                <a:srgbClr val="FFFFFF"/>
              </a:highlight>
              <a:latin typeface="Quattrocento Sans"/>
              <a:ea typeface="Quattrocento Sans"/>
              <a:cs typeface="Quattrocento Sans"/>
              <a:sym typeface="Quattrocento Sans"/>
            </a:endParaRPr>
          </a:p>
        </p:txBody>
      </p:sp>
      <p:sp>
        <p:nvSpPr>
          <p:cNvPr id="214" name="Google Shape;214;g769c5fc0db_0_106"/>
          <p:cNvSpPr txBox="1"/>
          <p:nvPr/>
        </p:nvSpPr>
        <p:spPr>
          <a:xfrm>
            <a:off x="1877900" y="2758150"/>
            <a:ext cx="3415200" cy="435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313131"/>
                </a:solidFill>
                <a:highlight>
                  <a:srgbClr val="FFFFFF"/>
                </a:highlight>
                <a:latin typeface="Quattrocento Sans"/>
                <a:ea typeface="Quattrocento Sans"/>
                <a:cs typeface="Quattrocento Sans"/>
                <a:sym typeface="Quattrocento Sans"/>
              </a:rPr>
              <a:t>2.</a:t>
            </a:r>
            <a:r>
              <a:rPr b="1" i="1" lang="en" sz="1400" u="none" cap="none" strike="noStrike">
                <a:solidFill>
                  <a:srgbClr val="313131"/>
                </a:solidFill>
                <a:highlight>
                  <a:srgbClr val="FFFFFF"/>
                </a:highlight>
                <a:latin typeface="Quattrocento Sans"/>
                <a:ea typeface="Quattrocento Sans"/>
                <a:cs typeface="Quattrocento Sans"/>
                <a:sym typeface="Quattrocento Sans"/>
              </a:rPr>
              <a:t>One-to-many</a:t>
            </a:r>
            <a:r>
              <a:rPr b="0" i="0" lang="en" sz="1400" u="none" cap="none" strike="noStrike">
                <a:solidFill>
                  <a:srgbClr val="313131"/>
                </a:solidFill>
                <a:highlight>
                  <a:srgbClr val="FFFFFF"/>
                </a:highlight>
                <a:latin typeface="Quattrocento Sans"/>
                <a:ea typeface="Quattrocento Sans"/>
                <a:cs typeface="Quattrocento Sans"/>
                <a:sym typeface="Quattrocento Sans"/>
              </a:rPr>
              <a:t> </a:t>
            </a:r>
            <a:endParaRPr b="0" i="0" sz="1200" u="none" cap="none" strike="noStrike">
              <a:solidFill>
                <a:srgbClr val="313131"/>
              </a:solidFill>
              <a:highlight>
                <a:srgbClr val="FFFFFF"/>
              </a:highlight>
              <a:latin typeface="Quattrocento Sans"/>
              <a:ea typeface="Quattrocento Sans"/>
              <a:cs typeface="Quattrocento Sans"/>
              <a:sym typeface="Quattrocento Sans"/>
            </a:endParaRPr>
          </a:p>
        </p:txBody>
      </p:sp>
      <p:sp>
        <p:nvSpPr>
          <p:cNvPr id="215" name="Google Shape;215;g769c5fc0db_0_106"/>
          <p:cNvSpPr txBox="1"/>
          <p:nvPr/>
        </p:nvSpPr>
        <p:spPr>
          <a:xfrm>
            <a:off x="2336375" y="2130820"/>
            <a:ext cx="5195700" cy="591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Quattrocento Sans"/>
              <a:buChar char="●"/>
            </a:pPr>
            <a:r>
              <a:rPr b="0" i="0" lang="en" sz="1400" u="none" cap="none" strike="noStrike">
                <a:solidFill>
                  <a:srgbClr val="000000"/>
                </a:solidFill>
                <a:latin typeface="Quattrocento Sans"/>
                <a:ea typeface="Quattrocento Sans"/>
                <a:cs typeface="Quattrocento Sans"/>
                <a:sym typeface="Quattrocento Sans"/>
              </a:rPr>
              <a:t>If there is a unique one-on-one correspondence between two entities. For instance, social security number and a person.</a:t>
            </a:r>
            <a:endParaRPr b="0" i="0" sz="1400" u="none" cap="none" strike="noStrike">
              <a:solidFill>
                <a:srgbClr val="000000"/>
              </a:solidFill>
              <a:latin typeface="Quattrocento Sans"/>
              <a:ea typeface="Quattrocento Sans"/>
              <a:cs typeface="Quattrocento Sans"/>
              <a:sym typeface="Quattrocento Sans"/>
            </a:endParaRPr>
          </a:p>
        </p:txBody>
      </p:sp>
      <p:sp>
        <p:nvSpPr>
          <p:cNvPr id="216" name="Google Shape;216;g769c5fc0db_0_106"/>
          <p:cNvSpPr txBox="1"/>
          <p:nvPr/>
        </p:nvSpPr>
        <p:spPr>
          <a:xfrm>
            <a:off x="2336375" y="3035400"/>
            <a:ext cx="5195700" cy="1011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Quattrocento Sans"/>
              <a:buChar char="●"/>
            </a:pPr>
            <a:r>
              <a:rPr b="0" i="0" lang="en" sz="1400" u="none" cap="none" strike="noStrike">
                <a:solidFill>
                  <a:srgbClr val="000000"/>
                </a:solidFill>
                <a:latin typeface="Quattrocento Sans"/>
                <a:ea typeface="Quattrocento Sans"/>
                <a:cs typeface="Quattrocento Sans"/>
                <a:sym typeface="Quattrocento Sans"/>
              </a:rPr>
              <a:t>If there is a one-to-many corresponde this means that one entity is related to two or more other entities, </a:t>
            </a:r>
            <a:r>
              <a:rPr b="0" i="1" lang="en" sz="1400" u="none" cap="none" strike="noStrike">
                <a:solidFill>
                  <a:srgbClr val="000000"/>
                </a:solidFill>
                <a:latin typeface="Quattrocento Sans"/>
                <a:ea typeface="Quattrocento Sans"/>
                <a:cs typeface="Quattrocento Sans"/>
                <a:sym typeface="Quattrocento Sans"/>
              </a:rPr>
              <a:t>but not vice versa. </a:t>
            </a:r>
            <a:r>
              <a:rPr b="0" i="0" lang="en" sz="1400" u="none" cap="none" strike="noStrike">
                <a:solidFill>
                  <a:srgbClr val="000000"/>
                </a:solidFill>
                <a:latin typeface="Quattrocento Sans"/>
                <a:ea typeface="Quattrocento Sans"/>
                <a:cs typeface="Quattrocento Sans"/>
                <a:sym typeface="Quattrocento Sans"/>
              </a:rPr>
              <a:t>For instance, a book can have many pages, but a page can only have one book. </a:t>
            </a:r>
            <a:endParaRPr b="0" i="0" sz="1400" u="none" cap="none" strike="noStrike">
              <a:solidFill>
                <a:srgbClr val="000000"/>
              </a:solidFill>
              <a:latin typeface="Quattrocento Sans"/>
              <a:ea typeface="Quattrocento Sans"/>
              <a:cs typeface="Quattrocento Sans"/>
              <a:sym typeface="Quattrocento Sans"/>
            </a:endParaRPr>
          </a:p>
        </p:txBody>
      </p:sp>
      <p:sp>
        <p:nvSpPr>
          <p:cNvPr id="217" name="Google Shape;217;g769c5fc0db_0_106"/>
          <p:cNvSpPr txBox="1"/>
          <p:nvPr/>
        </p:nvSpPr>
        <p:spPr>
          <a:xfrm>
            <a:off x="1877900" y="3911900"/>
            <a:ext cx="34821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313131"/>
                </a:solidFill>
                <a:highlight>
                  <a:srgbClr val="FFFFFF"/>
                </a:highlight>
                <a:latin typeface="Quattrocento Sans"/>
                <a:ea typeface="Quattrocento Sans"/>
                <a:cs typeface="Quattrocento Sans"/>
                <a:sym typeface="Quattrocento Sans"/>
              </a:rPr>
              <a:t>3.</a:t>
            </a:r>
            <a:r>
              <a:rPr b="1" i="1" lang="en" sz="1400" u="none" cap="none" strike="noStrike">
                <a:solidFill>
                  <a:srgbClr val="313131"/>
                </a:solidFill>
                <a:highlight>
                  <a:srgbClr val="FFFFFF"/>
                </a:highlight>
                <a:latin typeface="Quattrocento Sans"/>
                <a:ea typeface="Quattrocento Sans"/>
                <a:cs typeface="Quattrocento Sans"/>
                <a:sym typeface="Quattrocento Sans"/>
              </a:rPr>
              <a:t>Many-to-many</a:t>
            </a:r>
            <a:r>
              <a:rPr b="0" i="0" lang="en" sz="1400" u="none" cap="none" strike="noStrike">
                <a:solidFill>
                  <a:srgbClr val="313131"/>
                </a:solidFill>
                <a:highlight>
                  <a:srgbClr val="FFFFFF"/>
                </a:highlight>
                <a:latin typeface="Quattrocento Sans"/>
                <a:ea typeface="Quattrocento Sans"/>
                <a:cs typeface="Quattrocento Sans"/>
                <a:sym typeface="Quattrocento Sans"/>
              </a:rPr>
              <a:t> </a:t>
            </a:r>
            <a:endParaRPr b="0" i="0" sz="1200" u="none" cap="none" strike="noStrike">
              <a:solidFill>
                <a:srgbClr val="313131"/>
              </a:solidFill>
              <a:highlight>
                <a:srgbClr val="FFFFFF"/>
              </a:highlight>
              <a:latin typeface="Quattrocento Sans"/>
              <a:ea typeface="Quattrocento Sans"/>
              <a:cs typeface="Quattrocento Sans"/>
              <a:sym typeface="Quattrocento Sans"/>
            </a:endParaRPr>
          </a:p>
        </p:txBody>
      </p:sp>
      <p:sp>
        <p:nvSpPr>
          <p:cNvPr id="218" name="Google Shape;218;g769c5fc0db_0_106"/>
          <p:cNvSpPr txBox="1"/>
          <p:nvPr/>
        </p:nvSpPr>
        <p:spPr>
          <a:xfrm>
            <a:off x="2336375" y="4214625"/>
            <a:ext cx="5195700" cy="1011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Quattrocento Sans"/>
              <a:buChar char="●"/>
            </a:pPr>
            <a:r>
              <a:rPr b="0" i="0" lang="en" sz="1400" u="none" cap="none" strike="noStrike">
                <a:solidFill>
                  <a:srgbClr val="000000"/>
                </a:solidFill>
                <a:latin typeface="Quattrocento Sans"/>
                <a:ea typeface="Quattrocento Sans"/>
                <a:cs typeface="Quattrocento Sans"/>
                <a:sym typeface="Quattrocento Sans"/>
              </a:rPr>
              <a:t>A book, for instance, can have multiple authors and an author may have written multiple books. </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g769c5fc0db_0_14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Relationships</a:t>
            </a:r>
            <a:endParaRPr>
              <a:highlight>
                <a:srgbClr val="FFCD00"/>
              </a:highlight>
            </a:endParaRPr>
          </a:p>
        </p:txBody>
      </p:sp>
      <p:sp>
        <p:nvSpPr>
          <p:cNvPr id="224" name="Google Shape;224;g769c5fc0db_0_14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5" name="Google Shape;225;g769c5fc0db_0_147"/>
          <p:cNvSpPr txBox="1"/>
          <p:nvPr/>
        </p:nvSpPr>
        <p:spPr>
          <a:xfrm>
            <a:off x="1291025" y="1501400"/>
            <a:ext cx="61230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400" u="none" cap="none" strike="noStrike">
                <a:solidFill>
                  <a:srgbClr val="313131"/>
                </a:solidFill>
                <a:highlight>
                  <a:srgbClr val="FFFFFF"/>
                </a:highlight>
                <a:latin typeface="Quattrocento Sans"/>
                <a:ea typeface="Quattrocento Sans"/>
                <a:cs typeface="Quattrocento Sans"/>
                <a:sym typeface="Quattrocento Sans"/>
              </a:rPr>
              <a:t>One-to-one:</a:t>
            </a:r>
            <a:endParaRPr b="1" i="0" sz="1200" u="none" cap="none" strike="noStrike">
              <a:solidFill>
                <a:srgbClr val="313131"/>
              </a:solidFill>
              <a:highlight>
                <a:srgbClr val="FFFFFF"/>
              </a:highlight>
              <a:latin typeface="Quattrocento Sans"/>
              <a:ea typeface="Quattrocento Sans"/>
              <a:cs typeface="Quattrocento Sans"/>
              <a:sym typeface="Quattrocento Sans"/>
            </a:endParaRPr>
          </a:p>
        </p:txBody>
      </p:sp>
      <p:sp>
        <p:nvSpPr>
          <p:cNvPr id="226" name="Google Shape;226;g769c5fc0db_0_147"/>
          <p:cNvSpPr/>
          <p:nvPr/>
        </p:nvSpPr>
        <p:spPr>
          <a:xfrm>
            <a:off x="1691275" y="2589175"/>
            <a:ext cx="1673700" cy="897900"/>
          </a:xfrm>
          <a:prstGeom prst="roundRect">
            <a:avLst>
              <a:gd fmla="val 16667" name="adj"/>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769c5fc0db_0_147"/>
          <p:cNvSpPr/>
          <p:nvPr/>
        </p:nvSpPr>
        <p:spPr>
          <a:xfrm>
            <a:off x="5130175" y="2589175"/>
            <a:ext cx="1673700" cy="897900"/>
          </a:xfrm>
          <a:prstGeom prst="roundRect">
            <a:avLst>
              <a:gd fmla="val 16667" name="adj"/>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8" name="Google Shape;228;g769c5fc0db_0_147"/>
          <p:cNvCxnSpPr>
            <a:stCxn id="226" idx="3"/>
            <a:endCxn id="227" idx="1"/>
          </p:cNvCxnSpPr>
          <p:nvPr/>
        </p:nvCxnSpPr>
        <p:spPr>
          <a:xfrm>
            <a:off x="3364975" y="3038125"/>
            <a:ext cx="1765200" cy="0"/>
          </a:xfrm>
          <a:prstGeom prst="straightConnector1">
            <a:avLst/>
          </a:prstGeom>
          <a:noFill/>
          <a:ln cap="flat" cmpd="sng" w="38100">
            <a:solidFill>
              <a:schemeClr val="dk2"/>
            </a:solidFill>
            <a:prstDash val="solid"/>
            <a:round/>
            <a:headEnd len="sm" w="sm" type="none"/>
            <a:tailEnd len="med" w="med" type="triangle"/>
          </a:ln>
        </p:spPr>
      </p:cxnSp>
      <p:sp>
        <p:nvSpPr>
          <p:cNvPr id="229" name="Google Shape;229;g769c5fc0db_0_147"/>
          <p:cNvSpPr txBox="1"/>
          <p:nvPr/>
        </p:nvSpPr>
        <p:spPr>
          <a:xfrm>
            <a:off x="1865600" y="2746100"/>
            <a:ext cx="12816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Country</a:t>
            </a:r>
            <a:endParaRPr b="0" i="0" sz="1400" u="none" cap="none" strike="noStrike">
              <a:solidFill>
                <a:srgbClr val="000000"/>
              </a:solidFill>
              <a:latin typeface="Quattrocento Sans"/>
              <a:ea typeface="Quattrocento Sans"/>
              <a:cs typeface="Quattrocento Sans"/>
              <a:sym typeface="Quattrocento Sans"/>
            </a:endParaRPr>
          </a:p>
        </p:txBody>
      </p:sp>
      <p:sp>
        <p:nvSpPr>
          <p:cNvPr id="230" name="Google Shape;230;g769c5fc0db_0_147"/>
          <p:cNvSpPr txBox="1"/>
          <p:nvPr/>
        </p:nvSpPr>
        <p:spPr>
          <a:xfrm>
            <a:off x="5347950" y="2794975"/>
            <a:ext cx="12816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Capital</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g769c5fc0db_0_11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Relationships</a:t>
            </a:r>
            <a:endParaRPr>
              <a:highlight>
                <a:srgbClr val="FFCD00"/>
              </a:highlight>
            </a:endParaRPr>
          </a:p>
        </p:txBody>
      </p:sp>
      <p:sp>
        <p:nvSpPr>
          <p:cNvPr id="236" name="Google Shape;236;g769c5fc0db_0_1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7" name="Google Shape;237;g769c5fc0db_0_119"/>
          <p:cNvSpPr txBox="1"/>
          <p:nvPr/>
        </p:nvSpPr>
        <p:spPr>
          <a:xfrm>
            <a:off x="1291025" y="1501400"/>
            <a:ext cx="61230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400" u="none" cap="none" strike="noStrike">
                <a:solidFill>
                  <a:srgbClr val="313131"/>
                </a:solidFill>
                <a:highlight>
                  <a:srgbClr val="FFFFFF"/>
                </a:highlight>
                <a:latin typeface="Quattrocento Sans"/>
                <a:ea typeface="Quattrocento Sans"/>
                <a:cs typeface="Quattrocento Sans"/>
                <a:sym typeface="Quattrocento Sans"/>
              </a:rPr>
              <a:t>One-to-many:</a:t>
            </a:r>
            <a:endParaRPr b="1" i="0" sz="1200" u="none" cap="none" strike="noStrike">
              <a:solidFill>
                <a:srgbClr val="313131"/>
              </a:solidFill>
              <a:highlight>
                <a:srgbClr val="FFFFFF"/>
              </a:highlight>
              <a:latin typeface="Quattrocento Sans"/>
              <a:ea typeface="Quattrocento Sans"/>
              <a:cs typeface="Quattrocento Sans"/>
              <a:sym typeface="Quattrocento Sans"/>
            </a:endParaRPr>
          </a:p>
        </p:txBody>
      </p:sp>
      <p:sp>
        <p:nvSpPr>
          <p:cNvPr id="238" name="Google Shape;238;g769c5fc0db_0_119"/>
          <p:cNvSpPr/>
          <p:nvPr/>
        </p:nvSpPr>
        <p:spPr>
          <a:xfrm>
            <a:off x="1691275" y="2589175"/>
            <a:ext cx="1673700" cy="897900"/>
          </a:xfrm>
          <a:prstGeom prst="roundRect">
            <a:avLst>
              <a:gd fmla="val 16667" name="adj"/>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769c5fc0db_0_119"/>
          <p:cNvSpPr/>
          <p:nvPr/>
        </p:nvSpPr>
        <p:spPr>
          <a:xfrm>
            <a:off x="5130175" y="2589175"/>
            <a:ext cx="1673700" cy="897900"/>
          </a:xfrm>
          <a:prstGeom prst="roundRect">
            <a:avLst>
              <a:gd fmla="val 16667" name="adj"/>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0" name="Google Shape;240;g769c5fc0db_0_119"/>
          <p:cNvCxnSpPr>
            <a:stCxn id="238" idx="3"/>
            <a:endCxn id="239" idx="1"/>
          </p:cNvCxnSpPr>
          <p:nvPr/>
        </p:nvCxnSpPr>
        <p:spPr>
          <a:xfrm>
            <a:off x="3364975" y="3038125"/>
            <a:ext cx="1765200" cy="0"/>
          </a:xfrm>
          <a:prstGeom prst="straightConnector1">
            <a:avLst/>
          </a:prstGeom>
          <a:noFill/>
          <a:ln cap="flat" cmpd="sng" w="38100">
            <a:solidFill>
              <a:schemeClr val="dk2"/>
            </a:solidFill>
            <a:prstDash val="solid"/>
            <a:round/>
            <a:headEnd len="sm" w="sm" type="none"/>
            <a:tailEnd len="med" w="med" type="triangle"/>
          </a:ln>
        </p:spPr>
      </p:cxnSp>
      <p:cxnSp>
        <p:nvCxnSpPr>
          <p:cNvPr id="241" name="Google Shape;241;g769c5fc0db_0_119"/>
          <p:cNvCxnSpPr>
            <a:stCxn id="238" idx="3"/>
          </p:cNvCxnSpPr>
          <p:nvPr/>
        </p:nvCxnSpPr>
        <p:spPr>
          <a:xfrm>
            <a:off x="3364975" y="3038125"/>
            <a:ext cx="1769700" cy="370500"/>
          </a:xfrm>
          <a:prstGeom prst="straightConnector1">
            <a:avLst/>
          </a:prstGeom>
          <a:noFill/>
          <a:ln cap="flat" cmpd="sng" w="38100">
            <a:solidFill>
              <a:schemeClr val="dk2"/>
            </a:solidFill>
            <a:prstDash val="solid"/>
            <a:round/>
            <a:headEnd len="sm" w="sm" type="none"/>
            <a:tailEnd len="med" w="med" type="triangle"/>
          </a:ln>
        </p:spPr>
      </p:cxnSp>
      <p:cxnSp>
        <p:nvCxnSpPr>
          <p:cNvPr id="242" name="Google Shape;242;g769c5fc0db_0_119"/>
          <p:cNvCxnSpPr>
            <a:stCxn id="238" idx="3"/>
          </p:cNvCxnSpPr>
          <p:nvPr/>
        </p:nvCxnSpPr>
        <p:spPr>
          <a:xfrm flipH="1" rot="10800000">
            <a:off x="3364975" y="2667625"/>
            <a:ext cx="1752300" cy="370500"/>
          </a:xfrm>
          <a:prstGeom prst="straightConnector1">
            <a:avLst/>
          </a:prstGeom>
          <a:noFill/>
          <a:ln cap="flat" cmpd="sng" w="38100">
            <a:solidFill>
              <a:schemeClr val="dk2"/>
            </a:solidFill>
            <a:prstDash val="solid"/>
            <a:round/>
            <a:headEnd len="sm" w="sm" type="none"/>
            <a:tailEnd len="med" w="med" type="triangle"/>
          </a:ln>
        </p:spPr>
      </p:cxnSp>
      <p:sp>
        <p:nvSpPr>
          <p:cNvPr id="243" name="Google Shape;243;g769c5fc0db_0_119"/>
          <p:cNvSpPr txBox="1"/>
          <p:nvPr/>
        </p:nvSpPr>
        <p:spPr>
          <a:xfrm>
            <a:off x="1887325" y="2798450"/>
            <a:ext cx="12816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Books</a:t>
            </a:r>
            <a:endParaRPr b="0" i="0" sz="1400" u="none" cap="none" strike="noStrike">
              <a:solidFill>
                <a:srgbClr val="000000"/>
              </a:solidFill>
              <a:latin typeface="Quattrocento Sans"/>
              <a:ea typeface="Quattrocento Sans"/>
              <a:cs typeface="Quattrocento Sans"/>
              <a:sym typeface="Quattrocento Sans"/>
            </a:endParaRPr>
          </a:p>
        </p:txBody>
      </p:sp>
      <p:sp>
        <p:nvSpPr>
          <p:cNvPr id="244" name="Google Shape;244;g769c5fc0db_0_119"/>
          <p:cNvSpPr txBox="1"/>
          <p:nvPr/>
        </p:nvSpPr>
        <p:spPr>
          <a:xfrm>
            <a:off x="5300425" y="2737400"/>
            <a:ext cx="1429800" cy="55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Chapters</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g769c5fc0db_0_16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Relationships</a:t>
            </a:r>
            <a:endParaRPr>
              <a:highlight>
                <a:srgbClr val="FFCD00"/>
              </a:highlight>
            </a:endParaRPr>
          </a:p>
        </p:txBody>
      </p:sp>
      <p:sp>
        <p:nvSpPr>
          <p:cNvPr id="250" name="Google Shape;250;g769c5fc0db_0_16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1" name="Google Shape;251;g769c5fc0db_0_163"/>
          <p:cNvSpPr txBox="1"/>
          <p:nvPr/>
        </p:nvSpPr>
        <p:spPr>
          <a:xfrm>
            <a:off x="1291025" y="1501400"/>
            <a:ext cx="61230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400" u="none" cap="none" strike="noStrike">
                <a:solidFill>
                  <a:srgbClr val="313131"/>
                </a:solidFill>
                <a:highlight>
                  <a:srgbClr val="FFFFFF"/>
                </a:highlight>
                <a:latin typeface="Quattrocento Sans"/>
                <a:ea typeface="Quattrocento Sans"/>
                <a:cs typeface="Quattrocento Sans"/>
                <a:sym typeface="Quattrocento Sans"/>
              </a:rPr>
              <a:t>Many-to-many:</a:t>
            </a:r>
            <a:endParaRPr b="1" i="0" sz="1200" u="none" cap="none" strike="noStrike">
              <a:solidFill>
                <a:srgbClr val="313131"/>
              </a:solidFill>
              <a:highlight>
                <a:srgbClr val="FFFFFF"/>
              </a:highlight>
              <a:latin typeface="Quattrocento Sans"/>
              <a:ea typeface="Quattrocento Sans"/>
              <a:cs typeface="Quattrocento Sans"/>
              <a:sym typeface="Quattrocento Sans"/>
            </a:endParaRPr>
          </a:p>
        </p:txBody>
      </p:sp>
      <p:sp>
        <p:nvSpPr>
          <p:cNvPr id="252" name="Google Shape;252;g769c5fc0db_0_163"/>
          <p:cNvSpPr/>
          <p:nvPr/>
        </p:nvSpPr>
        <p:spPr>
          <a:xfrm>
            <a:off x="1682550" y="2589175"/>
            <a:ext cx="1673700" cy="897900"/>
          </a:xfrm>
          <a:prstGeom prst="roundRect">
            <a:avLst>
              <a:gd fmla="val 16667" name="adj"/>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769c5fc0db_0_163"/>
          <p:cNvSpPr/>
          <p:nvPr/>
        </p:nvSpPr>
        <p:spPr>
          <a:xfrm>
            <a:off x="5130175" y="2589175"/>
            <a:ext cx="1673700" cy="897900"/>
          </a:xfrm>
          <a:prstGeom prst="roundRect">
            <a:avLst>
              <a:gd fmla="val 16667" name="adj"/>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769c5fc0db_0_163"/>
          <p:cNvSpPr txBox="1"/>
          <p:nvPr/>
        </p:nvSpPr>
        <p:spPr>
          <a:xfrm>
            <a:off x="1878600" y="2798450"/>
            <a:ext cx="12816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Authors</a:t>
            </a:r>
            <a:endParaRPr b="0" i="0" sz="1400" u="none" cap="none" strike="noStrike">
              <a:solidFill>
                <a:srgbClr val="000000"/>
              </a:solidFill>
              <a:latin typeface="Quattrocento Sans"/>
              <a:ea typeface="Quattrocento Sans"/>
              <a:cs typeface="Quattrocento Sans"/>
              <a:sym typeface="Quattrocento Sans"/>
            </a:endParaRPr>
          </a:p>
        </p:txBody>
      </p:sp>
      <p:sp>
        <p:nvSpPr>
          <p:cNvPr id="255" name="Google Shape;255;g769c5fc0db_0_163"/>
          <p:cNvSpPr txBox="1"/>
          <p:nvPr/>
        </p:nvSpPr>
        <p:spPr>
          <a:xfrm>
            <a:off x="5300425" y="2737400"/>
            <a:ext cx="1429800" cy="55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Books</a:t>
            </a:r>
            <a:endParaRPr b="0" i="0" sz="1400" u="none" cap="none" strike="noStrike">
              <a:solidFill>
                <a:srgbClr val="000000"/>
              </a:solidFill>
              <a:latin typeface="Quattrocento Sans"/>
              <a:ea typeface="Quattrocento Sans"/>
              <a:cs typeface="Quattrocento Sans"/>
              <a:sym typeface="Quattrocento Sans"/>
            </a:endParaRPr>
          </a:p>
        </p:txBody>
      </p:sp>
      <p:cxnSp>
        <p:nvCxnSpPr>
          <p:cNvPr id="256" name="Google Shape;256;g769c5fc0db_0_163"/>
          <p:cNvCxnSpPr>
            <a:endCxn id="253" idx="1"/>
          </p:cNvCxnSpPr>
          <p:nvPr/>
        </p:nvCxnSpPr>
        <p:spPr>
          <a:xfrm>
            <a:off x="4210675" y="3033925"/>
            <a:ext cx="919500" cy="4200"/>
          </a:xfrm>
          <a:prstGeom prst="straightConnector1">
            <a:avLst/>
          </a:prstGeom>
          <a:noFill/>
          <a:ln cap="flat" cmpd="sng" w="38100">
            <a:solidFill>
              <a:schemeClr val="dk2"/>
            </a:solidFill>
            <a:prstDash val="solid"/>
            <a:round/>
            <a:headEnd len="sm" w="sm" type="none"/>
            <a:tailEnd len="med" w="med" type="triangle"/>
          </a:ln>
        </p:spPr>
      </p:cxnSp>
      <p:cxnSp>
        <p:nvCxnSpPr>
          <p:cNvPr id="257" name="Google Shape;257;g769c5fc0db_0_163"/>
          <p:cNvCxnSpPr/>
          <p:nvPr/>
        </p:nvCxnSpPr>
        <p:spPr>
          <a:xfrm flipH="1">
            <a:off x="3350275" y="3033775"/>
            <a:ext cx="860400" cy="8700"/>
          </a:xfrm>
          <a:prstGeom prst="straightConnector1">
            <a:avLst/>
          </a:prstGeom>
          <a:noFill/>
          <a:ln cap="flat" cmpd="sng" w="38100">
            <a:solidFill>
              <a:schemeClr val="dk2"/>
            </a:solidFill>
            <a:prstDash val="solid"/>
            <a:round/>
            <a:headEnd len="sm" w="sm" type="none"/>
            <a:tailEnd len="med" w="med" type="triangle"/>
          </a:ln>
        </p:spPr>
      </p:cxnSp>
      <p:cxnSp>
        <p:nvCxnSpPr>
          <p:cNvPr id="258" name="Google Shape;258;g769c5fc0db_0_163"/>
          <p:cNvCxnSpPr/>
          <p:nvPr/>
        </p:nvCxnSpPr>
        <p:spPr>
          <a:xfrm flipH="1" rot="10800000">
            <a:off x="4228125" y="2684900"/>
            <a:ext cx="902100" cy="348900"/>
          </a:xfrm>
          <a:prstGeom prst="straightConnector1">
            <a:avLst/>
          </a:prstGeom>
          <a:noFill/>
          <a:ln cap="flat" cmpd="sng" w="38100">
            <a:solidFill>
              <a:schemeClr val="dk2"/>
            </a:solidFill>
            <a:prstDash val="solid"/>
            <a:round/>
            <a:headEnd len="sm" w="sm" type="none"/>
            <a:tailEnd len="med" w="med" type="triangle"/>
          </a:ln>
        </p:spPr>
      </p:cxnSp>
      <p:cxnSp>
        <p:nvCxnSpPr>
          <p:cNvPr id="259" name="Google Shape;259;g769c5fc0db_0_163"/>
          <p:cNvCxnSpPr/>
          <p:nvPr/>
        </p:nvCxnSpPr>
        <p:spPr>
          <a:xfrm>
            <a:off x="4263000" y="3033800"/>
            <a:ext cx="828300" cy="357300"/>
          </a:xfrm>
          <a:prstGeom prst="straightConnector1">
            <a:avLst/>
          </a:prstGeom>
          <a:noFill/>
          <a:ln cap="flat" cmpd="sng" w="38100">
            <a:solidFill>
              <a:schemeClr val="dk2"/>
            </a:solidFill>
            <a:prstDash val="solid"/>
            <a:round/>
            <a:headEnd len="sm" w="sm" type="none"/>
            <a:tailEnd len="med" w="med" type="triangle"/>
          </a:ln>
        </p:spPr>
      </p:cxnSp>
      <p:cxnSp>
        <p:nvCxnSpPr>
          <p:cNvPr id="260" name="Google Shape;260;g769c5fc0db_0_163"/>
          <p:cNvCxnSpPr/>
          <p:nvPr/>
        </p:nvCxnSpPr>
        <p:spPr>
          <a:xfrm flipH="1">
            <a:off x="3382475" y="3025075"/>
            <a:ext cx="871800" cy="339900"/>
          </a:xfrm>
          <a:prstGeom prst="straightConnector1">
            <a:avLst/>
          </a:prstGeom>
          <a:noFill/>
          <a:ln cap="flat" cmpd="sng" w="38100">
            <a:solidFill>
              <a:schemeClr val="dk2"/>
            </a:solidFill>
            <a:prstDash val="solid"/>
            <a:round/>
            <a:headEnd len="sm" w="sm" type="none"/>
            <a:tailEnd len="med" w="med" type="triangle"/>
          </a:ln>
        </p:spPr>
      </p:cxnSp>
      <p:cxnSp>
        <p:nvCxnSpPr>
          <p:cNvPr id="261" name="Google Shape;261;g769c5fc0db_0_163"/>
          <p:cNvCxnSpPr/>
          <p:nvPr/>
        </p:nvCxnSpPr>
        <p:spPr>
          <a:xfrm rot="10800000">
            <a:off x="3399875" y="2702575"/>
            <a:ext cx="854400" cy="322500"/>
          </a:xfrm>
          <a:prstGeom prst="straightConnector1">
            <a:avLst/>
          </a:prstGeom>
          <a:noFill/>
          <a:ln cap="flat" cmpd="sng" w="38100">
            <a:solidFill>
              <a:schemeClr val="dk2"/>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g769c5fc0db_0_188"/>
          <p:cNvSpPr txBox="1"/>
          <p:nvPr>
            <p:ph type="ctrTitle"/>
          </p:nvPr>
        </p:nvSpPr>
        <p:spPr>
          <a:xfrm>
            <a:off x="1900475" y="2251950"/>
            <a:ext cx="40536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Relational DB Design</a:t>
            </a:r>
            <a:endParaRPr/>
          </a:p>
        </p:txBody>
      </p:sp>
      <p:sp>
        <p:nvSpPr>
          <p:cNvPr id="267" name="Google Shape;267;g769c5fc0db_0_188"/>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4</a:t>
            </a:r>
            <a:endParaRPr b="0" i="0" sz="2400" u="none" cap="none" strike="noStrike">
              <a:solidFill>
                <a:srgbClr val="000000"/>
              </a:solidFill>
              <a:latin typeface="Lora"/>
              <a:ea typeface="Lora"/>
              <a:cs typeface="Lora"/>
              <a:sym typeface="Lora"/>
            </a:endParaRPr>
          </a:p>
        </p:txBody>
      </p:sp>
      <p:sp>
        <p:nvSpPr>
          <p:cNvPr id="268" name="Google Shape;268;g769c5fc0db_0_18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g6e11508666_0_1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Relational DB Design</a:t>
            </a:r>
            <a:endParaRPr>
              <a:highlight>
                <a:srgbClr val="FFCD00"/>
              </a:highlight>
            </a:endParaRPr>
          </a:p>
        </p:txBody>
      </p:sp>
      <p:sp>
        <p:nvSpPr>
          <p:cNvPr id="274" name="Google Shape;274;g6e11508666_0_1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75" name="Google Shape;275;g6e11508666_0_16"/>
          <p:cNvSpPr txBox="1"/>
          <p:nvPr/>
        </p:nvSpPr>
        <p:spPr>
          <a:xfrm>
            <a:off x="1291025" y="1501400"/>
            <a:ext cx="61230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i="0" lang="en" sz="1400" u="none" cap="none" strike="noStrike">
                <a:solidFill>
                  <a:srgbClr val="313131"/>
                </a:solidFill>
                <a:highlight>
                  <a:srgbClr val="FFFFFF"/>
                </a:highlight>
                <a:latin typeface="Roboto"/>
                <a:ea typeface="Roboto"/>
                <a:cs typeface="Roboto"/>
                <a:sym typeface="Roboto"/>
              </a:rPr>
              <a:t>The ‘elements’ of a relational database can be grouped as follows:</a:t>
            </a:r>
            <a:endParaRPr i="0" sz="1400" u="none" cap="none" strike="noStrike">
              <a:solidFill>
                <a:srgbClr val="313131"/>
              </a:solidFill>
              <a:highlight>
                <a:srgbClr val="FFFFFF"/>
              </a:highlight>
              <a:latin typeface="Roboto"/>
              <a:ea typeface="Roboto"/>
              <a:cs typeface="Roboto"/>
              <a:sym typeface="Roboto"/>
            </a:endParaRPr>
          </a:p>
        </p:txBody>
      </p:sp>
      <p:sp>
        <p:nvSpPr>
          <p:cNvPr id="276" name="Google Shape;276;g6e11508666_0_16"/>
          <p:cNvSpPr txBox="1"/>
          <p:nvPr/>
        </p:nvSpPr>
        <p:spPr>
          <a:xfrm>
            <a:off x="1844450" y="1880450"/>
            <a:ext cx="34821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313131"/>
                </a:solidFill>
                <a:highlight>
                  <a:srgbClr val="FFFFFF"/>
                </a:highlight>
                <a:latin typeface="Quattrocento Sans"/>
                <a:ea typeface="Quattrocento Sans"/>
                <a:cs typeface="Quattrocento Sans"/>
                <a:sym typeface="Quattrocento Sans"/>
              </a:rPr>
              <a:t>1.</a:t>
            </a:r>
            <a:r>
              <a:rPr b="1" i="1" lang="en" sz="1400" u="none" cap="none" strike="noStrike">
                <a:solidFill>
                  <a:srgbClr val="313131"/>
                </a:solidFill>
                <a:highlight>
                  <a:srgbClr val="FFFFFF"/>
                </a:highlight>
                <a:latin typeface="Quattrocento Sans"/>
                <a:ea typeface="Quattrocento Sans"/>
                <a:cs typeface="Quattrocento Sans"/>
                <a:sym typeface="Quattrocento Sans"/>
              </a:rPr>
              <a:t>Database</a:t>
            </a:r>
            <a:r>
              <a:rPr b="0" i="0" lang="en" sz="1400" u="none" cap="none" strike="noStrike">
                <a:solidFill>
                  <a:srgbClr val="313131"/>
                </a:solidFill>
                <a:highlight>
                  <a:srgbClr val="FFFFFF"/>
                </a:highlight>
                <a:latin typeface="Quattrocento Sans"/>
                <a:ea typeface="Quattrocento Sans"/>
                <a:cs typeface="Quattrocento Sans"/>
                <a:sym typeface="Quattrocento Sans"/>
              </a:rPr>
              <a:t> </a:t>
            </a:r>
            <a:endParaRPr b="0" i="0" sz="1200" u="none" cap="none" strike="noStrike">
              <a:solidFill>
                <a:srgbClr val="313131"/>
              </a:solidFill>
              <a:highlight>
                <a:srgbClr val="FFFFFF"/>
              </a:highlight>
              <a:latin typeface="Quattrocento Sans"/>
              <a:ea typeface="Quattrocento Sans"/>
              <a:cs typeface="Quattrocento Sans"/>
              <a:sym typeface="Quattrocento Sans"/>
            </a:endParaRPr>
          </a:p>
        </p:txBody>
      </p:sp>
      <p:sp>
        <p:nvSpPr>
          <p:cNvPr id="277" name="Google Shape;277;g6e11508666_0_16"/>
          <p:cNvSpPr txBox="1"/>
          <p:nvPr/>
        </p:nvSpPr>
        <p:spPr>
          <a:xfrm>
            <a:off x="1877900" y="2758150"/>
            <a:ext cx="3415200" cy="435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313131"/>
                </a:solidFill>
                <a:highlight>
                  <a:srgbClr val="FFFFFF"/>
                </a:highlight>
                <a:latin typeface="Quattrocento Sans"/>
                <a:ea typeface="Quattrocento Sans"/>
                <a:cs typeface="Quattrocento Sans"/>
                <a:sym typeface="Quattrocento Sans"/>
              </a:rPr>
              <a:t>2.</a:t>
            </a:r>
            <a:r>
              <a:rPr b="1" i="1" lang="en" sz="1400" u="none" cap="none" strike="noStrike">
                <a:solidFill>
                  <a:srgbClr val="313131"/>
                </a:solidFill>
                <a:highlight>
                  <a:srgbClr val="FFFFFF"/>
                </a:highlight>
                <a:latin typeface="Quattrocento Sans"/>
                <a:ea typeface="Quattrocento Sans"/>
                <a:cs typeface="Quattrocento Sans"/>
                <a:sym typeface="Quattrocento Sans"/>
              </a:rPr>
              <a:t>Tables</a:t>
            </a:r>
            <a:r>
              <a:rPr b="0" i="0" lang="en" sz="1400" u="none" cap="none" strike="noStrike">
                <a:solidFill>
                  <a:srgbClr val="313131"/>
                </a:solidFill>
                <a:highlight>
                  <a:srgbClr val="FFFFFF"/>
                </a:highlight>
                <a:latin typeface="Quattrocento Sans"/>
                <a:ea typeface="Quattrocento Sans"/>
                <a:cs typeface="Quattrocento Sans"/>
                <a:sym typeface="Quattrocento Sans"/>
              </a:rPr>
              <a:t> </a:t>
            </a:r>
            <a:endParaRPr b="0" i="0" sz="1200" u="none" cap="none" strike="noStrike">
              <a:solidFill>
                <a:srgbClr val="313131"/>
              </a:solidFill>
              <a:highlight>
                <a:srgbClr val="FFFFFF"/>
              </a:highlight>
              <a:latin typeface="Quattrocento Sans"/>
              <a:ea typeface="Quattrocento Sans"/>
              <a:cs typeface="Quattrocento Sans"/>
              <a:sym typeface="Quattrocento Sans"/>
            </a:endParaRPr>
          </a:p>
        </p:txBody>
      </p:sp>
      <p:sp>
        <p:nvSpPr>
          <p:cNvPr id="278" name="Google Shape;278;g6e11508666_0_16"/>
          <p:cNvSpPr txBox="1"/>
          <p:nvPr/>
        </p:nvSpPr>
        <p:spPr>
          <a:xfrm>
            <a:off x="2336375" y="2216045"/>
            <a:ext cx="5195700" cy="591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Roboto"/>
              <a:buChar char="●"/>
            </a:pPr>
            <a:r>
              <a:rPr i="0" lang="en" sz="1400" u="none" cap="none" strike="noStrike">
                <a:solidFill>
                  <a:srgbClr val="000000"/>
                </a:solidFill>
                <a:latin typeface="Roboto"/>
                <a:ea typeface="Roboto"/>
                <a:cs typeface="Roboto"/>
                <a:sym typeface="Roboto"/>
              </a:rPr>
              <a:t>The database proper contains all information. Usually a database is divided into so-called tables.</a:t>
            </a:r>
            <a:endParaRPr i="0" sz="1400" u="none" cap="none" strike="noStrike">
              <a:solidFill>
                <a:srgbClr val="000000"/>
              </a:solidFill>
              <a:latin typeface="Roboto"/>
              <a:ea typeface="Roboto"/>
              <a:cs typeface="Roboto"/>
              <a:sym typeface="Roboto"/>
            </a:endParaRPr>
          </a:p>
        </p:txBody>
      </p:sp>
      <p:sp>
        <p:nvSpPr>
          <p:cNvPr id="279" name="Google Shape;279;g6e11508666_0_16"/>
          <p:cNvSpPr txBox="1"/>
          <p:nvPr/>
        </p:nvSpPr>
        <p:spPr>
          <a:xfrm>
            <a:off x="2336375" y="3035400"/>
            <a:ext cx="5195700" cy="1018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Roboto"/>
              <a:buChar char="●"/>
            </a:pPr>
            <a:r>
              <a:rPr i="0" lang="en" sz="1400" u="none" cap="none" strike="noStrike">
                <a:solidFill>
                  <a:srgbClr val="000000"/>
                </a:solidFill>
                <a:latin typeface="Roboto"/>
                <a:ea typeface="Roboto"/>
                <a:cs typeface="Roboto"/>
                <a:sym typeface="Roboto"/>
              </a:rPr>
              <a:t>In tables, the data itself is stored. A table consists of rows and columns, where each row corresponds to an entity and each column represents an attribute of that entity. Thus, each </a:t>
            </a:r>
            <a:r>
              <a:rPr lang="en">
                <a:latin typeface="Roboto"/>
                <a:ea typeface="Roboto"/>
                <a:cs typeface="Roboto"/>
                <a:sym typeface="Roboto"/>
              </a:rPr>
              <a:t>table stores</a:t>
            </a:r>
            <a:r>
              <a:rPr i="0" lang="en" sz="1400" u="none" cap="none" strike="noStrike">
                <a:solidFill>
                  <a:srgbClr val="000000"/>
                </a:solidFill>
                <a:latin typeface="Roboto"/>
                <a:ea typeface="Roboto"/>
                <a:cs typeface="Roboto"/>
                <a:sym typeface="Roboto"/>
              </a:rPr>
              <a:t> </a:t>
            </a:r>
            <a:r>
              <a:rPr lang="en">
                <a:latin typeface="Roboto"/>
                <a:ea typeface="Roboto"/>
                <a:cs typeface="Roboto"/>
                <a:sym typeface="Roboto"/>
              </a:rPr>
              <a:t>entities.</a:t>
            </a:r>
            <a:endParaRPr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g769c5fc0db_0_194"/>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Relational DB Design</a:t>
            </a:r>
            <a:endParaRPr>
              <a:highlight>
                <a:srgbClr val="FFCD00"/>
              </a:highlight>
            </a:endParaRPr>
          </a:p>
        </p:txBody>
      </p:sp>
      <p:sp>
        <p:nvSpPr>
          <p:cNvPr id="285" name="Google Shape;285;g769c5fc0db_0_19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86" name="Google Shape;286;g769c5fc0db_0_194"/>
          <p:cNvPicPr preferRelativeResize="0"/>
          <p:nvPr/>
        </p:nvPicPr>
        <p:blipFill rotWithShape="1">
          <a:blip r:embed="rId3">
            <a:alphaModFix/>
          </a:blip>
          <a:srcRect b="0" l="0" r="0" t="0"/>
          <a:stretch/>
        </p:blipFill>
        <p:spPr>
          <a:xfrm>
            <a:off x="2130875" y="1604075"/>
            <a:ext cx="4801925" cy="2746424"/>
          </a:xfrm>
          <a:prstGeom prst="rect">
            <a:avLst/>
          </a:prstGeom>
          <a:noFill/>
          <a:ln>
            <a:noFill/>
          </a:ln>
        </p:spPr>
      </p:pic>
      <p:sp>
        <p:nvSpPr>
          <p:cNvPr id="287" name="Google Shape;287;g769c5fc0db_0_194"/>
          <p:cNvSpPr/>
          <p:nvPr/>
        </p:nvSpPr>
        <p:spPr>
          <a:xfrm>
            <a:off x="2048250" y="1464688"/>
            <a:ext cx="5047500" cy="30252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769c5fc0db_0_194"/>
          <p:cNvSpPr/>
          <p:nvPr/>
        </p:nvSpPr>
        <p:spPr>
          <a:xfrm>
            <a:off x="2127150" y="2257900"/>
            <a:ext cx="1909200" cy="2162100"/>
          </a:xfrm>
          <a:prstGeom prst="rect">
            <a:avLst/>
          </a:prstGeom>
          <a:noFill/>
          <a:ln cap="flat" cmpd="sng" w="762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769c5fc0db_0_194"/>
          <p:cNvSpPr/>
          <p:nvPr/>
        </p:nvSpPr>
        <p:spPr>
          <a:xfrm>
            <a:off x="4036350" y="2240500"/>
            <a:ext cx="2894400" cy="21969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2"/>
          <p:cNvSpPr txBox="1"/>
          <p:nvPr>
            <p:ph type="ctrTitle"/>
          </p:nvPr>
        </p:nvSpPr>
        <p:spPr>
          <a:xfrm>
            <a:off x="2031125" y="2252449"/>
            <a:ext cx="37878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The Bigger Picture</a:t>
            </a:r>
            <a:endParaRPr/>
          </a:p>
        </p:txBody>
      </p:sp>
      <p:sp>
        <p:nvSpPr>
          <p:cNvPr id="89" name="Google Shape;89;p2"/>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1</a:t>
            </a:r>
            <a:endParaRPr b="0" i="0" sz="2400" u="none" cap="none" strike="noStrike">
              <a:solidFill>
                <a:srgbClr val="000000"/>
              </a:solidFill>
              <a:latin typeface="Lora"/>
              <a:ea typeface="Lora"/>
              <a:cs typeface="Lora"/>
              <a:sym typeface="Lora"/>
            </a:endParaRPr>
          </a:p>
        </p:txBody>
      </p:sp>
      <p:sp>
        <p:nvSpPr>
          <p:cNvPr id="90" name="Google Shape;90;p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g6e11508666_0_2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Relational DB Design</a:t>
            </a:r>
            <a:endParaRPr>
              <a:highlight>
                <a:srgbClr val="FFCD00"/>
              </a:highlight>
            </a:endParaRPr>
          </a:p>
        </p:txBody>
      </p:sp>
      <p:sp>
        <p:nvSpPr>
          <p:cNvPr id="295" name="Google Shape;295;g6e11508666_0_2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96" name="Google Shape;296;g6e11508666_0_28"/>
          <p:cNvSpPr txBox="1"/>
          <p:nvPr/>
        </p:nvSpPr>
        <p:spPr>
          <a:xfrm>
            <a:off x="1291025" y="1501400"/>
            <a:ext cx="61230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i="0" lang="en" sz="1400" u="none" cap="none" strike="noStrike">
                <a:solidFill>
                  <a:srgbClr val="313131"/>
                </a:solidFill>
                <a:highlight>
                  <a:srgbClr val="FFFFFF"/>
                </a:highlight>
                <a:latin typeface="Roboto"/>
                <a:ea typeface="Roboto"/>
                <a:cs typeface="Roboto"/>
                <a:sym typeface="Roboto"/>
              </a:rPr>
              <a:t>Because each entity has its own table, we need a way to keep track of the individual entities. We do this with:</a:t>
            </a:r>
            <a:endParaRPr i="0" sz="1400" u="none" cap="none" strike="noStrike">
              <a:solidFill>
                <a:srgbClr val="313131"/>
              </a:solidFill>
              <a:highlight>
                <a:srgbClr val="FFFFFF"/>
              </a:highlight>
              <a:latin typeface="Roboto"/>
              <a:ea typeface="Roboto"/>
              <a:cs typeface="Roboto"/>
              <a:sym typeface="Roboto"/>
            </a:endParaRPr>
          </a:p>
        </p:txBody>
      </p:sp>
      <p:sp>
        <p:nvSpPr>
          <p:cNvPr id="297" name="Google Shape;297;g6e11508666_0_28"/>
          <p:cNvSpPr txBox="1"/>
          <p:nvPr/>
        </p:nvSpPr>
        <p:spPr>
          <a:xfrm>
            <a:off x="1844450" y="1987700"/>
            <a:ext cx="34821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i="0" lang="en" sz="1400" u="none" cap="none" strike="noStrike">
                <a:solidFill>
                  <a:srgbClr val="313131"/>
                </a:solidFill>
                <a:highlight>
                  <a:srgbClr val="FFFFFF"/>
                </a:highlight>
                <a:latin typeface="Roboto"/>
                <a:ea typeface="Roboto"/>
                <a:cs typeface="Roboto"/>
                <a:sym typeface="Roboto"/>
              </a:rPr>
              <a:t>1.</a:t>
            </a:r>
            <a:r>
              <a:rPr b="1" i="1" lang="en" sz="1400" u="none" cap="none" strike="noStrike">
                <a:solidFill>
                  <a:srgbClr val="313131"/>
                </a:solidFill>
                <a:highlight>
                  <a:srgbClr val="FFFFFF"/>
                </a:highlight>
                <a:latin typeface="Roboto"/>
                <a:ea typeface="Roboto"/>
                <a:cs typeface="Roboto"/>
                <a:sym typeface="Roboto"/>
              </a:rPr>
              <a:t>Primary Keys</a:t>
            </a:r>
            <a:r>
              <a:rPr i="0" lang="en" sz="1400" u="none" cap="none" strike="noStrike">
                <a:solidFill>
                  <a:srgbClr val="313131"/>
                </a:solidFill>
                <a:highlight>
                  <a:srgbClr val="FFFFFF"/>
                </a:highlight>
                <a:latin typeface="Roboto"/>
                <a:ea typeface="Roboto"/>
                <a:cs typeface="Roboto"/>
                <a:sym typeface="Roboto"/>
              </a:rPr>
              <a:t> </a:t>
            </a:r>
            <a:endParaRPr i="0" sz="1200" u="none" cap="none" strike="noStrike">
              <a:solidFill>
                <a:srgbClr val="313131"/>
              </a:solidFill>
              <a:highlight>
                <a:srgbClr val="FFFFFF"/>
              </a:highlight>
              <a:latin typeface="Roboto"/>
              <a:ea typeface="Roboto"/>
              <a:cs typeface="Roboto"/>
              <a:sym typeface="Roboto"/>
            </a:endParaRPr>
          </a:p>
        </p:txBody>
      </p:sp>
      <p:sp>
        <p:nvSpPr>
          <p:cNvPr id="298" name="Google Shape;298;g6e11508666_0_28"/>
          <p:cNvSpPr txBox="1"/>
          <p:nvPr/>
        </p:nvSpPr>
        <p:spPr>
          <a:xfrm>
            <a:off x="1877900" y="2888925"/>
            <a:ext cx="3415200" cy="435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i="0" lang="en" sz="1400" u="none" cap="none" strike="noStrike">
                <a:solidFill>
                  <a:srgbClr val="313131"/>
                </a:solidFill>
                <a:highlight>
                  <a:srgbClr val="FFFFFF"/>
                </a:highlight>
                <a:latin typeface="Roboto"/>
                <a:ea typeface="Roboto"/>
                <a:cs typeface="Roboto"/>
                <a:sym typeface="Roboto"/>
              </a:rPr>
              <a:t>2.</a:t>
            </a:r>
            <a:r>
              <a:rPr b="1" i="1" lang="en" sz="1400" u="none" cap="none" strike="noStrike">
                <a:solidFill>
                  <a:srgbClr val="313131"/>
                </a:solidFill>
                <a:highlight>
                  <a:srgbClr val="FFFFFF"/>
                </a:highlight>
                <a:latin typeface="Roboto"/>
                <a:ea typeface="Roboto"/>
                <a:cs typeface="Roboto"/>
                <a:sym typeface="Roboto"/>
              </a:rPr>
              <a:t>Foreign Keys</a:t>
            </a:r>
            <a:r>
              <a:rPr i="0" lang="en" sz="1400" u="none" cap="none" strike="noStrike">
                <a:solidFill>
                  <a:srgbClr val="313131"/>
                </a:solidFill>
                <a:highlight>
                  <a:srgbClr val="FFFFFF"/>
                </a:highlight>
                <a:latin typeface="Roboto"/>
                <a:ea typeface="Roboto"/>
                <a:cs typeface="Roboto"/>
                <a:sym typeface="Roboto"/>
              </a:rPr>
              <a:t> </a:t>
            </a:r>
            <a:endParaRPr i="0" sz="1200" u="none" cap="none" strike="noStrike">
              <a:solidFill>
                <a:srgbClr val="313131"/>
              </a:solidFill>
              <a:highlight>
                <a:srgbClr val="FFFFFF"/>
              </a:highlight>
              <a:latin typeface="Roboto"/>
              <a:ea typeface="Roboto"/>
              <a:cs typeface="Roboto"/>
              <a:sym typeface="Roboto"/>
            </a:endParaRPr>
          </a:p>
        </p:txBody>
      </p:sp>
      <p:sp>
        <p:nvSpPr>
          <p:cNvPr id="299" name="Google Shape;299;g6e11508666_0_28"/>
          <p:cNvSpPr txBox="1"/>
          <p:nvPr/>
        </p:nvSpPr>
        <p:spPr>
          <a:xfrm>
            <a:off x="2336375" y="2329370"/>
            <a:ext cx="5195700" cy="591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Roboto"/>
              <a:buChar char="●"/>
            </a:pPr>
            <a:r>
              <a:rPr i="0" lang="en" sz="1400" u="none" cap="none" strike="noStrike">
                <a:solidFill>
                  <a:srgbClr val="000000"/>
                </a:solidFill>
                <a:latin typeface="Roboto"/>
                <a:ea typeface="Roboto"/>
                <a:cs typeface="Roboto"/>
                <a:sym typeface="Roboto"/>
              </a:rPr>
              <a:t>The primary key is a </a:t>
            </a:r>
            <a:r>
              <a:rPr i="1" lang="en" sz="1400" u="none" cap="none" strike="noStrike">
                <a:solidFill>
                  <a:srgbClr val="000000"/>
                </a:solidFill>
                <a:latin typeface="Roboto"/>
                <a:ea typeface="Roboto"/>
                <a:cs typeface="Roboto"/>
                <a:sym typeface="Roboto"/>
              </a:rPr>
              <a:t>unique</a:t>
            </a:r>
            <a:r>
              <a:rPr i="0" lang="en" sz="1400" u="none" cap="none" strike="noStrike">
                <a:solidFill>
                  <a:srgbClr val="000000"/>
                </a:solidFill>
                <a:latin typeface="Roboto"/>
                <a:ea typeface="Roboto"/>
                <a:cs typeface="Roboto"/>
                <a:sym typeface="Roboto"/>
              </a:rPr>
              <a:t> code that corresponds to a unique instance in the database. </a:t>
            </a:r>
            <a:endParaRPr i="0" sz="1400" u="none" cap="none" strike="noStrike">
              <a:solidFill>
                <a:srgbClr val="000000"/>
              </a:solidFill>
              <a:latin typeface="Roboto"/>
              <a:ea typeface="Roboto"/>
              <a:cs typeface="Roboto"/>
              <a:sym typeface="Roboto"/>
            </a:endParaRPr>
          </a:p>
        </p:txBody>
      </p:sp>
      <p:sp>
        <p:nvSpPr>
          <p:cNvPr id="300" name="Google Shape;300;g6e11508666_0_28"/>
          <p:cNvSpPr txBox="1"/>
          <p:nvPr/>
        </p:nvSpPr>
        <p:spPr>
          <a:xfrm>
            <a:off x="2336375" y="3193750"/>
            <a:ext cx="5195700" cy="143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Roboto"/>
              <a:buChar char="●"/>
            </a:pPr>
            <a:r>
              <a:rPr i="0" lang="en" sz="1400" u="none" cap="none" strike="noStrike">
                <a:solidFill>
                  <a:srgbClr val="000000"/>
                </a:solidFill>
                <a:latin typeface="Roboto"/>
                <a:ea typeface="Roboto"/>
                <a:cs typeface="Roboto"/>
                <a:sym typeface="Roboto"/>
              </a:rPr>
              <a:t>The foreign key is essentially a column with ID values that refer to the primary key in another table. These </a:t>
            </a:r>
            <a:r>
              <a:rPr i="1" lang="en" sz="1400" u="none" cap="none" strike="noStrike">
                <a:solidFill>
                  <a:srgbClr val="000000"/>
                </a:solidFill>
                <a:latin typeface="Roboto"/>
                <a:ea typeface="Roboto"/>
                <a:cs typeface="Roboto"/>
                <a:sym typeface="Roboto"/>
              </a:rPr>
              <a:t>do not </a:t>
            </a:r>
            <a:r>
              <a:rPr i="0" lang="en" sz="1400" u="none" cap="none" strike="noStrike">
                <a:solidFill>
                  <a:srgbClr val="000000"/>
                </a:solidFill>
                <a:latin typeface="Roboto"/>
                <a:ea typeface="Roboto"/>
                <a:cs typeface="Roboto"/>
                <a:sym typeface="Roboto"/>
              </a:rPr>
              <a:t>have to be unique and are meant ‘connect’ one key to another. </a:t>
            </a:r>
            <a:endParaRPr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Foreign keys are meant to connect</a:t>
            </a:r>
            <a:r>
              <a:rPr lang="en">
                <a:latin typeface="Roboto"/>
                <a:ea typeface="Roboto"/>
                <a:cs typeface="Roboto"/>
                <a:sym typeface="Roboto"/>
              </a:rPr>
              <a:t> two tables.</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g6e11508666_1_2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Relational DB Design</a:t>
            </a:r>
            <a:endParaRPr>
              <a:highlight>
                <a:srgbClr val="FFCD00"/>
              </a:highlight>
            </a:endParaRPr>
          </a:p>
        </p:txBody>
      </p:sp>
      <p:sp>
        <p:nvSpPr>
          <p:cNvPr id="306" name="Google Shape;306;g6e11508666_1_2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07" name="Google Shape;307;g6e11508666_1_27"/>
          <p:cNvPicPr preferRelativeResize="0"/>
          <p:nvPr/>
        </p:nvPicPr>
        <p:blipFill rotWithShape="1">
          <a:blip r:embed="rId3">
            <a:alphaModFix/>
          </a:blip>
          <a:srcRect b="0" l="0" r="0" t="0"/>
          <a:stretch/>
        </p:blipFill>
        <p:spPr>
          <a:xfrm>
            <a:off x="2130875" y="1604075"/>
            <a:ext cx="4801925" cy="2746424"/>
          </a:xfrm>
          <a:prstGeom prst="rect">
            <a:avLst/>
          </a:prstGeom>
          <a:noFill/>
          <a:ln>
            <a:noFill/>
          </a:ln>
        </p:spPr>
      </p:pic>
      <p:pic>
        <p:nvPicPr>
          <p:cNvPr id="308" name="Google Shape;308;g6e11508666_1_27"/>
          <p:cNvPicPr preferRelativeResize="0"/>
          <p:nvPr/>
        </p:nvPicPr>
        <p:blipFill rotWithShape="1">
          <a:blip r:embed="rId4">
            <a:alphaModFix/>
          </a:blip>
          <a:srcRect b="0" l="0" r="0" t="0"/>
          <a:stretch/>
        </p:blipFill>
        <p:spPr>
          <a:xfrm>
            <a:off x="2130875" y="1604075"/>
            <a:ext cx="4801924" cy="2746424"/>
          </a:xfrm>
          <a:prstGeom prst="rect">
            <a:avLst/>
          </a:prstGeom>
          <a:noFill/>
          <a:ln>
            <a:noFill/>
          </a:ln>
        </p:spPr>
      </p:pic>
      <p:sp>
        <p:nvSpPr>
          <p:cNvPr id="309" name="Google Shape;309;g6e11508666_1_27"/>
          <p:cNvSpPr/>
          <p:nvPr/>
        </p:nvSpPr>
        <p:spPr>
          <a:xfrm>
            <a:off x="3853275" y="2266625"/>
            <a:ext cx="618900" cy="20922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0" name="Google Shape;310;g6e11508666_1_27"/>
          <p:cNvCxnSpPr>
            <a:endCxn id="309" idx="1"/>
          </p:cNvCxnSpPr>
          <p:nvPr/>
        </p:nvCxnSpPr>
        <p:spPr>
          <a:xfrm>
            <a:off x="1236975" y="2318225"/>
            <a:ext cx="2616300" cy="994500"/>
          </a:xfrm>
          <a:prstGeom prst="straightConnector1">
            <a:avLst/>
          </a:prstGeom>
          <a:noFill/>
          <a:ln cap="flat" cmpd="sng" w="28575">
            <a:solidFill>
              <a:schemeClr val="dk2"/>
            </a:solidFill>
            <a:prstDash val="solid"/>
            <a:round/>
            <a:headEnd len="med" w="med" type="none"/>
            <a:tailEnd len="med" w="med" type="triangle"/>
          </a:ln>
        </p:spPr>
      </p:cxnSp>
      <p:sp>
        <p:nvSpPr>
          <p:cNvPr id="311" name="Google Shape;311;g6e11508666_1_27"/>
          <p:cNvSpPr txBox="1"/>
          <p:nvPr/>
        </p:nvSpPr>
        <p:spPr>
          <a:xfrm>
            <a:off x="283725" y="1933725"/>
            <a:ext cx="16068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Primary key</a:t>
            </a:r>
            <a:endParaRPr>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g8c7bbf989c_0_2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Relational DB Design</a:t>
            </a:r>
            <a:endParaRPr>
              <a:highlight>
                <a:srgbClr val="FFCD00"/>
              </a:highlight>
            </a:endParaRPr>
          </a:p>
        </p:txBody>
      </p:sp>
      <p:sp>
        <p:nvSpPr>
          <p:cNvPr id="317" name="Google Shape;317;g8c7bbf989c_0_2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18" name="Google Shape;318;g8c7bbf989c_0_21"/>
          <p:cNvPicPr preferRelativeResize="0"/>
          <p:nvPr/>
        </p:nvPicPr>
        <p:blipFill rotWithShape="1">
          <a:blip r:embed="rId3">
            <a:alphaModFix/>
          </a:blip>
          <a:srcRect b="30191" l="0" r="41636" t="0"/>
          <a:stretch/>
        </p:blipFill>
        <p:spPr>
          <a:xfrm>
            <a:off x="2170375" y="1358275"/>
            <a:ext cx="4591465" cy="3461851"/>
          </a:xfrm>
          <a:prstGeom prst="rect">
            <a:avLst/>
          </a:prstGeom>
          <a:noFill/>
          <a:ln>
            <a:noFill/>
          </a:ln>
        </p:spPr>
      </p:pic>
      <p:sp>
        <p:nvSpPr>
          <p:cNvPr id="319" name="Google Shape;319;g8c7bbf989c_0_21"/>
          <p:cNvSpPr/>
          <p:nvPr/>
        </p:nvSpPr>
        <p:spPr>
          <a:xfrm>
            <a:off x="1473275" y="3596725"/>
            <a:ext cx="4114800" cy="1473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g6e11508666_2_1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Relational DB Design</a:t>
            </a:r>
            <a:endParaRPr>
              <a:highlight>
                <a:srgbClr val="FFCD00"/>
              </a:highlight>
            </a:endParaRPr>
          </a:p>
        </p:txBody>
      </p:sp>
      <p:sp>
        <p:nvSpPr>
          <p:cNvPr id="325" name="Google Shape;325;g6e11508666_2_1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26" name="Google Shape;326;g6e11508666_2_11"/>
          <p:cNvPicPr preferRelativeResize="0"/>
          <p:nvPr/>
        </p:nvPicPr>
        <p:blipFill rotWithShape="1">
          <a:blip r:embed="rId3">
            <a:alphaModFix/>
          </a:blip>
          <a:srcRect b="0" l="0" r="0" t="0"/>
          <a:stretch/>
        </p:blipFill>
        <p:spPr>
          <a:xfrm>
            <a:off x="2130875" y="1604075"/>
            <a:ext cx="4801925" cy="2746424"/>
          </a:xfrm>
          <a:prstGeom prst="rect">
            <a:avLst/>
          </a:prstGeom>
          <a:noFill/>
          <a:ln>
            <a:noFill/>
          </a:ln>
        </p:spPr>
      </p:pic>
      <p:sp>
        <p:nvSpPr>
          <p:cNvPr id="327" name="Google Shape;327;g6e11508666_2_11"/>
          <p:cNvSpPr/>
          <p:nvPr/>
        </p:nvSpPr>
        <p:spPr>
          <a:xfrm>
            <a:off x="3976713" y="2249300"/>
            <a:ext cx="1002600" cy="21012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6e11508666_2_11"/>
          <p:cNvSpPr/>
          <p:nvPr/>
        </p:nvSpPr>
        <p:spPr>
          <a:xfrm>
            <a:off x="4979325" y="2249300"/>
            <a:ext cx="897900" cy="21012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9" name="Google Shape;329;g6e11508666_2_11"/>
          <p:cNvCxnSpPr/>
          <p:nvPr/>
        </p:nvCxnSpPr>
        <p:spPr>
          <a:xfrm>
            <a:off x="1329225" y="1895375"/>
            <a:ext cx="2616300" cy="994500"/>
          </a:xfrm>
          <a:prstGeom prst="straightConnector1">
            <a:avLst/>
          </a:prstGeom>
          <a:noFill/>
          <a:ln cap="flat" cmpd="sng" w="28575">
            <a:solidFill>
              <a:schemeClr val="dk2"/>
            </a:solidFill>
            <a:prstDash val="solid"/>
            <a:round/>
            <a:headEnd len="med" w="med" type="none"/>
            <a:tailEnd len="med" w="med" type="triangle"/>
          </a:ln>
        </p:spPr>
      </p:cxnSp>
      <p:sp>
        <p:nvSpPr>
          <p:cNvPr id="330" name="Google Shape;330;g6e11508666_2_11"/>
          <p:cNvSpPr txBox="1"/>
          <p:nvPr/>
        </p:nvSpPr>
        <p:spPr>
          <a:xfrm>
            <a:off x="299100" y="1604075"/>
            <a:ext cx="16068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Foreign</a:t>
            </a:r>
            <a:r>
              <a:rPr lang="en">
                <a:latin typeface="Quattrocento Sans"/>
                <a:ea typeface="Quattrocento Sans"/>
                <a:cs typeface="Quattrocento Sans"/>
                <a:sym typeface="Quattrocento Sans"/>
              </a:rPr>
              <a:t> key</a:t>
            </a:r>
            <a:endParaRPr>
              <a:latin typeface="Quattrocento Sans"/>
              <a:ea typeface="Quattrocento Sans"/>
              <a:cs typeface="Quattrocento Sans"/>
              <a:sym typeface="Quattrocento Sans"/>
            </a:endParaRPr>
          </a:p>
        </p:txBody>
      </p:sp>
      <p:sp>
        <p:nvSpPr>
          <p:cNvPr id="331" name="Google Shape;331;g6e11508666_2_11"/>
          <p:cNvSpPr txBox="1"/>
          <p:nvPr/>
        </p:nvSpPr>
        <p:spPr>
          <a:xfrm>
            <a:off x="5877225" y="193850"/>
            <a:ext cx="26331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Foreign</a:t>
            </a:r>
            <a:r>
              <a:rPr lang="en">
                <a:latin typeface="Quattrocento Sans"/>
                <a:ea typeface="Quattrocento Sans"/>
                <a:cs typeface="Quattrocento Sans"/>
                <a:sym typeface="Quattrocento Sans"/>
              </a:rPr>
              <a:t> Key/ </a:t>
            </a:r>
            <a:r>
              <a:rPr lang="en">
                <a:latin typeface="Quattrocento Sans"/>
                <a:ea typeface="Quattrocento Sans"/>
                <a:cs typeface="Quattrocento Sans"/>
                <a:sym typeface="Quattrocento Sans"/>
              </a:rPr>
              <a:t>Primary key in titles table</a:t>
            </a:r>
            <a:endParaRPr>
              <a:latin typeface="Quattrocento Sans"/>
              <a:ea typeface="Quattrocento Sans"/>
              <a:cs typeface="Quattrocento Sans"/>
              <a:sym typeface="Quattrocento Sans"/>
            </a:endParaRPr>
          </a:p>
        </p:txBody>
      </p:sp>
      <p:cxnSp>
        <p:nvCxnSpPr>
          <p:cNvPr id="332" name="Google Shape;332;g6e11508666_2_11"/>
          <p:cNvCxnSpPr>
            <a:endCxn id="328" idx="0"/>
          </p:cNvCxnSpPr>
          <p:nvPr/>
        </p:nvCxnSpPr>
        <p:spPr>
          <a:xfrm flipH="1">
            <a:off x="5428275" y="803600"/>
            <a:ext cx="1099500" cy="14457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g6e11508666_2_2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Relational DB Design</a:t>
            </a:r>
            <a:endParaRPr>
              <a:highlight>
                <a:srgbClr val="FFCD00"/>
              </a:highlight>
            </a:endParaRPr>
          </a:p>
        </p:txBody>
      </p:sp>
      <p:sp>
        <p:nvSpPr>
          <p:cNvPr id="338" name="Google Shape;338;g6e11508666_2_2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39" name="Google Shape;339;g6e11508666_2_21"/>
          <p:cNvPicPr preferRelativeResize="0"/>
          <p:nvPr/>
        </p:nvPicPr>
        <p:blipFill rotWithShape="1">
          <a:blip r:embed="rId3">
            <a:alphaModFix/>
          </a:blip>
          <a:srcRect b="0" l="0" r="0" t="0"/>
          <a:stretch/>
        </p:blipFill>
        <p:spPr>
          <a:xfrm>
            <a:off x="2130875" y="1604075"/>
            <a:ext cx="4801925" cy="2746424"/>
          </a:xfrm>
          <a:prstGeom prst="rect">
            <a:avLst/>
          </a:prstGeom>
          <a:noFill/>
          <a:ln>
            <a:noFill/>
          </a:ln>
        </p:spPr>
      </p:pic>
      <p:pic>
        <p:nvPicPr>
          <p:cNvPr id="340" name="Google Shape;340;g6e11508666_2_21"/>
          <p:cNvPicPr preferRelativeResize="0"/>
          <p:nvPr/>
        </p:nvPicPr>
        <p:blipFill rotWithShape="1">
          <a:blip r:embed="rId4">
            <a:alphaModFix/>
          </a:blip>
          <a:srcRect b="0" l="0" r="0" t="0"/>
          <a:stretch/>
        </p:blipFill>
        <p:spPr>
          <a:xfrm>
            <a:off x="2130875" y="1604074"/>
            <a:ext cx="4801925" cy="2746426"/>
          </a:xfrm>
          <a:prstGeom prst="rect">
            <a:avLst/>
          </a:prstGeom>
          <a:noFill/>
          <a:ln>
            <a:noFill/>
          </a:ln>
        </p:spPr>
      </p:pic>
      <p:sp>
        <p:nvSpPr>
          <p:cNvPr id="341" name="Google Shape;341;g6e11508666_2_21"/>
          <p:cNvSpPr/>
          <p:nvPr/>
        </p:nvSpPr>
        <p:spPr>
          <a:xfrm>
            <a:off x="3757375" y="2266625"/>
            <a:ext cx="801900" cy="20922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2" name="Google Shape;342;g6e11508666_2_21"/>
          <p:cNvCxnSpPr/>
          <p:nvPr/>
        </p:nvCxnSpPr>
        <p:spPr>
          <a:xfrm>
            <a:off x="1114050" y="2149000"/>
            <a:ext cx="2643300" cy="617700"/>
          </a:xfrm>
          <a:prstGeom prst="straightConnector1">
            <a:avLst/>
          </a:prstGeom>
          <a:noFill/>
          <a:ln cap="flat" cmpd="sng" w="28575">
            <a:solidFill>
              <a:schemeClr val="dk2"/>
            </a:solidFill>
            <a:prstDash val="solid"/>
            <a:round/>
            <a:headEnd len="med" w="med" type="none"/>
            <a:tailEnd len="med" w="med" type="triangle"/>
          </a:ln>
        </p:spPr>
      </p:cxnSp>
      <p:sp>
        <p:nvSpPr>
          <p:cNvPr id="343" name="Google Shape;343;g6e11508666_2_21"/>
          <p:cNvSpPr txBox="1"/>
          <p:nvPr/>
        </p:nvSpPr>
        <p:spPr>
          <a:xfrm>
            <a:off x="137625" y="1788600"/>
            <a:ext cx="16068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Primary</a:t>
            </a:r>
            <a:r>
              <a:rPr lang="en">
                <a:latin typeface="Quattrocento Sans"/>
                <a:ea typeface="Quattrocento Sans"/>
                <a:cs typeface="Quattrocento Sans"/>
                <a:sym typeface="Quattrocento Sans"/>
              </a:rPr>
              <a:t> key</a:t>
            </a:r>
            <a:endParaRPr>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g6e11508666_3_2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Relational DB Design</a:t>
            </a:r>
            <a:endParaRPr>
              <a:highlight>
                <a:srgbClr val="FFCD00"/>
              </a:highlight>
            </a:endParaRPr>
          </a:p>
        </p:txBody>
      </p:sp>
      <p:sp>
        <p:nvSpPr>
          <p:cNvPr id="349" name="Google Shape;349;g6e11508666_3_2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0" name="Google Shape;350;g6e11508666_3_22"/>
          <p:cNvSpPr txBox="1"/>
          <p:nvPr/>
        </p:nvSpPr>
        <p:spPr>
          <a:xfrm>
            <a:off x="1291025" y="2111650"/>
            <a:ext cx="6123000" cy="1366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i="0" lang="en" sz="1400" u="none" cap="none" strike="noStrike">
                <a:solidFill>
                  <a:srgbClr val="313131"/>
                </a:solidFill>
                <a:highlight>
                  <a:srgbClr val="FFFFFF"/>
                </a:highlight>
              </a:rPr>
              <a:t>The organisation of the data whereby each table corresponds to an entity and where primary and foreign keys are used to connect the tables of the database is usually referred to as a </a:t>
            </a:r>
            <a:r>
              <a:rPr b="1" i="1" lang="en" sz="1400" u="none" cap="none" strike="noStrike">
                <a:solidFill>
                  <a:srgbClr val="313131"/>
                </a:solidFill>
                <a:highlight>
                  <a:srgbClr val="FFFFFF"/>
                </a:highlight>
              </a:rPr>
              <a:t>normalised database. </a:t>
            </a:r>
            <a:endParaRPr b="1" i="1" sz="1400" u="none" cap="none" strike="noStrike">
              <a:solidFill>
                <a:srgbClr val="313131"/>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g769c5fc0db_0_182"/>
          <p:cNvSpPr txBox="1"/>
          <p:nvPr>
            <p:ph type="ctrTitle"/>
          </p:nvPr>
        </p:nvSpPr>
        <p:spPr>
          <a:xfrm>
            <a:off x="2013700" y="2054400"/>
            <a:ext cx="3940500" cy="103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Entity Relationship Diagram</a:t>
            </a:r>
            <a:endParaRPr/>
          </a:p>
        </p:txBody>
      </p:sp>
      <p:sp>
        <p:nvSpPr>
          <p:cNvPr id="356" name="Google Shape;356;g769c5fc0db_0_182"/>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5</a:t>
            </a:r>
            <a:endParaRPr b="0" i="0" sz="2400" u="none" cap="none" strike="noStrike">
              <a:solidFill>
                <a:srgbClr val="000000"/>
              </a:solidFill>
              <a:latin typeface="Lora"/>
              <a:ea typeface="Lora"/>
              <a:cs typeface="Lora"/>
              <a:sym typeface="Lora"/>
            </a:endParaRPr>
          </a:p>
        </p:txBody>
      </p:sp>
      <p:sp>
        <p:nvSpPr>
          <p:cNvPr id="357" name="Google Shape;357;g769c5fc0db_0_18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g6e11508666_3_34"/>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Entity Relationship Diagram</a:t>
            </a:r>
            <a:endParaRPr>
              <a:highlight>
                <a:srgbClr val="FFCD00"/>
              </a:highlight>
            </a:endParaRPr>
          </a:p>
        </p:txBody>
      </p:sp>
      <p:sp>
        <p:nvSpPr>
          <p:cNvPr id="363" name="Google Shape;363;g6e11508666_3_3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64" name="Google Shape;364;g6e11508666_3_34"/>
          <p:cNvSpPr txBox="1"/>
          <p:nvPr/>
        </p:nvSpPr>
        <p:spPr>
          <a:xfrm>
            <a:off x="1291025" y="2111650"/>
            <a:ext cx="6123000" cy="1366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i="0" lang="en" sz="1400" u="none" cap="none" strike="noStrike">
                <a:solidFill>
                  <a:srgbClr val="313131"/>
                </a:solidFill>
                <a:highlight>
                  <a:srgbClr val="FFFFFF"/>
                </a:highlight>
              </a:rPr>
              <a:t>One way to visualise the database as well as the internal relationships between the tables is by making an </a:t>
            </a:r>
            <a:r>
              <a:rPr b="1" i="1" lang="en" sz="1400" u="none" cap="none" strike="noStrike">
                <a:solidFill>
                  <a:srgbClr val="313131"/>
                </a:solidFill>
                <a:highlight>
                  <a:srgbClr val="FFFFFF"/>
                </a:highlight>
              </a:rPr>
              <a:t>entity relationship diagram (ERD)</a:t>
            </a:r>
            <a:r>
              <a:rPr i="0" lang="en" sz="1400" u="none" cap="none" strike="noStrike">
                <a:solidFill>
                  <a:srgbClr val="313131"/>
                </a:solidFill>
                <a:highlight>
                  <a:srgbClr val="FFFFFF"/>
                </a:highlight>
              </a:rPr>
              <a:t>. </a:t>
            </a:r>
            <a:endParaRPr i="0" sz="1400" u="none" cap="none" strike="noStrike">
              <a:solidFill>
                <a:srgbClr val="313131"/>
              </a:solidFill>
              <a:highlight>
                <a:srgbClr val="FFFFFF"/>
              </a:highlight>
            </a:endParaRPr>
          </a:p>
          <a:p>
            <a:pPr indent="0" lvl="0" marL="0" marR="0" rtl="0" algn="just">
              <a:lnSpc>
                <a:spcPct val="100000"/>
              </a:lnSpc>
              <a:spcBef>
                <a:spcPts val="0"/>
              </a:spcBef>
              <a:spcAft>
                <a:spcPts val="0"/>
              </a:spcAft>
              <a:buClr>
                <a:schemeClr val="dk1"/>
              </a:buClr>
              <a:buSzPts val="1100"/>
              <a:buFont typeface="Arial"/>
              <a:buNone/>
            </a:pPr>
            <a:r>
              <a:t/>
            </a:r>
            <a:endParaRPr>
              <a:solidFill>
                <a:srgbClr val="313131"/>
              </a:solidFill>
              <a:highlight>
                <a:srgbClr val="FFFFFF"/>
              </a:highlight>
            </a:endParaRPr>
          </a:p>
          <a:p>
            <a:pPr indent="0" lvl="0" marL="0" marR="0" rtl="0" algn="just">
              <a:lnSpc>
                <a:spcPct val="100000"/>
              </a:lnSpc>
              <a:spcBef>
                <a:spcPts val="0"/>
              </a:spcBef>
              <a:spcAft>
                <a:spcPts val="0"/>
              </a:spcAft>
              <a:buClr>
                <a:schemeClr val="dk1"/>
              </a:buClr>
              <a:buSzPts val="1100"/>
              <a:buFont typeface="Arial"/>
              <a:buNone/>
            </a:pPr>
            <a:r>
              <a:rPr lang="en">
                <a:solidFill>
                  <a:srgbClr val="313131"/>
                </a:solidFill>
                <a:highlight>
                  <a:srgbClr val="FFFFFF"/>
                </a:highlight>
              </a:rPr>
              <a:t>Additional Res</a:t>
            </a:r>
            <a:r>
              <a:rPr lang="en" u="sng">
                <a:solidFill>
                  <a:schemeClr val="hlink"/>
                </a:solidFill>
                <a:highlight>
                  <a:srgbClr val="FFFFFF"/>
                </a:highlight>
                <a:hlinkClick r:id="rId3"/>
              </a:rPr>
              <a:t>ource</a:t>
            </a:r>
            <a:r>
              <a:rPr lang="en">
                <a:solidFill>
                  <a:srgbClr val="313131"/>
                </a:solidFill>
                <a:highlight>
                  <a:srgbClr val="FFFFFF"/>
                </a:highlight>
              </a:rPr>
              <a:t>.</a:t>
            </a:r>
            <a:endParaRPr>
              <a:solidFill>
                <a:srgbClr val="313131"/>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g6e11508666_0_3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Relational DB Design</a:t>
            </a:r>
            <a:endParaRPr>
              <a:highlight>
                <a:srgbClr val="FFCD00"/>
              </a:highlight>
            </a:endParaRPr>
          </a:p>
        </p:txBody>
      </p:sp>
      <p:sp>
        <p:nvSpPr>
          <p:cNvPr id="370" name="Google Shape;370;g6e11508666_0_3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71" name="Google Shape;371;g6e11508666_0_38"/>
          <p:cNvPicPr preferRelativeResize="0"/>
          <p:nvPr/>
        </p:nvPicPr>
        <p:blipFill rotWithShape="1">
          <a:blip r:embed="rId3">
            <a:alphaModFix/>
          </a:blip>
          <a:srcRect b="0" l="0" r="0" t="0"/>
          <a:stretch/>
        </p:blipFill>
        <p:spPr>
          <a:xfrm>
            <a:off x="1986125" y="1489724"/>
            <a:ext cx="5171748" cy="3260124"/>
          </a:xfrm>
          <a:prstGeom prst="rect">
            <a:avLst/>
          </a:prstGeom>
          <a:noFill/>
          <a:ln>
            <a:noFill/>
          </a:ln>
        </p:spPr>
      </p:pic>
      <p:sp>
        <p:nvSpPr>
          <p:cNvPr id="372" name="Google Shape;372;g6e11508666_0_38"/>
          <p:cNvSpPr/>
          <p:nvPr/>
        </p:nvSpPr>
        <p:spPr>
          <a:xfrm>
            <a:off x="1913100" y="1412275"/>
            <a:ext cx="5317800" cy="34437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6e11508666_0_38"/>
          <p:cNvSpPr/>
          <p:nvPr/>
        </p:nvSpPr>
        <p:spPr>
          <a:xfrm>
            <a:off x="2170750" y="1630225"/>
            <a:ext cx="950100" cy="13077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6e11508666_0_38"/>
          <p:cNvSpPr/>
          <p:nvPr/>
        </p:nvSpPr>
        <p:spPr>
          <a:xfrm>
            <a:off x="2170750" y="2990200"/>
            <a:ext cx="871800" cy="10113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6e11508666_0_38"/>
          <p:cNvSpPr/>
          <p:nvPr/>
        </p:nvSpPr>
        <p:spPr>
          <a:xfrm>
            <a:off x="3242700" y="2105250"/>
            <a:ext cx="741300" cy="9330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6e11508666_0_38"/>
          <p:cNvSpPr/>
          <p:nvPr/>
        </p:nvSpPr>
        <p:spPr>
          <a:xfrm>
            <a:off x="3214200" y="3456100"/>
            <a:ext cx="871800" cy="10683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6e11508666_0_38"/>
          <p:cNvSpPr/>
          <p:nvPr/>
        </p:nvSpPr>
        <p:spPr>
          <a:xfrm>
            <a:off x="4184150" y="2444635"/>
            <a:ext cx="871800" cy="13503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6e11508666_0_38"/>
          <p:cNvSpPr/>
          <p:nvPr/>
        </p:nvSpPr>
        <p:spPr>
          <a:xfrm>
            <a:off x="4184150" y="3794925"/>
            <a:ext cx="871800" cy="8730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6e11508666_0_38"/>
          <p:cNvSpPr/>
          <p:nvPr/>
        </p:nvSpPr>
        <p:spPr>
          <a:xfrm>
            <a:off x="5173450" y="1913275"/>
            <a:ext cx="798300" cy="7416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6e11508666_0_38"/>
          <p:cNvSpPr/>
          <p:nvPr/>
        </p:nvSpPr>
        <p:spPr>
          <a:xfrm>
            <a:off x="5136700" y="2697625"/>
            <a:ext cx="871800" cy="8730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6e11508666_0_38"/>
          <p:cNvSpPr/>
          <p:nvPr/>
        </p:nvSpPr>
        <p:spPr>
          <a:xfrm>
            <a:off x="5227600" y="3794925"/>
            <a:ext cx="691800" cy="6600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6e11508666_0_38"/>
          <p:cNvSpPr/>
          <p:nvPr/>
        </p:nvSpPr>
        <p:spPr>
          <a:xfrm>
            <a:off x="6197550" y="2521475"/>
            <a:ext cx="798300" cy="11535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6e11508666_0_38"/>
          <p:cNvSpPr/>
          <p:nvPr/>
        </p:nvSpPr>
        <p:spPr>
          <a:xfrm>
            <a:off x="6197550" y="3794925"/>
            <a:ext cx="798300" cy="7782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6e11508666_0_38"/>
          <p:cNvSpPr/>
          <p:nvPr/>
        </p:nvSpPr>
        <p:spPr>
          <a:xfrm>
            <a:off x="2275350" y="1830725"/>
            <a:ext cx="732300" cy="873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6e11508666_0_38"/>
          <p:cNvSpPr/>
          <p:nvPr/>
        </p:nvSpPr>
        <p:spPr>
          <a:xfrm>
            <a:off x="2240500" y="3264650"/>
            <a:ext cx="732300" cy="873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6e11508666_0_38"/>
          <p:cNvSpPr/>
          <p:nvPr/>
        </p:nvSpPr>
        <p:spPr>
          <a:xfrm>
            <a:off x="3247200" y="3674975"/>
            <a:ext cx="732300" cy="873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6e11508666_0_38"/>
          <p:cNvSpPr/>
          <p:nvPr/>
        </p:nvSpPr>
        <p:spPr>
          <a:xfrm>
            <a:off x="4212575" y="2563025"/>
            <a:ext cx="732300" cy="1347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6e11508666_0_38"/>
          <p:cNvSpPr/>
          <p:nvPr/>
        </p:nvSpPr>
        <p:spPr>
          <a:xfrm>
            <a:off x="5207350" y="2803225"/>
            <a:ext cx="732300" cy="1347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6e11508666_0_38"/>
          <p:cNvSpPr/>
          <p:nvPr/>
        </p:nvSpPr>
        <p:spPr>
          <a:xfrm>
            <a:off x="6230550" y="2654875"/>
            <a:ext cx="732300" cy="1347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6e11508666_0_38"/>
          <p:cNvSpPr/>
          <p:nvPr/>
        </p:nvSpPr>
        <p:spPr>
          <a:xfrm>
            <a:off x="6197550" y="3922900"/>
            <a:ext cx="732300" cy="1347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6e11508666_0_38"/>
          <p:cNvSpPr/>
          <p:nvPr/>
        </p:nvSpPr>
        <p:spPr>
          <a:xfrm>
            <a:off x="3214200" y="2309913"/>
            <a:ext cx="732300" cy="1347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6e11508666_0_38"/>
          <p:cNvSpPr/>
          <p:nvPr/>
        </p:nvSpPr>
        <p:spPr>
          <a:xfrm>
            <a:off x="4253900" y="4001488"/>
            <a:ext cx="732300" cy="1347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6e11508666_0_38"/>
          <p:cNvSpPr/>
          <p:nvPr/>
        </p:nvSpPr>
        <p:spPr>
          <a:xfrm>
            <a:off x="5259650" y="2105238"/>
            <a:ext cx="732300" cy="1347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6e11508666_0_38"/>
          <p:cNvSpPr/>
          <p:nvPr/>
        </p:nvSpPr>
        <p:spPr>
          <a:xfrm>
            <a:off x="5225725" y="3961263"/>
            <a:ext cx="732300" cy="1347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6e11508666_0_38"/>
          <p:cNvSpPr/>
          <p:nvPr/>
        </p:nvSpPr>
        <p:spPr>
          <a:xfrm>
            <a:off x="3214200" y="2444613"/>
            <a:ext cx="732300" cy="1347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g6e11508666_3_66"/>
          <p:cNvSpPr txBox="1"/>
          <p:nvPr>
            <p:ph type="ctrTitle"/>
          </p:nvPr>
        </p:nvSpPr>
        <p:spPr>
          <a:xfrm>
            <a:off x="2013700" y="2252600"/>
            <a:ext cx="3940500" cy="639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The End</a:t>
            </a:r>
            <a:endParaRPr/>
          </a:p>
        </p:txBody>
      </p:sp>
      <p:sp>
        <p:nvSpPr>
          <p:cNvPr id="401" name="Google Shape;401;g6e11508666_3_6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Lora"/>
              <a:ea typeface="Lora"/>
              <a:cs typeface="Lora"/>
              <a:sym typeface="Lora"/>
            </a:endParaRPr>
          </a:p>
        </p:txBody>
      </p:sp>
      <p:sp>
        <p:nvSpPr>
          <p:cNvPr id="402" name="Google Shape;402;g6e11508666_3_6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g8c7bbf989c_0_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The Bigger Picture: Goals</a:t>
            </a:r>
            <a:endParaRPr>
              <a:highlight>
                <a:srgbClr val="FFCD00"/>
              </a:highlight>
            </a:endParaRPr>
          </a:p>
        </p:txBody>
      </p:sp>
      <p:sp>
        <p:nvSpPr>
          <p:cNvPr id="96" name="Google Shape;96;g8c7bbf989c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7" name="Google Shape;97;g8c7bbf989c_0_0"/>
          <p:cNvSpPr txBox="1"/>
          <p:nvPr/>
        </p:nvSpPr>
        <p:spPr>
          <a:xfrm>
            <a:off x="945900" y="1577346"/>
            <a:ext cx="7252200" cy="28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Goals of this lesson:</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
              <a:t>Learn foundational database concepts such as entities and relationships.</a:t>
            </a:r>
            <a:endParaRPr/>
          </a:p>
          <a:p>
            <a:pPr indent="-317500" lvl="0" marL="457200" rtl="0" algn="l">
              <a:spcBef>
                <a:spcPts val="0"/>
              </a:spcBef>
              <a:spcAft>
                <a:spcPts val="0"/>
              </a:spcAft>
              <a:buSzPts val="1400"/>
              <a:buChar char="●"/>
            </a:pPr>
            <a:r>
              <a:rPr lang="en"/>
              <a:t>Learn about the different types of entity relationships and how to identify them.</a:t>
            </a:r>
            <a:endParaRPr/>
          </a:p>
          <a:p>
            <a:pPr indent="-317500" lvl="0" marL="457200" rtl="0" algn="l">
              <a:spcBef>
                <a:spcPts val="0"/>
              </a:spcBef>
              <a:spcAft>
                <a:spcPts val="0"/>
              </a:spcAft>
              <a:buSzPts val="1400"/>
              <a:buChar char="●"/>
            </a:pPr>
            <a:r>
              <a:rPr lang="en"/>
              <a:t>Learn about normalization and how entities and relationships are expressed in a database.</a:t>
            </a:r>
            <a:endParaRPr/>
          </a:p>
          <a:p>
            <a:pPr indent="-317500" lvl="0" marL="457200" rtl="0" algn="l">
              <a:spcBef>
                <a:spcPts val="0"/>
              </a:spcBef>
              <a:spcAft>
                <a:spcPts val="0"/>
              </a:spcAft>
              <a:buSzPts val="1400"/>
              <a:buChar char="●"/>
            </a:pPr>
            <a:r>
              <a:rPr lang="en"/>
              <a:t>Learn about entity relationship diagrams and how they represent a database's schema.</a:t>
            </a:r>
            <a:endParaRPr/>
          </a:p>
          <a:p>
            <a:pPr indent="0" lvl="0" marL="0" rtl="0" algn="l">
              <a:spcBef>
                <a:spcPts val="0"/>
              </a:spcBef>
              <a:spcAft>
                <a:spcPts val="0"/>
              </a:spcAft>
              <a:buClr>
                <a:srgbClr val="000000"/>
              </a:buClr>
              <a:buSzPts val="14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1000"/>
                                        <p:tgtEl>
                                          <p:spTgt spid="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1000"/>
                                        <p:tgtEl>
                                          <p:spTgt spid="9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g6d2c2abd73_0_44"/>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The Bigger Picture</a:t>
            </a:r>
            <a:endParaRPr>
              <a:highlight>
                <a:srgbClr val="FFCD00"/>
              </a:highlight>
            </a:endParaRPr>
          </a:p>
        </p:txBody>
      </p:sp>
      <p:sp>
        <p:nvSpPr>
          <p:cNvPr id="103" name="Google Shape;103;g6d2c2abd73_0_4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4" name="Google Shape;104;g6d2c2abd73_0_44"/>
          <p:cNvSpPr txBox="1"/>
          <p:nvPr/>
        </p:nvSpPr>
        <p:spPr>
          <a:xfrm>
            <a:off x="945900" y="2015577"/>
            <a:ext cx="7252200" cy="87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In the prework, we’ve encountered SQL and used some basic SQL commands. Before we will take a deep dive in the following lecture, we will first take a </a:t>
            </a:r>
            <a:r>
              <a:rPr b="1" i="1" lang="en" sz="1400" u="none" cap="none" strike="noStrike">
                <a:solidFill>
                  <a:srgbClr val="000000"/>
                </a:solidFill>
                <a:latin typeface="Roboto"/>
                <a:ea typeface="Roboto"/>
                <a:cs typeface="Roboto"/>
                <a:sym typeface="Roboto"/>
              </a:rPr>
              <a:t>step back </a:t>
            </a:r>
            <a:r>
              <a:rPr b="0" i="0" lang="en" sz="1400" u="none" cap="none" strike="noStrike">
                <a:solidFill>
                  <a:srgbClr val="000000"/>
                </a:solidFill>
                <a:latin typeface="Roboto"/>
                <a:ea typeface="Roboto"/>
                <a:cs typeface="Roboto"/>
                <a:sym typeface="Roboto"/>
              </a:rPr>
              <a:t>and discuss databases </a:t>
            </a:r>
            <a:r>
              <a:rPr b="1" i="1" lang="en" sz="1400" u="none" cap="none" strike="noStrike">
                <a:solidFill>
                  <a:srgbClr val="000000"/>
                </a:solidFill>
                <a:latin typeface="Roboto"/>
                <a:ea typeface="Roboto"/>
                <a:cs typeface="Roboto"/>
                <a:sym typeface="Roboto"/>
              </a:rPr>
              <a:t>in general</a:t>
            </a:r>
            <a:r>
              <a:rPr b="0" i="0" lang="en"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g769c5fc0db_0_0"/>
          <p:cNvSpPr txBox="1"/>
          <p:nvPr>
            <p:ph type="ctrTitle"/>
          </p:nvPr>
        </p:nvSpPr>
        <p:spPr>
          <a:xfrm>
            <a:off x="2022400" y="2251950"/>
            <a:ext cx="39405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Entities &amp; Attributes</a:t>
            </a:r>
            <a:endParaRPr/>
          </a:p>
        </p:txBody>
      </p:sp>
      <p:sp>
        <p:nvSpPr>
          <p:cNvPr id="110" name="Google Shape;110;g769c5fc0db_0_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2</a:t>
            </a:r>
            <a:endParaRPr b="0" i="0" sz="2400" u="none" cap="none" strike="noStrike">
              <a:solidFill>
                <a:srgbClr val="000000"/>
              </a:solidFill>
              <a:latin typeface="Lora"/>
              <a:ea typeface="Lora"/>
              <a:cs typeface="Lora"/>
              <a:sym typeface="Lora"/>
            </a:endParaRPr>
          </a:p>
        </p:txBody>
      </p:sp>
      <p:sp>
        <p:nvSpPr>
          <p:cNvPr id="111" name="Google Shape;111;g769c5fc0db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6d85829552_1_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Entities &amp; </a:t>
            </a:r>
            <a:r>
              <a:rPr lang="en" u="sng">
                <a:solidFill>
                  <a:schemeClr val="hlink"/>
                </a:solidFill>
                <a:hlinkClick r:id="rId3"/>
              </a:rPr>
              <a:t>Attributes</a:t>
            </a:r>
            <a:endParaRPr>
              <a:highlight>
                <a:srgbClr val="FFCD00"/>
              </a:highlight>
            </a:endParaRPr>
          </a:p>
        </p:txBody>
      </p:sp>
      <p:sp>
        <p:nvSpPr>
          <p:cNvPr id="117" name="Google Shape;117;g6d85829552_1_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8" name="Google Shape;118;g6d85829552_1_8"/>
          <p:cNvSpPr txBox="1"/>
          <p:nvPr/>
        </p:nvSpPr>
        <p:spPr>
          <a:xfrm>
            <a:off x="1291025" y="1501400"/>
            <a:ext cx="61230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i="0" lang="en" sz="1400" u="none" cap="none" strike="noStrike">
                <a:solidFill>
                  <a:srgbClr val="313131"/>
                </a:solidFill>
                <a:highlight>
                  <a:srgbClr val="FFFFFF"/>
                </a:highlight>
                <a:latin typeface="Roboto"/>
                <a:ea typeface="Roboto"/>
                <a:cs typeface="Roboto"/>
                <a:sym typeface="Roboto"/>
              </a:rPr>
              <a:t>In a relational data</a:t>
            </a:r>
            <a:r>
              <a:rPr lang="en">
                <a:solidFill>
                  <a:srgbClr val="313131"/>
                </a:solidFill>
                <a:highlight>
                  <a:srgbClr val="FFFFFF"/>
                </a:highlight>
                <a:latin typeface="Roboto"/>
                <a:ea typeface="Roboto"/>
                <a:cs typeface="Roboto"/>
                <a:sym typeface="Roboto"/>
              </a:rPr>
              <a:t>base</a:t>
            </a:r>
            <a:r>
              <a:rPr i="0" lang="en" sz="1400" u="none" cap="none" strike="noStrike">
                <a:solidFill>
                  <a:srgbClr val="313131"/>
                </a:solidFill>
                <a:highlight>
                  <a:srgbClr val="FFFFFF"/>
                </a:highlight>
                <a:latin typeface="Roboto"/>
                <a:ea typeface="Roboto"/>
                <a:cs typeface="Roboto"/>
                <a:sym typeface="Roboto"/>
              </a:rPr>
              <a:t> we distinguish between:</a:t>
            </a:r>
            <a:endParaRPr i="0" sz="1200" u="none" cap="none" strike="noStrike">
              <a:solidFill>
                <a:srgbClr val="313131"/>
              </a:solidFill>
              <a:highlight>
                <a:srgbClr val="FFFFFF"/>
              </a:highlight>
              <a:latin typeface="Roboto"/>
              <a:ea typeface="Roboto"/>
              <a:cs typeface="Roboto"/>
              <a:sym typeface="Roboto"/>
            </a:endParaRPr>
          </a:p>
        </p:txBody>
      </p:sp>
      <p:sp>
        <p:nvSpPr>
          <p:cNvPr id="119" name="Google Shape;119;g6d85829552_1_8"/>
          <p:cNvSpPr txBox="1"/>
          <p:nvPr/>
        </p:nvSpPr>
        <p:spPr>
          <a:xfrm>
            <a:off x="1844450" y="1987700"/>
            <a:ext cx="34821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i="0" lang="en" sz="1400" u="none" cap="none" strike="noStrike">
                <a:solidFill>
                  <a:srgbClr val="313131"/>
                </a:solidFill>
                <a:highlight>
                  <a:srgbClr val="FFFFFF"/>
                </a:highlight>
                <a:latin typeface="Roboto"/>
                <a:ea typeface="Roboto"/>
                <a:cs typeface="Roboto"/>
                <a:sym typeface="Roboto"/>
              </a:rPr>
              <a:t>1.</a:t>
            </a:r>
            <a:r>
              <a:rPr b="1" i="1" lang="en" sz="1400" u="none" cap="none" strike="noStrike">
                <a:solidFill>
                  <a:srgbClr val="313131"/>
                </a:solidFill>
                <a:highlight>
                  <a:srgbClr val="FFFFFF"/>
                </a:highlight>
                <a:latin typeface="Roboto"/>
                <a:ea typeface="Roboto"/>
                <a:cs typeface="Roboto"/>
                <a:sym typeface="Roboto"/>
              </a:rPr>
              <a:t>Entit</a:t>
            </a:r>
            <a:r>
              <a:rPr b="1" i="1" lang="en">
                <a:solidFill>
                  <a:srgbClr val="313131"/>
                </a:solidFill>
                <a:highlight>
                  <a:srgbClr val="FFFFFF"/>
                </a:highlight>
                <a:latin typeface="Roboto"/>
                <a:ea typeface="Roboto"/>
                <a:cs typeface="Roboto"/>
                <a:sym typeface="Roboto"/>
              </a:rPr>
              <a:t>y</a:t>
            </a:r>
            <a:r>
              <a:rPr i="0" lang="en" sz="1400" u="none" cap="none" strike="noStrike">
                <a:solidFill>
                  <a:srgbClr val="313131"/>
                </a:solidFill>
                <a:highlight>
                  <a:srgbClr val="FFFFFF"/>
                </a:highlight>
                <a:latin typeface="Roboto"/>
                <a:ea typeface="Roboto"/>
                <a:cs typeface="Roboto"/>
                <a:sym typeface="Roboto"/>
              </a:rPr>
              <a:t> </a:t>
            </a:r>
            <a:r>
              <a:rPr b="1" i="1" lang="en">
                <a:solidFill>
                  <a:srgbClr val="313131"/>
                </a:solidFill>
                <a:highlight>
                  <a:srgbClr val="FFFFFF"/>
                </a:highlight>
                <a:latin typeface="Roboto"/>
                <a:ea typeface="Roboto"/>
                <a:cs typeface="Roboto"/>
                <a:sym typeface="Roboto"/>
              </a:rPr>
              <a:t>Types </a:t>
            </a:r>
            <a:endParaRPr b="1" i="1" sz="1200" u="none" cap="none" strike="noStrike">
              <a:solidFill>
                <a:srgbClr val="313131"/>
              </a:solidFill>
              <a:highlight>
                <a:srgbClr val="FFFFFF"/>
              </a:highlight>
              <a:latin typeface="Roboto"/>
              <a:ea typeface="Roboto"/>
              <a:cs typeface="Roboto"/>
              <a:sym typeface="Roboto"/>
            </a:endParaRPr>
          </a:p>
        </p:txBody>
      </p:sp>
      <p:sp>
        <p:nvSpPr>
          <p:cNvPr id="120" name="Google Shape;120;g6d85829552_1_8"/>
          <p:cNvSpPr txBox="1"/>
          <p:nvPr/>
        </p:nvSpPr>
        <p:spPr>
          <a:xfrm>
            <a:off x="1877900" y="3292925"/>
            <a:ext cx="3415200" cy="48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i="0" lang="en" sz="1400" u="none" cap="none" strike="noStrike">
                <a:solidFill>
                  <a:srgbClr val="313131"/>
                </a:solidFill>
                <a:highlight>
                  <a:srgbClr val="FFFFFF"/>
                </a:highlight>
                <a:latin typeface="Roboto"/>
                <a:ea typeface="Roboto"/>
                <a:cs typeface="Roboto"/>
                <a:sym typeface="Roboto"/>
              </a:rPr>
              <a:t>2.</a:t>
            </a:r>
            <a:r>
              <a:rPr b="1" i="1" lang="en" sz="1400" u="none" cap="none" strike="noStrike">
                <a:solidFill>
                  <a:srgbClr val="313131"/>
                </a:solidFill>
                <a:highlight>
                  <a:srgbClr val="FFFFFF"/>
                </a:highlight>
                <a:latin typeface="Roboto"/>
                <a:ea typeface="Roboto"/>
                <a:cs typeface="Roboto"/>
                <a:sym typeface="Roboto"/>
              </a:rPr>
              <a:t>Attributes</a:t>
            </a:r>
            <a:r>
              <a:rPr i="0" lang="en" sz="1400" u="none" cap="none" strike="noStrike">
                <a:solidFill>
                  <a:srgbClr val="313131"/>
                </a:solidFill>
                <a:highlight>
                  <a:srgbClr val="FFFFFF"/>
                </a:highlight>
                <a:latin typeface="Roboto"/>
                <a:ea typeface="Roboto"/>
                <a:cs typeface="Roboto"/>
                <a:sym typeface="Roboto"/>
              </a:rPr>
              <a:t> </a:t>
            </a:r>
            <a:endParaRPr i="0" sz="1200" u="none" cap="none" strike="noStrike">
              <a:solidFill>
                <a:srgbClr val="313131"/>
              </a:solidFill>
              <a:highlight>
                <a:srgbClr val="FFFFFF"/>
              </a:highlight>
              <a:latin typeface="Roboto"/>
              <a:ea typeface="Roboto"/>
              <a:cs typeface="Roboto"/>
              <a:sym typeface="Roboto"/>
            </a:endParaRPr>
          </a:p>
        </p:txBody>
      </p:sp>
      <p:sp>
        <p:nvSpPr>
          <p:cNvPr id="121" name="Google Shape;121;g6d85829552_1_8"/>
          <p:cNvSpPr txBox="1"/>
          <p:nvPr/>
        </p:nvSpPr>
        <p:spPr>
          <a:xfrm>
            <a:off x="2336375" y="2224150"/>
            <a:ext cx="6207000" cy="1170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Quattrocento Sans"/>
              <a:buChar char="●"/>
            </a:pPr>
            <a:r>
              <a:rPr lang="en">
                <a:latin typeface="Roboto"/>
                <a:ea typeface="Roboto"/>
                <a:cs typeface="Roboto"/>
                <a:sym typeface="Roboto"/>
              </a:rPr>
              <a:t>An e</a:t>
            </a:r>
            <a:r>
              <a:rPr lang="en">
                <a:latin typeface="Roboto"/>
                <a:ea typeface="Roboto"/>
                <a:cs typeface="Roboto"/>
                <a:sym typeface="Roboto"/>
              </a:rPr>
              <a:t>ntity type is a collection of </a:t>
            </a:r>
            <a:r>
              <a:rPr b="1" i="1" lang="en">
                <a:latin typeface="Roboto"/>
                <a:ea typeface="Roboto"/>
                <a:cs typeface="Roboto"/>
                <a:sym typeface="Roboto"/>
              </a:rPr>
              <a:t>entities</a:t>
            </a:r>
            <a:r>
              <a:rPr lang="en">
                <a:latin typeface="Roboto"/>
                <a:ea typeface="Roboto"/>
                <a:cs typeface="Roboto"/>
                <a:sym typeface="Roboto"/>
              </a:rPr>
              <a:t> with similar attributes. </a:t>
            </a:r>
            <a:r>
              <a:rPr lang="en">
                <a:latin typeface="Roboto"/>
                <a:ea typeface="Roboto"/>
                <a:cs typeface="Roboto"/>
                <a:sym typeface="Roboto"/>
              </a:rPr>
              <a:t> </a:t>
            </a:r>
            <a:endParaRPr>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Quattrocento Sans"/>
              <a:buChar char="●"/>
            </a:pPr>
            <a:r>
              <a:rPr i="0" lang="en" sz="1400" u="none" cap="none" strike="noStrike">
                <a:solidFill>
                  <a:srgbClr val="000000"/>
                </a:solidFill>
                <a:latin typeface="Roboto"/>
                <a:ea typeface="Roboto"/>
                <a:cs typeface="Roboto"/>
                <a:sym typeface="Roboto"/>
              </a:rPr>
              <a:t>Entities are </a:t>
            </a:r>
            <a:r>
              <a:rPr b="1" i="1" lang="en" sz="1400" u="none" cap="none" strike="noStrike">
                <a:solidFill>
                  <a:srgbClr val="000000"/>
                </a:solidFill>
                <a:latin typeface="Roboto"/>
                <a:ea typeface="Roboto"/>
                <a:cs typeface="Roboto"/>
                <a:sym typeface="Roboto"/>
              </a:rPr>
              <a:t>instantiated</a:t>
            </a:r>
            <a:r>
              <a:rPr i="0" lang="en" sz="1400" u="none" cap="none" strike="noStrike">
                <a:solidFill>
                  <a:srgbClr val="000000"/>
                </a:solidFill>
                <a:latin typeface="Roboto"/>
                <a:ea typeface="Roboto"/>
                <a:cs typeface="Roboto"/>
                <a:sym typeface="Roboto"/>
              </a:rPr>
              <a:t> and correspond to the rows. </a:t>
            </a:r>
            <a:endParaRPr i="0" sz="1400" u="none" cap="none" strike="noStrike">
              <a:solidFill>
                <a:srgbClr val="000000"/>
              </a:solidFill>
              <a:latin typeface="Roboto"/>
              <a:ea typeface="Roboto"/>
              <a:cs typeface="Roboto"/>
              <a:sym typeface="Roboto"/>
            </a:endParaRPr>
          </a:p>
          <a:p>
            <a:pPr indent="-317500" lvl="1" marL="914400" marR="0" rtl="0" algn="l">
              <a:lnSpc>
                <a:spcPct val="100000"/>
              </a:lnSpc>
              <a:spcBef>
                <a:spcPts val="0"/>
              </a:spcBef>
              <a:spcAft>
                <a:spcPts val="0"/>
              </a:spcAft>
              <a:buClr>
                <a:srgbClr val="000000"/>
              </a:buClr>
              <a:buSzPts val="1400"/>
              <a:buFont typeface="Roboto"/>
              <a:buChar char="○"/>
            </a:pPr>
            <a:r>
              <a:rPr i="0" lang="en" sz="1400" u="none" cap="none" strike="noStrike">
                <a:solidFill>
                  <a:srgbClr val="000000"/>
                </a:solidFill>
                <a:latin typeface="Roboto"/>
                <a:ea typeface="Roboto"/>
                <a:cs typeface="Roboto"/>
                <a:sym typeface="Roboto"/>
              </a:rPr>
              <a:t>For instance, we can have the entity type IH Employees with Paolo, Tjerk and Louk (entities) as instances.</a:t>
            </a:r>
            <a:endParaRPr i="0" sz="1400" u="none" cap="none" strike="noStrike">
              <a:solidFill>
                <a:srgbClr val="000000"/>
              </a:solidFill>
              <a:latin typeface="Roboto"/>
              <a:ea typeface="Roboto"/>
              <a:cs typeface="Roboto"/>
              <a:sym typeface="Roboto"/>
            </a:endParaRPr>
          </a:p>
          <a:p>
            <a:pPr indent="-317500" lvl="1" marL="914400" marR="0" rtl="0" algn="l">
              <a:lnSpc>
                <a:spcPct val="100000"/>
              </a:lnSpc>
              <a:spcBef>
                <a:spcPts val="0"/>
              </a:spcBef>
              <a:spcAft>
                <a:spcPts val="0"/>
              </a:spcAft>
              <a:buClr>
                <a:srgbClr val="000000"/>
              </a:buClr>
              <a:buSzPts val="1400"/>
              <a:buFont typeface="Roboto"/>
              <a:buChar char="○"/>
            </a:pPr>
            <a:r>
              <a:rPr i="0" lang="en" sz="1400" u="none" cap="none" strike="noStrike">
                <a:solidFill>
                  <a:srgbClr val="000000"/>
                </a:solidFill>
                <a:latin typeface="Roboto"/>
                <a:ea typeface="Roboto"/>
                <a:cs typeface="Roboto"/>
                <a:sym typeface="Roboto"/>
              </a:rPr>
              <a:t>Instances of the entity type books are </a:t>
            </a:r>
            <a:r>
              <a:rPr i="1" lang="en" sz="1400" u="none" cap="none" strike="noStrike">
                <a:solidFill>
                  <a:srgbClr val="000000"/>
                </a:solidFill>
                <a:latin typeface="Roboto"/>
                <a:ea typeface="Roboto"/>
                <a:cs typeface="Roboto"/>
                <a:sym typeface="Roboto"/>
              </a:rPr>
              <a:t>In the Name of the Rose </a:t>
            </a:r>
            <a:r>
              <a:rPr i="0" lang="en" sz="1400" u="none" cap="none" strike="noStrike">
                <a:solidFill>
                  <a:srgbClr val="000000"/>
                </a:solidFill>
                <a:latin typeface="Roboto"/>
                <a:ea typeface="Roboto"/>
                <a:cs typeface="Roboto"/>
                <a:sym typeface="Roboto"/>
              </a:rPr>
              <a:t>and </a:t>
            </a:r>
            <a:r>
              <a:rPr i="1" lang="en" sz="1400" u="none" cap="none" strike="noStrike">
                <a:solidFill>
                  <a:srgbClr val="000000"/>
                </a:solidFill>
                <a:latin typeface="Roboto"/>
                <a:ea typeface="Roboto"/>
                <a:cs typeface="Roboto"/>
                <a:sym typeface="Roboto"/>
              </a:rPr>
              <a:t>War and Peace</a:t>
            </a:r>
            <a:r>
              <a:rPr i="0" lang="en" sz="1400" u="none" cap="none" strike="noStrike">
                <a:solidFill>
                  <a:srgbClr val="000000"/>
                </a:solidFill>
                <a:latin typeface="Roboto"/>
                <a:ea typeface="Roboto"/>
                <a:cs typeface="Roboto"/>
                <a:sym typeface="Roboto"/>
              </a:rPr>
              <a:t>. </a:t>
            </a:r>
            <a:endParaRPr i="0" sz="1400" u="none" cap="none" strike="noStrike">
              <a:solidFill>
                <a:srgbClr val="000000"/>
              </a:solidFill>
              <a:latin typeface="Roboto"/>
              <a:ea typeface="Roboto"/>
              <a:cs typeface="Roboto"/>
              <a:sym typeface="Roboto"/>
            </a:endParaRPr>
          </a:p>
        </p:txBody>
      </p:sp>
      <p:sp>
        <p:nvSpPr>
          <p:cNvPr id="122" name="Google Shape;122;g6d85829552_1_8"/>
          <p:cNvSpPr txBox="1"/>
          <p:nvPr/>
        </p:nvSpPr>
        <p:spPr>
          <a:xfrm>
            <a:off x="2378375" y="3537500"/>
            <a:ext cx="6123000" cy="1411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Roboto"/>
              <a:buChar char="●"/>
            </a:pPr>
            <a:r>
              <a:rPr lang="en">
                <a:latin typeface="Roboto"/>
                <a:ea typeface="Roboto"/>
                <a:cs typeface="Roboto"/>
                <a:sym typeface="Roboto"/>
              </a:rPr>
              <a:t>Attributes detail which information about entities needs to be stored. </a:t>
            </a:r>
            <a:endParaRPr i="0" sz="1400" u="none" cap="none" strike="noStrike">
              <a:solidFill>
                <a:srgbClr val="000000"/>
              </a:solidFill>
              <a:latin typeface="Roboto"/>
              <a:ea typeface="Roboto"/>
              <a:cs typeface="Roboto"/>
              <a:sym typeface="Roboto"/>
            </a:endParaRPr>
          </a:p>
          <a:p>
            <a:pPr indent="-317500" lvl="1" marL="914400" marR="0" rtl="0" algn="l">
              <a:lnSpc>
                <a:spcPct val="100000"/>
              </a:lnSpc>
              <a:spcBef>
                <a:spcPts val="0"/>
              </a:spcBef>
              <a:spcAft>
                <a:spcPts val="0"/>
              </a:spcAft>
              <a:buClr>
                <a:srgbClr val="000000"/>
              </a:buClr>
              <a:buSzPts val="1400"/>
              <a:buFont typeface="Quattrocento Sans"/>
              <a:buChar char="○"/>
            </a:pPr>
            <a:r>
              <a:rPr i="0" lang="en" sz="1400" u="none" cap="none" strike="noStrike">
                <a:solidFill>
                  <a:srgbClr val="000000"/>
                </a:solidFill>
                <a:latin typeface="Roboto"/>
                <a:ea typeface="Roboto"/>
                <a:cs typeface="Roboto"/>
                <a:sym typeface="Roboto"/>
              </a:rPr>
              <a:t>In data sets on books an instance can have attributes like </a:t>
            </a:r>
            <a:r>
              <a:rPr b="1" i="0" lang="en" sz="1400" u="none" cap="none" strike="noStrike">
                <a:solidFill>
                  <a:srgbClr val="000000"/>
                </a:solidFill>
                <a:latin typeface="Roboto"/>
                <a:ea typeface="Roboto"/>
                <a:cs typeface="Roboto"/>
                <a:sym typeface="Roboto"/>
              </a:rPr>
              <a:t>author = Umberto Eco</a:t>
            </a:r>
            <a:r>
              <a:rPr i="0" lang="en" sz="1400" u="none" cap="none" strike="noStrike">
                <a:solidFill>
                  <a:srgbClr val="000000"/>
                </a:solidFill>
                <a:latin typeface="Roboto"/>
                <a:ea typeface="Roboto"/>
                <a:cs typeface="Roboto"/>
                <a:sym typeface="Roboto"/>
              </a:rPr>
              <a:t>, </a:t>
            </a:r>
            <a:r>
              <a:rPr b="1" i="0" lang="en" sz="1400" u="none" cap="none" strike="noStrike">
                <a:solidFill>
                  <a:srgbClr val="000000"/>
                </a:solidFill>
                <a:latin typeface="Roboto"/>
                <a:ea typeface="Roboto"/>
                <a:cs typeface="Roboto"/>
                <a:sym typeface="Roboto"/>
              </a:rPr>
              <a:t>publisher = Random House UK</a:t>
            </a:r>
            <a:r>
              <a:rPr i="0" lang="en" sz="1400" u="none" cap="none" strike="noStrike">
                <a:solidFill>
                  <a:srgbClr val="000000"/>
                </a:solidFill>
                <a:latin typeface="Roboto"/>
                <a:ea typeface="Roboto"/>
                <a:cs typeface="Roboto"/>
                <a:sym typeface="Roboto"/>
              </a:rPr>
              <a:t>, </a:t>
            </a:r>
            <a:r>
              <a:rPr b="1" i="0" lang="en" sz="1400" u="none" cap="none" strike="noStrike">
                <a:solidFill>
                  <a:srgbClr val="000000"/>
                </a:solidFill>
                <a:latin typeface="Roboto"/>
                <a:ea typeface="Roboto"/>
                <a:cs typeface="Roboto"/>
                <a:sym typeface="Roboto"/>
              </a:rPr>
              <a:t>country = Italy</a:t>
            </a:r>
            <a:r>
              <a:rPr i="0" lang="en" sz="1400" u="none" cap="none" strike="noStrike">
                <a:solidFill>
                  <a:srgbClr val="000000"/>
                </a:solidFill>
                <a:latin typeface="Roboto"/>
                <a:ea typeface="Roboto"/>
                <a:cs typeface="Roboto"/>
                <a:sym typeface="Roboto"/>
              </a:rPr>
              <a:t>;</a:t>
            </a:r>
            <a:endParaRPr i="0" sz="1400" u="none" cap="none" strike="noStrike">
              <a:solidFill>
                <a:srgbClr val="000000"/>
              </a:solidFill>
              <a:latin typeface="Roboto"/>
              <a:ea typeface="Roboto"/>
              <a:cs typeface="Roboto"/>
              <a:sym typeface="Roboto"/>
            </a:endParaRPr>
          </a:p>
          <a:p>
            <a:pPr indent="-317500" lvl="1" marL="914400" marR="0" rtl="0" algn="l">
              <a:lnSpc>
                <a:spcPct val="100000"/>
              </a:lnSpc>
              <a:spcBef>
                <a:spcPts val="0"/>
              </a:spcBef>
              <a:spcAft>
                <a:spcPts val="0"/>
              </a:spcAft>
              <a:buClr>
                <a:srgbClr val="000000"/>
              </a:buClr>
              <a:buSzPts val="1400"/>
              <a:buFont typeface="Quattrocento Sans"/>
              <a:buChar char="○"/>
            </a:pPr>
            <a:r>
              <a:rPr i="0" lang="en" sz="1400" u="none" cap="none" strike="noStrike">
                <a:solidFill>
                  <a:srgbClr val="000000"/>
                </a:solidFill>
                <a:latin typeface="Roboto"/>
                <a:ea typeface="Roboto"/>
                <a:cs typeface="Roboto"/>
                <a:sym typeface="Roboto"/>
              </a:rPr>
              <a:t>For another instance, we might have </a:t>
            </a:r>
            <a:r>
              <a:rPr b="1" i="0" lang="en" sz="1400" u="none" cap="none" strike="noStrike">
                <a:solidFill>
                  <a:schemeClr val="dk1"/>
                </a:solidFill>
                <a:latin typeface="Roboto"/>
                <a:ea typeface="Roboto"/>
                <a:cs typeface="Roboto"/>
                <a:sym typeface="Roboto"/>
              </a:rPr>
              <a:t>author = </a:t>
            </a:r>
            <a:r>
              <a:rPr b="1" lang="en">
                <a:solidFill>
                  <a:schemeClr val="dk1"/>
                </a:solidFill>
                <a:latin typeface="Roboto"/>
                <a:ea typeface="Roboto"/>
                <a:cs typeface="Roboto"/>
                <a:sym typeface="Roboto"/>
              </a:rPr>
              <a:t>Hemingway</a:t>
            </a:r>
            <a:r>
              <a:rPr i="0" lang="en" sz="1400" u="none" cap="none" strike="noStrike">
                <a:solidFill>
                  <a:schemeClr val="dk1"/>
                </a:solidFill>
                <a:latin typeface="Roboto"/>
                <a:ea typeface="Roboto"/>
                <a:cs typeface="Roboto"/>
                <a:sym typeface="Roboto"/>
              </a:rPr>
              <a:t>, </a:t>
            </a:r>
            <a:r>
              <a:rPr b="1" i="0" lang="en" sz="1400" u="none" cap="none" strike="noStrike">
                <a:solidFill>
                  <a:schemeClr val="dk1"/>
                </a:solidFill>
                <a:latin typeface="Roboto"/>
                <a:ea typeface="Roboto"/>
                <a:cs typeface="Roboto"/>
                <a:sym typeface="Roboto"/>
              </a:rPr>
              <a:t>publisher = Penguin</a:t>
            </a:r>
            <a:r>
              <a:rPr i="0" lang="en" sz="1400" u="none" cap="none" strike="noStrike">
                <a:solidFill>
                  <a:schemeClr val="dk1"/>
                </a:solidFill>
                <a:latin typeface="Roboto"/>
                <a:ea typeface="Roboto"/>
                <a:cs typeface="Roboto"/>
                <a:sym typeface="Roboto"/>
              </a:rPr>
              <a:t>, </a:t>
            </a:r>
            <a:r>
              <a:rPr b="1" i="0" lang="en" sz="1400" u="none" cap="none" strike="noStrike">
                <a:solidFill>
                  <a:schemeClr val="dk1"/>
                </a:solidFill>
                <a:latin typeface="Roboto"/>
                <a:ea typeface="Roboto"/>
                <a:cs typeface="Roboto"/>
                <a:sym typeface="Roboto"/>
              </a:rPr>
              <a:t>country = US. </a:t>
            </a:r>
            <a:endParaRPr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g769c5fc0db_0_1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Entities &amp; Attributes</a:t>
            </a:r>
            <a:endParaRPr>
              <a:highlight>
                <a:srgbClr val="FFCD00"/>
              </a:highlight>
            </a:endParaRPr>
          </a:p>
        </p:txBody>
      </p:sp>
      <p:sp>
        <p:nvSpPr>
          <p:cNvPr id="128" name="Google Shape;128;g769c5fc0db_0_1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9" name="Google Shape;129;g769c5fc0db_0_16"/>
          <p:cNvSpPr txBox="1"/>
          <p:nvPr/>
        </p:nvSpPr>
        <p:spPr>
          <a:xfrm>
            <a:off x="1291025" y="1358275"/>
            <a:ext cx="6123000" cy="778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n">
                <a:solidFill>
                  <a:srgbClr val="313131"/>
                </a:solidFill>
                <a:highlight>
                  <a:srgbClr val="FFFFFF"/>
                </a:highlight>
                <a:latin typeface="Roboto"/>
                <a:ea typeface="Roboto"/>
                <a:cs typeface="Roboto"/>
                <a:sym typeface="Roboto"/>
              </a:rPr>
              <a:t>Roughly speaking,</a:t>
            </a:r>
            <a:r>
              <a:rPr i="0" lang="en" sz="1400" u="none" cap="none" strike="noStrike">
                <a:solidFill>
                  <a:srgbClr val="313131"/>
                </a:solidFill>
                <a:highlight>
                  <a:srgbClr val="FFFFFF"/>
                </a:highlight>
                <a:latin typeface="Roboto"/>
                <a:ea typeface="Roboto"/>
                <a:cs typeface="Roboto"/>
                <a:sym typeface="Roboto"/>
              </a:rPr>
              <a:t> entities correspond to the </a:t>
            </a:r>
            <a:r>
              <a:rPr b="1" i="1" lang="en" sz="1400" u="none" cap="none" strike="noStrike">
                <a:solidFill>
                  <a:srgbClr val="313131"/>
                </a:solidFill>
                <a:highlight>
                  <a:srgbClr val="FFFFFF"/>
                </a:highlight>
                <a:latin typeface="Roboto"/>
                <a:ea typeface="Roboto"/>
                <a:cs typeface="Roboto"/>
                <a:sym typeface="Roboto"/>
              </a:rPr>
              <a:t>rows</a:t>
            </a:r>
            <a:r>
              <a:rPr i="0" lang="en" sz="1400" u="none" cap="none" strike="noStrike">
                <a:solidFill>
                  <a:srgbClr val="313131"/>
                </a:solidFill>
                <a:highlight>
                  <a:srgbClr val="FFFFFF"/>
                </a:highlight>
                <a:latin typeface="Roboto"/>
                <a:ea typeface="Roboto"/>
                <a:cs typeface="Roboto"/>
                <a:sym typeface="Roboto"/>
              </a:rPr>
              <a:t> in a dataset and can be understood as </a:t>
            </a:r>
            <a:r>
              <a:rPr i="1" lang="en" sz="1400" u="none" cap="none" strike="noStrike">
                <a:solidFill>
                  <a:srgbClr val="313131"/>
                </a:solidFill>
                <a:highlight>
                  <a:srgbClr val="FFFFFF"/>
                </a:highlight>
                <a:latin typeface="Roboto"/>
                <a:ea typeface="Roboto"/>
                <a:cs typeface="Roboto"/>
                <a:sym typeface="Roboto"/>
              </a:rPr>
              <a:t>instances </a:t>
            </a:r>
            <a:r>
              <a:rPr lang="en" sz="1400" u="none" cap="none" strike="noStrike">
                <a:solidFill>
                  <a:srgbClr val="313131"/>
                </a:solidFill>
                <a:highlight>
                  <a:srgbClr val="FFFFFF"/>
                </a:highlight>
                <a:latin typeface="Roboto"/>
                <a:ea typeface="Roboto"/>
                <a:cs typeface="Roboto"/>
                <a:sym typeface="Roboto"/>
              </a:rPr>
              <a:t>of </a:t>
            </a:r>
            <a:r>
              <a:rPr lang="en">
                <a:solidFill>
                  <a:srgbClr val="313131"/>
                </a:solidFill>
                <a:highlight>
                  <a:srgbClr val="FFFFFF"/>
                </a:highlight>
                <a:latin typeface="Roboto"/>
                <a:ea typeface="Roboto"/>
                <a:cs typeface="Roboto"/>
                <a:sym typeface="Roboto"/>
              </a:rPr>
              <a:t>an entity type (e.g. books, countries etc.)</a:t>
            </a:r>
            <a:r>
              <a:rPr i="0" lang="en" sz="1400" u="none" cap="none" strike="noStrike">
                <a:solidFill>
                  <a:srgbClr val="313131"/>
                </a:solidFill>
                <a:highlight>
                  <a:srgbClr val="FFFFFF"/>
                </a:highlight>
                <a:latin typeface="Roboto"/>
                <a:ea typeface="Roboto"/>
                <a:cs typeface="Roboto"/>
                <a:sym typeface="Roboto"/>
              </a:rPr>
              <a:t>, whereas the attributes correspond to the </a:t>
            </a:r>
            <a:r>
              <a:rPr b="1" i="1" lang="en" sz="1400" u="none" cap="none" strike="noStrike">
                <a:solidFill>
                  <a:srgbClr val="313131"/>
                </a:solidFill>
                <a:highlight>
                  <a:srgbClr val="FFFFFF"/>
                </a:highlight>
                <a:latin typeface="Roboto"/>
                <a:ea typeface="Roboto"/>
                <a:cs typeface="Roboto"/>
                <a:sym typeface="Roboto"/>
              </a:rPr>
              <a:t>columns</a:t>
            </a:r>
            <a:r>
              <a:rPr i="0" lang="en" sz="1400" u="none" cap="none" strike="noStrike">
                <a:solidFill>
                  <a:srgbClr val="313131"/>
                </a:solidFill>
                <a:highlight>
                  <a:srgbClr val="FFFFFF"/>
                </a:highlight>
                <a:latin typeface="Roboto"/>
                <a:ea typeface="Roboto"/>
                <a:cs typeface="Roboto"/>
                <a:sym typeface="Roboto"/>
              </a:rPr>
              <a:t>. The attribute of an entity can take on specific </a:t>
            </a:r>
            <a:r>
              <a:rPr i="1" lang="en" sz="1400" u="none" cap="none" strike="noStrike">
                <a:solidFill>
                  <a:srgbClr val="313131"/>
                </a:solidFill>
                <a:highlight>
                  <a:srgbClr val="FFFFFF"/>
                </a:highlight>
                <a:latin typeface="Roboto"/>
                <a:ea typeface="Roboto"/>
                <a:cs typeface="Roboto"/>
                <a:sym typeface="Roboto"/>
              </a:rPr>
              <a:t>values</a:t>
            </a:r>
            <a:r>
              <a:rPr i="0" lang="en" sz="1400" u="none" cap="none" strike="noStrike">
                <a:solidFill>
                  <a:srgbClr val="313131"/>
                </a:solidFill>
                <a:highlight>
                  <a:srgbClr val="FFFFFF"/>
                </a:highlight>
                <a:latin typeface="Roboto"/>
                <a:ea typeface="Roboto"/>
                <a:cs typeface="Roboto"/>
                <a:sym typeface="Roboto"/>
              </a:rPr>
              <a:t>. </a:t>
            </a:r>
            <a:endParaRPr i="0" sz="1200" u="none" cap="none" strike="noStrike">
              <a:solidFill>
                <a:srgbClr val="313131"/>
              </a:solidFill>
              <a:highlight>
                <a:srgbClr val="FFFFFF"/>
              </a:highlight>
              <a:latin typeface="Roboto"/>
              <a:ea typeface="Roboto"/>
              <a:cs typeface="Roboto"/>
              <a:sym typeface="Roboto"/>
            </a:endParaRPr>
          </a:p>
        </p:txBody>
      </p:sp>
      <p:pic>
        <p:nvPicPr>
          <p:cNvPr id="130" name="Google Shape;130;g769c5fc0db_0_16"/>
          <p:cNvPicPr preferRelativeResize="0"/>
          <p:nvPr/>
        </p:nvPicPr>
        <p:blipFill rotWithShape="1">
          <a:blip r:embed="rId3">
            <a:alphaModFix/>
          </a:blip>
          <a:srcRect b="0" l="0" r="0" t="0"/>
          <a:stretch/>
        </p:blipFill>
        <p:spPr>
          <a:xfrm>
            <a:off x="477188" y="2279900"/>
            <a:ext cx="7750666" cy="2558325"/>
          </a:xfrm>
          <a:prstGeom prst="rect">
            <a:avLst/>
          </a:prstGeom>
          <a:noFill/>
          <a:ln>
            <a:noFill/>
          </a:ln>
        </p:spPr>
      </p:pic>
      <p:sp>
        <p:nvSpPr>
          <p:cNvPr id="131" name="Google Shape;131;g769c5fc0db_0_16"/>
          <p:cNvSpPr/>
          <p:nvPr/>
        </p:nvSpPr>
        <p:spPr>
          <a:xfrm>
            <a:off x="356675" y="2637450"/>
            <a:ext cx="7991700" cy="4356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g769c5fc0db_0_16"/>
          <p:cNvCxnSpPr/>
          <p:nvPr/>
        </p:nvCxnSpPr>
        <p:spPr>
          <a:xfrm flipH="1">
            <a:off x="7325550" y="1606900"/>
            <a:ext cx="815100" cy="9930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g769c5fc0db_0_16"/>
          <p:cNvSpPr txBox="1"/>
          <p:nvPr/>
        </p:nvSpPr>
        <p:spPr>
          <a:xfrm>
            <a:off x="7794000" y="1253200"/>
            <a:ext cx="15084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Entity</a:t>
            </a:r>
            <a:endParaRPr>
              <a:latin typeface="Quattrocento Sans"/>
              <a:ea typeface="Quattrocento Sans"/>
              <a:cs typeface="Quattrocento Sans"/>
              <a:sym typeface="Quattrocento Sans"/>
            </a:endParaRPr>
          </a:p>
        </p:txBody>
      </p:sp>
      <p:sp>
        <p:nvSpPr>
          <p:cNvPr id="134" name="Google Shape;134;g769c5fc0db_0_16"/>
          <p:cNvSpPr/>
          <p:nvPr/>
        </p:nvSpPr>
        <p:spPr>
          <a:xfrm>
            <a:off x="356675" y="2279901"/>
            <a:ext cx="7991700" cy="2690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g769c5fc0db_0_16"/>
          <p:cNvCxnSpPr>
            <a:endCxn id="134" idx="0"/>
          </p:cNvCxnSpPr>
          <p:nvPr/>
        </p:nvCxnSpPr>
        <p:spPr>
          <a:xfrm flipH="1">
            <a:off x="4352525" y="679401"/>
            <a:ext cx="1745700" cy="1600500"/>
          </a:xfrm>
          <a:prstGeom prst="straightConnector1">
            <a:avLst/>
          </a:prstGeom>
          <a:noFill/>
          <a:ln cap="flat" cmpd="sng" w="9525">
            <a:solidFill>
              <a:schemeClr val="dk2"/>
            </a:solidFill>
            <a:prstDash val="solid"/>
            <a:round/>
            <a:headEnd len="med" w="med" type="none"/>
            <a:tailEnd len="med" w="med" type="triangle"/>
          </a:ln>
        </p:spPr>
      </p:cxnSp>
      <p:sp>
        <p:nvSpPr>
          <p:cNvPr id="136" name="Google Shape;136;g769c5fc0db_0_16"/>
          <p:cNvSpPr txBox="1"/>
          <p:nvPr/>
        </p:nvSpPr>
        <p:spPr>
          <a:xfrm>
            <a:off x="5854650" y="332725"/>
            <a:ext cx="22203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Entity Type</a:t>
            </a:r>
            <a:endParaRPr>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g769c5fc0db_0_2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Entities &amp; Attributes</a:t>
            </a:r>
            <a:endParaRPr>
              <a:highlight>
                <a:srgbClr val="FFCD00"/>
              </a:highlight>
            </a:endParaRPr>
          </a:p>
        </p:txBody>
      </p:sp>
      <p:sp>
        <p:nvSpPr>
          <p:cNvPr id="142" name="Google Shape;142;g769c5fc0db_0_2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3" name="Google Shape;143;g769c5fc0db_0_27"/>
          <p:cNvSpPr txBox="1"/>
          <p:nvPr/>
        </p:nvSpPr>
        <p:spPr>
          <a:xfrm>
            <a:off x="1119700" y="1435150"/>
            <a:ext cx="6798600" cy="932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i="0" lang="en" u="none" cap="none" strike="noStrike">
                <a:solidFill>
                  <a:srgbClr val="313131"/>
                </a:solidFill>
                <a:highlight>
                  <a:srgbClr val="FFFFFF"/>
                </a:highlight>
                <a:latin typeface="Roboto"/>
                <a:ea typeface="Roboto"/>
                <a:cs typeface="Roboto"/>
                <a:sym typeface="Roboto"/>
              </a:rPr>
              <a:t>Conceptually, we say that an entities’ attributes take a values from a set. For instance, the set of states (i.e. the attribute </a:t>
            </a:r>
            <a:r>
              <a:rPr b="1" i="0" lang="en" u="none" cap="none" strike="noStrike">
                <a:solidFill>
                  <a:srgbClr val="313131"/>
                </a:solidFill>
                <a:highlight>
                  <a:srgbClr val="FFFFFF"/>
                </a:highlight>
                <a:latin typeface="Roboto"/>
                <a:ea typeface="Roboto"/>
                <a:cs typeface="Roboto"/>
                <a:sym typeface="Roboto"/>
              </a:rPr>
              <a:t>state</a:t>
            </a:r>
            <a:r>
              <a:rPr i="0" lang="en" u="none" cap="none" strike="noStrike">
                <a:solidFill>
                  <a:srgbClr val="313131"/>
                </a:solidFill>
                <a:highlight>
                  <a:srgbClr val="FFFFFF"/>
                </a:highlight>
                <a:latin typeface="Roboto"/>
                <a:ea typeface="Roboto"/>
                <a:cs typeface="Roboto"/>
                <a:sym typeface="Roboto"/>
              </a:rPr>
              <a:t>) takes values from a set of fixed values. Thus, S = {AL, AK, …, WY}. </a:t>
            </a:r>
            <a:endParaRPr i="0" u="none" cap="none" strike="noStrike">
              <a:solidFill>
                <a:srgbClr val="313131"/>
              </a:solidFill>
              <a:highlight>
                <a:srgbClr val="FFFFFF"/>
              </a:highlight>
              <a:latin typeface="Roboto"/>
              <a:ea typeface="Roboto"/>
              <a:cs typeface="Roboto"/>
              <a:sym typeface="Roboto"/>
            </a:endParaRPr>
          </a:p>
        </p:txBody>
      </p:sp>
      <p:pic>
        <p:nvPicPr>
          <p:cNvPr id="144" name="Google Shape;144;g769c5fc0db_0_27"/>
          <p:cNvPicPr preferRelativeResize="0"/>
          <p:nvPr/>
        </p:nvPicPr>
        <p:blipFill rotWithShape="1">
          <a:blip r:embed="rId3">
            <a:alphaModFix/>
          </a:blip>
          <a:srcRect b="0" l="0" r="0" t="0"/>
          <a:stretch/>
        </p:blipFill>
        <p:spPr>
          <a:xfrm>
            <a:off x="477188" y="2279900"/>
            <a:ext cx="7750666" cy="2558325"/>
          </a:xfrm>
          <a:prstGeom prst="rect">
            <a:avLst/>
          </a:prstGeom>
          <a:noFill/>
          <a:ln>
            <a:noFill/>
          </a:ln>
        </p:spPr>
      </p:pic>
      <p:sp>
        <p:nvSpPr>
          <p:cNvPr id="145" name="Google Shape;145;g769c5fc0db_0_27"/>
          <p:cNvSpPr/>
          <p:nvPr/>
        </p:nvSpPr>
        <p:spPr>
          <a:xfrm>
            <a:off x="6782150" y="2279900"/>
            <a:ext cx="777600" cy="26310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g769c5fc0db_0_34"/>
          <p:cNvSpPr txBox="1"/>
          <p:nvPr>
            <p:ph type="ctrTitle"/>
          </p:nvPr>
        </p:nvSpPr>
        <p:spPr>
          <a:xfrm>
            <a:off x="2022400" y="2251950"/>
            <a:ext cx="39405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Relationships</a:t>
            </a:r>
            <a:endParaRPr/>
          </a:p>
        </p:txBody>
      </p:sp>
      <p:sp>
        <p:nvSpPr>
          <p:cNvPr id="151" name="Google Shape;151;g769c5fc0db_0_34"/>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3</a:t>
            </a:r>
            <a:endParaRPr b="0" i="0" sz="2400" u="none" cap="none" strike="noStrike">
              <a:solidFill>
                <a:srgbClr val="000000"/>
              </a:solidFill>
              <a:latin typeface="Lora"/>
              <a:ea typeface="Lora"/>
              <a:cs typeface="Lora"/>
              <a:sym typeface="Lora"/>
            </a:endParaRPr>
          </a:p>
        </p:txBody>
      </p:sp>
      <p:sp>
        <p:nvSpPr>
          <p:cNvPr id="152" name="Google Shape;152;g769c5fc0db_0_3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