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c5b4348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c5b4348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5b4348b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c5b4348b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5b4348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5b4348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5b4348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5b4348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5b4348b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5b4348b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5b4348b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5b4348b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c5b4348b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c5b4348b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c5b4348b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c5b4348b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5b4348b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c5b4348b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c5b4348b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c5b4348b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90c1d7d1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90c1d7d1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c5b4348b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c5b4348b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b6976fb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b6976fb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b6976fb5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b6976fb5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b6976fb5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b6976fb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b6976fb5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b6976fb5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90c1d7d1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90c1d7d1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90c1d7d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90c1d7d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b6976fb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b6976fb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0c1d7d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0c1d7d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90c1d7d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90c1d7d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90c1d7d1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90c1d7d1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90c1d7d1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90c1d7d1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90c1d7d1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90c1d7d1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5b4348b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5b4348b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90c1d7d1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90c1d7d1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researchgate.net/publication/321257431_Automatically_Identifying_Fake_News_in_Popular_Twitter_Threads" TargetMode="External"/><Relationship Id="rId4" Type="http://schemas.openxmlformats.org/officeDocument/2006/relationships/hyperlink" Target="https://arxiv.org/ftp/arxiv/papers/1806/1806.11316.pdf" TargetMode="External"/><Relationship Id="rId11" Type="http://schemas.openxmlformats.org/officeDocument/2006/relationships/hyperlink" Target="https://www.researchgate.net/publication/328694360_Deep_Learning_Algorithms_for_Detecting_Fake_News_in_Online_Text/citation/download" TargetMode="External"/><Relationship Id="rId10" Type="http://schemas.openxmlformats.org/officeDocument/2006/relationships/hyperlink" Target="https://ieeexplore.ieee.org/document/8665593/metrics#metrics" TargetMode="External"/><Relationship Id="rId12" Type="http://schemas.openxmlformats.org/officeDocument/2006/relationships/hyperlink" Target="https://scholar.smu.edu/cgi/viewcontent.cgi?article=1036&amp;context=datasciencereview" TargetMode="External"/><Relationship Id="rId9" Type="http://schemas.openxmlformats.org/officeDocument/2006/relationships/hyperlink" Target="https://rlgm.github.io/papers/34.pdf" TargetMode="External"/><Relationship Id="rId5" Type="http://schemas.openxmlformats.org/officeDocument/2006/relationships/hyperlink" Target="https://scholarspace.manoa.hawaii.edu/bitstream/10125/59713/0273.pdf" TargetMode="External"/><Relationship Id="rId6" Type="http://schemas.openxmlformats.org/officeDocument/2006/relationships/hyperlink" Target="https://essay.utwente.nl/77385/1/Looijenga_BA_EEMCS.pdf" TargetMode="External"/><Relationship Id="rId7" Type="http://schemas.openxmlformats.org/officeDocument/2006/relationships/hyperlink" Target="http://ceur-ws.org/Vol-2350/paper10.pdf" TargetMode="External"/><Relationship Id="rId8" Type="http://schemas.openxmlformats.org/officeDocument/2006/relationships/hyperlink" Target="https://www.ijeat.org/wp-content/uploads/papers/v8i5/E7622068519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zenodo.org/record/3249977#.XdNNiDIzaAw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zenodo.org/record/3249977#.XdNNiDIzaAw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8C6FF"/>
            </a:gs>
            <a:gs pos="100000">
              <a:srgbClr val="34A1F2"/>
            </a:gs>
          </a:gsLst>
          <a:lin ang="10800025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26500" y="1647100"/>
            <a:ext cx="6074100" cy="10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Classifying Fake News on Twitter:</a:t>
            </a:r>
            <a:endParaRPr b="1"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 Machine Learning Approach</a:t>
            </a:r>
            <a:endParaRPr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26500" y="2756475"/>
            <a:ext cx="61518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Paolo LAXAMANA, Patricia RAMOS, Derrick SIA</a:t>
            </a:r>
            <a:endParaRPr sz="140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25" y="1753950"/>
            <a:ext cx="1247418" cy="10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4294967295" type="title"/>
          </p:nvPr>
        </p:nvSpPr>
        <p:spPr>
          <a:xfrm>
            <a:off x="311700" y="544963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 DATA-DRIVEN SOLUTION: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2"/>
          <p:cNvSpPr txBox="1"/>
          <p:nvPr>
            <p:ph idx="4294967295" type="title"/>
          </p:nvPr>
        </p:nvSpPr>
        <p:spPr>
          <a:xfrm>
            <a:off x="311700" y="933263"/>
            <a:ext cx="54723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Potential ML Algorithms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2"/>
          <p:cNvSpPr txBox="1"/>
          <p:nvPr>
            <p:ph idx="4294967295" type="title"/>
          </p:nvPr>
        </p:nvSpPr>
        <p:spPr>
          <a:xfrm>
            <a:off x="311700" y="1604054"/>
            <a:ext cx="54723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highlight>
                  <a:srgbClr val="CFE2F3"/>
                </a:highlight>
                <a:latin typeface="Proxima Nova"/>
                <a:ea typeface="Proxima Nova"/>
                <a:cs typeface="Proxima Nova"/>
                <a:sym typeface="Proxima Nova"/>
              </a:rPr>
              <a:t>Multinomial </a:t>
            </a:r>
            <a:r>
              <a:rPr lang="en" sz="1800">
                <a:solidFill>
                  <a:schemeClr val="dk2"/>
                </a:solidFill>
                <a:highlight>
                  <a:srgbClr val="CFE2F3"/>
                </a:highlight>
                <a:latin typeface="Proxima Nova"/>
                <a:ea typeface="Proxima Nova"/>
                <a:cs typeface="Proxima Nova"/>
                <a:sym typeface="Proxima Nova"/>
              </a:rPr>
              <a:t>Naive Bayes Classifier </a:t>
            </a:r>
            <a:endParaRPr sz="1800">
              <a:solidFill>
                <a:schemeClr val="dk2"/>
              </a:solidFill>
              <a:highlight>
                <a:srgbClr val="CFE2F3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Vector Machine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highlight>
                  <a:srgbClr val="CFE2F3"/>
                </a:highlight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1800">
              <a:solidFill>
                <a:schemeClr val="dk2"/>
              </a:solidFill>
              <a:highlight>
                <a:srgbClr val="CFE2F3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 Classifier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Logistic Regression Classifier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Natural Language Processing (NLP)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https://ieeexplore.ieee.org/document/8620051</a:t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250" y="1441751"/>
            <a:ext cx="3910527" cy="289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4294967295" type="title"/>
          </p:nvPr>
        </p:nvSpPr>
        <p:spPr>
          <a:xfrm>
            <a:off x="311700" y="544963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 DATA-DRIVEN SOLUTION: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3"/>
          <p:cNvSpPr txBox="1"/>
          <p:nvPr>
            <p:ph idx="4294967295" type="title"/>
          </p:nvPr>
        </p:nvSpPr>
        <p:spPr>
          <a:xfrm>
            <a:off x="311700" y="933263"/>
            <a:ext cx="54723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Multinomial Naive Bayes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3"/>
          <p:cNvSpPr txBox="1"/>
          <p:nvPr>
            <p:ph idx="4294967295" type="title"/>
          </p:nvPr>
        </p:nvSpPr>
        <p:spPr>
          <a:xfrm>
            <a:off x="311700" y="1758925"/>
            <a:ext cx="5169300" cy="28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classification method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esigned more for text documents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Assumes that each of the features it uses are conditionally independent of one another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Multinomial NB explicitly models the word counts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Simple NB model documents the presence and absence of particular words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275" y="1714500"/>
            <a:ext cx="3541501" cy="261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4294967295" type="title"/>
          </p:nvPr>
        </p:nvSpPr>
        <p:spPr>
          <a:xfrm>
            <a:off x="311700" y="544963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 DATA-DRIVEN SOLUTION: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4"/>
          <p:cNvSpPr txBox="1"/>
          <p:nvPr>
            <p:ph idx="4294967295" type="title"/>
          </p:nvPr>
        </p:nvSpPr>
        <p:spPr>
          <a:xfrm>
            <a:off x="311700" y="933263"/>
            <a:ext cx="54723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4"/>
          <p:cNvSpPr txBox="1"/>
          <p:nvPr>
            <p:ph idx="4294967295" type="title"/>
          </p:nvPr>
        </p:nvSpPr>
        <p:spPr>
          <a:xfrm>
            <a:off x="311700" y="1758925"/>
            <a:ext cx="5169300" cy="28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Non-l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inear classification method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Easy to implement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Easy to understand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Able to handle both numerical and categorical data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275" y="1714500"/>
            <a:ext cx="3541501" cy="261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4294967295" type="title"/>
          </p:nvPr>
        </p:nvSpPr>
        <p:spPr>
          <a:xfrm>
            <a:off x="311700" y="544963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FEATURE EXTRACTION: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5"/>
          <p:cNvSpPr txBox="1"/>
          <p:nvPr>
            <p:ph idx="4294967295" type="title"/>
          </p:nvPr>
        </p:nvSpPr>
        <p:spPr>
          <a:xfrm>
            <a:off x="311700" y="933263"/>
            <a:ext cx="54723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CountVectorizer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5"/>
          <p:cNvSpPr txBox="1"/>
          <p:nvPr>
            <p:ph idx="4294967295" type="title"/>
          </p:nvPr>
        </p:nvSpPr>
        <p:spPr>
          <a:xfrm>
            <a:off x="311700" y="1758925"/>
            <a:ext cx="5169300" cy="28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Vectorization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General process of turning a collection of text documents into numerical feature vectors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Takes a list of sentences</a:t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Tokenizes strings (splits by whitespace, etc.) and gives an integer id for each </a:t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Counts the frequency of each term</a:t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Turns this into a matrix (sentences by terms)</a:t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275" y="1714500"/>
            <a:ext cx="3541501" cy="261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idx="4294967295" type="title"/>
          </p:nvPr>
        </p:nvSpPr>
        <p:spPr>
          <a:xfrm>
            <a:off x="311700" y="544963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#1 EXPLORATORY DATA ANALYSIS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6"/>
          <p:cNvSpPr txBox="1"/>
          <p:nvPr>
            <p:ph idx="4294967295" type="title"/>
          </p:nvPr>
        </p:nvSpPr>
        <p:spPr>
          <a:xfrm>
            <a:off x="311700" y="933263"/>
            <a:ext cx="54723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Visualizing term frequency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550" y="1117663"/>
            <a:ext cx="3176131" cy="317073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idx="4294967295" type="title"/>
          </p:nvPr>
        </p:nvSpPr>
        <p:spPr>
          <a:xfrm>
            <a:off x="311700" y="1758925"/>
            <a:ext cx="5169300" cy="28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Using</a:t>
            </a:r>
            <a:r>
              <a:rPr b="1"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WordCloud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Visualizes the frequency of words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idx="4294967295" type="title"/>
          </p:nvPr>
        </p:nvSpPr>
        <p:spPr>
          <a:xfrm>
            <a:off x="311700" y="544963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#1 EXPLORATORY DATA ANALYSIS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7"/>
          <p:cNvSpPr txBox="1"/>
          <p:nvPr>
            <p:ph idx="4294967295" type="title"/>
          </p:nvPr>
        </p:nvSpPr>
        <p:spPr>
          <a:xfrm>
            <a:off x="311700" y="933263"/>
            <a:ext cx="54723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Get label counts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7975"/>
            <a:ext cx="5297995" cy="28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4075" y="2571750"/>
            <a:ext cx="22098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idx="4294967295" type="title"/>
          </p:nvPr>
        </p:nvSpPr>
        <p:spPr>
          <a:xfrm>
            <a:off x="311700" y="544963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#1 DATA CLEANING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28"/>
          <p:cNvSpPr txBox="1"/>
          <p:nvPr>
            <p:ph idx="4294967295" type="title"/>
          </p:nvPr>
        </p:nvSpPr>
        <p:spPr>
          <a:xfrm>
            <a:off x="311700" y="933263"/>
            <a:ext cx="54723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Normalizing label counts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4488"/>
            <a:ext cx="5138475" cy="280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950" y="2571750"/>
            <a:ext cx="216217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4294967295" type="title"/>
          </p:nvPr>
        </p:nvSpPr>
        <p:spPr>
          <a:xfrm>
            <a:off x="311700" y="544963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#1 DATA CLEANING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9"/>
          <p:cNvSpPr txBox="1"/>
          <p:nvPr>
            <p:ph idx="4294967295" type="title"/>
          </p:nvPr>
        </p:nvSpPr>
        <p:spPr>
          <a:xfrm>
            <a:off x="311700" y="933263"/>
            <a:ext cx="54723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Dropping unnecessary features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46395"/>
            <a:ext cx="3933824" cy="1228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648" y="2162763"/>
            <a:ext cx="3311925" cy="159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9"/>
          <p:cNvCxnSpPr>
            <a:stCxn id="182" idx="3"/>
            <a:endCxn id="183" idx="1"/>
          </p:cNvCxnSpPr>
          <p:nvPr/>
        </p:nvCxnSpPr>
        <p:spPr>
          <a:xfrm>
            <a:off x="4245524" y="2960677"/>
            <a:ext cx="1177200" cy="0"/>
          </a:xfrm>
          <a:prstGeom prst="straightConnector1">
            <a:avLst/>
          </a:prstGeom>
          <a:noFill/>
          <a:ln cap="flat" cmpd="sng" w="9525">
            <a:solidFill>
              <a:srgbClr val="34A1F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4294967295" type="title"/>
          </p:nvPr>
        </p:nvSpPr>
        <p:spPr>
          <a:xfrm>
            <a:off x="311700" y="544963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#3 FEATURE EXTRACTION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30"/>
          <p:cNvSpPr txBox="1"/>
          <p:nvPr>
            <p:ph idx="4294967295" type="title"/>
          </p:nvPr>
        </p:nvSpPr>
        <p:spPr>
          <a:xfrm>
            <a:off x="311700" y="933263"/>
            <a:ext cx="54723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Vectorizing the dataset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538" y="1912950"/>
            <a:ext cx="7452924" cy="23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idx="4294967295" type="title"/>
          </p:nvPr>
        </p:nvSpPr>
        <p:spPr>
          <a:xfrm>
            <a:off x="311700" y="544963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#4 </a:t>
            </a: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MODELLING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31"/>
          <p:cNvSpPr txBox="1"/>
          <p:nvPr>
            <p:ph idx="4294967295" type="title"/>
          </p:nvPr>
        </p:nvSpPr>
        <p:spPr>
          <a:xfrm>
            <a:off x="311700" y="933263"/>
            <a:ext cx="54723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Multinomial NB Classifier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13" y="1803299"/>
            <a:ext cx="7899775" cy="13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125" y="3105500"/>
            <a:ext cx="5647126" cy="18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311700" y="80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 CONTEXT OF THE PROBLEM : 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311700" y="1192400"/>
            <a:ext cx="85206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Fake News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4"/>
          <p:cNvSpPr txBox="1"/>
          <p:nvPr>
            <p:ph idx="4294967295" type="title"/>
          </p:nvPr>
        </p:nvSpPr>
        <p:spPr>
          <a:xfrm>
            <a:off x="311700" y="1940825"/>
            <a:ext cx="5472300" cy="24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News, stories or hoaxes created to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deliberately misinform or deceive readers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Isn’t simply “made-up” news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Clickbait, propaganda, hoaxes, satire or parodies, misleading headlines, even sloppy and biased journalism can be considered as fake news</a:t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350" y="1376800"/>
            <a:ext cx="3894874" cy="281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idx="4294967295" type="title"/>
          </p:nvPr>
        </p:nvSpPr>
        <p:spPr>
          <a:xfrm>
            <a:off x="311700" y="544963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#4 MODELLING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32"/>
          <p:cNvSpPr txBox="1"/>
          <p:nvPr>
            <p:ph idx="4294967295" type="title"/>
          </p:nvPr>
        </p:nvSpPr>
        <p:spPr>
          <a:xfrm>
            <a:off x="311700" y="933275"/>
            <a:ext cx="27762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 Tree Classifier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450" y="518775"/>
            <a:ext cx="5968150" cy="38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idx="4294967295" type="title"/>
          </p:nvPr>
        </p:nvSpPr>
        <p:spPr>
          <a:xfrm>
            <a:off x="311700" y="544963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#4 MODELLING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33"/>
          <p:cNvSpPr txBox="1"/>
          <p:nvPr>
            <p:ph idx="4294967295" type="title"/>
          </p:nvPr>
        </p:nvSpPr>
        <p:spPr>
          <a:xfrm>
            <a:off x="311700" y="933275"/>
            <a:ext cx="27762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 Tree Classifier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663" y="1691038"/>
            <a:ext cx="61436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idx="4294967295" type="title"/>
          </p:nvPr>
        </p:nvSpPr>
        <p:spPr>
          <a:xfrm>
            <a:off x="311700" y="544963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#4 MODELLING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34"/>
          <p:cNvSpPr txBox="1"/>
          <p:nvPr>
            <p:ph idx="4294967295" type="title"/>
          </p:nvPr>
        </p:nvSpPr>
        <p:spPr>
          <a:xfrm>
            <a:off x="311700" y="933275"/>
            <a:ext cx="27762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 Tree Classifier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34"/>
          <p:cNvSpPr txBox="1"/>
          <p:nvPr>
            <p:ph idx="4294967295" type="title"/>
          </p:nvPr>
        </p:nvSpPr>
        <p:spPr>
          <a:xfrm>
            <a:off x="311700" y="2012975"/>
            <a:ext cx="5169300" cy="28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Default parameters 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325" y="372263"/>
            <a:ext cx="4660501" cy="439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idx="4294967295" type="title"/>
          </p:nvPr>
        </p:nvSpPr>
        <p:spPr>
          <a:xfrm>
            <a:off x="311700" y="544963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#4 MODELLING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35"/>
          <p:cNvSpPr txBox="1"/>
          <p:nvPr>
            <p:ph idx="4294967295" type="title"/>
          </p:nvPr>
        </p:nvSpPr>
        <p:spPr>
          <a:xfrm>
            <a:off x="311700" y="933275"/>
            <a:ext cx="27762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 Tree Classifier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650" y="711225"/>
            <a:ext cx="5355452" cy="372103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/>
          <p:nvPr/>
        </p:nvSpPr>
        <p:spPr>
          <a:xfrm>
            <a:off x="0" y="2012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Tuned parameters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idx="4294967295" type="title"/>
          </p:nvPr>
        </p:nvSpPr>
        <p:spPr>
          <a:xfrm>
            <a:off x="311700" y="544963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RESULTS AND DISCUSSION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36"/>
          <p:cNvSpPr txBox="1"/>
          <p:nvPr>
            <p:ph idx="4294967295" type="title"/>
          </p:nvPr>
        </p:nvSpPr>
        <p:spPr>
          <a:xfrm>
            <a:off x="311700" y="933263"/>
            <a:ext cx="54723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Learning Model with best results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36"/>
          <p:cNvSpPr txBox="1"/>
          <p:nvPr>
            <p:ph idx="4294967295" type="title"/>
          </p:nvPr>
        </p:nvSpPr>
        <p:spPr>
          <a:xfrm>
            <a:off x="311700" y="1758925"/>
            <a:ext cx="5169300" cy="28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MultinomialNB ( 97% Accuracy) worked better than Decision Tree Classifier (96% Accuracy)</a:t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How did MultinomialNB beat DT Classifier?</a:t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MultinomialNB: used a lot in document or text classification</a:t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project was only based on the content of the tweet [text based]</a:t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775" y="1599138"/>
            <a:ext cx="3358200" cy="2605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idx="4294967295" type="title"/>
          </p:nvPr>
        </p:nvSpPr>
        <p:spPr>
          <a:xfrm>
            <a:off x="311700" y="1466913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 DATA-DRIVEN SOLUTION: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37"/>
          <p:cNvSpPr txBox="1"/>
          <p:nvPr>
            <p:ph idx="4294967295" type="title"/>
          </p:nvPr>
        </p:nvSpPr>
        <p:spPr>
          <a:xfrm>
            <a:off x="311700" y="1855213"/>
            <a:ext cx="54723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Potential Further Studies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37"/>
          <p:cNvSpPr txBox="1"/>
          <p:nvPr>
            <p:ph idx="4294967295" type="title"/>
          </p:nvPr>
        </p:nvSpPr>
        <p:spPr>
          <a:xfrm>
            <a:off x="311700" y="2525992"/>
            <a:ext cx="54723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Fake News Detection on Videos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Fake News Detection on Images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050" y="1466928"/>
            <a:ext cx="4011526" cy="279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idx="4294967295" type="title"/>
          </p:nvPr>
        </p:nvSpPr>
        <p:spPr>
          <a:xfrm>
            <a:off x="302000" y="280050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 RELATED LITERATURE :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1" name="Google Shape;251;p38"/>
          <p:cNvSpPr txBox="1"/>
          <p:nvPr>
            <p:ph idx="4294967295" type="title"/>
          </p:nvPr>
        </p:nvSpPr>
        <p:spPr>
          <a:xfrm>
            <a:off x="302000" y="676600"/>
            <a:ext cx="83739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roxima Nova"/>
              <a:buChar char="●"/>
            </a:pP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Automatically Identifying Fake News in Popular Twitter Threads (Buntain and Golbeck, 2018) </a:t>
            </a:r>
            <a:r>
              <a:rPr lang="en" sz="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https://www.researchgate.net/publication/321257431_Automatically_Identifying_Fake_News_in_Popular_Twitter_Threads</a:t>
            </a: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roxima Nova"/>
              <a:buChar char="●"/>
            </a:pP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Fake News Identification on Twitter with Hybrid CNN and RNN Models (Ajao, Bhowmick, and Zargari, 2018) </a:t>
            </a:r>
            <a:r>
              <a:rPr lang="en" sz="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https://arxiv.org/ftp/arxiv/papers/1806/1806.11316.pdf</a:t>
            </a: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roxima Nova"/>
              <a:buChar char="●"/>
            </a:pP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Can Machines Learn to Detect Fake News? A Survey Focused on Social Media (Silva, Alvez, and Garcia, 2019) </a:t>
            </a:r>
            <a:r>
              <a:rPr lang="en" sz="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https://scholarspace.manoa.hawaii.edu/bitstream/10125/59713/0273.pdf</a:t>
            </a: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roxima Nova"/>
              <a:buChar char="●"/>
            </a:pP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Detection of Fake Messages using Machine Learning (Looijenga, n.d.) </a:t>
            </a:r>
            <a:r>
              <a:rPr lang="en" sz="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https://essay.utwente.nl/77385/1/Looijenga_BA_EEMCS.pdf</a:t>
            </a: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roxima Nova"/>
              <a:buChar char="●"/>
            </a:pP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Combining Machine Learning with Knowledge Engineering to detect Fake News in Social Networks-a survey (Ahmed, Hinkelmann, and Corradini, 2019) </a:t>
            </a:r>
            <a:r>
              <a:rPr lang="en" sz="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http://ceur-ws.org/Vol-2350/paper10.pdf</a:t>
            </a: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roxima Nova"/>
              <a:buChar char="●"/>
            </a:pP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Hybrid Text Classification Method for Fake News Detection (Kaur, Boparai, and Singh, 2019) </a:t>
            </a:r>
            <a:r>
              <a:rPr lang="en" sz="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https://www.ijeat.org/wp-content/uploads/papers/v8i5/E7622068519.pdf</a:t>
            </a: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roxima Nova"/>
              <a:buChar char="●"/>
            </a:pP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Fake News Detection on Social Media Using Geometric Deep Learning (Monti et al., 2019) </a:t>
            </a:r>
            <a:r>
              <a:rPr lang="en" sz="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9"/>
              </a:rPr>
              <a:t>https://rlgm.github.io/papers/34.pdf</a:t>
            </a:r>
            <a:endParaRPr sz="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roxima Nova"/>
              <a:buChar char="●"/>
            </a:pP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Classifying Fake News Articles Using Natural Language Processing to Identify In-Article Attribution as a Supervised Learning Estimator (Traylor et al., 2019) </a:t>
            </a:r>
            <a:r>
              <a:rPr lang="en" sz="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10"/>
              </a:rPr>
              <a:t>https://ieeexplore.ieee.org/document/8665593/metrics#metrics</a:t>
            </a: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roxima Nova"/>
              <a:buChar char="●"/>
            </a:pP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 Learning Algorithms for Detecting Fake News in Online Text (Girgis, Sherry &amp; Amer, Eslam &amp; Gadallah, Mahmoud 2018) </a:t>
            </a:r>
            <a:r>
              <a:rPr lang="en" sz="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11"/>
              </a:rPr>
              <a:t>https://www.researchgate.net/publication/328694360_Deep_Learning_Algorithms_for_Detecting_Fake_News_in_Online_Text/citation/download</a:t>
            </a: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roxima Nova"/>
              <a:buChar char="●"/>
            </a:pP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Fake News Detection: A Deep Learning Approach (Thota, Tilak, Ahluwalia, and Lohia, 2018) </a:t>
            </a:r>
            <a:r>
              <a:rPr lang="en" sz="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12"/>
              </a:rPr>
              <a:t>https://scholar.smu.edu/cgi/viewcontent.cgi?article=1036&amp;context=datasciencereview</a:t>
            </a: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4294967295" type="title"/>
          </p:nvPr>
        </p:nvSpPr>
        <p:spPr>
          <a:xfrm>
            <a:off x="311700" y="454725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 CONTEXT OF THE PROBLEM :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5"/>
          <p:cNvSpPr txBox="1"/>
          <p:nvPr>
            <p:ph idx="4294967295" type="title"/>
          </p:nvPr>
        </p:nvSpPr>
        <p:spPr>
          <a:xfrm>
            <a:off x="311700" y="843025"/>
            <a:ext cx="54723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The widespread circulation of fake news in the PH.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>
            <p:ph idx="4294967295" type="title"/>
          </p:nvPr>
        </p:nvSpPr>
        <p:spPr>
          <a:xfrm>
            <a:off x="311700" y="1940825"/>
            <a:ext cx="5472300" cy="25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"Fake news has increased, multiplied, diversified, more pervasive than ever"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“[Fake news] has greatly influenced the way media platforms operate, the public’s perception of information, and even how governments confront its proliferation.”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975" y="1581349"/>
            <a:ext cx="3411399" cy="237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title"/>
          </p:nvPr>
        </p:nvSpPr>
        <p:spPr>
          <a:xfrm>
            <a:off x="311700" y="881750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SIGNIFICANCE OF THE STUDY :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6"/>
          <p:cNvSpPr txBox="1"/>
          <p:nvPr>
            <p:ph idx="4294967295" type="title"/>
          </p:nvPr>
        </p:nvSpPr>
        <p:spPr>
          <a:xfrm>
            <a:off x="311700" y="1270050"/>
            <a:ext cx="54723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Implications of Fake News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6"/>
          <p:cNvSpPr txBox="1"/>
          <p:nvPr>
            <p:ph idx="4294967295" type="title"/>
          </p:nvPr>
        </p:nvSpPr>
        <p:spPr>
          <a:xfrm>
            <a:off x="311700" y="1940825"/>
            <a:ext cx="5472300" cy="25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People are aware of fake news and consider it as a serious problem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Misuse of influence</a:t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Rising disinformation and misinformation of political campaigns</a:t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Propaganda tool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000" y="2095925"/>
            <a:ext cx="3055200" cy="2431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4294967295" type="title"/>
          </p:nvPr>
        </p:nvSpPr>
        <p:spPr>
          <a:xfrm>
            <a:off x="310875" y="843925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 OBJECTIVES OF THE STUDY :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7"/>
          <p:cNvSpPr txBox="1"/>
          <p:nvPr>
            <p:ph idx="4294967295" type="title"/>
          </p:nvPr>
        </p:nvSpPr>
        <p:spPr>
          <a:xfrm>
            <a:off x="310875" y="1240475"/>
            <a:ext cx="5472300" cy="30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 efficiently classify news posts if its fake or not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 be able to apply the appropriate ML algorithms and methods taught in class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 analyze and identify factors that contribute to the spread of fake news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 help spread awareness in choosing what to believe in social media such as Twitter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275" y="1970700"/>
            <a:ext cx="3064899" cy="192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4294967295" type="title"/>
          </p:nvPr>
        </p:nvSpPr>
        <p:spPr>
          <a:xfrm>
            <a:off x="331125" y="1513313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 DATA-DRIVEN SOLUTION: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8"/>
          <p:cNvSpPr txBox="1"/>
          <p:nvPr>
            <p:ph idx="4294967295" type="title"/>
          </p:nvPr>
        </p:nvSpPr>
        <p:spPr>
          <a:xfrm>
            <a:off x="331125" y="1901613"/>
            <a:ext cx="54723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Binary Classification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8"/>
          <p:cNvSpPr txBox="1"/>
          <p:nvPr>
            <p:ph idx="4294967295" type="title"/>
          </p:nvPr>
        </p:nvSpPr>
        <p:spPr>
          <a:xfrm>
            <a:off x="331125" y="2572388"/>
            <a:ext cx="54723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Classifying tweets as either REAL or FAKE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Only two classes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375" y="1266002"/>
            <a:ext cx="3603324" cy="31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4294967295" type="title"/>
          </p:nvPr>
        </p:nvSpPr>
        <p:spPr>
          <a:xfrm>
            <a:off x="302000" y="270325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 DATA-DRIVEN SOLUTION: DATASET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9"/>
          <p:cNvSpPr txBox="1"/>
          <p:nvPr>
            <p:ph idx="4294967295" type="title"/>
          </p:nvPr>
        </p:nvSpPr>
        <p:spPr>
          <a:xfrm>
            <a:off x="302000" y="658625"/>
            <a:ext cx="5472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Augmented dataset of rumours and non-rumours for rumour detection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https://zenodo.org/record/3249977#.XdNNiDIzaAw</a:t>
            </a:r>
            <a:endParaRPr sz="800" u="sng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9"/>
          <p:cNvSpPr txBox="1"/>
          <p:nvPr>
            <p:ph idx="4294967295" type="title"/>
          </p:nvPr>
        </p:nvSpPr>
        <p:spPr>
          <a:xfrm>
            <a:off x="302000" y="2421950"/>
            <a:ext cx="5472300" cy="23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Collection of Twitter rumours and non-rumours during the 2013 Boston marathon bombings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Real-world event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3,714 fake tweets and 1,238 real tweets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4 unique features (id, text, created_at, label)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6975" y="1169725"/>
            <a:ext cx="3326068" cy="31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4294967295" type="title"/>
          </p:nvPr>
        </p:nvSpPr>
        <p:spPr>
          <a:xfrm>
            <a:off x="302000" y="270325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 DATA-DRIVEN SOLUTION: DATASET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20"/>
          <p:cNvSpPr txBox="1"/>
          <p:nvPr>
            <p:ph idx="4294967295" type="title"/>
          </p:nvPr>
        </p:nvSpPr>
        <p:spPr>
          <a:xfrm>
            <a:off x="302000" y="658625"/>
            <a:ext cx="5472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Augmented dataset of rumours and non-rumours for rumour detection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https://zenodo.org/record/3249977#.XdNNiDIzaAw</a:t>
            </a:r>
            <a:endParaRPr sz="800" u="sng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6975" y="1169725"/>
            <a:ext cx="3326068" cy="31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000" y="2502350"/>
            <a:ext cx="5694301" cy="17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4294967295" type="title"/>
          </p:nvPr>
        </p:nvSpPr>
        <p:spPr>
          <a:xfrm>
            <a:off x="311700" y="544963"/>
            <a:ext cx="5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34A1F2"/>
                </a:highlight>
                <a:latin typeface="Proxima Nova"/>
                <a:ea typeface="Proxima Nova"/>
                <a:cs typeface="Proxima Nova"/>
                <a:sym typeface="Proxima Nova"/>
              </a:rPr>
              <a:t> DATA-DRIVEN SOLUTION:</a:t>
            </a:r>
            <a:endParaRPr b="1" sz="1400">
              <a:solidFill>
                <a:schemeClr val="lt1"/>
              </a:solidFill>
              <a:highlight>
                <a:srgbClr val="34A1F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1"/>
          <p:cNvSpPr txBox="1"/>
          <p:nvPr>
            <p:ph idx="4294967295" type="title"/>
          </p:nvPr>
        </p:nvSpPr>
        <p:spPr>
          <a:xfrm>
            <a:off x="311700" y="933263"/>
            <a:ext cx="54723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1F2"/>
                </a:solidFill>
                <a:latin typeface="Proxima Nova"/>
                <a:ea typeface="Proxima Nova"/>
                <a:cs typeface="Proxima Nova"/>
                <a:sym typeface="Proxima Nova"/>
              </a:rPr>
              <a:t>Potential ML Algorithms</a:t>
            </a:r>
            <a:endParaRPr b="1">
              <a:solidFill>
                <a:srgbClr val="34A1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1"/>
          <p:cNvSpPr txBox="1"/>
          <p:nvPr>
            <p:ph idx="4294967295" type="title"/>
          </p:nvPr>
        </p:nvSpPr>
        <p:spPr>
          <a:xfrm>
            <a:off x="311700" y="1604054"/>
            <a:ext cx="54723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Multinomial Naive Bayes Classifier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Vector Machine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 Classifier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Logistic Regression Classifier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Natural Language Processing (NLP)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https://ieeexplore.ieee.org/document/8620051</a:t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250" y="1441751"/>
            <a:ext cx="3910527" cy="289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