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1.xml" ContentType="application/vnd.ms-office.webextension+xml"/>
  <Override PartName="/ppt/notesSlides/notesSlide14.xml" ContentType="application/vnd.openxmlformats-officedocument.presentationml.notesSlide+xml"/>
  <Override PartName="/ppt/webextensions/webextension2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8" r:id="rId3"/>
    <p:sldId id="310" r:id="rId4"/>
    <p:sldId id="25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</p:sldIdLst>
  <p:sldSz cx="9144000" cy="5143500" type="screen16x9"/>
  <p:notesSz cx="6858000" cy="9144000"/>
  <p:embeddedFontLst>
    <p:embeddedFont>
      <p:font typeface="Albert Sans" pitchFamily="2" charset="77"/>
      <p:regular r:id="rId26"/>
      <p:bold r:id="rId27"/>
      <p:italic r:id="rId28"/>
      <p:boldItalic r:id="rId29"/>
    </p:embeddedFont>
    <p:embeddedFont>
      <p:font typeface="Albert Sans SemiBold" pitchFamily="2" charset="77"/>
      <p:regular r:id="rId30"/>
      <p:bold r:id="rId31"/>
      <p:italic r:id="rId32"/>
      <p:boldItalic r:id="rId33"/>
    </p:embeddedFont>
    <p:embeddedFont>
      <p:font typeface="Anaheim" panose="02000503000000000000" pitchFamily="2" charset="77"/>
      <p:regular r:id="rId34"/>
    </p:embeddedFont>
    <p:embeddedFont>
      <p:font typeface="Bebas Neue" panose="020B0606020202050201" pitchFamily="34" charset="77"/>
      <p:regular r:id="rId35"/>
    </p:embeddedFont>
    <p:embeddedFont>
      <p:font typeface="Cambria Math" panose="02040503050406030204" pitchFamily="18" charset="0"/>
      <p:regular r:id="rId36"/>
    </p:embeddedFont>
    <p:embeddedFont>
      <p:font typeface="Fira Sans" panose="020B0503050000020004" pitchFamily="34" charset="0"/>
      <p:regular r:id="rId37"/>
      <p:bold r:id="rId38"/>
      <p:italic r:id="rId39"/>
      <p:boldItalic r:id="rId40"/>
    </p:embeddedFont>
    <p:embeddedFont>
      <p:font typeface="Nunito Light" panose="020F030202020403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4DFA67-A23A-084A-8ED1-1706E91AA453}">
          <p14:sldIdLst>
            <p14:sldId id="256"/>
            <p14:sldId id="258"/>
            <p14:sldId id="310"/>
            <p14:sldId id="25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de" id="{2FC157A7-9A6A-EE4F-97F6-FC0070CDD626}">
          <p14:sldIdLst>
            <p14:sldId id="325"/>
            <p14:sldId id="326"/>
            <p14:sldId id="327"/>
            <p14:sldId id="329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6C40A-8F76-4406-8D2D-82FDA87AA41B}">
  <a:tblStyle styleId="{B306C40A-8F76-4406-8D2D-82FDA87AA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5234"/>
  </p:normalViewPr>
  <p:slideViewPr>
    <p:cSldViewPr snapToGrid="0">
      <p:cViewPr varScale="1">
        <p:scale>
          <a:sx n="70" d="100"/>
          <a:sy n="70" d="100"/>
        </p:scale>
        <p:origin x="17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7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4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5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plotly.com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/~Jiggax22/1/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plotly.com</a:t>
            </a:r>
            <a:r>
              <a:rPr lang="en-GB" dirty="0"/>
              <a:t>/~Jiggax22/3/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732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18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304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43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8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96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0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8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7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8022" y="692000"/>
            <a:ext cx="6176700" cy="3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0700" y="42044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900101" y="2021050"/>
            <a:ext cx="2161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2"/>
          </p:nvPr>
        </p:nvSpPr>
        <p:spPr>
          <a:xfrm>
            <a:off x="6082360" y="2021625"/>
            <a:ext cx="215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3"/>
          </p:nvPr>
        </p:nvSpPr>
        <p:spPr>
          <a:xfrm>
            <a:off x="900101" y="3606850"/>
            <a:ext cx="2161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6082360" y="3607425"/>
            <a:ext cx="215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5"/>
          </p:nvPr>
        </p:nvSpPr>
        <p:spPr>
          <a:xfrm>
            <a:off x="900101" y="1737450"/>
            <a:ext cx="2161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900101" y="3323325"/>
            <a:ext cx="2161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7"/>
          </p:nvPr>
        </p:nvSpPr>
        <p:spPr>
          <a:xfrm>
            <a:off x="6082356" y="1738025"/>
            <a:ext cx="2157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8"/>
          </p:nvPr>
        </p:nvSpPr>
        <p:spPr>
          <a:xfrm>
            <a:off x="6082356" y="3323900"/>
            <a:ext cx="2157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8" name="Google Shape;198;p23"/>
          <p:cNvGrpSpPr/>
          <p:nvPr/>
        </p:nvGrpSpPr>
        <p:grpSpPr>
          <a:xfrm rot="10800000" flipH="1">
            <a:off x="7191231" y="4676382"/>
            <a:ext cx="2249640" cy="423402"/>
            <a:chOff x="6456475" y="3575600"/>
            <a:chExt cx="2936100" cy="552600"/>
          </a:xfrm>
        </p:grpSpPr>
        <p:sp>
          <p:nvSpPr>
            <p:cNvPr id="199" name="Google Shape;199;p23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109155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3579000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3"/>
          </p:nvPr>
        </p:nvSpPr>
        <p:spPr>
          <a:xfrm>
            <a:off x="110915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79000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6048845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6"/>
          </p:nvPr>
        </p:nvSpPr>
        <p:spPr>
          <a:xfrm>
            <a:off x="604884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1113055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3582900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9"/>
          </p:nvPr>
        </p:nvSpPr>
        <p:spPr>
          <a:xfrm>
            <a:off x="6052745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3"/>
          </p:nvPr>
        </p:nvSpPr>
        <p:spPr>
          <a:xfrm>
            <a:off x="1113055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4"/>
          </p:nvPr>
        </p:nvSpPr>
        <p:spPr>
          <a:xfrm>
            <a:off x="3582900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5"/>
          </p:nvPr>
        </p:nvSpPr>
        <p:spPr>
          <a:xfrm>
            <a:off x="6052745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 rot="10800000">
            <a:off x="-310519" y="4676382"/>
            <a:ext cx="2249640" cy="423402"/>
            <a:chOff x="6456475" y="3575600"/>
            <a:chExt cx="2936100" cy="552600"/>
          </a:xfrm>
        </p:grpSpPr>
        <p:sp>
          <p:nvSpPr>
            <p:cNvPr id="216" name="Google Shape;216;p24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 rot="10800000" flipH="1">
            <a:off x="8331027" y="3471397"/>
            <a:ext cx="4357122" cy="707497"/>
            <a:chOff x="6456475" y="3575600"/>
            <a:chExt cx="3403204" cy="552603"/>
          </a:xfrm>
        </p:grpSpPr>
        <p:sp>
          <p:nvSpPr>
            <p:cNvPr id="247" name="Google Shape;247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flipH="1">
            <a:off x="-3486996" y="942843"/>
            <a:ext cx="4357122" cy="707497"/>
            <a:chOff x="6456475" y="3575600"/>
            <a:chExt cx="3403204" cy="552603"/>
          </a:xfrm>
        </p:grpSpPr>
        <p:sp>
          <p:nvSpPr>
            <p:cNvPr id="253" name="Google Shape;253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27"/>
          <p:cNvGrpSpPr/>
          <p:nvPr/>
        </p:nvGrpSpPr>
        <p:grpSpPr>
          <a:xfrm flipH="1">
            <a:off x="-3569694" y="67472"/>
            <a:ext cx="5455165" cy="875381"/>
            <a:chOff x="6456469" y="3575596"/>
            <a:chExt cx="3443700" cy="552604"/>
          </a:xfrm>
        </p:grpSpPr>
        <p:sp>
          <p:nvSpPr>
            <p:cNvPr id="256" name="Google Shape;256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 rot="5400000">
            <a:off x="6537771" y="4976418"/>
            <a:ext cx="4357122" cy="707497"/>
            <a:chOff x="6456475" y="3575600"/>
            <a:chExt cx="3403204" cy="552603"/>
          </a:xfrm>
        </p:grpSpPr>
        <p:sp>
          <p:nvSpPr>
            <p:cNvPr id="260" name="Google Shape;260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8"/>
          <p:cNvGrpSpPr/>
          <p:nvPr/>
        </p:nvGrpSpPr>
        <p:grpSpPr>
          <a:xfrm rot="5400000">
            <a:off x="6129289" y="5745840"/>
            <a:ext cx="3759089" cy="707494"/>
            <a:chOff x="6456475" y="3575600"/>
            <a:chExt cx="2936100" cy="552600"/>
          </a:xfrm>
        </p:grpSpPr>
        <p:sp>
          <p:nvSpPr>
            <p:cNvPr id="263" name="Google Shape;263;p28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 rot="-5400000">
            <a:off x="-887968" y="-1051338"/>
            <a:ext cx="4357122" cy="707497"/>
            <a:chOff x="6456475" y="3575600"/>
            <a:chExt cx="3403204" cy="552603"/>
          </a:xfrm>
        </p:grpSpPr>
        <p:sp>
          <p:nvSpPr>
            <p:cNvPr id="266" name="Google Shape;266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8"/>
          <p:cNvGrpSpPr/>
          <p:nvPr/>
        </p:nvGrpSpPr>
        <p:grpSpPr>
          <a:xfrm rot="-5400000">
            <a:off x="-2228419" y="-668956"/>
            <a:ext cx="5455165" cy="875381"/>
            <a:chOff x="6456469" y="3575596"/>
            <a:chExt cx="3443700" cy="552604"/>
          </a:xfrm>
        </p:grpSpPr>
        <p:sp>
          <p:nvSpPr>
            <p:cNvPr id="269" name="Google Shape;269;p28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893700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69175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77073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447027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77073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447027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0114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1"/>
          <p:cNvGrpSpPr/>
          <p:nvPr/>
        </p:nvGrpSpPr>
        <p:grpSpPr>
          <a:xfrm rot="-2700000" flipH="1">
            <a:off x="290285" y="-33524"/>
            <a:ext cx="1045765" cy="1045615"/>
            <a:chOff x="3741950" y="353925"/>
            <a:chExt cx="1045775" cy="1045625"/>
          </a:xfrm>
        </p:grpSpPr>
        <p:sp>
          <p:nvSpPr>
            <p:cNvPr id="78" name="Google Shape;78;p11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010042" y="1471051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2"/>
          </p:nvPr>
        </p:nvSpPr>
        <p:spPr>
          <a:xfrm>
            <a:off x="3546853" y="3210739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3"/>
          </p:nvPr>
        </p:nvSpPr>
        <p:spPr>
          <a:xfrm>
            <a:off x="2780860" y="2338825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4304937" y="4082578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 hasCustomPrompt="1"/>
          </p:nvPr>
        </p:nvSpPr>
        <p:spPr>
          <a:xfrm>
            <a:off x="1121750" y="1405736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 hasCustomPrompt="1"/>
          </p:nvPr>
        </p:nvSpPr>
        <p:spPr>
          <a:xfrm>
            <a:off x="1892625" y="2251075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656850" y="3122939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 idx="8" hasCustomPrompt="1"/>
          </p:nvPr>
        </p:nvSpPr>
        <p:spPr>
          <a:xfrm>
            <a:off x="3415352" y="3994815"/>
            <a:ext cx="85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9"/>
          </p:nvPr>
        </p:nvSpPr>
        <p:spPr>
          <a:xfrm>
            <a:off x="2010042" y="1258251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3"/>
          </p:nvPr>
        </p:nvSpPr>
        <p:spPr>
          <a:xfrm>
            <a:off x="3546861" y="2997939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2780860" y="2126100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5"/>
          </p:nvPr>
        </p:nvSpPr>
        <p:spPr>
          <a:xfrm>
            <a:off x="4304946" y="3869853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 rot="-2700000" flipH="1">
            <a:off x="7837772" y="4409520"/>
            <a:ext cx="1045765" cy="1045615"/>
            <a:chOff x="3741950" y="353925"/>
            <a:chExt cx="1045775" cy="1045625"/>
          </a:xfrm>
        </p:grpSpPr>
        <p:sp>
          <p:nvSpPr>
            <p:cNvPr id="141" name="Google Shape;141;p17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5084391" y="1572587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1111834" y="1572587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63" r:id="rId8"/>
    <p:sldLayoutId id="2147483667" r:id="rId9"/>
    <p:sldLayoutId id="2147483669" r:id="rId10"/>
    <p:sldLayoutId id="2147483670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611325" y="988869"/>
            <a:ext cx="6176700" cy="1960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vs Equity Beta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611325" y="304739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The case of CDX North America IG and SPY</a:t>
            </a:r>
            <a:endParaRPr b="1" i="1" dirty="0"/>
          </a:p>
        </p:txBody>
      </p:sp>
      <p:grpSp>
        <p:nvGrpSpPr>
          <p:cNvPr id="283" name="Google Shape;283;p32"/>
          <p:cNvGrpSpPr/>
          <p:nvPr/>
        </p:nvGrpSpPr>
        <p:grpSpPr>
          <a:xfrm>
            <a:off x="5482795" y="1103972"/>
            <a:ext cx="4357122" cy="707497"/>
            <a:chOff x="6456475" y="3575600"/>
            <a:chExt cx="3403204" cy="552603"/>
          </a:xfrm>
        </p:grpSpPr>
        <p:sp>
          <p:nvSpPr>
            <p:cNvPr id="284" name="Google Shape;284;p32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4467450" y="228600"/>
            <a:ext cx="5455165" cy="875381"/>
            <a:chOff x="6456469" y="3575596"/>
            <a:chExt cx="3443700" cy="552604"/>
          </a:xfrm>
        </p:grpSpPr>
        <p:sp>
          <p:nvSpPr>
            <p:cNvPr id="287" name="Google Shape;287;p32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7518600" y="1769557"/>
            <a:ext cx="2394232" cy="2358638"/>
            <a:chOff x="7518600" y="1769557"/>
            <a:chExt cx="2394232" cy="2358638"/>
          </a:xfrm>
        </p:grpSpPr>
        <p:grpSp>
          <p:nvGrpSpPr>
            <p:cNvPr id="290" name="Google Shape;290;p32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6551233" y="1811472"/>
            <a:ext cx="3759089" cy="707494"/>
            <a:chOff x="6456475" y="3575600"/>
            <a:chExt cx="2936100" cy="552600"/>
          </a:xfrm>
        </p:grpSpPr>
        <p:sp>
          <p:nvSpPr>
            <p:cNvPr id="296" name="Google Shape;296;p3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2;p32">
            <a:extLst>
              <a:ext uri="{FF2B5EF4-FFF2-40B4-BE49-F238E27FC236}">
                <a16:creationId xmlns:a16="http://schemas.microsoft.com/office/drawing/2014/main" id="{E08451CE-25F3-221E-5DA2-1832B3217D41}"/>
              </a:ext>
            </a:extLst>
          </p:cNvPr>
          <p:cNvSpPr txBox="1">
            <a:spLocks/>
          </p:cNvSpPr>
          <p:nvPr/>
        </p:nvSpPr>
        <p:spPr>
          <a:xfrm>
            <a:off x="-829125" y="4667700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GB" sz="1400" i="1" dirty="0"/>
              <a:t>Professor Stefano </a:t>
            </a:r>
            <a:r>
              <a:rPr lang="en-GB" sz="1400" b="1" i="1" dirty="0"/>
              <a:t>Galiani</a:t>
            </a:r>
          </a:p>
        </p:txBody>
      </p:sp>
      <p:sp>
        <p:nvSpPr>
          <p:cNvPr id="3" name="Google Shape;282;p32">
            <a:extLst>
              <a:ext uri="{FF2B5EF4-FFF2-40B4-BE49-F238E27FC236}">
                <a16:creationId xmlns:a16="http://schemas.microsoft.com/office/drawing/2014/main" id="{4CF4ABAB-E44B-0814-E888-9A11FB651B4C}"/>
              </a:ext>
            </a:extLst>
          </p:cNvPr>
          <p:cNvSpPr txBox="1">
            <a:spLocks/>
          </p:cNvSpPr>
          <p:nvPr/>
        </p:nvSpPr>
        <p:spPr>
          <a:xfrm>
            <a:off x="4379394" y="3816063"/>
            <a:ext cx="4528800" cy="101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Team:</a:t>
            </a:r>
          </a:p>
          <a:p>
            <a:pPr marL="0" indent="0" algn="r"/>
            <a:r>
              <a:rPr lang="en-GB" sz="1400" dirty="0"/>
              <a:t>Silvia </a:t>
            </a:r>
            <a:r>
              <a:rPr lang="en-GB" sz="1400" b="1" dirty="0"/>
              <a:t>Adaggio</a:t>
            </a:r>
            <a:r>
              <a:rPr lang="en-GB" sz="1400" dirty="0"/>
              <a:t> - 2011167</a:t>
            </a:r>
          </a:p>
          <a:p>
            <a:pPr marL="0" indent="0" algn="r"/>
            <a:r>
              <a:rPr lang="en-GB" sz="1400" dirty="0"/>
              <a:t>Beatrice </a:t>
            </a:r>
            <a:r>
              <a:rPr lang="en-GB" sz="1400" b="1" dirty="0"/>
              <a:t>Saccucci</a:t>
            </a:r>
            <a:r>
              <a:rPr lang="en-GB" sz="1400" dirty="0"/>
              <a:t> - 1786623 </a:t>
            </a:r>
          </a:p>
          <a:p>
            <a:pPr marL="0" indent="0" algn="r"/>
            <a:r>
              <a:rPr lang="en-GB" sz="1400" dirty="0"/>
              <a:t>Paolo </a:t>
            </a:r>
            <a:r>
              <a:rPr lang="en-GB" sz="1400" b="1" dirty="0"/>
              <a:t>Manenti</a:t>
            </a:r>
            <a:r>
              <a:rPr lang="en-GB" sz="1400" dirty="0"/>
              <a:t> - 1999957</a:t>
            </a:r>
          </a:p>
          <a:p>
            <a:pPr marL="0" indent="0" algn="r"/>
            <a:r>
              <a:rPr lang="en-GB" sz="1400" dirty="0"/>
              <a:t>Alessandro </a:t>
            </a:r>
            <a:r>
              <a:rPr lang="en-GB" sz="1400" b="1" dirty="0"/>
              <a:t>Lanzo</a:t>
            </a:r>
            <a:r>
              <a:rPr lang="en-GB" sz="1400" dirty="0"/>
              <a:t> - 1995464</a:t>
            </a:r>
          </a:p>
        </p:txBody>
      </p:sp>
      <p:sp>
        <p:nvSpPr>
          <p:cNvPr id="4" name="Google Shape;282;p32">
            <a:extLst>
              <a:ext uri="{FF2B5EF4-FFF2-40B4-BE49-F238E27FC236}">
                <a16:creationId xmlns:a16="http://schemas.microsoft.com/office/drawing/2014/main" id="{0338DB0A-6675-D0FE-485A-B73EE0E366C1}"/>
              </a:ext>
            </a:extLst>
          </p:cNvPr>
          <p:cNvSpPr txBox="1">
            <a:spLocks/>
          </p:cNvSpPr>
          <p:nvPr/>
        </p:nvSpPr>
        <p:spPr>
          <a:xfrm>
            <a:off x="299097" y="3309066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Econometrics for Financial Markets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90FCA-B9F2-1C73-A206-2946C743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73704"/>
          <a:stretch/>
        </p:blipFill>
        <p:spPr>
          <a:xfrm>
            <a:off x="4651243" y="383690"/>
            <a:ext cx="507808" cy="5778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-GB" dirty="0"/>
              <a:t>e</a:t>
            </a:r>
            <a:r>
              <a:rPr lang="en" dirty="0"/>
              <a:t>ta coefficient</a:t>
            </a:r>
            <a:endParaRPr dirty="0"/>
          </a:p>
        </p:txBody>
      </p:sp>
      <p:grpSp>
        <p:nvGrpSpPr>
          <p:cNvPr id="611" name="Google Shape;611;p44"/>
          <p:cNvGrpSpPr/>
          <p:nvPr/>
        </p:nvGrpSpPr>
        <p:grpSpPr>
          <a:xfrm flipH="1">
            <a:off x="-2101750" y="445025"/>
            <a:ext cx="6539900" cy="707494"/>
            <a:chOff x="4284423" y="3575599"/>
            <a:chExt cx="5108100" cy="552601"/>
          </a:xfrm>
        </p:grpSpPr>
        <p:sp>
          <p:nvSpPr>
            <p:cNvPr id="612" name="Google Shape;612;p44"/>
            <p:cNvSpPr/>
            <p:nvPr/>
          </p:nvSpPr>
          <p:spPr>
            <a:xfrm>
              <a:off x="4284423" y="3575599"/>
              <a:ext cx="5108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28442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4C1A0-B4D1-7CB7-7858-C3E0F524C712}"/>
              </a:ext>
            </a:extLst>
          </p:cNvPr>
          <p:cNvSpPr txBox="1"/>
          <p:nvPr/>
        </p:nvSpPr>
        <p:spPr>
          <a:xfrm>
            <a:off x="0" y="1486454"/>
            <a:ext cx="8692445" cy="11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dirty="0"/>
              <a:t>The beta represents a risk measure of the volatility of a security (or portfolio) compared to a benchmark. Its most common application is in the CAPM, where it is interpreted as the slope of the line through a regression of data points, where each of these stands for an individual stock’s returns against those of the market as a whole.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B5E89C-AE60-73C3-D9A3-171E2AC216BC}"/>
                  </a:ext>
                </a:extLst>
              </p:cNvPr>
              <p:cNvSpPr txBox="1"/>
              <p:nvPr/>
            </p:nvSpPr>
            <p:spPr>
              <a:xfrm>
                <a:off x="1519561" y="2989481"/>
                <a:ext cx="2211093" cy="666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T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B5E89C-AE60-73C3-D9A3-171E2AC2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61" y="2989481"/>
                <a:ext cx="2211093" cy="666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02DD5E-6F75-B925-7A48-9A09AA4B2909}"/>
                  </a:ext>
                </a:extLst>
              </p:cNvPr>
              <p:cNvSpPr txBox="1"/>
              <p:nvPr/>
            </p:nvSpPr>
            <p:spPr>
              <a:xfrm>
                <a:off x="4622086" y="3067575"/>
                <a:ext cx="3801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return for the individual stock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return of the whole market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02DD5E-6F75-B925-7A48-9A09AA4B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86" y="3067575"/>
                <a:ext cx="3801914" cy="523220"/>
              </a:xfrm>
              <a:prstGeom prst="rect">
                <a:avLst/>
              </a:prstGeom>
              <a:blipFill>
                <a:blip r:embed="rId4"/>
                <a:stretch>
                  <a:fillRect l="-332" t="-2381" b="-1190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75E6CD-69F8-2DD8-8852-D59A698F9479}"/>
              </a:ext>
            </a:extLst>
          </p:cNvPr>
          <p:cNvSpPr txBox="1"/>
          <p:nvPr/>
        </p:nvSpPr>
        <p:spPr>
          <a:xfrm>
            <a:off x="1617456" y="4186495"/>
            <a:ext cx="7278189" cy="9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/>
            <a:r>
              <a:rPr lang="en-GB" sz="1600" b="1" dirty="0">
                <a:solidFill>
                  <a:srgbClr val="37A76F"/>
                </a:solidFill>
              </a:rPr>
              <a:t>REMARK</a:t>
            </a:r>
            <a:r>
              <a:rPr lang="en-GB" b="1" dirty="0">
                <a:solidFill>
                  <a:srgbClr val="37A76F"/>
                </a:solidFill>
              </a:rPr>
              <a:t>: </a:t>
            </a:r>
            <a:r>
              <a:rPr lang="en-GB" dirty="0"/>
              <a:t>According to the data chosen for the analysis, it is important to point out a slight difference for the values in the formulation: if we are considering two different types of markets, the less volatile will be used to compute the variance</a:t>
            </a:r>
          </a:p>
        </p:txBody>
      </p:sp>
    </p:spTree>
    <p:extLst>
      <p:ext uri="{BB962C8B-B14F-4D97-AF65-F5344CB8AC3E}">
        <p14:creationId xmlns:p14="http://schemas.microsoft.com/office/powerpoint/2010/main" val="60320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82961" y="1781071"/>
            <a:ext cx="5984078" cy="11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Applications</a:t>
            </a:r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436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583" name="Google Shape;583;p43"/>
          <p:cNvGrpSpPr/>
          <p:nvPr/>
        </p:nvGrpSpPr>
        <p:grpSpPr>
          <a:xfrm flipH="1">
            <a:off x="-2236545" y="445013"/>
            <a:ext cx="7462869" cy="707506"/>
            <a:chOff x="3756774" y="3575600"/>
            <a:chExt cx="5829000" cy="552609"/>
          </a:xfrm>
        </p:grpSpPr>
        <p:sp>
          <p:nvSpPr>
            <p:cNvPr id="584" name="Google Shape;584;p43"/>
            <p:cNvSpPr/>
            <p:nvPr/>
          </p:nvSpPr>
          <p:spPr>
            <a:xfrm>
              <a:off x="3756774" y="3575609"/>
              <a:ext cx="58290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3756776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6;p65">
            <a:extLst>
              <a:ext uri="{FF2B5EF4-FFF2-40B4-BE49-F238E27FC236}">
                <a16:creationId xmlns:a16="http://schemas.microsoft.com/office/drawing/2014/main" id="{95EAFF56-AE23-3F6F-96A7-92314E303209}"/>
              </a:ext>
            </a:extLst>
          </p:cNvPr>
          <p:cNvGrpSpPr/>
          <p:nvPr/>
        </p:nvGrpSpPr>
        <p:grpSpPr>
          <a:xfrm rot="8112669">
            <a:off x="3992224" y="2144231"/>
            <a:ext cx="1022993" cy="1020838"/>
            <a:chOff x="3235775" y="1646925"/>
            <a:chExt cx="1008800" cy="1006675"/>
          </a:xfrm>
        </p:grpSpPr>
        <p:sp>
          <p:nvSpPr>
            <p:cNvPr id="19" name="Google Shape;1787;p65">
              <a:extLst>
                <a:ext uri="{FF2B5EF4-FFF2-40B4-BE49-F238E27FC236}">
                  <a16:creationId xmlns:a16="http://schemas.microsoft.com/office/drawing/2014/main" id="{7A14CADB-2F2F-6079-9D43-50F2DF95F5A1}"/>
                </a:ext>
              </a:extLst>
            </p:cNvPr>
            <p:cNvSpPr/>
            <p:nvPr/>
          </p:nvSpPr>
          <p:spPr>
            <a:xfrm>
              <a:off x="3235775" y="1730100"/>
              <a:ext cx="927050" cy="923500"/>
            </a:xfrm>
            <a:custGeom>
              <a:avLst/>
              <a:gdLst/>
              <a:ahLst/>
              <a:cxnLst/>
              <a:rect l="l" t="t" r="r" b="b"/>
              <a:pathLst>
                <a:path w="37082" h="36940" extrusionOk="0">
                  <a:moveTo>
                    <a:pt x="540" y="36541"/>
                  </a:moveTo>
                  <a:cubicBezTo>
                    <a:pt x="0" y="35973"/>
                    <a:pt x="0" y="35063"/>
                    <a:pt x="540" y="34522"/>
                  </a:cubicBezTo>
                  <a:lnTo>
                    <a:pt x="540" y="34522"/>
                  </a:lnTo>
                  <a:cubicBezTo>
                    <a:pt x="1109" y="33954"/>
                    <a:pt x="2019" y="33954"/>
                    <a:pt x="2559" y="34522"/>
                  </a:cubicBezTo>
                  <a:lnTo>
                    <a:pt x="2559" y="34522"/>
                  </a:lnTo>
                  <a:cubicBezTo>
                    <a:pt x="3128" y="35063"/>
                    <a:pt x="3128" y="35973"/>
                    <a:pt x="2559" y="36541"/>
                  </a:cubicBezTo>
                  <a:lnTo>
                    <a:pt x="2559" y="36541"/>
                  </a:lnTo>
                  <a:cubicBezTo>
                    <a:pt x="2275" y="36797"/>
                    <a:pt x="1934" y="36939"/>
                    <a:pt x="1564" y="36939"/>
                  </a:cubicBezTo>
                  <a:lnTo>
                    <a:pt x="1564" y="36939"/>
                  </a:lnTo>
                  <a:cubicBezTo>
                    <a:pt x="1195" y="36939"/>
                    <a:pt x="825" y="36797"/>
                    <a:pt x="540" y="36541"/>
                  </a:cubicBezTo>
                  <a:close/>
                  <a:moveTo>
                    <a:pt x="3953" y="33129"/>
                  </a:moveTo>
                  <a:cubicBezTo>
                    <a:pt x="3384" y="32589"/>
                    <a:pt x="3384" y="31679"/>
                    <a:pt x="3953" y="31110"/>
                  </a:cubicBezTo>
                  <a:lnTo>
                    <a:pt x="3953" y="31110"/>
                  </a:lnTo>
                  <a:cubicBezTo>
                    <a:pt x="4493" y="30570"/>
                    <a:pt x="5403" y="30570"/>
                    <a:pt x="5972" y="31110"/>
                  </a:cubicBezTo>
                  <a:lnTo>
                    <a:pt x="5972" y="31110"/>
                  </a:lnTo>
                  <a:cubicBezTo>
                    <a:pt x="6512" y="31679"/>
                    <a:pt x="6512" y="32589"/>
                    <a:pt x="5972" y="33129"/>
                  </a:cubicBezTo>
                  <a:lnTo>
                    <a:pt x="5972" y="33129"/>
                  </a:lnTo>
                  <a:cubicBezTo>
                    <a:pt x="5688" y="33413"/>
                    <a:pt x="5318" y="33555"/>
                    <a:pt x="4948" y="33555"/>
                  </a:cubicBezTo>
                  <a:lnTo>
                    <a:pt x="4948" y="33555"/>
                  </a:lnTo>
                  <a:cubicBezTo>
                    <a:pt x="4578" y="33555"/>
                    <a:pt x="4237" y="33413"/>
                    <a:pt x="3953" y="33129"/>
                  </a:cubicBezTo>
                  <a:close/>
                  <a:moveTo>
                    <a:pt x="7337" y="29745"/>
                  </a:moveTo>
                  <a:cubicBezTo>
                    <a:pt x="6797" y="29176"/>
                    <a:pt x="6797" y="28295"/>
                    <a:pt x="7337" y="27726"/>
                  </a:cubicBezTo>
                  <a:lnTo>
                    <a:pt x="7337" y="27726"/>
                  </a:lnTo>
                  <a:cubicBezTo>
                    <a:pt x="7906" y="27186"/>
                    <a:pt x="8816" y="27186"/>
                    <a:pt x="9356" y="27726"/>
                  </a:cubicBezTo>
                  <a:lnTo>
                    <a:pt x="9356" y="27726"/>
                  </a:lnTo>
                  <a:cubicBezTo>
                    <a:pt x="9925" y="28295"/>
                    <a:pt x="9925" y="29176"/>
                    <a:pt x="9356" y="29745"/>
                  </a:cubicBezTo>
                  <a:lnTo>
                    <a:pt x="9356" y="29745"/>
                  </a:lnTo>
                  <a:cubicBezTo>
                    <a:pt x="9071" y="30029"/>
                    <a:pt x="8702" y="30143"/>
                    <a:pt x="8361" y="30143"/>
                  </a:cubicBezTo>
                  <a:lnTo>
                    <a:pt x="8361" y="30143"/>
                  </a:lnTo>
                  <a:cubicBezTo>
                    <a:pt x="7991" y="30143"/>
                    <a:pt x="7621" y="30029"/>
                    <a:pt x="7337" y="29745"/>
                  </a:cubicBezTo>
                  <a:close/>
                  <a:moveTo>
                    <a:pt x="10749" y="26333"/>
                  </a:moveTo>
                  <a:cubicBezTo>
                    <a:pt x="10181" y="25792"/>
                    <a:pt x="10181" y="24882"/>
                    <a:pt x="10749" y="24342"/>
                  </a:cubicBezTo>
                  <a:lnTo>
                    <a:pt x="10749" y="24342"/>
                  </a:lnTo>
                  <a:cubicBezTo>
                    <a:pt x="11290" y="23773"/>
                    <a:pt x="12200" y="23773"/>
                    <a:pt x="12740" y="24342"/>
                  </a:cubicBezTo>
                  <a:lnTo>
                    <a:pt x="12740" y="24342"/>
                  </a:lnTo>
                  <a:cubicBezTo>
                    <a:pt x="13309" y="24882"/>
                    <a:pt x="13309" y="25792"/>
                    <a:pt x="12740" y="26333"/>
                  </a:cubicBezTo>
                  <a:lnTo>
                    <a:pt x="12740" y="26333"/>
                  </a:lnTo>
                  <a:cubicBezTo>
                    <a:pt x="12484" y="26617"/>
                    <a:pt x="12114" y="26759"/>
                    <a:pt x="11745" y="26759"/>
                  </a:cubicBezTo>
                  <a:lnTo>
                    <a:pt x="11745" y="26759"/>
                  </a:lnTo>
                  <a:cubicBezTo>
                    <a:pt x="11375" y="26759"/>
                    <a:pt x="11034" y="26617"/>
                    <a:pt x="10749" y="26333"/>
                  </a:cubicBezTo>
                  <a:close/>
                  <a:moveTo>
                    <a:pt x="14133" y="22949"/>
                  </a:moveTo>
                  <a:cubicBezTo>
                    <a:pt x="13593" y="22380"/>
                    <a:pt x="13593" y="21498"/>
                    <a:pt x="14133" y="20930"/>
                  </a:cubicBezTo>
                  <a:lnTo>
                    <a:pt x="14133" y="20930"/>
                  </a:lnTo>
                  <a:cubicBezTo>
                    <a:pt x="14702" y="20389"/>
                    <a:pt x="15583" y="20389"/>
                    <a:pt x="16152" y="20930"/>
                  </a:cubicBezTo>
                  <a:lnTo>
                    <a:pt x="16152" y="20930"/>
                  </a:lnTo>
                  <a:cubicBezTo>
                    <a:pt x="16693" y="21498"/>
                    <a:pt x="16693" y="22380"/>
                    <a:pt x="16152" y="22949"/>
                  </a:cubicBezTo>
                  <a:lnTo>
                    <a:pt x="16152" y="22949"/>
                  </a:lnTo>
                  <a:cubicBezTo>
                    <a:pt x="15868" y="23233"/>
                    <a:pt x="15498" y="23347"/>
                    <a:pt x="15157" y="23347"/>
                  </a:cubicBezTo>
                  <a:lnTo>
                    <a:pt x="15157" y="23347"/>
                  </a:lnTo>
                  <a:cubicBezTo>
                    <a:pt x="14787" y="23347"/>
                    <a:pt x="14418" y="23233"/>
                    <a:pt x="14133" y="22949"/>
                  </a:cubicBezTo>
                  <a:close/>
                  <a:moveTo>
                    <a:pt x="17546" y="19536"/>
                  </a:moveTo>
                  <a:cubicBezTo>
                    <a:pt x="16977" y="18996"/>
                    <a:pt x="16977" y="18086"/>
                    <a:pt x="17546" y="17546"/>
                  </a:cubicBezTo>
                  <a:lnTo>
                    <a:pt x="17546" y="17546"/>
                  </a:lnTo>
                  <a:cubicBezTo>
                    <a:pt x="18086" y="16977"/>
                    <a:pt x="18996" y="16977"/>
                    <a:pt x="19536" y="17546"/>
                  </a:cubicBezTo>
                  <a:lnTo>
                    <a:pt x="19536" y="17546"/>
                  </a:lnTo>
                  <a:cubicBezTo>
                    <a:pt x="20105" y="18086"/>
                    <a:pt x="20105" y="18996"/>
                    <a:pt x="19536" y="19536"/>
                  </a:cubicBezTo>
                  <a:lnTo>
                    <a:pt x="19536" y="19536"/>
                  </a:lnTo>
                  <a:cubicBezTo>
                    <a:pt x="19280" y="19821"/>
                    <a:pt x="18911" y="19963"/>
                    <a:pt x="18541" y="19963"/>
                  </a:cubicBezTo>
                  <a:lnTo>
                    <a:pt x="18541" y="19963"/>
                  </a:lnTo>
                  <a:cubicBezTo>
                    <a:pt x="18171" y="19963"/>
                    <a:pt x="17802" y="19821"/>
                    <a:pt x="17546" y="19536"/>
                  </a:cubicBezTo>
                  <a:close/>
                  <a:moveTo>
                    <a:pt x="20930" y="16152"/>
                  </a:moveTo>
                  <a:cubicBezTo>
                    <a:pt x="20389" y="15583"/>
                    <a:pt x="20389" y="14702"/>
                    <a:pt x="20930" y="14133"/>
                  </a:cubicBezTo>
                  <a:lnTo>
                    <a:pt x="20930" y="14133"/>
                  </a:lnTo>
                  <a:cubicBezTo>
                    <a:pt x="21498" y="13593"/>
                    <a:pt x="22380" y="13593"/>
                    <a:pt x="22949" y="14133"/>
                  </a:cubicBezTo>
                  <a:lnTo>
                    <a:pt x="22949" y="14133"/>
                  </a:lnTo>
                  <a:cubicBezTo>
                    <a:pt x="23489" y="14702"/>
                    <a:pt x="23489" y="15583"/>
                    <a:pt x="22949" y="16152"/>
                  </a:cubicBezTo>
                  <a:lnTo>
                    <a:pt x="22949" y="16152"/>
                  </a:lnTo>
                  <a:cubicBezTo>
                    <a:pt x="22664" y="16437"/>
                    <a:pt x="22295" y="16579"/>
                    <a:pt x="21925" y="16579"/>
                  </a:cubicBezTo>
                  <a:lnTo>
                    <a:pt x="21925" y="16579"/>
                  </a:lnTo>
                  <a:cubicBezTo>
                    <a:pt x="21584" y="16579"/>
                    <a:pt x="21214" y="16437"/>
                    <a:pt x="20930" y="16152"/>
                  </a:cubicBezTo>
                  <a:close/>
                  <a:moveTo>
                    <a:pt x="24342" y="12740"/>
                  </a:moveTo>
                  <a:cubicBezTo>
                    <a:pt x="23773" y="12199"/>
                    <a:pt x="23773" y="11289"/>
                    <a:pt x="24342" y="10749"/>
                  </a:cubicBezTo>
                  <a:lnTo>
                    <a:pt x="24342" y="10749"/>
                  </a:lnTo>
                  <a:cubicBezTo>
                    <a:pt x="24882" y="10180"/>
                    <a:pt x="25792" y="10180"/>
                    <a:pt x="26333" y="10749"/>
                  </a:cubicBezTo>
                  <a:lnTo>
                    <a:pt x="26333" y="10749"/>
                  </a:lnTo>
                  <a:cubicBezTo>
                    <a:pt x="26901" y="11289"/>
                    <a:pt x="26901" y="12199"/>
                    <a:pt x="26333" y="12740"/>
                  </a:cubicBezTo>
                  <a:lnTo>
                    <a:pt x="26333" y="12740"/>
                  </a:lnTo>
                  <a:cubicBezTo>
                    <a:pt x="26048" y="13024"/>
                    <a:pt x="25707" y="13166"/>
                    <a:pt x="25337" y="13166"/>
                  </a:cubicBezTo>
                  <a:lnTo>
                    <a:pt x="25337" y="13166"/>
                  </a:lnTo>
                  <a:cubicBezTo>
                    <a:pt x="24968" y="13166"/>
                    <a:pt x="24598" y="13024"/>
                    <a:pt x="24342" y="12740"/>
                  </a:cubicBezTo>
                  <a:close/>
                  <a:moveTo>
                    <a:pt x="27726" y="9356"/>
                  </a:moveTo>
                  <a:cubicBezTo>
                    <a:pt x="27157" y="8787"/>
                    <a:pt x="27157" y="7906"/>
                    <a:pt x="27726" y="7337"/>
                  </a:cubicBezTo>
                  <a:lnTo>
                    <a:pt x="27726" y="7337"/>
                  </a:lnTo>
                  <a:cubicBezTo>
                    <a:pt x="28295" y="6796"/>
                    <a:pt x="29176" y="6796"/>
                    <a:pt x="29745" y="7337"/>
                  </a:cubicBezTo>
                  <a:lnTo>
                    <a:pt x="29745" y="7337"/>
                  </a:lnTo>
                  <a:cubicBezTo>
                    <a:pt x="30285" y="7906"/>
                    <a:pt x="30285" y="8787"/>
                    <a:pt x="29745" y="9356"/>
                  </a:cubicBezTo>
                  <a:lnTo>
                    <a:pt x="29745" y="9356"/>
                  </a:lnTo>
                  <a:cubicBezTo>
                    <a:pt x="29461" y="9640"/>
                    <a:pt x="29091" y="9782"/>
                    <a:pt x="28721" y="9782"/>
                  </a:cubicBezTo>
                  <a:lnTo>
                    <a:pt x="28721" y="9782"/>
                  </a:lnTo>
                  <a:cubicBezTo>
                    <a:pt x="28380" y="9782"/>
                    <a:pt x="28010" y="9640"/>
                    <a:pt x="27726" y="9356"/>
                  </a:cubicBezTo>
                  <a:close/>
                  <a:moveTo>
                    <a:pt x="31110" y="5972"/>
                  </a:moveTo>
                  <a:cubicBezTo>
                    <a:pt x="30570" y="5403"/>
                    <a:pt x="30570" y="4493"/>
                    <a:pt x="31110" y="3953"/>
                  </a:cubicBezTo>
                  <a:lnTo>
                    <a:pt x="31110" y="3953"/>
                  </a:lnTo>
                  <a:cubicBezTo>
                    <a:pt x="31679" y="3384"/>
                    <a:pt x="32589" y="3384"/>
                    <a:pt x="33129" y="3953"/>
                  </a:cubicBezTo>
                  <a:lnTo>
                    <a:pt x="33129" y="3953"/>
                  </a:lnTo>
                  <a:cubicBezTo>
                    <a:pt x="33698" y="4493"/>
                    <a:pt x="33698" y="5403"/>
                    <a:pt x="33129" y="5972"/>
                  </a:cubicBezTo>
                  <a:lnTo>
                    <a:pt x="33129" y="5972"/>
                  </a:lnTo>
                  <a:cubicBezTo>
                    <a:pt x="32845" y="6228"/>
                    <a:pt x="32503" y="6370"/>
                    <a:pt x="32134" y="6370"/>
                  </a:cubicBezTo>
                  <a:lnTo>
                    <a:pt x="32134" y="6370"/>
                  </a:lnTo>
                  <a:cubicBezTo>
                    <a:pt x="31764" y="6370"/>
                    <a:pt x="31394" y="6228"/>
                    <a:pt x="31110" y="5972"/>
                  </a:cubicBezTo>
                  <a:close/>
                  <a:moveTo>
                    <a:pt x="34522" y="2559"/>
                  </a:moveTo>
                  <a:cubicBezTo>
                    <a:pt x="33954" y="2019"/>
                    <a:pt x="33954" y="1109"/>
                    <a:pt x="34522" y="540"/>
                  </a:cubicBezTo>
                  <a:lnTo>
                    <a:pt x="34522" y="540"/>
                  </a:lnTo>
                  <a:cubicBezTo>
                    <a:pt x="35063" y="0"/>
                    <a:pt x="35973" y="0"/>
                    <a:pt x="36541" y="540"/>
                  </a:cubicBezTo>
                  <a:lnTo>
                    <a:pt x="36541" y="540"/>
                  </a:lnTo>
                  <a:cubicBezTo>
                    <a:pt x="37082" y="1109"/>
                    <a:pt x="37082" y="2019"/>
                    <a:pt x="36541" y="2559"/>
                  </a:cubicBezTo>
                  <a:lnTo>
                    <a:pt x="36541" y="2559"/>
                  </a:lnTo>
                  <a:cubicBezTo>
                    <a:pt x="36257" y="2844"/>
                    <a:pt x="35887" y="2986"/>
                    <a:pt x="35518" y="2986"/>
                  </a:cubicBezTo>
                  <a:lnTo>
                    <a:pt x="35518" y="2986"/>
                  </a:lnTo>
                  <a:cubicBezTo>
                    <a:pt x="35148" y="2986"/>
                    <a:pt x="34807" y="2844"/>
                    <a:pt x="34522" y="25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8;p65">
              <a:extLst>
                <a:ext uri="{FF2B5EF4-FFF2-40B4-BE49-F238E27FC236}">
                  <a16:creationId xmlns:a16="http://schemas.microsoft.com/office/drawing/2014/main" id="{4159BBC2-4627-F1C5-A20A-C048F18222BF}"/>
                </a:ext>
              </a:extLst>
            </p:cNvPr>
            <p:cNvSpPr/>
            <p:nvPr/>
          </p:nvSpPr>
          <p:spPr>
            <a:xfrm>
              <a:off x="4173475" y="1646925"/>
              <a:ext cx="71100" cy="72525"/>
            </a:xfrm>
            <a:custGeom>
              <a:avLst/>
              <a:gdLst/>
              <a:ahLst/>
              <a:cxnLst/>
              <a:rect l="l" t="t" r="r" b="b"/>
              <a:pathLst>
                <a:path w="2844" h="2901" extrusionOk="0">
                  <a:moveTo>
                    <a:pt x="1422" y="2901"/>
                  </a:moveTo>
                  <a:cubicBezTo>
                    <a:pt x="1052" y="2901"/>
                    <a:pt x="683" y="2758"/>
                    <a:pt x="398" y="2502"/>
                  </a:cubicBezTo>
                  <a:cubicBezTo>
                    <a:pt x="142" y="2218"/>
                    <a:pt x="0" y="1877"/>
                    <a:pt x="0" y="1479"/>
                  </a:cubicBezTo>
                  <a:cubicBezTo>
                    <a:pt x="0" y="1393"/>
                    <a:pt x="0" y="1308"/>
                    <a:pt x="29" y="1223"/>
                  </a:cubicBezTo>
                  <a:cubicBezTo>
                    <a:pt x="29" y="1109"/>
                    <a:pt x="57" y="1024"/>
                    <a:pt x="114" y="938"/>
                  </a:cubicBezTo>
                  <a:cubicBezTo>
                    <a:pt x="142" y="853"/>
                    <a:pt x="171" y="768"/>
                    <a:pt x="228" y="711"/>
                  </a:cubicBezTo>
                  <a:cubicBezTo>
                    <a:pt x="285" y="626"/>
                    <a:pt x="341" y="540"/>
                    <a:pt x="398" y="483"/>
                  </a:cubicBezTo>
                  <a:cubicBezTo>
                    <a:pt x="739" y="142"/>
                    <a:pt x="1223" y="0"/>
                    <a:pt x="1678" y="85"/>
                  </a:cubicBezTo>
                  <a:cubicBezTo>
                    <a:pt x="1792" y="114"/>
                    <a:pt x="1877" y="142"/>
                    <a:pt x="1962" y="171"/>
                  </a:cubicBezTo>
                  <a:cubicBezTo>
                    <a:pt x="2048" y="199"/>
                    <a:pt x="2133" y="256"/>
                    <a:pt x="2190" y="313"/>
                  </a:cubicBezTo>
                  <a:cubicBezTo>
                    <a:pt x="2275" y="370"/>
                    <a:pt x="2360" y="427"/>
                    <a:pt x="2417" y="483"/>
                  </a:cubicBezTo>
                  <a:cubicBezTo>
                    <a:pt x="2474" y="540"/>
                    <a:pt x="2531" y="626"/>
                    <a:pt x="2588" y="711"/>
                  </a:cubicBezTo>
                  <a:cubicBezTo>
                    <a:pt x="2645" y="768"/>
                    <a:pt x="2702" y="853"/>
                    <a:pt x="2730" y="938"/>
                  </a:cubicBezTo>
                  <a:cubicBezTo>
                    <a:pt x="2758" y="1024"/>
                    <a:pt x="2787" y="1109"/>
                    <a:pt x="2815" y="1223"/>
                  </a:cubicBezTo>
                  <a:cubicBezTo>
                    <a:pt x="2815" y="1308"/>
                    <a:pt x="2844" y="1393"/>
                    <a:pt x="2844" y="1479"/>
                  </a:cubicBezTo>
                  <a:cubicBezTo>
                    <a:pt x="2844" y="1877"/>
                    <a:pt x="2673" y="2218"/>
                    <a:pt x="2417" y="2502"/>
                  </a:cubicBezTo>
                  <a:cubicBezTo>
                    <a:pt x="2360" y="2559"/>
                    <a:pt x="2275" y="2616"/>
                    <a:pt x="2190" y="2673"/>
                  </a:cubicBezTo>
                  <a:cubicBezTo>
                    <a:pt x="2133" y="2730"/>
                    <a:pt x="2048" y="2758"/>
                    <a:pt x="1962" y="2815"/>
                  </a:cubicBezTo>
                  <a:cubicBezTo>
                    <a:pt x="1877" y="2844"/>
                    <a:pt x="1792" y="2872"/>
                    <a:pt x="1678" y="2872"/>
                  </a:cubicBezTo>
                  <a:cubicBezTo>
                    <a:pt x="1593" y="2901"/>
                    <a:pt x="1507" y="2901"/>
                    <a:pt x="1422" y="29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6;p65">
            <a:extLst>
              <a:ext uri="{FF2B5EF4-FFF2-40B4-BE49-F238E27FC236}">
                <a16:creationId xmlns:a16="http://schemas.microsoft.com/office/drawing/2014/main" id="{7A477BB1-D238-C13B-9B34-CC11FA7DB776}"/>
              </a:ext>
            </a:extLst>
          </p:cNvPr>
          <p:cNvGrpSpPr/>
          <p:nvPr/>
        </p:nvGrpSpPr>
        <p:grpSpPr>
          <a:xfrm rot="18909133">
            <a:off x="3988520" y="3465457"/>
            <a:ext cx="1022993" cy="1020838"/>
            <a:chOff x="3235775" y="1646925"/>
            <a:chExt cx="1008800" cy="1006675"/>
          </a:xfrm>
        </p:grpSpPr>
        <p:sp>
          <p:nvSpPr>
            <p:cNvPr id="22" name="Google Shape;1787;p65">
              <a:extLst>
                <a:ext uri="{FF2B5EF4-FFF2-40B4-BE49-F238E27FC236}">
                  <a16:creationId xmlns:a16="http://schemas.microsoft.com/office/drawing/2014/main" id="{2E9403E7-5979-64FF-C015-81724E022642}"/>
                </a:ext>
              </a:extLst>
            </p:cNvPr>
            <p:cNvSpPr/>
            <p:nvPr/>
          </p:nvSpPr>
          <p:spPr>
            <a:xfrm>
              <a:off x="3235775" y="1730100"/>
              <a:ext cx="927050" cy="923500"/>
            </a:xfrm>
            <a:custGeom>
              <a:avLst/>
              <a:gdLst/>
              <a:ahLst/>
              <a:cxnLst/>
              <a:rect l="l" t="t" r="r" b="b"/>
              <a:pathLst>
                <a:path w="37082" h="36940" extrusionOk="0">
                  <a:moveTo>
                    <a:pt x="540" y="36541"/>
                  </a:moveTo>
                  <a:cubicBezTo>
                    <a:pt x="0" y="35973"/>
                    <a:pt x="0" y="35063"/>
                    <a:pt x="540" y="34522"/>
                  </a:cubicBezTo>
                  <a:lnTo>
                    <a:pt x="540" y="34522"/>
                  </a:lnTo>
                  <a:cubicBezTo>
                    <a:pt x="1109" y="33954"/>
                    <a:pt x="2019" y="33954"/>
                    <a:pt x="2559" y="34522"/>
                  </a:cubicBezTo>
                  <a:lnTo>
                    <a:pt x="2559" y="34522"/>
                  </a:lnTo>
                  <a:cubicBezTo>
                    <a:pt x="3128" y="35063"/>
                    <a:pt x="3128" y="35973"/>
                    <a:pt x="2559" y="36541"/>
                  </a:cubicBezTo>
                  <a:lnTo>
                    <a:pt x="2559" y="36541"/>
                  </a:lnTo>
                  <a:cubicBezTo>
                    <a:pt x="2275" y="36797"/>
                    <a:pt x="1934" y="36939"/>
                    <a:pt x="1564" y="36939"/>
                  </a:cubicBezTo>
                  <a:lnTo>
                    <a:pt x="1564" y="36939"/>
                  </a:lnTo>
                  <a:cubicBezTo>
                    <a:pt x="1195" y="36939"/>
                    <a:pt x="825" y="36797"/>
                    <a:pt x="540" y="36541"/>
                  </a:cubicBezTo>
                  <a:close/>
                  <a:moveTo>
                    <a:pt x="3953" y="33129"/>
                  </a:moveTo>
                  <a:cubicBezTo>
                    <a:pt x="3384" y="32589"/>
                    <a:pt x="3384" y="31679"/>
                    <a:pt x="3953" y="31110"/>
                  </a:cubicBezTo>
                  <a:lnTo>
                    <a:pt x="3953" y="31110"/>
                  </a:lnTo>
                  <a:cubicBezTo>
                    <a:pt x="4493" y="30570"/>
                    <a:pt x="5403" y="30570"/>
                    <a:pt x="5972" y="31110"/>
                  </a:cubicBezTo>
                  <a:lnTo>
                    <a:pt x="5972" y="31110"/>
                  </a:lnTo>
                  <a:cubicBezTo>
                    <a:pt x="6512" y="31679"/>
                    <a:pt x="6512" y="32589"/>
                    <a:pt x="5972" y="33129"/>
                  </a:cubicBezTo>
                  <a:lnTo>
                    <a:pt x="5972" y="33129"/>
                  </a:lnTo>
                  <a:cubicBezTo>
                    <a:pt x="5688" y="33413"/>
                    <a:pt x="5318" y="33555"/>
                    <a:pt x="4948" y="33555"/>
                  </a:cubicBezTo>
                  <a:lnTo>
                    <a:pt x="4948" y="33555"/>
                  </a:lnTo>
                  <a:cubicBezTo>
                    <a:pt x="4578" y="33555"/>
                    <a:pt x="4237" y="33413"/>
                    <a:pt x="3953" y="33129"/>
                  </a:cubicBezTo>
                  <a:close/>
                  <a:moveTo>
                    <a:pt x="7337" y="29745"/>
                  </a:moveTo>
                  <a:cubicBezTo>
                    <a:pt x="6797" y="29176"/>
                    <a:pt x="6797" y="28295"/>
                    <a:pt x="7337" y="27726"/>
                  </a:cubicBezTo>
                  <a:lnTo>
                    <a:pt x="7337" y="27726"/>
                  </a:lnTo>
                  <a:cubicBezTo>
                    <a:pt x="7906" y="27186"/>
                    <a:pt x="8816" y="27186"/>
                    <a:pt x="9356" y="27726"/>
                  </a:cubicBezTo>
                  <a:lnTo>
                    <a:pt x="9356" y="27726"/>
                  </a:lnTo>
                  <a:cubicBezTo>
                    <a:pt x="9925" y="28295"/>
                    <a:pt x="9925" y="29176"/>
                    <a:pt x="9356" y="29745"/>
                  </a:cubicBezTo>
                  <a:lnTo>
                    <a:pt x="9356" y="29745"/>
                  </a:lnTo>
                  <a:cubicBezTo>
                    <a:pt x="9071" y="30029"/>
                    <a:pt x="8702" y="30143"/>
                    <a:pt x="8361" y="30143"/>
                  </a:cubicBezTo>
                  <a:lnTo>
                    <a:pt x="8361" y="30143"/>
                  </a:lnTo>
                  <a:cubicBezTo>
                    <a:pt x="7991" y="30143"/>
                    <a:pt x="7621" y="30029"/>
                    <a:pt x="7337" y="29745"/>
                  </a:cubicBezTo>
                  <a:close/>
                  <a:moveTo>
                    <a:pt x="10749" y="26333"/>
                  </a:moveTo>
                  <a:cubicBezTo>
                    <a:pt x="10181" y="25792"/>
                    <a:pt x="10181" y="24882"/>
                    <a:pt x="10749" y="24342"/>
                  </a:cubicBezTo>
                  <a:lnTo>
                    <a:pt x="10749" y="24342"/>
                  </a:lnTo>
                  <a:cubicBezTo>
                    <a:pt x="11290" y="23773"/>
                    <a:pt x="12200" y="23773"/>
                    <a:pt x="12740" y="24342"/>
                  </a:cubicBezTo>
                  <a:lnTo>
                    <a:pt x="12740" y="24342"/>
                  </a:lnTo>
                  <a:cubicBezTo>
                    <a:pt x="13309" y="24882"/>
                    <a:pt x="13309" y="25792"/>
                    <a:pt x="12740" y="26333"/>
                  </a:cubicBezTo>
                  <a:lnTo>
                    <a:pt x="12740" y="26333"/>
                  </a:lnTo>
                  <a:cubicBezTo>
                    <a:pt x="12484" y="26617"/>
                    <a:pt x="12114" y="26759"/>
                    <a:pt x="11745" y="26759"/>
                  </a:cubicBezTo>
                  <a:lnTo>
                    <a:pt x="11745" y="26759"/>
                  </a:lnTo>
                  <a:cubicBezTo>
                    <a:pt x="11375" y="26759"/>
                    <a:pt x="11034" y="26617"/>
                    <a:pt x="10749" y="26333"/>
                  </a:cubicBezTo>
                  <a:close/>
                  <a:moveTo>
                    <a:pt x="14133" y="22949"/>
                  </a:moveTo>
                  <a:cubicBezTo>
                    <a:pt x="13593" y="22380"/>
                    <a:pt x="13593" y="21498"/>
                    <a:pt x="14133" y="20930"/>
                  </a:cubicBezTo>
                  <a:lnTo>
                    <a:pt x="14133" y="20930"/>
                  </a:lnTo>
                  <a:cubicBezTo>
                    <a:pt x="14702" y="20389"/>
                    <a:pt x="15583" y="20389"/>
                    <a:pt x="16152" y="20930"/>
                  </a:cubicBezTo>
                  <a:lnTo>
                    <a:pt x="16152" y="20930"/>
                  </a:lnTo>
                  <a:cubicBezTo>
                    <a:pt x="16693" y="21498"/>
                    <a:pt x="16693" y="22380"/>
                    <a:pt x="16152" y="22949"/>
                  </a:cubicBezTo>
                  <a:lnTo>
                    <a:pt x="16152" y="22949"/>
                  </a:lnTo>
                  <a:cubicBezTo>
                    <a:pt x="15868" y="23233"/>
                    <a:pt x="15498" y="23347"/>
                    <a:pt x="15157" y="23347"/>
                  </a:cubicBezTo>
                  <a:lnTo>
                    <a:pt x="15157" y="23347"/>
                  </a:lnTo>
                  <a:cubicBezTo>
                    <a:pt x="14787" y="23347"/>
                    <a:pt x="14418" y="23233"/>
                    <a:pt x="14133" y="22949"/>
                  </a:cubicBezTo>
                  <a:close/>
                  <a:moveTo>
                    <a:pt x="17546" y="19536"/>
                  </a:moveTo>
                  <a:cubicBezTo>
                    <a:pt x="16977" y="18996"/>
                    <a:pt x="16977" y="18086"/>
                    <a:pt x="17546" y="17546"/>
                  </a:cubicBezTo>
                  <a:lnTo>
                    <a:pt x="17546" y="17546"/>
                  </a:lnTo>
                  <a:cubicBezTo>
                    <a:pt x="18086" y="16977"/>
                    <a:pt x="18996" y="16977"/>
                    <a:pt x="19536" y="17546"/>
                  </a:cubicBezTo>
                  <a:lnTo>
                    <a:pt x="19536" y="17546"/>
                  </a:lnTo>
                  <a:cubicBezTo>
                    <a:pt x="20105" y="18086"/>
                    <a:pt x="20105" y="18996"/>
                    <a:pt x="19536" y="19536"/>
                  </a:cubicBezTo>
                  <a:lnTo>
                    <a:pt x="19536" y="19536"/>
                  </a:lnTo>
                  <a:cubicBezTo>
                    <a:pt x="19280" y="19821"/>
                    <a:pt x="18911" y="19963"/>
                    <a:pt x="18541" y="19963"/>
                  </a:cubicBezTo>
                  <a:lnTo>
                    <a:pt x="18541" y="19963"/>
                  </a:lnTo>
                  <a:cubicBezTo>
                    <a:pt x="18171" y="19963"/>
                    <a:pt x="17802" y="19821"/>
                    <a:pt x="17546" y="19536"/>
                  </a:cubicBezTo>
                  <a:close/>
                  <a:moveTo>
                    <a:pt x="20930" y="16152"/>
                  </a:moveTo>
                  <a:cubicBezTo>
                    <a:pt x="20389" y="15583"/>
                    <a:pt x="20389" y="14702"/>
                    <a:pt x="20930" y="14133"/>
                  </a:cubicBezTo>
                  <a:lnTo>
                    <a:pt x="20930" y="14133"/>
                  </a:lnTo>
                  <a:cubicBezTo>
                    <a:pt x="21498" y="13593"/>
                    <a:pt x="22380" y="13593"/>
                    <a:pt x="22949" y="14133"/>
                  </a:cubicBezTo>
                  <a:lnTo>
                    <a:pt x="22949" y="14133"/>
                  </a:lnTo>
                  <a:cubicBezTo>
                    <a:pt x="23489" y="14702"/>
                    <a:pt x="23489" y="15583"/>
                    <a:pt x="22949" y="16152"/>
                  </a:cubicBezTo>
                  <a:lnTo>
                    <a:pt x="22949" y="16152"/>
                  </a:lnTo>
                  <a:cubicBezTo>
                    <a:pt x="22664" y="16437"/>
                    <a:pt x="22295" y="16579"/>
                    <a:pt x="21925" y="16579"/>
                  </a:cubicBezTo>
                  <a:lnTo>
                    <a:pt x="21925" y="16579"/>
                  </a:lnTo>
                  <a:cubicBezTo>
                    <a:pt x="21584" y="16579"/>
                    <a:pt x="21214" y="16437"/>
                    <a:pt x="20930" y="16152"/>
                  </a:cubicBezTo>
                  <a:close/>
                  <a:moveTo>
                    <a:pt x="24342" y="12740"/>
                  </a:moveTo>
                  <a:cubicBezTo>
                    <a:pt x="23773" y="12199"/>
                    <a:pt x="23773" y="11289"/>
                    <a:pt x="24342" y="10749"/>
                  </a:cubicBezTo>
                  <a:lnTo>
                    <a:pt x="24342" y="10749"/>
                  </a:lnTo>
                  <a:cubicBezTo>
                    <a:pt x="24882" y="10180"/>
                    <a:pt x="25792" y="10180"/>
                    <a:pt x="26333" y="10749"/>
                  </a:cubicBezTo>
                  <a:lnTo>
                    <a:pt x="26333" y="10749"/>
                  </a:lnTo>
                  <a:cubicBezTo>
                    <a:pt x="26901" y="11289"/>
                    <a:pt x="26901" y="12199"/>
                    <a:pt x="26333" y="12740"/>
                  </a:cubicBezTo>
                  <a:lnTo>
                    <a:pt x="26333" y="12740"/>
                  </a:lnTo>
                  <a:cubicBezTo>
                    <a:pt x="26048" y="13024"/>
                    <a:pt x="25707" y="13166"/>
                    <a:pt x="25337" y="13166"/>
                  </a:cubicBezTo>
                  <a:lnTo>
                    <a:pt x="25337" y="13166"/>
                  </a:lnTo>
                  <a:cubicBezTo>
                    <a:pt x="24968" y="13166"/>
                    <a:pt x="24598" y="13024"/>
                    <a:pt x="24342" y="12740"/>
                  </a:cubicBezTo>
                  <a:close/>
                  <a:moveTo>
                    <a:pt x="27726" y="9356"/>
                  </a:moveTo>
                  <a:cubicBezTo>
                    <a:pt x="27157" y="8787"/>
                    <a:pt x="27157" y="7906"/>
                    <a:pt x="27726" y="7337"/>
                  </a:cubicBezTo>
                  <a:lnTo>
                    <a:pt x="27726" y="7337"/>
                  </a:lnTo>
                  <a:cubicBezTo>
                    <a:pt x="28295" y="6796"/>
                    <a:pt x="29176" y="6796"/>
                    <a:pt x="29745" y="7337"/>
                  </a:cubicBezTo>
                  <a:lnTo>
                    <a:pt x="29745" y="7337"/>
                  </a:lnTo>
                  <a:cubicBezTo>
                    <a:pt x="30285" y="7906"/>
                    <a:pt x="30285" y="8787"/>
                    <a:pt x="29745" y="9356"/>
                  </a:cubicBezTo>
                  <a:lnTo>
                    <a:pt x="29745" y="9356"/>
                  </a:lnTo>
                  <a:cubicBezTo>
                    <a:pt x="29461" y="9640"/>
                    <a:pt x="29091" y="9782"/>
                    <a:pt x="28721" y="9782"/>
                  </a:cubicBezTo>
                  <a:lnTo>
                    <a:pt x="28721" y="9782"/>
                  </a:lnTo>
                  <a:cubicBezTo>
                    <a:pt x="28380" y="9782"/>
                    <a:pt x="28010" y="9640"/>
                    <a:pt x="27726" y="9356"/>
                  </a:cubicBezTo>
                  <a:close/>
                  <a:moveTo>
                    <a:pt x="31110" y="5972"/>
                  </a:moveTo>
                  <a:cubicBezTo>
                    <a:pt x="30570" y="5403"/>
                    <a:pt x="30570" y="4493"/>
                    <a:pt x="31110" y="3953"/>
                  </a:cubicBezTo>
                  <a:lnTo>
                    <a:pt x="31110" y="3953"/>
                  </a:lnTo>
                  <a:cubicBezTo>
                    <a:pt x="31679" y="3384"/>
                    <a:pt x="32589" y="3384"/>
                    <a:pt x="33129" y="3953"/>
                  </a:cubicBezTo>
                  <a:lnTo>
                    <a:pt x="33129" y="3953"/>
                  </a:lnTo>
                  <a:cubicBezTo>
                    <a:pt x="33698" y="4493"/>
                    <a:pt x="33698" y="5403"/>
                    <a:pt x="33129" y="5972"/>
                  </a:cubicBezTo>
                  <a:lnTo>
                    <a:pt x="33129" y="5972"/>
                  </a:lnTo>
                  <a:cubicBezTo>
                    <a:pt x="32845" y="6228"/>
                    <a:pt x="32503" y="6370"/>
                    <a:pt x="32134" y="6370"/>
                  </a:cubicBezTo>
                  <a:lnTo>
                    <a:pt x="32134" y="6370"/>
                  </a:lnTo>
                  <a:cubicBezTo>
                    <a:pt x="31764" y="6370"/>
                    <a:pt x="31394" y="6228"/>
                    <a:pt x="31110" y="5972"/>
                  </a:cubicBezTo>
                  <a:close/>
                  <a:moveTo>
                    <a:pt x="34522" y="2559"/>
                  </a:moveTo>
                  <a:cubicBezTo>
                    <a:pt x="33954" y="2019"/>
                    <a:pt x="33954" y="1109"/>
                    <a:pt x="34522" y="540"/>
                  </a:cubicBezTo>
                  <a:lnTo>
                    <a:pt x="34522" y="540"/>
                  </a:lnTo>
                  <a:cubicBezTo>
                    <a:pt x="35063" y="0"/>
                    <a:pt x="35973" y="0"/>
                    <a:pt x="36541" y="540"/>
                  </a:cubicBezTo>
                  <a:lnTo>
                    <a:pt x="36541" y="540"/>
                  </a:lnTo>
                  <a:cubicBezTo>
                    <a:pt x="37082" y="1109"/>
                    <a:pt x="37082" y="2019"/>
                    <a:pt x="36541" y="2559"/>
                  </a:cubicBezTo>
                  <a:lnTo>
                    <a:pt x="36541" y="2559"/>
                  </a:lnTo>
                  <a:cubicBezTo>
                    <a:pt x="36257" y="2844"/>
                    <a:pt x="35887" y="2986"/>
                    <a:pt x="35518" y="2986"/>
                  </a:cubicBezTo>
                  <a:lnTo>
                    <a:pt x="35518" y="2986"/>
                  </a:lnTo>
                  <a:cubicBezTo>
                    <a:pt x="35148" y="2986"/>
                    <a:pt x="34807" y="2844"/>
                    <a:pt x="34522" y="25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8;p65">
              <a:extLst>
                <a:ext uri="{FF2B5EF4-FFF2-40B4-BE49-F238E27FC236}">
                  <a16:creationId xmlns:a16="http://schemas.microsoft.com/office/drawing/2014/main" id="{F1F6A6CE-068D-CE0F-138B-67BA50954F72}"/>
                </a:ext>
              </a:extLst>
            </p:cNvPr>
            <p:cNvSpPr/>
            <p:nvPr/>
          </p:nvSpPr>
          <p:spPr>
            <a:xfrm>
              <a:off x="4173475" y="1646925"/>
              <a:ext cx="71100" cy="72525"/>
            </a:xfrm>
            <a:custGeom>
              <a:avLst/>
              <a:gdLst/>
              <a:ahLst/>
              <a:cxnLst/>
              <a:rect l="l" t="t" r="r" b="b"/>
              <a:pathLst>
                <a:path w="2844" h="2901" extrusionOk="0">
                  <a:moveTo>
                    <a:pt x="1422" y="2901"/>
                  </a:moveTo>
                  <a:cubicBezTo>
                    <a:pt x="1052" y="2901"/>
                    <a:pt x="683" y="2758"/>
                    <a:pt x="398" y="2502"/>
                  </a:cubicBezTo>
                  <a:cubicBezTo>
                    <a:pt x="142" y="2218"/>
                    <a:pt x="0" y="1877"/>
                    <a:pt x="0" y="1479"/>
                  </a:cubicBezTo>
                  <a:cubicBezTo>
                    <a:pt x="0" y="1393"/>
                    <a:pt x="0" y="1308"/>
                    <a:pt x="29" y="1223"/>
                  </a:cubicBezTo>
                  <a:cubicBezTo>
                    <a:pt x="29" y="1109"/>
                    <a:pt x="57" y="1024"/>
                    <a:pt x="114" y="938"/>
                  </a:cubicBezTo>
                  <a:cubicBezTo>
                    <a:pt x="142" y="853"/>
                    <a:pt x="171" y="768"/>
                    <a:pt x="228" y="711"/>
                  </a:cubicBezTo>
                  <a:cubicBezTo>
                    <a:pt x="285" y="626"/>
                    <a:pt x="341" y="540"/>
                    <a:pt x="398" y="483"/>
                  </a:cubicBezTo>
                  <a:cubicBezTo>
                    <a:pt x="739" y="142"/>
                    <a:pt x="1223" y="0"/>
                    <a:pt x="1678" y="85"/>
                  </a:cubicBezTo>
                  <a:cubicBezTo>
                    <a:pt x="1792" y="114"/>
                    <a:pt x="1877" y="142"/>
                    <a:pt x="1962" y="171"/>
                  </a:cubicBezTo>
                  <a:cubicBezTo>
                    <a:pt x="2048" y="199"/>
                    <a:pt x="2133" y="256"/>
                    <a:pt x="2190" y="313"/>
                  </a:cubicBezTo>
                  <a:cubicBezTo>
                    <a:pt x="2275" y="370"/>
                    <a:pt x="2360" y="427"/>
                    <a:pt x="2417" y="483"/>
                  </a:cubicBezTo>
                  <a:cubicBezTo>
                    <a:pt x="2474" y="540"/>
                    <a:pt x="2531" y="626"/>
                    <a:pt x="2588" y="711"/>
                  </a:cubicBezTo>
                  <a:cubicBezTo>
                    <a:pt x="2645" y="768"/>
                    <a:pt x="2702" y="853"/>
                    <a:pt x="2730" y="938"/>
                  </a:cubicBezTo>
                  <a:cubicBezTo>
                    <a:pt x="2758" y="1024"/>
                    <a:pt x="2787" y="1109"/>
                    <a:pt x="2815" y="1223"/>
                  </a:cubicBezTo>
                  <a:cubicBezTo>
                    <a:pt x="2815" y="1308"/>
                    <a:pt x="2844" y="1393"/>
                    <a:pt x="2844" y="1479"/>
                  </a:cubicBezTo>
                  <a:cubicBezTo>
                    <a:pt x="2844" y="1877"/>
                    <a:pt x="2673" y="2218"/>
                    <a:pt x="2417" y="2502"/>
                  </a:cubicBezTo>
                  <a:cubicBezTo>
                    <a:pt x="2360" y="2559"/>
                    <a:pt x="2275" y="2616"/>
                    <a:pt x="2190" y="2673"/>
                  </a:cubicBezTo>
                  <a:cubicBezTo>
                    <a:pt x="2133" y="2730"/>
                    <a:pt x="2048" y="2758"/>
                    <a:pt x="1962" y="2815"/>
                  </a:cubicBezTo>
                  <a:cubicBezTo>
                    <a:pt x="1877" y="2844"/>
                    <a:pt x="1792" y="2872"/>
                    <a:pt x="1678" y="2872"/>
                  </a:cubicBezTo>
                  <a:cubicBezTo>
                    <a:pt x="1593" y="2901"/>
                    <a:pt x="1507" y="2901"/>
                    <a:pt x="1422" y="29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60;p41">
            <a:extLst>
              <a:ext uri="{FF2B5EF4-FFF2-40B4-BE49-F238E27FC236}">
                <a16:creationId xmlns:a16="http://schemas.microsoft.com/office/drawing/2014/main" id="{5F2B3C6C-C14D-9D80-2AAF-D450AF9DB855}"/>
              </a:ext>
            </a:extLst>
          </p:cNvPr>
          <p:cNvSpPr txBox="1">
            <a:spLocks/>
          </p:cNvSpPr>
          <p:nvPr/>
        </p:nvSpPr>
        <p:spPr>
          <a:xfrm>
            <a:off x="312238" y="1552017"/>
            <a:ext cx="4136244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 dirty="0">
                <a:solidFill>
                  <a:srgbClr val="37A76F"/>
                </a:solidFill>
              </a:rPr>
              <a:t>Equity benchmark</a:t>
            </a:r>
          </a:p>
        </p:txBody>
      </p:sp>
      <p:sp>
        <p:nvSpPr>
          <p:cNvPr id="25" name="Google Shape;460;p41">
            <a:extLst>
              <a:ext uri="{FF2B5EF4-FFF2-40B4-BE49-F238E27FC236}">
                <a16:creationId xmlns:a16="http://schemas.microsoft.com/office/drawing/2014/main" id="{38CF23FE-DF45-2ACD-1CBB-7638D1723EDE}"/>
              </a:ext>
            </a:extLst>
          </p:cNvPr>
          <p:cNvSpPr txBox="1">
            <a:spLocks/>
          </p:cNvSpPr>
          <p:nvPr/>
        </p:nvSpPr>
        <p:spPr>
          <a:xfrm>
            <a:off x="4872575" y="1547286"/>
            <a:ext cx="4136244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 dirty="0">
                <a:solidFill>
                  <a:srgbClr val="37A76F"/>
                </a:solidFill>
              </a:rPr>
              <a:t>Credit Default Swap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21208-7CE7-8C72-7646-01E5C8BF3E21}"/>
              </a:ext>
            </a:extLst>
          </p:cNvPr>
          <p:cNvSpPr txBox="1"/>
          <p:nvPr/>
        </p:nvSpPr>
        <p:spPr>
          <a:xfrm>
            <a:off x="0" y="1980749"/>
            <a:ext cx="4312356" cy="102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SPY: </a:t>
            </a:r>
            <a:r>
              <a:rPr lang="en-GB" dirty="0"/>
              <a:t>It tracks the S&amp;P 500 index, the benchmark U.S. It is a market-cap weighted index, and this is to say that larger companies have greater weights.</a:t>
            </a:r>
            <a:endParaRPr lang="en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A5F04-B144-FB26-2283-9ED799B117E9}"/>
              </a:ext>
            </a:extLst>
          </p:cNvPr>
          <p:cNvSpPr txBox="1"/>
          <p:nvPr/>
        </p:nvSpPr>
        <p:spPr>
          <a:xfrm>
            <a:off x="-5021" y="3012912"/>
            <a:ext cx="4312356" cy="102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SX5E: </a:t>
            </a:r>
            <a:r>
              <a:rPr lang="en-GB" dirty="0"/>
              <a:t>It is a stock index of Eurozone and is composed by fifty of the largest and most liquid stocks.</a:t>
            </a:r>
            <a:endParaRPr lang="en-I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F322B6-5632-2FB1-D0C4-AA66092505E1}"/>
              </a:ext>
            </a:extLst>
          </p:cNvPr>
          <p:cNvSpPr txBox="1"/>
          <p:nvPr/>
        </p:nvSpPr>
        <p:spPr>
          <a:xfrm>
            <a:off x="-5021" y="3841142"/>
            <a:ext cx="4312356" cy="102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IWM:</a:t>
            </a:r>
            <a:r>
              <a:rPr lang="en-GB" b="1" dirty="0">
                <a:solidFill>
                  <a:schemeClr val="dk2"/>
                </a:solidFill>
              </a:rPr>
              <a:t> </a:t>
            </a:r>
            <a:r>
              <a:rPr lang="en-GB" dirty="0"/>
              <a:t>It tracks the Russell 2000 index, the benchmark small-cap U.S. equity index and is characterized by companies ranked 1001</a:t>
            </a:r>
            <a:r>
              <a:rPr lang="en-GB" baseline="30000" dirty="0"/>
              <a:t>st</a:t>
            </a:r>
            <a:r>
              <a:rPr lang="en-GB" dirty="0"/>
              <a:t> – 3000</a:t>
            </a:r>
            <a:r>
              <a:rPr lang="en-GB" baseline="30000" dirty="0"/>
              <a:t>st</a:t>
            </a:r>
            <a:r>
              <a:rPr lang="en-GB" dirty="0"/>
              <a:t> by market cap.</a:t>
            </a:r>
            <a:endParaRPr lang="en-I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DC7BB6-DC22-E262-F2D4-7B0E96363159}"/>
              </a:ext>
            </a:extLst>
          </p:cNvPr>
          <p:cNvSpPr txBox="1"/>
          <p:nvPr/>
        </p:nvSpPr>
        <p:spPr>
          <a:xfrm>
            <a:off x="4382261" y="1985771"/>
            <a:ext cx="4312356" cy="83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CDX North America IG:</a:t>
            </a:r>
            <a:r>
              <a:rPr lang="en-GB" b="1" dirty="0">
                <a:solidFill>
                  <a:schemeClr val="dk2"/>
                </a:solidFill>
              </a:rPr>
              <a:t> </a:t>
            </a:r>
            <a:r>
              <a:rPr lang="en-GB" dirty="0"/>
              <a:t>A portfolio composed by 125 CDS with rating from BBB to above.</a:t>
            </a:r>
            <a:endParaRPr lang="en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E1219-EC44-2853-1B13-9CA2A8944D88}"/>
              </a:ext>
            </a:extLst>
          </p:cNvPr>
          <p:cNvSpPr txBox="1"/>
          <p:nvPr/>
        </p:nvSpPr>
        <p:spPr>
          <a:xfrm>
            <a:off x="4377240" y="2721321"/>
            <a:ext cx="4312356" cy="83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CDX North America HY:</a:t>
            </a:r>
            <a:r>
              <a:rPr lang="en-GB" b="1" dirty="0">
                <a:solidFill>
                  <a:schemeClr val="dk2"/>
                </a:solidFill>
              </a:rPr>
              <a:t> </a:t>
            </a:r>
            <a:r>
              <a:rPr lang="en-GB" dirty="0"/>
              <a:t>A portfolio composed by 100 CDS with rating from BBB to below.</a:t>
            </a:r>
            <a:endParaRPr lang="en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BC38D3-B2EC-18C5-134C-7430BCBFAD48}"/>
              </a:ext>
            </a:extLst>
          </p:cNvPr>
          <p:cNvSpPr txBox="1"/>
          <p:nvPr/>
        </p:nvSpPr>
        <p:spPr>
          <a:xfrm>
            <a:off x="4382261" y="3468822"/>
            <a:ext cx="4312356" cy="83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iTraxx Europe Main:</a:t>
            </a:r>
            <a:r>
              <a:rPr lang="en-GB" b="1" dirty="0">
                <a:solidFill>
                  <a:schemeClr val="dk2"/>
                </a:solidFill>
              </a:rPr>
              <a:t> </a:t>
            </a:r>
            <a:r>
              <a:rPr lang="en-GB" dirty="0"/>
              <a:t>A portfolio composed by 125 CDS with rating from BBB to above.</a:t>
            </a:r>
            <a:endParaRPr lang="en-I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3A4DCD-D5B0-E514-5F17-716EDEB422A7}"/>
              </a:ext>
            </a:extLst>
          </p:cNvPr>
          <p:cNvSpPr txBox="1"/>
          <p:nvPr/>
        </p:nvSpPr>
        <p:spPr>
          <a:xfrm>
            <a:off x="4387282" y="4033787"/>
            <a:ext cx="4312356" cy="83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b="1" dirty="0">
                <a:solidFill>
                  <a:srgbClr val="37A76F"/>
                </a:solidFill>
              </a:rPr>
              <a:t>iTraxx Europe Crossover:</a:t>
            </a:r>
            <a:r>
              <a:rPr lang="en-GB" b="1" dirty="0">
                <a:solidFill>
                  <a:schemeClr val="dk2"/>
                </a:solidFill>
              </a:rPr>
              <a:t> </a:t>
            </a:r>
            <a:r>
              <a:rPr lang="en-GB" dirty="0"/>
              <a:t>A portfolio composed by 70 CDS with rating from BBB to below.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1477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Equity prices</a:t>
            </a:r>
            <a:endParaRPr dirty="0"/>
          </a:p>
        </p:txBody>
      </p:sp>
      <p:grpSp>
        <p:nvGrpSpPr>
          <p:cNvPr id="427" name="Google Shape;427;p39"/>
          <p:cNvGrpSpPr/>
          <p:nvPr/>
        </p:nvGrpSpPr>
        <p:grpSpPr>
          <a:xfrm flipH="1">
            <a:off x="-1389001" y="445013"/>
            <a:ext cx="4357122" cy="707497"/>
            <a:chOff x="6456475" y="3575600"/>
            <a:chExt cx="3403204" cy="552603"/>
          </a:xfrm>
        </p:grpSpPr>
        <p:sp>
          <p:nvSpPr>
            <p:cNvPr id="428" name="Google Shape;428;p39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 rot="2700000">
            <a:off x="266682" y="-187130"/>
            <a:ext cx="1045765" cy="1045615"/>
            <a:chOff x="3741950" y="353925"/>
            <a:chExt cx="1045775" cy="1045625"/>
          </a:xfrm>
        </p:grpSpPr>
        <p:sp>
          <p:nvSpPr>
            <p:cNvPr id="431" name="Google Shape;431;p39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Web Viewer">
                <a:extLst>
                  <a:ext uri="{FF2B5EF4-FFF2-40B4-BE49-F238E27FC236}">
                    <a16:creationId xmlns:a16="http://schemas.microsoft.com/office/drawing/2014/main" id="{234824AE-C04A-C437-19FD-E5B87CAF3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516388"/>
                  </p:ext>
                </p:extLst>
              </p:nvPr>
            </p:nvGraphicFramePr>
            <p:xfrm>
              <a:off x="1" y="1"/>
              <a:ext cx="9143999" cy="4952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Add-in 8" title="Web Viewer">
                <a:extLst>
                  <a:ext uri="{FF2B5EF4-FFF2-40B4-BE49-F238E27FC236}">
                    <a16:creationId xmlns:a16="http://schemas.microsoft.com/office/drawing/2014/main" id="{234824AE-C04A-C437-19FD-E5B87CAF3E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1"/>
                <a:ext cx="9143999" cy="4952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4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9"/>
          <p:cNvGrpSpPr/>
          <p:nvPr/>
        </p:nvGrpSpPr>
        <p:grpSpPr>
          <a:xfrm rot="2700000">
            <a:off x="266682" y="-187130"/>
            <a:ext cx="1045765" cy="1045615"/>
            <a:chOff x="3741950" y="353925"/>
            <a:chExt cx="1045775" cy="1045625"/>
          </a:xfrm>
        </p:grpSpPr>
        <p:sp>
          <p:nvSpPr>
            <p:cNvPr id="431" name="Google Shape;431;p39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 title="Web Viewer">
                <a:extLst>
                  <a:ext uri="{FF2B5EF4-FFF2-40B4-BE49-F238E27FC236}">
                    <a16:creationId xmlns:a16="http://schemas.microsoft.com/office/drawing/2014/main" id="{05421B56-D0A1-61EA-3DE1-ACA5ECF4BE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34930"/>
                  </p:ext>
                </p:extLst>
              </p:nvPr>
            </p:nvGraphicFramePr>
            <p:xfrm>
              <a:off x="0" y="0"/>
              <a:ext cx="9144000" cy="49149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Add-in 10" title="Web Viewer">
                <a:extLst>
                  <a:ext uri="{FF2B5EF4-FFF2-40B4-BE49-F238E27FC236}">
                    <a16:creationId xmlns:a16="http://schemas.microsoft.com/office/drawing/2014/main" id="{05421B56-D0A1-61EA-3DE1-ACA5ECF4BE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4000" cy="491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66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1225073" y="4578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returns</a:t>
            </a:r>
            <a:endParaRPr dirty="0"/>
          </a:p>
        </p:txBody>
      </p:sp>
      <p:grpSp>
        <p:nvGrpSpPr>
          <p:cNvPr id="493" name="Google Shape;493;p41"/>
          <p:cNvGrpSpPr/>
          <p:nvPr/>
        </p:nvGrpSpPr>
        <p:grpSpPr>
          <a:xfrm flipH="1">
            <a:off x="-2587087" y="445013"/>
            <a:ext cx="8170362" cy="707506"/>
            <a:chOff x="3477971" y="3575600"/>
            <a:chExt cx="6381600" cy="552609"/>
          </a:xfrm>
        </p:grpSpPr>
        <p:sp>
          <p:nvSpPr>
            <p:cNvPr id="494" name="Google Shape;494;p41"/>
            <p:cNvSpPr/>
            <p:nvPr/>
          </p:nvSpPr>
          <p:spPr>
            <a:xfrm>
              <a:off x="3477971" y="3575609"/>
              <a:ext cx="63816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3477974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76;p36">
            <a:extLst>
              <a:ext uri="{FF2B5EF4-FFF2-40B4-BE49-F238E27FC236}">
                <a16:creationId xmlns:a16="http://schemas.microsoft.com/office/drawing/2014/main" id="{27398C65-5D88-AA3E-98AD-2518ECCAF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1789" y="1488496"/>
            <a:ext cx="8447976" cy="722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simple returns for the benchmarks and the CDX North America HY have been computed as: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0A2B1-E45C-149A-1A31-2C22298163C9}"/>
                  </a:ext>
                </a:extLst>
              </p:cNvPr>
              <p:cNvSpPr txBox="1"/>
              <p:nvPr/>
            </p:nvSpPr>
            <p:spPr>
              <a:xfrm>
                <a:off x="3506516" y="2210452"/>
                <a:ext cx="2130968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𝑟𝑒𝑡𝑢𝑟𝑛𝑠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T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0A2B1-E45C-149A-1A31-2C2229816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6" y="2210452"/>
                <a:ext cx="2130968" cy="521168"/>
              </a:xfrm>
              <a:prstGeom prst="rect">
                <a:avLst/>
              </a:prstGeom>
              <a:blipFill>
                <a:blip r:embed="rId3"/>
                <a:stretch>
                  <a:fillRect l="-1775" t="-2381" b="-142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0693A80-535D-32CC-A467-8E5D9077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40219"/>
              </p:ext>
            </p:extLst>
          </p:nvPr>
        </p:nvGraphicFramePr>
        <p:xfrm>
          <a:off x="2726711" y="2932409"/>
          <a:ext cx="5713120" cy="1872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624">
                  <a:extLst>
                    <a:ext uri="{9D8B030D-6E8A-4147-A177-3AD203B41FA5}">
                      <a16:colId xmlns:a16="http://schemas.microsoft.com/office/drawing/2014/main" val="4018791610"/>
                    </a:ext>
                  </a:extLst>
                </a:gridCol>
                <a:gridCol w="1142624">
                  <a:extLst>
                    <a:ext uri="{9D8B030D-6E8A-4147-A177-3AD203B41FA5}">
                      <a16:colId xmlns:a16="http://schemas.microsoft.com/office/drawing/2014/main" val="2034280272"/>
                    </a:ext>
                  </a:extLst>
                </a:gridCol>
                <a:gridCol w="1142624">
                  <a:extLst>
                    <a:ext uri="{9D8B030D-6E8A-4147-A177-3AD203B41FA5}">
                      <a16:colId xmlns:a16="http://schemas.microsoft.com/office/drawing/2014/main" val="2011298498"/>
                    </a:ext>
                  </a:extLst>
                </a:gridCol>
                <a:gridCol w="1142624">
                  <a:extLst>
                    <a:ext uri="{9D8B030D-6E8A-4147-A177-3AD203B41FA5}">
                      <a16:colId xmlns:a16="http://schemas.microsoft.com/office/drawing/2014/main" val="1489835827"/>
                    </a:ext>
                  </a:extLst>
                </a:gridCol>
                <a:gridCol w="1142624">
                  <a:extLst>
                    <a:ext uri="{9D8B030D-6E8A-4147-A177-3AD203B41FA5}">
                      <a16:colId xmlns:a16="http://schemas.microsoft.com/office/drawing/2014/main" val="192083091"/>
                    </a:ext>
                  </a:extLst>
                </a:gridCol>
              </a:tblGrid>
              <a:tr h="347548"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SPY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SX5E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IWM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CDX North America HY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669437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31/03/2015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-0,874%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-0,816%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-0,321%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0,087%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015500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01/04/2015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-0,354%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0,474%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0,040%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0,096%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921128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02/04/2015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0,360%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0,010%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0,185%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0,048%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782590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07/04/2015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0,407%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1,439%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-0,201%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0,413%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651973"/>
                  </a:ext>
                </a:extLst>
              </a:tr>
            </a:tbl>
          </a:graphicData>
        </a:graphic>
      </p:graphicFrame>
      <p:grpSp>
        <p:nvGrpSpPr>
          <p:cNvPr id="21" name="Google Shape;15;p3">
            <a:extLst>
              <a:ext uri="{FF2B5EF4-FFF2-40B4-BE49-F238E27FC236}">
                <a16:creationId xmlns:a16="http://schemas.microsoft.com/office/drawing/2014/main" id="{F28832D7-A3C5-5C29-4AB0-ADC99D9D465D}"/>
              </a:ext>
            </a:extLst>
          </p:cNvPr>
          <p:cNvGrpSpPr/>
          <p:nvPr/>
        </p:nvGrpSpPr>
        <p:grpSpPr>
          <a:xfrm>
            <a:off x="0" y="3506303"/>
            <a:ext cx="2394232" cy="2358638"/>
            <a:chOff x="7233663" y="3665882"/>
            <a:chExt cx="2394232" cy="2358638"/>
          </a:xfrm>
        </p:grpSpPr>
        <p:grpSp>
          <p:nvGrpSpPr>
            <p:cNvPr id="22" name="Google Shape;16;p3">
              <a:extLst>
                <a:ext uri="{FF2B5EF4-FFF2-40B4-BE49-F238E27FC236}">
                  <a16:creationId xmlns:a16="http://schemas.microsoft.com/office/drawing/2014/main" id="{076CC5B1-6897-1057-D3C0-33EABB22F102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24" name="Google Shape;17;p3">
                <a:extLst>
                  <a:ext uri="{FF2B5EF4-FFF2-40B4-BE49-F238E27FC236}">
                    <a16:creationId xmlns:a16="http://schemas.microsoft.com/office/drawing/2014/main" id="{C38B967B-E233-36CA-3CEC-D256AB64DBE9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;p3">
                <a:extLst>
                  <a:ext uri="{FF2B5EF4-FFF2-40B4-BE49-F238E27FC236}">
                    <a16:creationId xmlns:a16="http://schemas.microsoft.com/office/drawing/2014/main" id="{2FA66DC4-9B66-BD85-AC7F-72E323D200DC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;p3">
                <a:extLst>
                  <a:ext uri="{FF2B5EF4-FFF2-40B4-BE49-F238E27FC236}">
                    <a16:creationId xmlns:a16="http://schemas.microsoft.com/office/drawing/2014/main" id="{25AB9317-65DA-3BCC-C27A-FEA0E0B10A12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0;p3">
              <a:hlinkClick r:id="rId4" action="ppaction://hlinksldjump"/>
              <a:extLst>
                <a:ext uri="{FF2B5EF4-FFF2-40B4-BE49-F238E27FC236}">
                  <a16:creationId xmlns:a16="http://schemas.microsoft.com/office/drawing/2014/main" id="{1CEAEA9C-95D6-4DDB-59C4-836C8A9ED638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76;p36">
            <a:extLst>
              <a:ext uri="{FF2B5EF4-FFF2-40B4-BE49-F238E27FC236}">
                <a16:creationId xmlns:a16="http://schemas.microsoft.com/office/drawing/2014/main" id="{4239F86D-6E91-2CB6-52A5-6788B48B05DE}"/>
              </a:ext>
            </a:extLst>
          </p:cNvPr>
          <p:cNvSpPr txBox="1">
            <a:spLocks/>
          </p:cNvSpPr>
          <p:nvPr/>
        </p:nvSpPr>
        <p:spPr>
          <a:xfrm>
            <a:off x="553726" y="4488654"/>
            <a:ext cx="1342694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/>
              <a:t>Python Code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75CD645D-1A77-DAD3-F9D7-D4CC1E538AF2}"/>
              </a:ext>
            </a:extLst>
          </p:cNvPr>
          <p:cNvSpPr/>
          <p:nvPr/>
        </p:nvSpPr>
        <p:spPr>
          <a:xfrm>
            <a:off x="176270" y="4488654"/>
            <a:ext cx="2060154" cy="495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008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1164500" y="457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returns</a:t>
            </a:r>
            <a:endParaRPr dirty="0"/>
          </a:p>
        </p:txBody>
      </p:sp>
      <p:grpSp>
        <p:nvGrpSpPr>
          <p:cNvPr id="493" name="Google Shape;493;p41"/>
          <p:cNvGrpSpPr/>
          <p:nvPr/>
        </p:nvGrpSpPr>
        <p:grpSpPr>
          <a:xfrm flipH="1">
            <a:off x="-2587087" y="445013"/>
            <a:ext cx="8170362" cy="707506"/>
            <a:chOff x="3477971" y="3575600"/>
            <a:chExt cx="6381600" cy="552609"/>
          </a:xfrm>
        </p:grpSpPr>
        <p:sp>
          <p:nvSpPr>
            <p:cNvPr id="494" name="Google Shape;494;p41"/>
            <p:cNvSpPr/>
            <p:nvPr/>
          </p:nvSpPr>
          <p:spPr>
            <a:xfrm>
              <a:off x="3477971" y="3575609"/>
              <a:ext cx="63816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3477974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76;p36">
            <a:extLst>
              <a:ext uri="{FF2B5EF4-FFF2-40B4-BE49-F238E27FC236}">
                <a16:creationId xmlns:a16="http://schemas.microsoft.com/office/drawing/2014/main" id="{2F19FA52-4D8E-7641-6D33-EC3AB315F2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12" y="1488496"/>
            <a:ext cx="8447976" cy="722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returns for the CDX North America IG, iTraxx Europe Main and iTraxx Europe Crossover, instead, are computed as: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868A0-2D5A-0CE6-7A3E-A355337D9403}"/>
                  </a:ext>
                </a:extLst>
              </p:cNvPr>
              <p:cNvSpPr txBox="1"/>
              <p:nvPr/>
            </p:nvSpPr>
            <p:spPr>
              <a:xfrm>
                <a:off x="2722904" y="2190844"/>
                <a:ext cx="3698192" cy="76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T" sz="1600" dirty="0"/>
                            <m:t> 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IT" sz="1600" dirty="0"/>
              </a:p>
              <a:p>
                <a:endParaRPr lang="en-IT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868A0-2D5A-0CE6-7A3E-A355337D9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904" y="2190844"/>
                <a:ext cx="3698192" cy="761812"/>
              </a:xfrm>
              <a:prstGeom prst="rect">
                <a:avLst/>
              </a:prstGeom>
              <a:blipFill>
                <a:blip r:embed="rId3"/>
                <a:stretch>
                  <a:fillRect t="-3279" r="-102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oogle Shape;15;p3">
            <a:extLst>
              <a:ext uri="{FF2B5EF4-FFF2-40B4-BE49-F238E27FC236}">
                <a16:creationId xmlns:a16="http://schemas.microsoft.com/office/drawing/2014/main" id="{9772564D-2FD0-8185-D2D0-93DE41959906}"/>
              </a:ext>
            </a:extLst>
          </p:cNvPr>
          <p:cNvGrpSpPr/>
          <p:nvPr/>
        </p:nvGrpSpPr>
        <p:grpSpPr>
          <a:xfrm>
            <a:off x="0" y="3506303"/>
            <a:ext cx="2394232" cy="2358638"/>
            <a:chOff x="7233663" y="3665882"/>
            <a:chExt cx="2394232" cy="2358638"/>
          </a:xfrm>
        </p:grpSpPr>
        <p:grpSp>
          <p:nvGrpSpPr>
            <p:cNvPr id="13" name="Google Shape;16;p3">
              <a:extLst>
                <a:ext uri="{FF2B5EF4-FFF2-40B4-BE49-F238E27FC236}">
                  <a16:creationId xmlns:a16="http://schemas.microsoft.com/office/drawing/2014/main" id="{C7A0E123-F479-C5FC-C907-F0AD4393D46B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15" name="Google Shape;17;p3">
                <a:extLst>
                  <a:ext uri="{FF2B5EF4-FFF2-40B4-BE49-F238E27FC236}">
                    <a16:creationId xmlns:a16="http://schemas.microsoft.com/office/drawing/2014/main" id="{07897FF4-A93D-2240-784D-0918209639D6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;p3">
                <a:extLst>
                  <a:ext uri="{FF2B5EF4-FFF2-40B4-BE49-F238E27FC236}">
                    <a16:creationId xmlns:a16="http://schemas.microsoft.com/office/drawing/2014/main" id="{89F9713C-5908-B92D-D85B-0A9BC000A456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;p3">
                <a:extLst>
                  <a:ext uri="{FF2B5EF4-FFF2-40B4-BE49-F238E27FC236}">
                    <a16:creationId xmlns:a16="http://schemas.microsoft.com/office/drawing/2014/main" id="{1A3BA36B-09FD-4472-5BC4-991877BDF762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0;p3">
              <a:hlinkClick r:id="rId4" action="ppaction://hlinksldjump"/>
              <a:extLst>
                <a:ext uri="{FF2B5EF4-FFF2-40B4-BE49-F238E27FC236}">
                  <a16:creationId xmlns:a16="http://schemas.microsoft.com/office/drawing/2014/main" id="{ECB5A458-09CC-36D5-9A28-9A5AA5A11756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376;p36">
            <a:extLst>
              <a:ext uri="{FF2B5EF4-FFF2-40B4-BE49-F238E27FC236}">
                <a16:creationId xmlns:a16="http://schemas.microsoft.com/office/drawing/2014/main" id="{C0E92117-82CE-950B-52F8-986AE12A7892}"/>
              </a:ext>
            </a:extLst>
          </p:cNvPr>
          <p:cNvSpPr txBox="1">
            <a:spLocks/>
          </p:cNvSpPr>
          <p:nvPr/>
        </p:nvSpPr>
        <p:spPr>
          <a:xfrm>
            <a:off x="553726" y="4488654"/>
            <a:ext cx="1342694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/>
              <a:t>Python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376;p36">
                <a:extLst>
                  <a:ext uri="{FF2B5EF4-FFF2-40B4-BE49-F238E27FC236}">
                    <a16:creationId xmlns:a16="http://schemas.microsoft.com/office/drawing/2014/main" id="{ED5D4B75-2390-90E7-4F76-EA78408465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828" y="2482947"/>
                <a:ext cx="1722088" cy="1131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lbert Sa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285750" indent="-285750" algn="just">
                  <a:buSzPct val="100000"/>
                  <a:buFont typeface="Arial" panose="020B0604020202020204" pitchFamily="34" charset="0"/>
                  <a:buChar char="•"/>
                </a:pPr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0.04</a:t>
                </a:r>
              </a:p>
              <a:p>
                <a:pPr marL="285750" indent="-285750" algn="just">
                  <a:buSzPct val="100000"/>
                  <a:buFont typeface="Arial" panose="020B0604020202020204" pitchFamily="34" charset="0"/>
                  <a:buChar char="•"/>
                </a:pPr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 </a:t>
                </a:r>
              </a:p>
              <a:p>
                <a:pPr marL="285750" indent="-285750" algn="just">
                  <a:buSzPct val="100000"/>
                  <a:buFont typeface="Arial" panose="020B0604020202020204" pitchFamily="34" charset="0"/>
                  <a:buChar char="•"/>
                </a:pPr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+ 0,4</m:t>
                        </m:r>
                      </m:den>
                    </m:f>
                  </m:oMath>
                </a14:m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Google Shape;376;p36">
                <a:extLst>
                  <a:ext uri="{FF2B5EF4-FFF2-40B4-BE49-F238E27FC236}">
                    <a16:creationId xmlns:a16="http://schemas.microsoft.com/office/drawing/2014/main" id="{ED5D4B75-2390-90E7-4F76-EA7840846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8" y="2482947"/>
                <a:ext cx="1722088" cy="1131168"/>
              </a:xfrm>
              <a:prstGeom prst="rect">
                <a:avLst/>
              </a:prstGeom>
              <a:blipFill>
                <a:blip r:embed="rId5"/>
                <a:stretch>
                  <a:fillRect l="-14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978F8728-25A1-CA23-5537-AEAEE29AE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9391"/>
              </p:ext>
            </p:extLst>
          </p:nvPr>
        </p:nvGraphicFramePr>
        <p:xfrm>
          <a:off x="3121618" y="3048531"/>
          <a:ext cx="5468656" cy="1872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7164">
                  <a:extLst>
                    <a:ext uri="{9D8B030D-6E8A-4147-A177-3AD203B41FA5}">
                      <a16:colId xmlns:a16="http://schemas.microsoft.com/office/drawing/2014/main" val="4018791610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034280272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011298498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1489835827"/>
                    </a:ext>
                  </a:extLst>
                </a:gridCol>
              </a:tblGrid>
              <a:tr h="347548"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CDX North America IG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iTraxx Europe Main 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iTraxx Europe Crossover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669437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31/03/2015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0,013%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0,018%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0,033%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015500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01/04/2015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0,022%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-0,027%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0,090%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921128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02/04/2015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0,022%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-0,035%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-0,029%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782590"/>
                  </a:ext>
                </a:extLst>
              </a:tr>
              <a:tr h="347548"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07/04/2015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0,106%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0,075%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dirty="0"/>
                        <a:t>0,246%</a:t>
                      </a:r>
                    </a:p>
                  </a:txBody>
                  <a:tcPr marL="85697" marR="85697" marT="42848" marB="428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651973"/>
                  </a:ext>
                </a:extLst>
              </a:tr>
            </a:tbl>
          </a:graphicData>
        </a:graphic>
      </p:graphicFrame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0CB45B65-1F60-534F-5D87-DD19EE76FB13}"/>
              </a:ext>
            </a:extLst>
          </p:cNvPr>
          <p:cNvSpPr/>
          <p:nvPr/>
        </p:nvSpPr>
        <p:spPr>
          <a:xfrm>
            <a:off x="89483" y="4390686"/>
            <a:ext cx="2304749" cy="593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1645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440" name="Google Shape;440;p40"/>
          <p:cNvGrpSpPr/>
          <p:nvPr/>
        </p:nvGrpSpPr>
        <p:grpSpPr>
          <a:xfrm flipH="1">
            <a:off x="-790915" y="445025"/>
            <a:ext cx="6912087" cy="707494"/>
            <a:chOff x="3993732" y="3575599"/>
            <a:chExt cx="5398803" cy="552601"/>
          </a:xfrm>
        </p:grpSpPr>
        <p:sp>
          <p:nvSpPr>
            <p:cNvPr id="441" name="Google Shape;441;p40"/>
            <p:cNvSpPr/>
            <p:nvPr/>
          </p:nvSpPr>
          <p:spPr>
            <a:xfrm>
              <a:off x="3993734" y="3575599"/>
              <a:ext cx="53988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993732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4" name="Google Shape;444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5" name="Google Shape;445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5;p3">
            <a:extLst>
              <a:ext uri="{FF2B5EF4-FFF2-40B4-BE49-F238E27FC236}">
                <a16:creationId xmlns:a16="http://schemas.microsoft.com/office/drawing/2014/main" id="{A408E0D6-D633-D5B5-6AAE-74382B584167}"/>
              </a:ext>
            </a:extLst>
          </p:cNvPr>
          <p:cNvGrpSpPr/>
          <p:nvPr/>
        </p:nvGrpSpPr>
        <p:grpSpPr>
          <a:xfrm>
            <a:off x="74327" y="3623983"/>
            <a:ext cx="2394232" cy="2358638"/>
            <a:chOff x="7233663" y="3665882"/>
            <a:chExt cx="2394232" cy="2358638"/>
          </a:xfrm>
        </p:grpSpPr>
        <p:grpSp>
          <p:nvGrpSpPr>
            <p:cNvPr id="3" name="Google Shape;16;p3">
              <a:extLst>
                <a:ext uri="{FF2B5EF4-FFF2-40B4-BE49-F238E27FC236}">
                  <a16:creationId xmlns:a16="http://schemas.microsoft.com/office/drawing/2014/main" id="{582DC94A-72DF-8C17-03C5-415B8DD75ACF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5" name="Google Shape;17;p3">
                <a:extLst>
                  <a:ext uri="{FF2B5EF4-FFF2-40B4-BE49-F238E27FC236}">
                    <a16:creationId xmlns:a16="http://schemas.microsoft.com/office/drawing/2014/main" id="{9614DF6C-5B79-F0BA-C43C-311E9E7A21CA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;p3">
                <a:extLst>
                  <a:ext uri="{FF2B5EF4-FFF2-40B4-BE49-F238E27FC236}">
                    <a16:creationId xmlns:a16="http://schemas.microsoft.com/office/drawing/2014/main" id="{0BF2C171-DB19-C818-9F4B-C6681BF9FC01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9;p3">
                <a:extLst>
                  <a:ext uri="{FF2B5EF4-FFF2-40B4-BE49-F238E27FC236}">
                    <a16:creationId xmlns:a16="http://schemas.microsoft.com/office/drawing/2014/main" id="{089B7A96-A8F5-B7A8-F8EB-1B0BC16F4DD0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0;p3">
              <a:hlinkClick r:id="rId3" action="ppaction://hlinksldjump"/>
              <a:extLst>
                <a:ext uri="{FF2B5EF4-FFF2-40B4-BE49-F238E27FC236}">
                  <a16:creationId xmlns:a16="http://schemas.microsoft.com/office/drawing/2014/main" id="{B60A299A-4A9C-AD0D-C0E9-BC2BF10995A5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172FD02-3FE6-95EB-9C96-EDEB55382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71" y="1373920"/>
            <a:ext cx="7503430" cy="707493"/>
          </a:xfrm>
        </p:spPr>
        <p:txBody>
          <a:bodyPr/>
          <a:lstStyle/>
          <a:p>
            <a:pPr marL="139700" indent="0" algn="just">
              <a:buNone/>
            </a:pPr>
            <a:r>
              <a:rPr lang="en-IT" dirty="0"/>
              <a:t>Finally, through the implementation of this analysis, we have been able to compute the Beta coefficient using the previously described formula. </a:t>
            </a:r>
            <a:r>
              <a:rPr lang="en-IT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 pointed out before, it has been calculated for the CDX North America IG and SPY. 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A6E54-91BD-BADF-F3B3-9A50BFAB7734}"/>
                  </a:ext>
                </a:extLst>
              </p:cNvPr>
              <p:cNvSpPr txBox="1"/>
              <p:nvPr/>
            </p:nvSpPr>
            <p:spPr>
              <a:xfrm>
                <a:off x="172390" y="2356883"/>
                <a:ext cx="7010032" cy="527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 algn="just">
                  <a:buNone/>
                </a:pPr>
                <a:r>
                  <a:rPr lang="en-IT" dirty="0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rPr>
                  <a:t>The covariance among the two is 0,000005 and the variance of the less volatile financial instrument is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6.100</m:t>
                    </m:r>
                    <m:sSup>
                      <m:sSup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lbert Sans"/>
                            <a:cs typeface="Albert Sans"/>
                            <a:sym typeface="Albert Sans"/>
                          </a:rPr>
                        </m:ctrlPr>
                      </m:sSupPr>
                      <m:e>
                        <m:r>
                          <a:rPr lang="it-IT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lbert Sans"/>
                            <a:cs typeface="Albert Sans"/>
                            <a:sym typeface="Albert Sans"/>
                          </a:rPr>
                          <m:t>𝑒</m:t>
                        </m:r>
                      </m:e>
                      <m:sup>
                        <m:r>
                          <a:rPr lang="it-IT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lbert Sans"/>
                            <a:cs typeface="Albert Sans"/>
                            <a:sym typeface="Albert Sans"/>
                          </a:rPr>
                          <m:t>−7</m:t>
                        </m:r>
                      </m:sup>
                    </m:sSup>
                    <m:r>
                      <a:rPr lang="it-IT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.</m:t>
                    </m:r>
                  </m:oMath>
                </a14:m>
                <a:endParaRPr lang="en-IT" dirty="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A6E54-91BD-BADF-F3B3-9A50BFAB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0" y="2356883"/>
                <a:ext cx="7010032" cy="527004"/>
              </a:xfrm>
              <a:prstGeom prst="rect">
                <a:avLst/>
              </a:prstGeom>
              <a:blipFill>
                <a:blip r:embed="rId4"/>
                <a:stretch>
                  <a:fillRect t="-2326" r="-181" b="-697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376;p36">
            <a:extLst>
              <a:ext uri="{FF2B5EF4-FFF2-40B4-BE49-F238E27FC236}">
                <a16:creationId xmlns:a16="http://schemas.microsoft.com/office/drawing/2014/main" id="{0C9BB457-89B2-B7F9-6C53-9804345FF642}"/>
              </a:ext>
            </a:extLst>
          </p:cNvPr>
          <p:cNvSpPr txBox="1">
            <a:spLocks/>
          </p:cNvSpPr>
          <p:nvPr/>
        </p:nvSpPr>
        <p:spPr>
          <a:xfrm>
            <a:off x="641964" y="4620127"/>
            <a:ext cx="1342694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/>
              <a:t>Python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89E83-4AC0-FE59-4C3E-C284680B5B6D}"/>
              </a:ext>
            </a:extLst>
          </p:cNvPr>
          <p:cNvSpPr txBox="1"/>
          <p:nvPr/>
        </p:nvSpPr>
        <p:spPr>
          <a:xfrm>
            <a:off x="161337" y="3308834"/>
            <a:ext cx="6264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r>
              <a:rPr lang="en-IT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two values lead us to obtain the Beta coefficient, that 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8A4CA-4515-DF14-50D0-C1E7A2A34269}"/>
              </a:ext>
            </a:extLst>
          </p:cNvPr>
          <p:cNvSpPr txBox="1"/>
          <p:nvPr/>
        </p:nvSpPr>
        <p:spPr>
          <a:xfrm>
            <a:off x="3046867" y="3839606"/>
            <a:ext cx="1525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r>
              <a:rPr lang="it-IT" sz="3200" b="1" dirty="0">
                <a:solidFill>
                  <a:srgbClr val="37A76F"/>
                </a:solidFill>
                <a:latin typeface="Albert Sans"/>
                <a:ea typeface="Albert Sans"/>
                <a:cs typeface="Albert Sans"/>
                <a:sym typeface="Albert Sans"/>
              </a:rPr>
              <a:t>8.35x</a:t>
            </a:r>
            <a:endParaRPr lang="en-IT" sz="3200" b="1" dirty="0">
              <a:solidFill>
                <a:srgbClr val="37A76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91E0A5DA-47FD-C28D-C4E5-BD7F166B119D}"/>
              </a:ext>
            </a:extLst>
          </p:cNvPr>
          <p:cNvSpPr/>
          <p:nvPr/>
        </p:nvSpPr>
        <p:spPr>
          <a:xfrm>
            <a:off x="253388" y="4594727"/>
            <a:ext cx="2061938" cy="41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580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4"/>
          <p:cNvSpPr txBox="1">
            <a:spLocks noGrp="1"/>
          </p:cNvSpPr>
          <p:nvPr>
            <p:ph type="title"/>
          </p:nvPr>
        </p:nvSpPr>
        <p:spPr>
          <a:xfrm>
            <a:off x="1284000" y="1412515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Thanks!</a:t>
            </a:r>
            <a:endParaRPr sz="11500" dirty="0"/>
          </a:p>
        </p:txBody>
      </p:sp>
      <p:grpSp>
        <p:nvGrpSpPr>
          <p:cNvPr id="935" name="Google Shape;935;p54"/>
          <p:cNvGrpSpPr/>
          <p:nvPr/>
        </p:nvGrpSpPr>
        <p:grpSpPr>
          <a:xfrm>
            <a:off x="6808520" y="982872"/>
            <a:ext cx="4052154" cy="707497"/>
            <a:chOff x="6456475" y="3575600"/>
            <a:chExt cx="3165004" cy="552603"/>
          </a:xfrm>
        </p:grpSpPr>
        <p:sp>
          <p:nvSpPr>
            <p:cNvPr id="936" name="Google Shape;936;p54"/>
            <p:cNvSpPr/>
            <p:nvPr/>
          </p:nvSpPr>
          <p:spPr>
            <a:xfrm>
              <a:off x="6456479" y="3575603"/>
              <a:ext cx="31650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54"/>
          <p:cNvGrpSpPr/>
          <p:nvPr/>
        </p:nvGrpSpPr>
        <p:grpSpPr>
          <a:xfrm>
            <a:off x="5793175" y="107500"/>
            <a:ext cx="5067377" cy="875381"/>
            <a:chOff x="6456469" y="3575596"/>
            <a:chExt cx="3198900" cy="552604"/>
          </a:xfrm>
        </p:grpSpPr>
        <p:sp>
          <p:nvSpPr>
            <p:cNvPr id="939" name="Google Shape;939;p54"/>
            <p:cNvSpPr/>
            <p:nvPr/>
          </p:nvSpPr>
          <p:spPr>
            <a:xfrm>
              <a:off x="6456469" y="3575596"/>
              <a:ext cx="31989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54"/>
          <p:cNvGrpSpPr/>
          <p:nvPr/>
        </p:nvGrpSpPr>
        <p:grpSpPr>
          <a:xfrm>
            <a:off x="7876952" y="1690372"/>
            <a:ext cx="2983611" cy="707497"/>
            <a:chOff x="6456470" y="3575600"/>
            <a:chExt cx="2330400" cy="552603"/>
          </a:xfrm>
        </p:grpSpPr>
        <p:sp>
          <p:nvSpPr>
            <p:cNvPr id="942" name="Google Shape;942;p54"/>
            <p:cNvSpPr/>
            <p:nvPr/>
          </p:nvSpPr>
          <p:spPr>
            <a:xfrm>
              <a:off x="6456470" y="3575603"/>
              <a:ext cx="23304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54"/>
          <p:cNvGrpSpPr/>
          <p:nvPr/>
        </p:nvGrpSpPr>
        <p:grpSpPr>
          <a:xfrm flipH="1">
            <a:off x="-668305" y="4250247"/>
            <a:ext cx="4052154" cy="707497"/>
            <a:chOff x="6456475" y="3575600"/>
            <a:chExt cx="3165004" cy="552603"/>
          </a:xfrm>
        </p:grpSpPr>
        <p:sp>
          <p:nvSpPr>
            <p:cNvPr id="945" name="Google Shape;945;p54"/>
            <p:cNvSpPr/>
            <p:nvPr/>
          </p:nvSpPr>
          <p:spPr>
            <a:xfrm>
              <a:off x="6456479" y="3575603"/>
              <a:ext cx="31650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2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40">
            <a:extLst>
              <a:ext uri="{FF2B5EF4-FFF2-40B4-BE49-F238E27FC236}">
                <a16:creationId xmlns:a16="http://schemas.microsoft.com/office/drawing/2014/main" id="{069614D0-C8AE-76E0-5CF8-12059968FD4D}"/>
              </a:ext>
            </a:extLst>
          </p:cNvPr>
          <p:cNvSpPr txBox="1">
            <a:spLocks/>
          </p:cNvSpPr>
          <p:nvPr/>
        </p:nvSpPr>
        <p:spPr>
          <a:xfrm>
            <a:off x="1242559" y="18854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Returns for the benchmark</a:t>
            </a:r>
          </a:p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Python Code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63D870-AF83-2677-0D7C-6DF396000CB9}"/>
              </a:ext>
            </a:extLst>
          </p:cNvPr>
          <p:cNvGrpSpPr/>
          <p:nvPr/>
        </p:nvGrpSpPr>
        <p:grpSpPr>
          <a:xfrm>
            <a:off x="1181059" y="1979376"/>
            <a:ext cx="7772400" cy="592374"/>
            <a:chOff x="317810" y="2797562"/>
            <a:chExt cx="7772400" cy="592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6A2BB0-FC25-8CB2-AC53-EC5F33430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9799"/>
            <a:stretch/>
          </p:blipFill>
          <p:spPr>
            <a:xfrm>
              <a:off x="317810" y="2797562"/>
              <a:ext cx="7772400" cy="5234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BCFD87-A94C-4441-6BFF-9D8929DC5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984"/>
            <a:stretch/>
          </p:blipFill>
          <p:spPr>
            <a:xfrm>
              <a:off x="317810" y="3316782"/>
              <a:ext cx="7772400" cy="7315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BD2D706-9E80-3A52-FBE3-693A3B8D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022014"/>
            <a:ext cx="7772400" cy="1076614"/>
          </a:xfrm>
          <a:prstGeom prst="rect">
            <a:avLst/>
          </a:prstGeom>
        </p:spPr>
      </p:pic>
      <p:grpSp>
        <p:nvGrpSpPr>
          <p:cNvPr id="9" name="Google Shape;15;p3">
            <a:extLst>
              <a:ext uri="{FF2B5EF4-FFF2-40B4-BE49-F238E27FC236}">
                <a16:creationId xmlns:a16="http://schemas.microsoft.com/office/drawing/2014/main" id="{82B41993-CA9D-CD3C-72FF-0866CDD2D2B8}"/>
              </a:ext>
            </a:extLst>
          </p:cNvPr>
          <p:cNvGrpSpPr/>
          <p:nvPr/>
        </p:nvGrpSpPr>
        <p:grpSpPr>
          <a:xfrm>
            <a:off x="0" y="3506303"/>
            <a:ext cx="2394232" cy="2358638"/>
            <a:chOff x="7233663" y="3665882"/>
            <a:chExt cx="2394232" cy="2358638"/>
          </a:xfrm>
        </p:grpSpPr>
        <p:grpSp>
          <p:nvGrpSpPr>
            <p:cNvPr id="10" name="Google Shape;16;p3">
              <a:extLst>
                <a:ext uri="{FF2B5EF4-FFF2-40B4-BE49-F238E27FC236}">
                  <a16:creationId xmlns:a16="http://schemas.microsoft.com/office/drawing/2014/main" id="{5F22928D-6B1A-864D-9B3E-EE587160D6CB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12" name="Google Shape;17;p3">
                <a:extLst>
                  <a:ext uri="{FF2B5EF4-FFF2-40B4-BE49-F238E27FC236}">
                    <a16:creationId xmlns:a16="http://schemas.microsoft.com/office/drawing/2014/main" id="{5F65EF36-28F7-1D64-F1D5-DDCE35D1D42C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;p3">
                <a:extLst>
                  <a:ext uri="{FF2B5EF4-FFF2-40B4-BE49-F238E27FC236}">
                    <a16:creationId xmlns:a16="http://schemas.microsoft.com/office/drawing/2014/main" id="{725258A2-B4F2-90D6-FA63-BB183CDF0BF1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9;p3">
                <a:extLst>
                  <a:ext uri="{FF2B5EF4-FFF2-40B4-BE49-F238E27FC236}">
                    <a16:creationId xmlns:a16="http://schemas.microsoft.com/office/drawing/2014/main" id="{C951927A-6A40-01D3-5B61-4A34A2F7E4CD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0;p3">
              <a:hlinkClick r:id="rId4" action="ppaction://hlinksldjump"/>
              <a:extLst>
                <a:ext uri="{FF2B5EF4-FFF2-40B4-BE49-F238E27FC236}">
                  <a16:creationId xmlns:a16="http://schemas.microsoft.com/office/drawing/2014/main" id="{C334331E-F18C-1F25-1A19-2425B0477240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376;p36">
            <a:extLst>
              <a:ext uri="{FF2B5EF4-FFF2-40B4-BE49-F238E27FC236}">
                <a16:creationId xmlns:a16="http://schemas.microsoft.com/office/drawing/2014/main" id="{5A94E4BA-34DA-FCBB-CFE7-CBAC0103BFB1}"/>
              </a:ext>
            </a:extLst>
          </p:cNvPr>
          <p:cNvSpPr txBox="1">
            <a:spLocks/>
          </p:cNvSpPr>
          <p:nvPr/>
        </p:nvSpPr>
        <p:spPr>
          <a:xfrm>
            <a:off x="196818" y="4507788"/>
            <a:ext cx="2436656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sz="1200" b="1" dirty="0"/>
              <a:t>Back to the previous slide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54ACAAF3-43B4-2777-B1A1-9884662B9037}"/>
              </a:ext>
            </a:extLst>
          </p:cNvPr>
          <p:cNvSpPr/>
          <p:nvPr/>
        </p:nvSpPr>
        <p:spPr>
          <a:xfrm>
            <a:off x="196818" y="4390686"/>
            <a:ext cx="2050623" cy="61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50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flipH="1">
            <a:off x="-3472675" y="1165299"/>
            <a:ext cx="5455165" cy="875381"/>
            <a:chOff x="6456469" y="3575596"/>
            <a:chExt cx="3443700" cy="552604"/>
          </a:xfrm>
        </p:grpSpPr>
        <p:sp>
          <p:nvSpPr>
            <p:cNvPr id="318" name="Google Shape;318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965327" y="2655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3"/>
          </p:nvPr>
        </p:nvSpPr>
        <p:spPr>
          <a:xfrm>
            <a:off x="4091574" y="3386425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 volatility measure: Beta Coefficient</a:t>
            </a: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15"/>
          </p:nvPr>
        </p:nvSpPr>
        <p:spPr>
          <a:xfrm>
            <a:off x="4761262" y="4059066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 idx="5"/>
          </p:nvPr>
        </p:nvSpPr>
        <p:spPr>
          <a:xfrm>
            <a:off x="1121750" y="1405736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9"/>
          </p:nvPr>
        </p:nvSpPr>
        <p:spPr>
          <a:xfrm>
            <a:off x="2156773" y="1231552"/>
            <a:ext cx="3391200" cy="761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Introduction to financial instruments</a:t>
            </a:r>
            <a:endParaRPr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4"/>
          </p:nvPr>
        </p:nvSpPr>
        <p:spPr>
          <a:xfrm>
            <a:off x="3205668" y="2474874"/>
            <a:ext cx="2732664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Credit Default Swap Theory</a:t>
            </a:r>
            <a:endParaRPr dirty="0"/>
          </a:p>
        </p:txBody>
      </p:sp>
      <p:grpSp>
        <p:nvGrpSpPr>
          <p:cNvPr id="330" name="Google Shape;330;p34"/>
          <p:cNvGrpSpPr/>
          <p:nvPr/>
        </p:nvGrpSpPr>
        <p:grpSpPr>
          <a:xfrm flipH="1">
            <a:off x="-2702000" y="2037187"/>
            <a:ext cx="5455165" cy="875381"/>
            <a:chOff x="6456469" y="3575596"/>
            <a:chExt cx="3443700" cy="552604"/>
          </a:xfrm>
        </p:grpSpPr>
        <p:sp>
          <p:nvSpPr>
            <p:cNvPr id="331" name="Google Shape;331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4"/>
          <p:cNvSpPr txBox="1">
            <a:spLocks noGrp="1"/>
          </p:cNvSpPr>
          <p:nvPr>
            <p:ph type="title" idx="6"/>
          </p:nvPr>
        </p:nvSpPr>
        <p:spPr>
          <a:xfrm>
            <a:off x="1892625" y="2251075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34" name="Google Shape;334;p34"/>
          <p:cNvGrpSpPr/>
          <p:nvPr/>
        </p:nvGrpSpPr>
        <p:grpSpPr>
          <a:xfrm flipH="1">
            <a:off x="-1936093" y="2909051"/>
            <a:ext cx="5455165" cy="875381"/>
            <a:chOff x="6456469" y="3575596"/>
            <a:chExt cx="3443700" cy="552604"/>
          </a:xfrm>
        </p:grpSpPr>
        <p:sp>
          <p:nvSpPr>
            <p:cNvPr id="335" name="Google Shape;335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34"/>
          <p:cNvSpPr txBox="1">
            <a:spLocks noGrp="1"/>
          </p:cNvSpPr>
          <p:nvPr>
            <p:ph type="title" idx="7"/>
          </p:nvPr>
        </p:nvSpPr>
        <p:spPr>
          <a:xfrm>
            <a:off x="2656850" y="3122939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8" name="Google Shape;338;p34"/>
          <p:cNvGrpSpPr/>
          <p:nvPr/>
        </p:nvGrpSpPr>
        <p:grpSpPr>
          <a:xfrm flipH="1">
            <a:off x="-1165096" y="3780928"/>
            <a:ext cx="5455165" cy="875381"/>
            <a:chOff x="6456469" y="3575596"/>
            <a:chExt cx="3443700" cy="552604"/>
          </a:xfrm>
        </p:grpSpPr>
        <p:sp>
          <p:nvSpPr>
            <p:cNvPr id="339" name="Google Shape;339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4"/>
          <p:cNvSpPr txBox="1">
            <a:spLocks noGrp="1"/>
          </p:cNvSpPr>
          <p:nvPr>
            <p:ph type="title" idx="8"/>
          </p:nvPr>
        </p:nvSpPr>
        <p:spPr>
          <a:xfrm>
            <a:off x="3415352" y="3994815"/>
            <a:ext cx="85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 rot="-2700000" flipH="1">
            <a:off x="268610" y="471195"/>
            <a:ext cx="1045765" cy="1045615"/>
            <a:chOff x="3741950" y="353925"/>
            <a:chExt cx="1045775" cy="1045625"/>
          </a:xfrm>
        </p:grpSpPr>
        <p:sp>
          <p:nvSpPr>
            <p:cNvPr id="343" name="Google Shape;343;p34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5D5B709C-6A9C-EAAB-F1AA-F58DC12D88FA}"/>
              </a:ext>
            </a:extLst>
          </p:cNvPr>
          <p:cNvSpPr/>
          <p:nvPr/>
        </p:nvSpPr>
        <p:spPr>
          <a:xfrm>
            <a:off x="2156773" y="1231552"/>
            <a:ext cx="3184661" cy="621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A5F57865-FBB9-B34C-8208-3CA2F3E622B2}"/>
              </a:ext>
            </a:extLst>
          </p:cNvPr>
          <p:cNvSpPr/>
          <p:nvPr/>
        </p:nvSpPr>
        <p:spPr>
          <a:xfrm>
            <a:off x="3205668" y="2037187"/>
            <a:ext cx="2342305" cy="750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822F06D4-E58E-FD10-A0A7-20AA8D7D1AC9}"/>
              </a:ext>
            </a:extLst>
          </p:cNvPr>
          <p:cNvSpPr/>
          <p:nvPr/>
        </p:nvSpPr>
        <p:spPr>
          <a:xfrm>
            <a:off x="4091574" y="2999678"/>
            <a:ext cx="3112114" cy="68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D406CCCF-CAE6-7AD1-A423-E4C57832EC16}"/>
              </a:ext>
            </a:extLst>
          </p:cNvPr>
          <p:cNvSpPr/>
          <p:nvPr/>
        </p:nvSpPr>
        <p:spPr>
          <a:xfrm>
            <a:off x="4761262" y="3911948"/>
            <a:ext cx="2029831" cy="62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40">
            <a:extLst>
              <a:ext uri="{FF2B5EF4-FFF2-40B4-BE49-F238E27FC236}">
                <a16:creationId xmlns:a16="http://schemas.microsoft.com/office/drawing/2014/main" id="{4B885C04-0424-D000-1920-CCA0847B84B7}"/>
              </a:ext>
            </a:extLst>
          </p:cNvPr>
          <p:cNvSpPr txBox="1">
            <a:spLocks/>
          </p:cNvSpPr>
          <p:nvPr/>
        </p:nvSpPr>
        <p:spPr>
          <a:xfrm>
            <a:off x="1242559" y="18854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Returns for the CDS</a:t>
            </a:r>
          </a:p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Python Code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A37B7-55A0-A4C2-244E-61E2BCD2CFA1}"/>
              </a:ext>
            </a:extLst>
          </p:cNvPr>
          <p:cNvGrpSpPr/>
          <p:nvPr/>
        </p:nvGrpSpPr>
        <p:grpSpPr>
          <a:xfrm>
            <a:off x="270325" y="1865133"/>
            <a:ext cx="7926059" cy="2325867"/>
            <a:chOff x="292100" y="1332064"/>
            <a:chExt cx="6756400" cy="19826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9AB878-329E-E77E-72D3-5085A732B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843"/>
            <a:stretch/>
          </p:blipFill>
          <p:spPr>
            <a:xfrm>
              <a:off x="292100" y="1332064"/>
              <a:ext cx="6756400" cy="186833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7879F3-498F-F334-DB2E-CDB6B575D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863" b="-1155"/>
            <a:stretch/>
          </p:blipFill>
          <p:spPr>
            <a:xfrm>
              <a:off x="292100" y="3200400"/>
              <a:ext cx="6756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90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40">
            <a:extLst>
              <a:ext uri="{FF2B5EF4-FFF2-40B4-BE49-F238E27FC236}">
                <a16:creationId xmlns:a16="http://schemas.microsoft.com/office/drawing/2014/main" id="{7111051B-A68C-4E3F-3B84-2678A1FA9A96}"/>
              </a:ext>
            </a:extLst>
          </p:cNvPr>
          <p:cNvSpPr txBox="1">
            <a:spLocks/>
          </p:cNvSpPr>
          <p:nvPr/>
        </p:nvSpPr>
        <p:spPr>
          <a:xfrm>
            <a:off x="1242559" y="188546"/>
            <a:ext cx="7710900" cy="1259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Returns for the CDS</a:t>
            </a:r>
          </a:p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Python Code - 2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C5829A-9E7D-74A4-FA5C-B0CAC0D1198C}"/>
              </a:ext>
            </a:extLst>
          </p:cNvPr>
          <p:cNvGrpSpPr/>
          <p:nvPr/>
        </p:nvGrpSpPr>
        <p:grpSpPr>
          <a:xfrm>
            <a:off x="1028700" y="1447799"/>
            <a:ext cx="7277101" cy="3404426"/>
            <a:chOff x="469900" y="1728096"/>
            <a:chExt cx="7277101" cy="3404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F1AAD7-F2BE-FC7B-D283-3EC011EAE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900" y="1728096"/>
              <a:ext cx="7277100" cy="203369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2FD6FE-A1E7-8890-1BC3-6F22A3D5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56"/>
            <a:stretch/>
          </p:blipFill>
          <p:spPr>
            <a:xfrm>
              <a:off x="469900" y="3687571"/>
              <a:ext cx="7277100" cy="13593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7977F4-544B-0DC3-F304-23A1530DD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863" b="-1155"/>
            <a:stretch/>
          </p:blipFill>
          <p:spPr>
            <a:xfrm>
              <a:off x="469901" y="5009414"/>
              <a:ext cx="7277100" cy="123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56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40">
            <a:extLst>
              <a:ext uri="{FF2B5EF4-FFF2-40B4-BE49-F238E27FC236}">
                <a16:creationId xmlns:a16="http://schemas.microsoft.com/office/drawing/2014/main" id="{7111051B-A68C-4E3F-3B84-2678A1FA9A96}"/>
              </a:ext>
            </a:extLst>
          </p:cNvPr>
          <p:cNvSpPr txBox="1">
            <a:spLocks/>
          </p:cNvSpPr>
          <p:nvPr/>
        </p:nvSpPr>
        <p:spPr>
          <a:xfrm>
            <a:off x="1242559" y="188546"/>
            <a:ext cx="7710900" cy="1259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Returns for the CDS</a:t>
            </a:r>
          </a:p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Python Code - 3</a:t>
            </a:r>
          </a:p>
        </p:txBody>
      </p:sp>
      <p:grpSp>
        <p:nvGrpSpPr>
          <p:cNvPr id="7" name="Google Shape;15;p3">
            <a:extLst>
              <a:ext uri="{FF2B5EF4-FFF2-40B4-BE49-F238E27FC236}">
                <a16:creationId xmlns:a16="http://schemas.microsoft.com/office/drawing/2014/main" id="{56403240-2C81-7E42-3EBB-D0AE8EC373F5}"/>
              </a:ext>
            </a:extLst>
          </p:cNvPr>
          <p:cNvGrpSpPr/>
          <p:nvPr/>
        </p:nvGrpSpPr>
        <p:grpSpPr>
          <a:xfrm>
            <a:off x="132967" y="3589566"/>
            <a:ext cx="2394232" cy="2358638"/>
            <a:chOff x="7233663" y="3665882"/>
            <a:chExt cx="2394232" cy="2358638"/>
          </a:xfrm>
        </p:grpSpPr>
        <p:grpSp>
          <p:nvGrpSpPr>
            <p:cNvPr id="8" name="Google Shape;16;p3">
              <a:extLst>
                <a:ext uri="{FF2B5EF4-FFF2-40B4-BE49-F238E27FC236}">
                  <a16:creationId xmlns:a16="http://schemas.microsoft.com/office/drawing/2014/main" id="{3A567B7B-0884-C545-A145-4037609D3997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10" name="Google Shape;17;p3">
                <a:extLst>
                  <a:ext uri="{FF2B5EF4-FFF2-40B4-BE49-F238E27FC236}">
                    <a16:creationId xmlns:a16="http://schemas.microsoft.com/office/drawing/2014/main" id="{65515325-A7EA-CBDC-79A5-7FB8328A2623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;p3">
                <a:extLst>
                  <a:ext uri="{FF2B5EF4-FFF2-40B4-BE49-F238E27FC236}">
                    <a16:creationId xmlns:a16="http://schemas.microsoft.com/office/drawing/2014/main" id="{7D7DADD8-75D3-A7C1-19E6-30BBD2AB684C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9;p3">
                <a:extLst>
                  <a:ext uri="{FF2B5EF4-FFF2-40B4-BE49-F238E27FC236}">
                    <a16:creationId xmlns:a16="http://schemas.microsoft.com/office/drawing/2014/main" id="{CEC45F9A-CE02-2865-61EF-DAA015E7FED4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0;p3">
              <a:hlinkClick r:id="rId2" action="ppaction://hlinksldjump"/>
              <a:extLst>
                <a:ext uri="{FF2B5EF4-FFF2-40B4-BE49-F238E27FC236}">
                  <a16:creationId xmlns:a16="http://schemas.microsoft.com/office/drawing/2014/main" id="{C370D321-A8BA-EB47-01FE-26DE5654490C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76;p36">
            <a:extLst>
              <a:ext uri="{FF2B5EF4-FFF2-40B4-BE49-F238E27FC236}">
                <a16:creationId xmlns:a16="http://schemas.microsoft.com/office/drawing/2014/main" id="{C03C7E84-253E-E9D3-A68D-89B7F7BBFC9E}"/>
              </a:ext>
            </a:extLst>
          </p:cNvPr>
          <p:cNvSpPr txBox="1">
            <a:spLocks/>
          </p:cNvSpPr>
          <p:nvPr/>
        </p:nvSpPr>
        <p:spPr>
          <a:xfrm>
            <a:off x="355337" y="4593136"/>
            <a:ext cx="2436656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sz="1200" b="1" dirty="0"/>
              <a:t>Back to the previous slide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28DD21-3FDD-896C-08D7-856C7AC86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46"/>
          <a:stretch/>
        </p:blipFill>
        <p:spPr>
          <a:xfrm>
            <a:off x="88900" y="6260882"/>
            <a:ext cx="7772400" cy="11455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3A0723C-7924-E9DC-1EF3-27BE4713334F}"/>
              </a:ext>
            </a:extLst>
          </p:cNvPr>
          <p:cNvGrpSpPr/>
          <p:nvPr/>
        </p:nvGrpSpPr>
        <p:grpSpPr>
          <a:xfrm>
            <a:off x="528884" y="1970702"/>
            <a:ext cx="8086232" cy="2148413"/>
            <a:chOff x="366962" y="2229327"/>
            <a:chExt cx="8086232" cy="21484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5B1AFA-1F40-55EA-770F-9DBAE583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863" b="-1155"/>
            <a:stretch/>
          </p:blipFill>
          <p:spPr>
            <a:xfrm>
              <a:off x="394676" y="4246722"/>
              <a:ext cx="7744683" cy="13101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BE2E64-DABE-E733-5904-C8D25AD77EE2}"/>
                </a:ext>
              </a:extLst>
            </p:cNvPr>
            <p:cNvGrpSpPr/>
            <p:nvPr/>
          </p:nvGrpSpPr>
          <p:grpSpPr>
            <a:xfrm>
              <a:off x="366962" y="2229327"/>
              <a:ext cx="8086232" cy="2021122"/>
              <a:chOff x="366962" y="2229327"/>
              <a:chExt cx="8086232" cy="202112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341B47F-F604-7B61-14C6-296B23863670}"/>
                  </a:ext>
                </a:extLst>
              </p:cNvPr>
              <p:cNvGrpSpPr/>
              <p:nvPr/>
            </p:nvGrpSpPr>
            <p:grpSpPr>
              <a:xfrm>
                <a:off x="366962" y="2229327"/>
                <a:ext cx="8086232" cy="2021122"/>
                <a:chOff x="366962" y="2229327"/>
                <a:chExt cx="8086232" cy="202112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0054C89-ABF6-9663-4E19-2843B449FD6B}"/>
                    </a:ext>
                  </a:extLst>
                </p:cNvPr>
                <p:cNvGrpSpPr/>
                <p:nvPr/>
              </p:nvGrpSpPr>
              <p:grpSpPr>
                <a:xfrm>
                  <a:off x="366962" y="2294546"/>
                  <a:ext cx="8086232" cy="1955903"/>
                  <a:chOff x="366962" y="2294546"/>
                  <a:chExt cx="8086232" cy="1955903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52E6B422-0242-7D06-5ECA-9CA55678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4677" y="2998958"/>
                    <a:ext cx="7744684" cy="1251491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3B3C8F3F-D0B8-76DD-985A-BAFE060DA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66962" y="2294546"/>
                    <a:ext cx="8086232" cy="704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EA45DFB-C8DF-B816-4447-05865B4AF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-437" b="97230"/>
                <a:stretch/>
              </p:blipFill>
              <p:spPr>
                <a:xfrm>
                  <a:off x="394674" y="2229327"/>
                  <a:ext cx="7740000" cy="69367"/>
                </a:xfrm>
                <a:prstGeom prst="rect">
                  <a:avLst/>
                </a:prstGeom>
              </p:spPr>
            </p:pic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BAB6401-36B7-70B2-5458-67E2707BDE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3393" t="40514" r="10192" b="44518"/>
              <a:stretch/>
            </p:blipFill>
            <p:spPr>
              <a:xfrm>
                <a:off x="5233013" y="2767693"/>
                <a:ext cx="2820318" cy="187331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hlinkClick r:id="rId2" action="ppaction://hlinksldjump"/>
            <a:extLst>
              <a:ext uri="{FF2B5EF4-FFF2-40B4-BE49-F238E27FC236}">
                <a16:creationId xmlns:a16="http://schemas.microsoft.com/office/drawing/2014/main" id="{B1B3B9B5-3BBD-DE03-FC6F-337039A3A135}"/>
              </a:ext>
            </a:extLst>
          </p:cNvPr>
          <p:cNvSpPr/>
          <p:nvPr/>
        </p:nvSpPr>
        <p:spPr>
          <a:xfrm>
            <a:off x="311269" y="4549068"/>
            <a:ext cx="2057357" cy="495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952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40">
            <a:extLst>
              <a:ext uri="{FF2B5EF4-FFF2-40B4-BE49-F238E27FC236}">
                <a16:creationId xmlns:a16="http://schemas.microsoft.com/office/drawing/2014/main" id="{A11AE0D6-DDE1-07E1-5526-70F2D7D4AEB1}"/>
              </a:ext>
            </a:extLst>
          </p:cNvPr>
          <p:cNvSpPr txBox="1">
            <a:spLocks/>
          </p:cNvSpPr>
          <p:nvPr/>
        </p:nvSpPr>
        <p:spPr>
          <a:xfrm>
            <a:off x="1242559" y="18854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Beta Calculation</a:t>
            </a:r>
          </a:p>
          <a:p>
            <a:pPr algn="r"/>
            <a:r>
              <a:rPr lang="en-GB" sz="3500" b="1" dirty="0">
                <a:solidFill>
                  <a:schemeClr val="dk1"/>
                </a:solidFill>
                <a:latin typeface="Albert Sans"/>
                <a:sym typeface="Albert Sans"/>
              </a:rPr>
              <a:t>Python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448D5-1A51-49B1-2B9E-1552AF78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9" y="2219211"/>
            <a:ext cx="7772400" cy="1533779"/>
          </a:xfrm>
          <a:prstGeom prst="rect">
            <a:avLst/>
          </a:prstGeom>
        </p:spPr>
      </p:pic>
      <p:grpSp>
        <p:nvGrpSpPr>
          <p:cNvPr id="4" name="Google Shape;15;p3">
            <a:extLst>
              <a:ext uri="{FF2B5EF4-FFF2-40B4-BE49-F238E27FC236}">
                <a16:creationId xmlns:a16="http://schemas.microsoft.com/office/drawing/2014/main" id="{30A2A3E4-0E3D-968B-5578-8B3844888E78}"/>
              </a:ext>
            </a:extLst>
          </p:cNvPr>
          <p:cNvGrpSpPr/>
          <p:nvPr/>
        </p:nvGrpSpPr>
        <p:grpSpPr>
          <a:xfrm>
            <a:off x="132967" y="3589566"/>
            <a:ext cx="2394232" cy="2358638"/>
            <a:chOff x="7233663" y="3665882"/>
            <a:chExt cx="2394232" cy="2358638"/>
          </a:xfrm>
        </p:grpSpPr>
        <p:grpSp>
          <p:nvGrpSpPr>
            <p:cNvPr id="5" name="Google Shape;16;p3">
              <a:extLst>
                <a:ext uri="{FF2B5EF4-FFF2-40B4-BE49-F238E27FC236}">
                  <a16:creationId xmlns:a16="http://schemas.microsoft.com/office/drawing/2014/main" id="{BF5D04F6-F785-56F4-C8AC-DF6205606FBC}"/>
                </a:ext>
              </a:extLst>
            </p:cNvPr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7" name="Google Shape;17;p3">
                <a:extLst>
                  <a:ext uri="{FF2B5EF4-FFF2-40B4-BE49-F238E27FC236}">
                    <a16:creationId xmlns:a16="http://schemas.microsoft.com/office/drawing/2014/main" id="{6D6634FD-8EBD-EEFB-F78F-BE9E91BADAE0}"/>
                  </a:ext>
                </a:extLst>
              </p:cNvPr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;p3">
                <a:extLst>
                  <a:ext uri="{FF2B5EF4-FFF2-40B4-BE49-F238E27FC236}">
                    <a16:creationId xmlns:a16="http://schemas.microsoft.com/office/drawing/2014/main" id="{5AAFB7D1-2B70-7D85-A985-F72A30FA6960}"/>
                  </a:ext>
                </a:extLst>
              </p:cNvPr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9;p3">
                <a:extLst>
                  <a:ext uri="{FF2B5EF4-FFF2-40B4-BE49-F238E27FC236}">
                    <a16:creationId xmlns:a16="http://schemas.microsoft.com/office/drawing/2014/main" id="{98480648-9184-2A45-21DF-0CE93D4C0DC9}"/>
                  </a:ext>
                </a:extLst>
              </p:cNvPr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0;p3">
              <a:hlinkClick r:id="rId3" action="ppaction://hlinksldjump"/>
              <a:extLst>
                <a:ext uri="{FF2B5EF4-FFF2-40B4-BE49-F238E27FC236}">
                  <a16:creationId xmlns:a16="http://schemas.microsoft.com/office/drawing/2014/main" id="{7D8A28DD-9E56-7481-9D8B-925343D24662}"/>
                </a:ext>
              </a:extLst>
            </p:cNvPr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Google Shape;376;p36">
            <a:extLst>
              <a:ext uri="{FF2B5EF4-FFF2-40B4-BE49-F238E27FC236}">
                <a16:creationId xmlns:a16="http://schemas.microsoft.com/office/drawing/2014/main" id="{D8835C59-5D11-6A52-4419-0AB4ACE437B4}"/>
              </a:ext>
            </a:extLst>
          </p:cNvPr>
          <p:cNvSpPr txBox="1">
            <a:spLocks/>
          </p:cNvSpPr>
          <p:nvPr/>
        </p:nvSpPr>
        <p:spPr>
          <a:xfrm>
            <a:off x="355337" y="4593136"/>
            <a:ext cx="2436656" cy="49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sz="1200" b="1" dirty="0"/>
              <a:t>Back to the previous slide</a:t>
            </a: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57E5BEF0-3049-CA75-B5DE-7BC950B9D6DC}"/>
              </a:ext>
            </a:extLst>
          </p:cNvPr>
          <p:cNvSpPr/>
          <p:nvPr/>
        </p:nvSpPr>
        <p:spPr>
          <a:xfrm>
            <a:off x="355337" y="4593136"/>
            <a:ext cx="1969222" cy="408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698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50;p35">
            <a:extLst>
              <a:ext uri="{FF2B5EF4-FFF2-40B4-BE49-F238E27FC236}">
                <a16:creationId xmlns:a16="http://schemas.microsoft.com/office/drawing/2014/main" id="{450876EE-05E4-4045-5AC3-63820B62BCA7}"/>
              </a:ext>
            </a:extLst>
          </p:cNvPr>
          <p:cNvSpPr txBox="1">
            <a:spLocks/>
          </p:cNvSpPr>
          <p:nvPr/>
        </p:nvSpPr>
        <p:spPr>
          <a:xfrm>
            <a:off x="3694305" y="1681138"/>
            <a:ext cx="5765327" cy="140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 SemiBold"/>
              <a:buNone/>
              <a:defRPr sz="36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-GB" sz="4300" dirty="0"/>
              <a:t>Introduction to financial instruments </a:t>
            </a:r>
          </a:p>
        </p:txBody>
      </p:sp>
    </p:spTree>
    <p:extLst>
      <p:ext uri="{BB962C8B-B14F-4D97-AF65-F5344CB8AC3E}">
        <p14:creationId xmlns:p14="http://schemas.microsoft.com/office/powerpoint/2010/main" val="24171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1395396" y="327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 to financial instruments</a:t>
            </a:r>
            <a:endParaRPr sz="2800"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2248393" y="1333881"/>
            <a:ext cx="62352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financial instrument is defined as a contract between parties that hold a monetary value.</a:t>
            </a:r>
            <a:endParaRPr sz="1400" dirty="0"/>
          </a:p>
        </p:txBody>
      </p:sp>
      <p:grpSp>
        <p:nvGrpSpPr>
          <p:cNvPr id="307" name="Google Shape;307;p33"/>
          <p:cNvGrpSpPr/>
          <p:nvPr/>
        </p:nvGrpSpPr>
        <p:grpSpPr>
          <a:xfrm flipH="1">
            <a:off x="-2651875" y="150017"/>
            <a:ext cx="5455165" cy="875381"/>
            <a:chOff x="6456469" y="3575596"/>
            <a:chExt cx="3443700" cy="552604"/>
          </a:xfrm>
        </p:grpSpPr>
        <p:sp>
          <p:nvSpPr>
            <p:cNvPr id="308" name="Google Shape;308;p33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3"/>
          <p:cNvGrpSpPr/>
          <p:nvPr/>
        </p:nvGrpSpPr>
        <p:grpSpPr>
          <a:xfrm flipH="1">
            <a:off x="-2313176" y="1025388"/>
            <a:ext cx="4357122" cy="707497"/>
            <a:chOff x="6456475" y="3575600"/>
            <a:chExt cx="3403204" cy="552603"/>
          </a:xfrm>
        </p:grpSpPr>
        <p:sp>
          <p:nvSpPr>
            <p:cNvPr id="311" name="Google Shape;311;p33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;p16">
            <a:extLst>
              <a:ext uri="{FF2B5EF4-FFF2-40B4-BE49-F238E27FC236}">
                <a16:creationId xmlns:a16="http://schemas.microsoft.com/office/drawing/2014/main" id="{976B1F71-7750-A4F8-4058-C30D28666E3C}"/>
              </a:ext>
            </a:extLst>
          </p:cNvPr>
          <p:cNvSpPr/>
          <p:nvPr/>
        </p:nvSpPr>
        <p:spPr>
          <a:xfrm>
            <a:off x="621242" y="3444880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Equity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" name="Google Shape;62;p16">
            <a:extLst>
              <a:ext uri="{FF2B5EF4-FFF2-40B4-BE49-F238E27FC236}">
                <a16:creationId xmlns:a16="http://schemas.microsoft.com/office/drawing/2014/main" id="{569B7531-179B-58ED-C94F-20D4AF84F4D9}"/>
              </a:ext>
            </a:extLst>
          </p:cNvPr>
          <p:cNvSpPr/>
          <p:nvPr/>
        </p:nvSpPr>
        <p:spPr>
          <a:xfrm>
            <a:off x="2729633" y="3443605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Deposits and Loans</a:t>
            </a:r>
            <a:endParaRPr sz="9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64;p16">
            <a:extLst>
              <a:ext uri="{FF2B5EF4-FFF2-40B4-BE49-F238E27FC236}">
                <a16:creationId xmlns:a16="http://schemas.microsoft.com/office/drawing/2014/main" id="{06F7D404-63F0-43A2-A178-3A6A2BD6FEF5}"/>
              </a:ext>
            </a:extLst>
          </p:cNvPr>
          <p:cNvSpPr/>
          <p:nvPr/>
        </p:nvSpPr>
        <p:spPr>
          <a:xfrm>
            <a:off x="3947645" y="3485272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Forward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" name="Google Shape;65;p16">
            <a:extLst>
              <a:ext uri="{FF2B5EF4-FFF2-40B4-BE49-F238E27FC236}">
                <a16:creationId xmlns:a16="http://schemas.microsoft.com/office/drawing/2014/main" id="{B719079C-6713-3587-12D8-BDADACE6A00F}"/>
              </a:ext>
            </a:extLst>
          </p:cNvPr>
          <p:cNvSpPr/>
          <p:nvPr/>
        </p:nvSpPr>
        <p:spPr>
          <a:xfrm>
            <a:off x="7772397" y="4585432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CDS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" name="Google Shape;66;p16">
            <a:extLst>
              <a:ext uri="{FF2B5EF4-FFF2-40B4-BE49-F238E27FC236}">
                <a16:creationId xmlns:a16="http://schemas.microsoft.com/office/drawing/2014/main" id="{E5988671-B47E-3683-665E-825084B3A352}"/>
              </a:ext>
            </a:extLst>
          </p:cNvPr>
          <p:cNvSpPr txBox="1"/>
          <p:nvPr/>
        </p:nvSpPr>
        <p:spPr>
          <a:xfrm>
            <a:off x="3453669" y="4037512"/>
            <a:ext cx="1886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1" name="Google Shape;70;p16">
            <a:extLst>
              <a:ext uri="{FF2B5EF4-FFF2-40B4-BE49-F238E27FC236}">
                <a16:creationId xmlns:a16="http://schemas.microsoft.com/office/drawing/2014/main" id="{996776A7-1D5A-067F-3CE3-E8C84B05B5FD}"/>
              </a:ext>
            </a:extLst>
          </p:cNvPr>
          <p:cNvGrpSpPr/>
          <p:nvPr/>
        </p:nvGrpSpPr>
        <p:grpSpPr>
          <a:xfrm>
            <a:off x="2260486" y="2351658"/>
            <a:ext cx="4318900" cy="454975"/>
            <a:chOff x="2377275" y="2116775"/>
            <a:chExt cx="4318900" cy="454975"/>
          </a:xfrm>
        </p:grpSpPr>
        <p:sp>
          <p:nvSpPr>
            <p:cNvPr id="42" name="Google Shape;71;p16">
              <a:extLst>
                <a:ext uri="{FF2B5EF4-FFF2-40B4-BE49-F238E27FC236}">
                  <a16:creationId xmlns:a16="http://schemas.microsoft.com/office/drawing/2014/main" id="{41229792-9ED1-62C4-CD24-EC528E02CD1F}"/>
                </a:ext>
              </a:extLst>
            </p:cNvPr>
            <p:cNvSpPr/>
            <p:nvPr/>
          </p:nvSpPr>
          <p:spPr>
            <a:xfrm>
              <a:off x="6291775" y="2116775"/>
              <a:ext cx="403500" cy="370800"/>
            </a:xfrm>
            <a:prstGeom prst="arc">
              <a:avLst>
                <a:gd name="adj1" fmla="val 16200000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72;p16">
              <a:extLst>
                <a:ext uri="{FF2B5EF4-FFF2-40B4-BE49-F238E27FC236}">
                  <a16:creationId xmlns:a16="http://schemas.microsoft.com/office/drawing/2014/main" id="{AA9B4D47-5970-F8C2-55A9-6DA6A74E8DFF}"/>
                </a:ext>
              </a:extLst>
            </p:cNvPr>
            <p:cNvCxnSpPr>
              <a:cxnSpLocks/>
              <a:stCxn id="42" idx="0"/>
              <a:endCxn id="44" idx="0"/>
            </p:cNvCxnSpPr>
            <p:nvPr/>
          </p:nvCxnSpPr>
          <p:spPr>
            <a:xfrm rot="10800000">
              <a:off x="2580025" y="2116775"/>
              <a:ext cx="391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73;p16">
              <a:extLst>
                <a:ext uri="{FF2B5EF4-FFF2-40B4-BE49-F238E27FC236}">
                  <a16:creationId xmlns:a16="http://schemas.microsoft.com/office/drawing/2014/main" id="{A41499C1-7FD5-2AF3-9F5E-16E7CD531624}"/>
                </a:ext>
              </a:extLst>
            </p:cNvPr>
            <p:cNvSpPr/>
            <p:nvPr/>
          </p:nvSpPr>
          <p:spPr>
            <a:xfrm flipH="1">
              <a:off x="2378175" y="2116775"/>
              <a:ext cx="403500" cy="370800"/>
            </a:xfrm>
            <a:prstGeom prst="arc">
              <a:avLst>
                <a:gd name="adj1" fmla="val 16200000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4;p16">
              <a:extLst>
                <a:ext uri="{FF2B5EF4-FFF2-40B4-BE49-F238E27FC236}">
                  <a16:creationId xmlns:a16="http://schemas.microsoft.com/office/drawing/2014/main" id="{ACABECBF-24D0-1E79-E881-7C5FD3B47E48}"/>
                </a:ext>
              </a:extLst>
            </p:cNvPr>
            <p:cNvCxnSpPr/>
            <p:nvPr/>
          </p:nvCxnSpPr>
          <p:spPr>
            <a:xfrm flipH="1">
              <a:off x="2377275" y="2292450"/>
              <a:ext cx="900" cy="279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75;p16">
              <a:extLst>
                <a:ext uri="{FF2B5EF4-FFF2-40B4-BE49-F238E27FC236}">
                  <a16:creationId xmlns:a16="http://schemas.microsoft.com/office/drawing/2014/main" id="{EB7FF9EC-B75E-3EC0-58E9-D864138562DF}"/>
                </a:ext>
              </a:extLst>
            </p:cNvPr>
            <p:cNvCxnSpPr/>
            <p:nvPr/>
          </p:nvCxnSpPr>
          <p:spPr>
            <a:xfrm flipH="1">
              <a:off x="6695275" y="2292450"/>
              <a:ext cx="900" cy="279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7" name="Google Shape;87;p16">
            <a:extLst>
              <a:ext uri="{FF2B5EF4-FFF2-40B4-BE49-F238E27FC236}">
                <a16:creationId xmlns:a16="http://schemas.microsoft.com/office/drawing/2014/main" id="{46734AD4-00A1-660A-9D8D-F003F3E009A8}"/>
              </a:ext>
            </a:extLst>
          </p:cNvPr>
          <p:cNvGrpSpPr/>
          <p:nvPr/>
        </p:nvGrpSpPr>
        <p:grpSpPr>
          <a:xfrm>
            <a:off x="1169942" y="2989905"/>
            <a:ext cx="2105291" cy="454975"/>
            <a:chOff x="2377275" y="2116775"/>
            <a:chExt cx="4318900" cy="454975"/>
          </a:xfrm>
        </p:grpSpPr>
        <p:sp>
          <p:nvSpPr>
            <p:cNvPr id="48" name="Google Shape;88;p16">
              <a:extLst>
                <a:ext uri="{FF2B5EF4-FFF2-40B4-BE49-F238E27FC236}">
                  <a16:creationId xmlns:a16="http://schemas.microsoft.com/office/drawing/2014/main" id="{97943436-6A58-0D11-E42B-776AD4B247F9}"/>
                </a:ext>
              </a:extLst>
            </p:cNvPr>
            <p:cNvSpPr/>
            <p:nvPr/>
          </p:nvSpPr>
          <p:spPr>
            <a:xfrm>
              <a:off x="6000167" y="2116775"/>
              <a:ext cx="695100" cy="370800"/>
            </a:xfrm>
            <a:prstGeom prst="arc">
              <a:avLst>
                <a:gd name="adj1" fmla="val 16200000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9;p16">
              <a:extLst>
                <a:ext uri="{FF2B5EF4-FFF2-40B4-BE49-F238E27FC236}">
                  <a16:creationId xmlns:a16="http://schemas.microsoft.com/office/drawing/2014/main" id="{5EABE858-9201-7CD7-040C-E058BC79821F}"/>
                </a:ext>
              </a:extLst>
            </p:cNvPr>
            <p:cNvCxnSpPr/>
            <p:nvPr/>
          </p:nvCxnSpPr>
          <p:spPr>
            <a:xfrm rot="10800000">
              <a:off x="2687417" y="2116775"/>
              <a:ext cx="3660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" name="Google Shape;90;p16">
              <a:extLst>
                <a:ext uri="{FF2B5EF4-FFF2-40B4-BE49-F238E27FC236}">
                  <a16:creationId xmlns:a16="http://schemas.microsoft.com/office/drawing/2014/main" id="{2686971A-C305-03BB-97F8-103EFF99C87F}"/>
                </a:ext>
              </a:extLst>
            </p:cNvPr>
            <p:cNvSpPr/>
            <p:nvPr/>
          </p:nvSpPr>
          <p:spPr>
            <a:xfrm flipH="1">
              <a:off x="2378413" y="2116775"/>
              <a:ext cx="618600" cy="370800"/>
            </a:xfrm>
            <a:prstGeom prst="arc">
              <a:avLst>
                <a:gd name="adj1" fmla="val 16200000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91;p16">
              <a:extLst>
                <a:ext uri="{FF2B5EF4-FFF2-40B4-BE49-F238E27FC236}">
                  <a16:creationId xmlns:a16="http://schemas.microsoft.com/office/drawing/2014/main" id="{E6237DE3-7B50-156D-0B6A-B750E41B8191}"/>
                </a:ext>
              </a:extLst>
            </p:cNvPr>
            <p:cNvCxnSpPr/>
            <p:nvPr/>
          </p:nvCxnSpPr>
          <p:spPr>
            <a:xfrm flipH="1">
              <a:off x="2377275" y="2292450"/>
              <a:ext cx="900" cy="279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92;p16">
              <a:extLst>
                <a:ext uri="{FF2B5EF4-FFF2-40B4-BE49-F238E27FC236}">
                  <a16:creationId xmlns:a16="http://schemas.microsoft.com/office/drawing/2014/main" id="{957683E3-006E-D603-F20D-C32D84FBB668}"/>
                </a:ext>
              </a:extLst>
            </p:cNvPr>
            <p:cNvCxnSpPr/>
            <p:nvPr/>
          </p:nvCxnSpPr>
          <p:spPr>
            <a:xfrm flipH="1">
              <a:off x="6695275" y="2292450"/>
              <a:ext cx="900" cy="279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" name="Google Shape;98;p16">
            <a:extLst>
              <a:ext uri="{FF2B5EF4-FFF2-40B4-BE49-F238E27FC236}">
                <a16:creationId xmlns:a16="http://schemas.microsoft.com/office/drawing/2014/main" id="{B4E26547-2B65-0638-8DA4-6554181B5CA0}"/>
              </a:ext>
            </a:extLst>
          </p:cNvPr>
          <p:cNvGrpSpPr/>
          <p:nvPr/>
        </p:nvGrpSpPr>
        <p:grpSpPr>
          <a:xfrm>
            <a:off x="4510058" y="2873160"/>
            <a:ext cx="3813531" cy="732022"/>
            <a:chOff x="-316458" y="2002393"/>
            <a:chExt cx="9222365" cy="732022"/>
          </a:xfrm>
        </p:grpSpPr>
        <p:sp>
          <p:nvSpPr>
            <p:cNvPr id="54" name="Google Shape;99;p16">
              <a:extLst>
                <a:ext uri="{FF2B5EF4-FFF2-40B4-BE49-F238E27FC236}">
                  <a16:creationId xmlns:a16="http://schemas.microsoft.com/office/drawing/2014/main" id="{F43A3906-5D27-7931-1730-CD4764526175}"/>
                </a:ext>
              </a:extLst>
            </p:cNvPr>
            <p:cNvSpPr/>
            <p:nvPr/>
          </p:nvSpPr>
          <p:spPr>
            <a:xfrm>
              <a:off x="5632544" y="2002393"/>
              <a:ext cx="3267172" cy="485195"/>
            </a:xfrm>
            <a:prstGeom prst="arc">
              <a:avLst>
                <a:gd name="adj1" fmla="val 16200000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100;p16">
              <a:extLst>
                <a:ext uri="{FF2B5EF4-FFF2-40B4-BE49-F238E27FC236}">
                  <a16:creationId xmlns:a16="http://schemas.microsoft.com/office/drawing/2014/main" id="{9DC50540-E617-4602-21F6-17AB44DEBD1F}"/>
                </a:ext>
              </a:extLst>
            </p:cNvPr>
            <p:cNvCxnSpPr>
              <a:cxnSpLocks/>
              <a:stCxn id="54" idx="0"/>
              <a:endCxn id="56" idx="0"/>
            </p:cNvCxnSpPr>
            <p:nvPr/>
          </p:nvCxnSpPr>
          <p:spPr>
            <a:xfrm flipH="1">
              <a:off x="3212879" y="2002393"/>
              <a:ext cx="4053251" cy="80597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101;p16">
              <a:extLst>
                <a:ext uri="{FF2B5EF4-FFF2-40B4-BE49-F238E27FC236}">
                  <a16:creationId xmlns:a16="http://schemas.microsoft.com/office/drawing/2014/main" id="{1D298897-BEF4-F1E7-2380-67F868FEC06D}"/>
                </a:ext>
              </a:extLst>
            </p:cNvPr>
            <p:cNvSpPr/>
            <p:nvPr/>
          </p:nvSpPr>
          <p:spPr>
            <a:xfrm flipH="1">
              <a:off x="-315171" y="2002393"/>
              <a:ext cx="4077205" cy="508153"/>
            </a:xfrm>
            <a:prstGeom prst="arc">
              <a:avLst>
                <a:gd name="adj1" fmla="val 11768565"/>
                <a:gd name="adj2" fmla="val 5996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02;p16">
              <a:extLst>
                <a:ext uri="{FF2B5EF4-FFF2-40B4-BE49-F238E27FC236}">
                  <a16:creationId xmlns:a16="http://schemas.microsoft.com/office/drawing/2014/main" id="{5128AC3A-4ECF-E9FB-FF03-A2D825D7A42E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-316458" y="2270757"/>
              <a:ext cx="4513" cy="3437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103;p16">
              <a:extLst>
                <a:ext uri="{FF2B5EF4-FFF2-40B4-BE49-F238E27FC236}">
                  <a16:creationId xmlns:a16="http://schemas.microsoft.com/office/drawing/2014/main" id="{39C4E8EE-E174-73F4-BF11-7CD1C548D21B}"/>
                </a:ext>
              </a:extLst>
            </p:cNvPr>
            <p:cNvCxnSpPr>
              <a:cxnSpLocks/>
            </p:cNvCxnSpPr>
            <p:nvPr/>
          </p:nvCxnSpPr>
          <p:spPr>
            <a:xfrm>
              <a:off x="8905907" y="2244990"/>
              <a:ext cx="0" cy="489425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" name="Arc 58">
            <a:extLst>
              <a:ext uri="{FF2B5EF4-FFF2-40B4-BE49-F238E27FC236}">
                <a16:creationId xmlns:a16="http://schemas.microsoft.com/office/drawing/2014/main" id="{34BD01A6-BC2C-4EC9-9B67-1006A2528986}"/>
              </a:ext>
            </a:extLst>
          </p:cNvPr>
          <p:cNvSpPr/>
          <p:nvPr/>
        </p:nvSpPr>
        <p:spPr>
          <a:xfrm rot="194730" flipH="1">
            <a:off x="6122842" y="2656696"/>
            <a:ext cx="785055" cy="2065959"/>
          </a:xfrm>
          <a:prstGeom prst="arc">
            <a:avLst>
              <a:gd name="adj1" fmla="val 17980940"/>
              <a:gd name="adj2" fmla="val 297531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Google Shape;123;p16">
            <a:extLst>
              <a:ext uri="{FF2B5EF4-FFF2-40B4-BE49-F238E27FC236}">
                <a16:creationId xmlns:a16="http://schemas.microsoft.com/office/drawing/2014/main" id="{AB6499D6-4F65-E2B7-ADE3-53053BA3B990}"/>
              </a:ext>
            </a:extLst>
          </p:cNvPr>
          <p:cNvSpPr/>
          <p:nvPr/>
        </p:nvSpPr>
        <p:spPr>
          <a:xfrm>
            <a:off x="3325681" y="2166889"/>
            <a:ext cx="2188500" cy="3762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Financial Instruments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2996E60C-F5FE-951B-DAE6-3FAD256A28EF}"/>
              </a:ext>
            </a:extLst>
          </p:cNvPr>
          <p:cNvSpPr/>
          <p:nvPr/>
        </p:nvSpPr>
        <p:spPr>
          <a:xfrm rot="20819239">
            <a:off x="6258571" y="2785027"/>
            <a:ext cx="967336" cy="1929511"/>
          </a:xfrm>
          <a:prstGeom prst="arc">
            <a:avLst>
              <a:gd name="adj1" fmla="val 17980940"/>
              <a:gd name="adj2" fmla="val 297531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09E7DC6-1827-9CF7-F566-46E43870FA73}"/>
              </a:ext>
            </a:extLst>
          </p:cNvPr>
          <p:cNvSpPr/>
          <p:nvPr/>
        </p:nvSpPr>
        <p:spPr>
          <a:xfrm rot="2315094" flipH="1">
            <a:off x="5150431" y="2841662"/>
            <a:ext cx="1324983" cy="2120083"/>
          </a:xfrm>
          <a:prstGeom prst="arc">
            <a:avLst>
              <a:gd name="adj1" fmla="val 17980940"/>
              <a:gd name="adj2" fmla="val 310674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3" name="Google Shape;103;p16">
            <a:extLst>
              <a:ext uri="{FF2B5EF4-FFF2-40B4-BE49-F238E27FC236}">
                <a16:creationId xmlns:a16="http://schemas.microsoft.com/office/drawing/2014/main" id="{4CDB60B7-A00E-C2D6-5F28-C483F5373041}"/>
              </a:ext>
            </a:extLst>
          </p:cNvPr>
          <p:cNvCxnSpPr>
            <a:cxnSpLocks/>
          </p:cNvCxnSpPr>
          <p:nvPr/>
        </p:nvCxnSpPr>
        <p:spPr>
          <a:xfrm>
            <a:off x="8321422" y="3807032"/>
            <a:ext cx="0" cy="7742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124;p16">
            <a:extLst>
              <a:ext uri="{FF2B5EF4-FFF2-40B4-BE49-F238E27FC236}">
                <a16:creationId xmlns:a16="http://schemas.microsoft.com/office/drawing/2014/main" id="{7A8BA85E-5996-0B2F-45C1-C36F069539C5}"/>
              </a:ext>
            </a:extLst>
          </p:cNvPr>
          <p:cNvSpPr/>
          <p:nvPr/>
        </p:nvSpPr>
        <p:spPr>
          <a:xfrm>
            <a:off x="1403138" y="2806633"/>
            <a:ext cx="1724278" cy="3375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Cash Instruments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125;p16">
            <a:extLst>
              <a:ext uri="{FF2B5EF4-FFF2-40B4-BE49-F238E27FC236}">
                <a16:creationId xmlns:a16="http://schemas.microsoft.com/office/drawing/2014/main" id="{425CC5A6-8C0C-7BAC-5ED5-658CC95C4F71}"/>
              </a:ext>
            </a:extLst>
          </p:cNvPr>
          <p:cNvSpPr/>
          <p:nvPr/>
        </p:nvSpPr>
        <p:spPr>
          <a:xfrm>
            <a:off x="5841680" y="2806633"/>
            <a:ext cx="1447500" cy="3375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Derivatives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64;p16">
            <a:extLst>
              <a:ext uri="{FF2B5EF4-FFF2-40B4-BE49-F238E27FC236}">
                <a16:creationId xmlns:a16="http://schemas.microsoft.com/office/drawing/2014/main" id="{74F9866A-0812-BBD7-4C5B-4BCD85C3E650}"/>
              </a:ext>
            </a:extLst>
          </p:cNvPr>
          <p:cNvSpPr/>
          <p:nvPr/>
        </p:nvSpPr>
        <p:spPr>
          <a:xfrm>
            <a:off x="4323436" y="4051745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Futures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" name="Google Shape;64;p16">
            <a:extLst>
              <a:ext uri="{FF2B5EF4-FFF2-40B4-BE49-F238E27FC236}">
                <a16:creationId xmlns:a16="http://schemas.microsoft.com/office/drawing/2014/main" id="{B6CF8E5D-B84A-527B-7DDF-4965A3C2AE8A}"/>
              </a:ext>
            </a:extLst>
          </p:cNvPr>
          <p:cNvSpPr/>
          <p:nvPr/>
        </p:nvSpPr>
        <p:spPr>
          <a:xfrm>
            <a:off x="5547246" y="4054313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Swap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65;p16">
            <a:extLst>
              <a:ext uri="{FF2B5EF4-FFF2-40B4-BE49-F238E27FC236}">
                <a16:creationId xmlns:a16="http://schemas.microsoft.com/office/drawing/2014/main" id="{A3EEAC65-623E-BD8B-C197-CE2173E2E843}"/>
              </a:ext>
            </a:extLst>
          </p:cNvPr>
          <p:cNvSpPr/>
          <p:nvPr/>
        </p:nvSpPr>
        <p:spPr>
          <a:xfrm>
            <a:off x="6772130" y="4051910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Options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64;p16">
            <a:extLst>
              <a:ext uri="{FF2B5EF4-FFF2-40B4-BE49-F238E27FC236}">
                <a16:creationId xmlns:a16="http://schemas.microsoft.com/office/drawing/2014/main" id="{4103415A-E322-35F7-DFD1-88CC02D512BC}"/>
              </a:ext>
            </a:extLst>
          </p:cNvPr>
          <p:cNvSpPr/>
          <p:nvPr/>
        </p:nvSpPr>
        <p:spPr>
          <a:xfrm>
            <a:off x="7772397" y="3544762"/>
            <a:ext cx="1097400" cy="28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Structured Products</a:t>
            </a:r>
            <a:endParaRPr sz="105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4357116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Default Swap Theory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4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199493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CDS Theory</a:t>
            </a:r>
            <a:endParaRPr dirty="0"/>
          </a:p>
        </p:txBody>
      </p:sp>
      <p:grpSp>
        <p:nvGrpSpPr>
          <p:cNvPr id="440" name="Google Shape;440;p40"/>
          <p:cNvGrpSpPr/>
          <p:nvPr/>
        </p:nvGrpSpPr>
        <p:grpSpPr>
          <a:xfrm flipH="1">
            <a:off x="-790915" y="445025"/>
            <a:ext cx="6912087" cy="707494"/>
            <a:chOff x="3993732" y="3575599"/>
            <a:chExt cx="5398803" cy="552601"/>
          </a:xfrm>
        </p:grpSpPr>
        <p:sp>
          <p:nvSpPr>
            <p:cNvPr id="441" name="Google Shape;441;p40"/>
            <p:cNvSpPr/>
            <p:nvPr/>
          </p:nvSpPr>
          <p:spPr>
            <a:xfrm>
              <a:off x="3993734" y="3575599"/>
              <a:ext cx="53988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993732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4" name="Google Shape;444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5" name="Google Shape;445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9B11251-ECB4-0B5E-C4E0-B03200E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51" y="2082643"/>
            <a:ext cx="5903824" cy="1906298"/>
          </a:xfrm>
        </p:spPr>
        <p:txBody>
          <a:bodyPr/>
          <a:lstStyle/>
          <a:p>
            <a:r>
              <a:rPr lang="en-IT" b="1" dirty="0"/>
              <a:t>Which are the parties included in a CDS contract?</a:t>
            </a:r>
          </a:p>
        </p:txBody>
      </p:sp>
      <p:sp>
        <p:nvSpPr>
          <p:cNvPr id="4" name="Google Shape;303;p33">
            <a:extLst>
              <a:ext uri="{FF2B5EF4-FFF2-40B4-BE49-F238E27FC236}">
                <a16:creationId xmlns:a16="http://schemas.microsoft.com/office/drawing/2014/main" id="{28FB097F-FC6C-A29D-16BB-8B0FCD16FBAB}"/>
              </a:ext>
            </a:extLst>
          </p:cNvPr>
          <p:cNvSpPr txBox="1">
            <a:spLocks/>
          </p:cNvSpPr>
          <p:nvPr/>
        </p:nvSpPr>
        <p:spPr>
          <a:xfrm>
            <a:off x="269851" y="1418081"/>
            <a:ext cx="7704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39700" indent="0">
              <a:buNone/>
            </a:pPr>
            <a:r>
              <a:rPr lang="en-IT" dirty="0"/>
              <a:t>They are financial instruments that include risk hedging, speculation and arbitrage</a:t>
            </a: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6E355A4B-206C-0A7F-9530-803F319445D4}"/>
              </a:ext>
            </a:extLst>
          </p:cNvPr>
          <p:cNvSpPr/>
          <p:nvPr/>
        </p:nvSpPr>
        <p:spPr>
          <a:xfrm>
            <a:off x="732456" y="3573169"/>
            <a:ext cx="635680" cy="265090"/>
          </a:xfrm>
          <a:custGeom>
            <a:avLst/>
            <a:gdLst/>
            <a:ahLst/>
            <a:cxnLst/>
            <a:rect l="l" t="t" r="r" b="b"/>
            <a:pathLst>
              <a:path w="90259" h="37488" extrusionOk="0">
                <a:moveTo>
                  <a:pt x="30781" y="1"/>
                </a:moveTo>
                <a:cubicBezTo>
                  <a:pt x="26723" y="1451"/>
                  <a:pt x="22749" y="2860"/>
                  <a:pt x="18944" y="4500"/>
                </a:cubicBezTo>
                <a:cubicBezTo>
                  <a:pt x="18944" y="4500"/>
                  <a:pt x="11291" y="7548"/>
                  <a:pt x="8810" y="8726"/>
                </a:cubicBezTo>
                <a:cubicBezTo>
                  <a:pt x="8726" y="8789"/>
                  <a:pt x="8621" y="8810"/>
                  <a:pt x="8537" y="8873"/>
                </a:cubicBezTo>
                <a:cubicBezTo>
                  <a:pt x="8327" y="8978"/>
                  <a:pt x="8179" y="9041"/>
                  <a:pt x="8095" y="9104"/>
                </a:cubicBezTo>
                <a:cubicBezTo>
                  <a:pt x="6834" y="9861"/>
                  <a:pt x="5804" y="10996"/>
                  <a:pt x="5173" y="12342"/>
                </a:cubicBezTo>
                <a:lnTo>
                  <a:pt x="5173" y="12363"/>
                </a:lnTo>
                <a:cubicBezTo>
                  <a:pt x="4942" y="12868"/>
                  <a:pt x="4773" y="13393"/>
                  <a:pt x="4647" y="13919"/>
                </a:cubicBezTo>
                <a:cubicBezTo>
                  <a:pt x="3617" y="17009"/>
                  <a:pt x="1367" y="23947"/>
                  <a:pt x="358" y="27753"/>
                </a:cubicBezTo>
                <a:cubicBezTo>
                  <a:pt x="232" y="28152"/>
                  <a:pt x="127" y="28552"/>
                  <a:pt x="85" y="28972"/>
                </a:cubicBezTo>
                <a:cubicBezTo>
                  <a:pt x="22" y="29330"/>
                  <a:pt x="1" y="29708"/>
                  <a:pt x="1" y="30108"/>
                </a:cubicBezTo>
                <a:cubicBezTo>
                  <a:pt x="1" y="34165"/>
                  <a:pt x="3302" y="37487"/>
                  <a:pt x="7380" y="37487"/>
                </a:cubicBezTo>
                <a:lnTo>
                  <a:pt x="82816" y="37487"/>
                </a:lnTo>
                <a:cubicBezTo>
                  <a:pt x="86874" y="37487"/>
                  <a:pt x="90195" y="34165"/>
                  <a:pt x="90195" y="30108"/>
                </a:cubicBezTo>
                <a:cubicBezTo>
                  <a:pt x="90259" y="29708"/>
                  <a:pt x="90195" y="29330"/>
                  <a:pt x="90153" y="28972"/>
                </a:cubicBezTo>
                <a:cubicBezTo>
                  <a:pt x="90090" y="28552"/>
                  <a:pt x="89985" y="28131"/>
                  <a:pt x="89859" y="27753"/>
                </a:cubicBezTo>
                <a:cubicBezTo>
                  <a:pt x="88850" y="23947"/>
                  <a:pt x="86600" y="17009"/>
                  <a:pt x="85570" y="13919"/>
                </a:cubicBezTo>
                <a:cubicBezTo>
                  <a:pt x="85465" y="13351"/>
                  <a:pt x="85276" y="12868"/>
                  <a:pt x="85044" y="12363"/>
                </a:cubicBezTo>
                <a:lnTo>
                  <a:pt x="85044" y="12342"/>
                </a:lnTo>
                <a:cubicBezTo>
                  <a:pt x="84414" y="10996"/>
                  <a:pt x="83384" y="9861"/>
                  <a:pt x="82122" y="9104"/>
                </a:cubicBezTo>
                <a:cubicBezTo>
                  <a:pt x="82038" y="9041"/>
                  <a:pt x="81891" y="8978"/>
                  <a:pt x="81681" y="8873"/>
                </a:cubicBezTo>
                <a:cubicBezTo>
                  <a:pt x="81596" y="8810"/>
                  <a:pt x="81491" y="8789"/>
                  <a:pt x="81407" y="8726"/>
                </a:cubicBezTo>
                <a:cubicBezTo>
                  <a:pt x="78926" y="7548"/>
                  <a:pt x="71274" y="4500"/>
                  <a:pt x="71274" y="4500"/>
                </a:cubicBezTo>
                <a:cubicBezTo>
                  <a:pt x="67426" y="2839"/>
                  <a:pt x="63494" y="1430"/>
                  <a:pt x="59437" y="1"/>
                </a:cubicBezTo>
                <a:cubicBezTo>
                  <a:pt x="58743" y="3007"/>
                  <a:pt x="51868" y="22959"/>
                  <a:pt x="50775" y="25713"/>
                </a:cubicBezTo>
                <a:lnTo>
                  <a:pt x="49913" y="7191"/>
                </a:lnTo>
                <a:cubicBezTo>
                  <a:pt x="50186" y="6728"/>
                  <a:pt x="50396" y="6224"/>
                  <a:pt x="50607" y="5761"/>
                </a:cubicBezTo>
                <a:lnTo>
                  <a:pt x="53487" y="106"/>
                </a:lnTo>
                <a:lnTo>
                  <a:pt x="53487" y="106"/>
                </a:lnTo>
                <a:cubicBezTo>
                  <a:pt x="51448" y="1788"/>
                  <a:pt x="48462" y="2839"/>
                  <a:pt x="45077" y="2839"/>
                </a:cubicBezTo>
                <a:cubicBezTo>
                  <a:pt x="41776" y="2839"/>
                  <a:pt x="38812" y="1830"/>
                  <a:pt x="36815" y="211"/>
                </a:cubicBezTo>
                <a:lnTo>
                  <a:pt x="36815" y="211"/>
                </a:lnTo>
                <a:lnTo>
                  <a:pt x="39611" y="5761"/>
                </a:lnTo>
                <a:cubicBezTo>
                  <a:pt x="39842" y="6245"/>
                  <a:pt x="40031" y="6728"/>
                  <a:pt x="40305" y="7191"/>
                </a:cubicBezTo>
                <a:lnTo>
                  <a:pt x="39443" y="25713"/>
                </a:lnTo>
                <a:cubicBezTo>
                  <a:pt x="38370" y="22959"/>
                  <a:pt x="31516" y="3007"/>
                  <a:pt x="30781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6AD6C833-EC6A-6F5C-3611-AC2881546E85}"/>
              </a:ext>
            </a:extLst>
          </p:cNvPr>
          <p:cNvSpPr/>
          <p:nvPr/>
        </p:nvSpPr>
        <p:spPr>
          <a:xfrm>
            <a:off x="882335" y="3145000"/>
            <a:ext cx="336267" cy="403942"/>
          </a:xfrm>
          <a:custGeom>
            <a:avLst/>
            <a:gdLst/>
            <a:ahLst/>
            <a:cxnLst/>
            <a:rect l="l" t="t" r="r" b="b"/>
            <a:pathLst>
              <a:path w="47746" h="57124" extrusionOk="0">
                <a:moveTo>
                  <a:pt x="23460" y="0"/>
                </a:moveTo>
                <a:cubicBezTo>
                  <a:pt x="12884" y="0"/>
                  <a:pt x="4349" y="8578"/>
                  <a:pt x="4349" y="19112"/>
                </a:cubicBezTo>
                <a:cubicBezTo>
                  <a:pt x="4349" y="20184"/>
                  <a:pt x="4601" y="24914"/>
                  <a:pt x="4601" y="26239"/>
                </a:cubicBezTo>
                <a:cubicBezTo>
                  <a:pt x="4596" y="26239"/>
                  <a:pt x="4591" y="26239"/>
                  <a:pt x="4585" y="26239"/>
                </a:cubicBezTo>
                <a:cubicBezTo>
                  <a:pt x="4439" y="26239"/>
                  <a:pt x="4020" y="26168"/>
                  <a:pt x="3498" y="26168"/>
                </a:cubicBezTo>
                <a:cubicBezTo>
                  <a:pt x="2112" y="26168"/>
                  <a:pt x="0" y="26672"/>
                  <a:pt x="333" y="30360"/>
                </a:cubicBezTo>
                <a:cubicBezTo>
                  <a:pt x="1027" y="38173"/>
                  <a:pt x="3355" y="39277"/>
                  <a:pt x="4654" y="39277"/>
                </a:cubicBezTo>
                <a:cubicBezTo>
                  <a:pt x="5165" y="39277"/>
                  <a:pt x="5517" y="39106"/>
                  <a:pt x="5547" y="39106"/>
                </a:cubicBezTo>
                <a:cubicBezTo>
                  <a:pt x="7607" y="45665"/>
                  <a:pt x="10761" y="49828"/>
                  <a:pt x="13852" y="52519"/>
                </a:cubicBezTo>
                <a:cubicBezTo>
                  <a:pt x="18687" y="56661"/>
                  <a:pt x="23397" y="57124"/>
                  <a:pt x="23481" y="57124"/>
                </a:cubicBezTo>
                <a:lnTo>
                  <a:pt x="24259" y="57124"/>
                </a:lnTo>
                <a:cubicBezTo>
                  <a:pt x="24343" y="57124"/>
                  <a:pt x="29031" y="56661"/>
                  <a:pt x="33825" y="52561"/>
                </a:cubicBezTo>
                <a:cubicBezTo>
                  <a:pt x="36957" y="49912"/>
                  <a:pt x="40132" y="45707"/>
                  <a:pt x="42192" y="39148"/>
                </a:cubicBezTo>
                <a:cubicBezTo>
                  <a:pt x="42228" y="39148"/>
                  <a:pt x="42574" y="39311"/>
                  <a:pt x="43076" y="39311"/>
                </a:cubicBezTo>
                <a:cubicBezTo>
                  <a:pt x="44374" y="39311"/>
                  <a:pt x="46715" y="38218"/>
                  <a:pt x="47428" y="30381"/>
                </a:cubicBezTo>
                <a:cubicBezTo>
                  <a:pt x="47745" y="26674"/>
                  <a:pt x="45624" y="26168"/>
                  <a:pt x="44237" y="26168"/>
                </a:cubicBezTo>
                <a:cubicBezTo>
                  <a:pt x="43717" y="26168"/>
                  <a:pt x="43300" y="26239"/>
                  <a:pt x="43154" y="26239"/>
                </a:cubicBezTo>
                <a:cubicBezTo>
                  <a:pt x="43149" y="26239"/>
                  <a:pt x="43143" y="26239"/>
                  <a:pt x="43139" y="26239"/>
                </a:cubicBezTo>
                <a:cubicBezTo>
                  <a:pt x="43139" y="24914"/>
                  <a:pt x="43391" y="20184"/>
                  <a:pt x="43391" y="19112"/>
                </a:cubicBezTo>
                <a:cubicBezTo>
                  <a:pt x="43391" y="8557"/>
                  <a:pt x="34834" y="0"/>
                  <a:pt x="2430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E9685B8F-235B-CA21-0C92-7FFB49644DFB}"/>
              </a:ext>
            </a:extLst>
          </p:cNvPr>
          <p:cNvSpPr/>
          <p:nvPr/>
        </p:nvSpPr>
        <p:spPr>
          <a:xfrm>
            <a:off x="4572000" y="3606275"/>
            <a:ext cx="532651" cy="231984"/>
          </a:xfrm>
          <a:custGeom>
            <a:avLst/>
            <a:gdLst/>
            <a:ahLst/>
            <a:cxnLst/>
            <a:rect l="l" t="t" r="r" b="b"/>
            <a:pathLst>
              <a:path w="170176" h="73998" extrusionOk="0">
                <a:moveTo>
                  <a:pt x="50339" y="0"/>
                </a:moveTo>
                <a:lnTo>
                  <a:pt x="50339" y="0"/>
                </a:lnTo>
                <a:cubicBezTo>
                  <a:pt x="49621" y="212"/>
                  <a:pt x="21969" y="9295"/>
                  <a:pt x="20153" y="10267"/>
                </a:cubicBezTo>
                <a:cubicBezTo>
                  <a:pt x="18759" y="10985"/>
                  <a:pt x="17385" y="11767"/>
                  <a:pt x="16076" y="12675"/>
                </a:cubicBezTo>
                <a:cubicBezTo>
                  <a:pt x="8999" y="17449"/>
                  <a:pt x="3782" y="23617"/>
                  <a:pt x="1859" y="32046"/>
                </a:cubicBezTo>
                <a:cubicBezTo>
                  <a:pt x="1690" y="32764"/>
                  <a:pt x="824" y="37559"/>
                  <a:pt x="824" y="37559"/>
                </a:cubicBezTo>
                <a:cubicBezTo>
                  <a:pt x="613" y="39038"/>
                  <a:pt x="444" y="40516"/>
                  <a:pt x="317" y="41995"/>
                </a:cubicBezTo>
                <a:cubicBezTo>
                  <a:pt x="317" y="42058"/>
                  <a:pt x="0" y="49790"/>
                  <a:pt x="0" y="49832"/>
                </a:cubicBezTo>
                <a:cubicBezTo>
                  <a:pt x="0" y="49832"/>
                  <a:pt x="85" y="53444"/>
                  <a:pt x="127" y="54310"/>
                </a:cubicBezTo>
                <a:cubicBezTo>
                  <a:pt x="381" y="59127"/>
                  <a:pt x="1374" y="63584"/>
                  <a:pt x="4880" y="67323"/>
                </a:cubicBezTo>
                <a:cubicBezTo>
                  <a:pt x="9358" y="72054"/>
                  <a:pt x="14787" y="73998"/>
                  <a:pt x="21146" y="73998"/>
                </a:cubicBezTo>
                <a:cubicBezTo>
                  <a:pt x="42460" y="73977"/>
                  <a:pt x="63774" y="73977"/>
                  <a:pt x="85088" y="73977"/>
                </a:cubicBezTo>
                <a:cubicBezTo>
                  <a:pt x="106402" y="73977"/>
                  <a:pt x="127716" y="73977"/>
                  <a:pt x="149030" y="73998"/>
                </a:cubicBezTo>
                <a:cubicBezTo>
                  <a:pt x="155388" y="73998"/>
                  <a:pt x="160817" y="72054"/>
                  <a:pt x="165296" y="67323"/>
                </a:cubicBezTo>
                <a:cubicBezTo>
                  <a:pt x="168802" y="63584"/>
                  <a:pt x="169795" y="59127"/>
                  <a:pt x="170048" y="54310"/>
                </a:cubicBezTo>
                <a:cubicBezTo>
                  <a:pt x="170091" y="53444"/>
                  <a:pt x="170175" y="49832"/>
                  <a:pt x="170175" y="49832"/>
                </a:cubicBezTo>
                <a:cubicBezTo>
                  <a:pt x="170175" y="49790"/>
                  <a:pt x="169858" y="42058"/>
                  <a:pt x="169858" y="41995"/>
                </a:cubicBezTo>
                <a:cubicBezTo>
                  <a:pt x="169732" y="40516"/>
                  <a:pt x="169563" y="39038"/>
                  <a:pt x="169351" y="37559"/>
                </a:cubicBezTo>
                <a:cubicBezTo>
                  <a:pt x="169351" y="37559"/>
                  <a:pt x="168485" y="32764"/>
                  <a:pt x="168316" y="32046"/>
                </a:cubicBezTo>
                <a:cubicBezTo>
                  <a:pt x="166394" y="23617"/>
                  <a:pt x="161176" y="17449"/>
                  <a:pt x="154100" y="12675"/>
                </a:cubicBezTo>
                <a:cubicBezTo>
                  <a:pt x="152790" y="11767"/>
                  <a:pt x="151417" y="10985"/>
                  <a:pt x="150023" y="10267"/>
                </a:cubicBezTo>
                <a:cubicBezTo>
                  <a:pt x="148185" y="9295"/>
                  <a:pt x="120555" y="212"/>
                  <a:pt x="119816" y="0"/>
                </a:cubicBezTo>
                <a:lnTo>
                  <a:pt x="119816" y="0"/>
                </a:lnTo>
                <a:cubicBezTo>
                  <a:pt x="120006" y="930"/>
                  <a:pt x="120111" y="1986"/>
                  <a:pt x="120154" y="3127"/>
                </a:cubicBezTo>
                <a:cubicBezTo>
                  <a:pt x="123998" y="5831"/>
                  <a:pt x="135342" y="15590"/>
                  <a:pt x="130188" y="33841"/>
                </a:cubicBezTo>
                <a:cubicBezTo>
                  <a:pt x="130188" y="33841"/>
                  <a:pt x="122055" y="24124"/>
                  <a:pt x="113732" y="22878"/>
                </a:cubicBezTo>
                <a:cubicBezTo>
                  <a:pt x="105810" y="36672"/>
                  <a:pt x="92354" y="54141"/>
                  <a:pt x="85088" y="58725"/>
                </a:cubicBezTo>
                <a:cubicBezTo>
                  <a:pt x="77821" y="54141"/>
                  <a:pt x="64344" y="36672"/>
                  <a:pt x="56444" y="22878"/>
                </a:cubicBezTo>
                <a:cubicBezTo>
                  <a:pt x="48121" y="24124"/>
                  <a:pt x="39967" y="33841"/>
                  <a:pt x="39967" y="33841"/>
                </a:cubicBezTo>
                <a:cubicBezTo>
                  <a:pt x="34834" y="15590"/>
                  <a:pt x="46177" y="5831"/>
                  <a:pt x="50022" y="3127"/>
                </a:cubicBezTo>
                <a:cubicBezTo>
                  <a:pt x="50064" y="1986"/>
                  <a:pt x="50170" y="930"/>
                  <a:pt x="50339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6;p16">
            <a:extLst>
              <a:ext uri="{FF2B5EF4-FFF2-40B4-BE49-F238E27FC236}">
                <a16:creationId xmlns:a16="http://schemas.microsoft.com/office/drawing/2014/main" id="{853A9AD2-FF6C-7D2D-9BFB-05D376F4B6DF}"/>
              </a:ext>
            </a:extLst>
          </p:cNvPr>
          <p:cNvSpPr/>
          <p:nvPr/>
        </p:nvSpPr>
        <p:spPr>
          <a:xfrm>
            <a:off x="4658748" y="3183571"/>
            <a:ext cx="359089" cy="537737"/>
          </a:xfrm>
          <a:custGeom>
            <a:avLst/>
            <a:gdLst/>
            <a:ahLst/>
            <a:cxnLst/>
            <a:rect l="l" t="t" r="r" b="b"/>
            <a:pathLst>
              <a:path w="114725" h="171527" extrusionOk="0">
                <a:moveTo>
                  <a:pt x="57309" y="0"/>
                </a:moveTo>
                <a:cubicBezTo>
                  <a:pt x="25560" y="591"/>
                  <a:pt x="0" y="26722"/>
                  <a:pt x="0" y="58873"/>
                </a:cubicBezTo>
                <a:cubicBezTo>
                  <a:pt x="0" y="67512"/>
                  <a:pt x="1859" y="75730"/>
                  <a:pt x="5175" y="83123"/>
                </a:cubicBezTo>
                <a:cubicBezTo>
                  <a:pt x="5873" y="85404"/>
                  <a:pt x="6591" y="87665"/>
                  <a:pt x="7225" y="89925"/>
                </a:cubicBezTo>
                <a:cubicBezTo>
                  <a:pt x="7879" y="92312"/>
                  <a:pt x="8302" y="94572"/>
                  <a:pt x="8281" y="96706"/>
                </a:cubicBezTo>
                <a:cubicBezTo>
                  <a:pt x="8281" y="97424"/>
                  <a:pt x="8238" y="98121"/>
                  <a:pt x="8112" y="98797"/>
                </a:cubicBezTo>
                <a:cubicBezTo>
                  <a:pt x="7520" y="100825"/>
                  <a:pt x="3253" y="107648"/>
                  <a:pt x="2577" y="108789"/>
                </a:cubicBezTo>
                <a:cubicBezTo>
                  <a:pt x="10097" y="116879"/>
                  <a:pt x="20026" y="118759"/>
                  <a:pt x="29827" y="120829"/>
                </a:cubicBezTo>
                <a:cubicBezTo>
                  <a:pt x="32742" y="121442"/>
                  <a:pt x="35679" y="121801"/>
                  <a:pt x="38826" y="122202"/>
                </a:cubicBezTo>
                <a:cubicBezTo>
                  <a:pt x="39840" y="122392"/>
                  <a:pt x="40854" y="122583"/>
                  <a:pt x="41889" y="122773"/>
                </a:cubicBezTo>
                <a:lnTo>
                  <a:pt x="36904" y="137348"/>
                </a:lnTo>
                <a:cubicBezTo>
                  <a:pt x="36904" y="137348"/>
                  <a:pt x="36756" y="158578"/>
                  <a:pt x="57309" y="171527"/>
                </a:cubicBezTo>
                <a:lnTo>
                  <a:pt x="57436" y="171527"/>
                </a:lnTo>
                <a:cubicBezTo>
                  <a:pt x="77969" y="158578"/>
                  <a:pt x="77842" y="137348"/>
                  <a:pt x="77842" y="137348"/>
                </a:cubicBezTo>
                <a:lnTo>
                  <a:pt x="72857" y="122773"/>
                </a:lnTo>
                <a:cubicBezTo>
                  <a:pt x="73871" y="122583"/>
                  <a:pt x="74906" y="122392"/>
                  <a:pt x="75920" y="122202"/>
                </a:cubicBezTo>
                <a:cubicBezTo>
                  <a:pt x="79046" y="121801"/>
                  <a:pt x="82003" y="121442"/>
                  <a:pt x="84919" y="120829"/>
                </a:cubicBezTo>
                <a:cubicBezTo>
                  <a:pt x="94720" y="118759"/>
                  <a:pt x="104648" y="116879"/>
                  <a:pt x="112168" y="108789"/>
                </a:cubicBezTo>
                <a:cubicBezTo>
                  <a:pt x="111492" y="107648"/>
                  <a:pt x="107225" y="100825"/>
                  <a:pt x="106613" y="98797"/>
                </a:cubicBezTo>
                <a:cubicBezTo>
                  <a:pt x="106507" y="98121"/>
                  <a:pt x="106465" y="97424"/>
                  <a:pt x="106444" y="96706"/>
                </a:cubicBezTo>
                <a:cubicBezTo>
                  <a:pt x="106444" y="94572"/>
                  <a:pt x="106866" y="92312"/>
                  <a:pt x="107521" y="89925"/>
                </a:cubicBezTo>
                <a:cubicBezTo>
                  <a:pt x="108155" y="87665"/>
                  <a:pt x="108873" y="85404"/>
                  <a:pt x="109570" y="83123"/>
                </a:cubicBezTo>
                <a:cubicBezTo>
                  <a:pt x="112887" y="75730"/>
                  <a:pt x="114724" y="67512"/>
                  <a:pt x="114724" y="58873"/>
                </a:cubicBezTo>
                <a:cubicBezTo>
                  <a:pt x="114724" y="26722"/>
                  <a:pt x="89186" y="591"/>
                  <a:pt x="57436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3;p33">
            <a:extLst>
              <a:ext uri="{FF2B5EF4-FFF2-40B4-BE49-F238E27FC236}">
                <a16:creationId xmlns:a16="http://schemas.microsoft.com/office/drawing/2014/main" id="{604060BD-0AD6-A6B9-BB33-87500BE0032A}"/>
              </a:ext>
            </a:extLst>
          </p:cNvPr>
          <p:cNvSpPr txBox="1">
            <a:spLocks/>
          </p:cNvSpPr>
          <p:nvPr/>
        </p:nvSpPr>
        <p:spPr>
          <a:xfrm>
            <a:off x="167614" y="3796980"/>
            <a:ext cx="176536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39700" indent="0">
              <a:buNone/>
            </a:pPr>
            <a:r>
              <a:rPr lang="en-IT" b="1" dirty="0">
                <a:solidFill>
                  <a:srgbClr val="37A76F"/>
                </a:solidFill>
              </a:rPr>
              <a:t>Protection buyer</a:t>
            </a:r>
          </a:p>
        </p:txBody>
      </p:sp>
      <p:sp>
        <p:nvSpPr>
          <p:cNvPr id="11" name="Google Shape;303;p33">
            <a:extLst>
              <a:ext uri="{FF2B5EF4-FFF2-40B4-BE49-F238E27FC236}">
                <a16:creationId xmlns:a16="http://schemas.microsoft.com/office/drawing/2014/main" id="{D9736D6E-8C28-CE97-F0BF-428E8FDFFB01}"/>
              </a:ext>
            </a:extLst>
          </p:cNvPr>
          <p:cNvSpPr txBox="1">
            <a:spLocks/>
          </p:cNvSpPr>
          <p:nvPr/>
        </p:nvSpPr>
        <p:spPr>
          <a:xfrm>
            <a:off x="3955610" y="3796980"/>
            <a:ext cx="176536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39700" indent="0">
              <a:buNone/>
            </a:pPr>
            <a:r>
              <a:rPr lang="en-IT" b="1" dirty="0">
                <a:solidFill>
                  <a:srgbClr val="92D050"/>
                </a:solidFill>
              </a:rPr>
              <a:t>Protection</a:t>
            </a:r>
            <a:r>
              <a:rPr lang="en-IT" b="1" dirty="0"/>
              <a:t> </a:t>
            </a:r>
            <a:r>
              <a:rPr lang="en-IT" b="1" dirty="0">
                <a:solidFill>
                  <a:srgbClr val="92D050"/>
                </a:solidFill>
              </a:rPr>
              <a:t>Seller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EBE395-44DD-CAF1-012D-F9DFC9B25FD9}"/>
              </a:ext>
            </a:extLst>
          </p:cNvPr>
          <p:cNvCxnSpPr/>
          <p:nvPr/>
        </p:nvCxnSpPr>
        <p:spPr>
          <a:xfrm>
            <a:off x="1956128" y="3451683"/>
            <a:ext cx="2013995" cy="0"/>
          </a:xfrm>
          <a:prstGeom prst="straightConnector1">
            <a:avLst/>
          </a:prstGeom>
          <a:ln w="28575">
            <a:solidFill>
              <a:srgbClr val="37A76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3F0E61-6DFE-C430-BD28-E4FB4DD35732}"/>
              </a:ext>
            </a:extLst>
          </p:cNvPr>
          <p:cNvCxnSpPr>
            <a:cxnSpLocks/>
          </p:cNvCxnSpPr>
          <p:nvPr/>
        </p:nvCxnSpPr>
        <p:spPr>
          <a:xfrm flipH="1">
            <a:off x="1956128" y="3944900"/>
            <a:ext cx="2013995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03;p33">
            <a:extLst>
              <a:ext uri="{FF2B5EF4-FFF2-40B4-BE49-F238E27FC236}">
                <a16:creationId xmlns:a16="http://schemas.microsoft.com/office/drawing/2014/main" id="{31D8ADBB-4BA9-BA36-E840-F31B5A7257D4}"/>
              </a:ext>
            </a:extLst>
          </p:cNvPr>
          <p:cNvSpPr txBox="1">
            <a:spLocks/>
          </p:cNvSpPr>
          <p:nvPr/>
        </p:nvSpPr>
        <p:spPr>
          <a:xfrm>
            <a:off x="1889593" y="2911668"/>
            <a:ext cx="2293999" cy="49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39700" indent="0">
              <a:buNone/>
            </a:pPr>
            <a:r>
              <a:rPr lang="en-IT" sz="1050" i="1" dirty="0">
                <a:solidFill>
                  <a:srgbClr val="37A76F"/>
                </a:solidFill>
              </a:rPr>
              <a:t>Periodic premium payments</a:t>
            </a:r>
          </a:p>
          <a:p>
            <a:pPr marL="139700" indent="0">
              <a:buNone/>
            </a:pPr>
            <a:r>
              <a:rPr lang="en-IT" sz="1050" i="1" dirty="0">
                <a:solidFill>
                  <a:srgbClr val="37A76F"/>
                </a:solidFill>
              </a:rPr>
              <a:t>(Insurance payment)</a:t>
            </a:r>
          </a:p>
        </p:txBody>
      </p:sp>
      <p:sp>
        <p:nvSpPr>
          <p:cNvPr id="25" name="Google Shape;303;p33">
            <a:extLst>
              <a:ext uri="{FF2B5EF4-FFF2-40B4-BE49-F238E27FC236}">
                <a16:creationId xmlns:a16="http://schemas.microsoft.com/office/drawing/2014/main" id="{FB7EBB5C-F3B3-71E2-AFA1-6EB302BAD6CE}"/>
              </a:ext>
            </a:extLst>
          </p:cNvPr>
          <p:cNvSpPr txBox="1">
            <a:spLocks/>
          </p:cNvSpPr>
          <p:nvPr/>
        </p:nvSpPr>
        <p:spPr>
          <a:xfrm>
            <a:off x="1762938" y="4042793"/>
            <a:ext cx="2400375" cy="58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39700" indent="0">
              <a:buNone/>
            </a:pPr>
            <a:r>
              <a:rPr lang="en-IT" sz="1050" i="1" dirty="0">
                <a:solidFill>
                  <a:srgbClr val="92D050"/>
                </a:solidFill>
              </a:rPr>
              <a:t>Payment in case of credit event</a:t>
            </a:r>
          </a:p>
        </p:txBody>
      </p:sp>
    </p:spTree>
    <p:extLst>
      <p:ext uri="{BB962C8B-B14F-4D97-AF65-F5344CB8AC3E}">
        <p14:creationId xmlns:p14="http://schemas.microsoft.com/office/powerpoint/2010/main" val="328405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920722" y="443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CDS Theory</a:t>
            </a:r>
            <a:endParaRPr dirty="0"/>
          </a:p>
        </p:txBody>
      </p:sp>
      <p:grpSp>
        <p:nvGrpSpPr>
          <p:cNvPr id="493" name="Google Shape;493;p41"/>
          <p:cNvGrpSpPr/>
          <p:nvPr/>
        </p:nvGrpSpPr>
        <p:grpSpPr>
          <a:xfrm flipH="1">
            <a:off x="-2587087" y="445013"/>
            <a:ext cx="8170362" cy="707506"/>
            <a:chOff x="3477971" y="3575600"/>
            <a:chExt cx="6381600" cy="552609"/>
          </a:xfrm>
        </p:grpSpPr>
        <p:sp>
          <p:nvSpPr>
            <p:cNvPr id="494" name="Google Shape;494;p41"/>
            <p:cNvSpPr/>
            <p:nvPr/>
          </p:nvSpPr>
          <p:spPr>
            <a:xfrm>
              <a:off x="3477971" y="3575609"/>
              <a:ext cx="63816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3477974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303456F3-3B0A-B95F-D203-2BFAC7E99FC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43417" y="1465650"/>
            <a:ext cx="7704000" cy="1106100"/>
          </a:xfrm>
        </p:spPr>
        <p:txBody>
          <a:bodyPr/>
          <a:lstStyle/>
          <a:p>
            <a:pPr algn="l"/>
            <a:r>
              <a:rPr lang="en-IT" dirty="0"/>
              <a:t>The price of a CDS concerns the probability of a credit event; </a:t>
            </a:r>
          </a:p>
          <a:p>
            <a:pPr algn="l"/>
            <a:r>
              <a:rPr lang="en-GB" dirty="0"/>
              <a:t>it can be obtained through the default probability and the recovery rate.</a:t>
            </a:r>
            <a:endParaRPr lang="en-IT" dirty="0"/>
          </a:p>
        </p:txBody>
      </p:sp>
      <p:grpSp>
        <p:nvGrpSpPr>
          <p:cNvPr id="13" name="Google Shape;1786;p65">
            <a:extLst>
              <a:ext uri="{FF2B5EF4-FFF2-40B4-BE49-F238E27FC236}">
                <a16:creationId xmlns:a16="http://schemas.microsoft.com/office/drawing/2014/main" id="{915697D9-83B5-393D-3F12-97D4A6C19DF3}"/>
              </a:ext>
            </a:extLst>
          </p:cNvPr>
          <p:cNvGrpSpPr/>
          <p:nvPr/>
        </p:nvGrpSpPr>
        <p:grpSpPr>
          <a:xfrm rot="8112669">
            <a:off x="4165574" y="2405222"/>
            <a:ext cx="1022993" cy="1020838"/>
            <a:chOff x="3235775" y="1646925"/>
            <a:chExt cx="1008800" cy="1006675"/>
          </a:xfrm>
        </p:grpSpPr>
        <p:sp>
          <p:nvSpPr>
            <p:cNvPr id="14" name="Google Shape;1787;p65">
              <a:extLst>
                <a:ext uri="{FF2B5EF4-FFF2-40B4-BE49-F238E27FC236}">
                  <a16:creationId xmlns:a16="http://schemas.microsoft.com/office/drawing/2014/main" id="{FA340019-C485-B40A-FAAB-840870D670AC}"/>
                </a:ext>
              </a:extLst>
            </p:cNvPr>
            <p:cNvSpPr/>
            <p:nvPr/>
          </p:nvSpPr>
          <p:spPr>
            <a:xfrm>
              <a:off x="3235775" y="1730100"/>
              <a:ext cx="927050" cy="923500"/>
            </a:xfrm>
            <a:custGeom>
              <a:avLst/>
              <a:gdLst/>
              <a:ahLst/>
              <a:cxnLst/>
              <a:rect l="l" t="t" r="r" b="b"/>
              <a:pathLst>
                <a:path w="37082" h="36940" extrusionOk="0">
                  <a:moveTo>
                    <a:pt x="540" y="36541"/>
                  </a:moveTo>
                  <a:cubicBezTo>
                    <a:pt x="0" y="35973"/>
                    <a:pt x="0" y="35063"/>
                    <a:pt x="540" y="34522"/>
                  </a:cubicBezTo>
                  <a:lnTo>
                    <a:pt x="540" y="34522"/>
                  </a:lnTo>
                  <a:cubicBezTo>
                    <a:pt x="1109" y="33954"/>
                    <a:pt x="2019" y="33954"/>
                    <a:pt x="2559" y="34522"/>
                  </a:cubicBezTo>
                  <a:lnTo>
                    <a:pt x="2559" y="34522"/>
                  </a:lnTo>
                  <a:cubicBezTo>
                    <a:pt x="3128" y="35063"/>
                    <a:pt x="3128" y="35973"/>
                    <a:pt x="2559" y="36541"/>
                  </a:cubicBezTo>
                  <a:lnTo>
                    <a:pt x="2559" y="36541"/>
                  </a:lnTo>
                  <a:cubicBezTo>
                    <a:pt x="2275" y="36797"/>
                    <a:pt x="1934" y="36939"/>
                    <a:pt x="1564" y="36939"/>
                  </a:cubicBezTo>
                  <a:lnTo>
                    <a:pt x="1564" y="36939"/>
                  </a:lnTo>
                  <a:cubicBezTo>
                    <a:pt x="1195" y="36939"/>
                    <a:pt x="825" y="36797"/>
                    <a:pt x="540" y="36541"/>
                  </a:cubicBezTo>
                  <a:close/>
                  <a:moveTo>
                    <a:pt x="3953" y="33129"/>
                  </a:moveTo>
                  <a:cubicBezTo>
                    <a:pt x="3384" y="32589"/>
                    <a:pt x="3384" y="31679"/>
                    <a:pt x="3953" y="31110"/>
                  </a:cubicBezTo>
                  <a:lnTo>
                    <a:pt x="3953" y="31110"/>
                  </a:lnTo>
                  <a:cubicBezTo>
                    <a:pt x="4493" y="30570"/>
                    <a:pt x="5403" y="30570"/>
                    <a:pt x="5972" y="31110"/>
                  </a:cubicBezTo>
                  <a:lnTo>
                    <a:pt x="5972" y="31110"/>
                  </a:lnTo>
                  <a:cubicBezTo>
                    <a:pt x="6512" y="31679"/>
                    <a:pt x="6512" y="32589"/>
                    <a:pt x="5972" y="33129"/>
                  </a:cubicBezTo>
                  <a:lnTo>
                    <a:pt x="5972" y="33129"/>
                  </a:lnTo>
                  <a:cubicBezTo>
                    <a:pt x="5688" y="33413"/>
                    <a:pt x="5318" y="33555"/>
                    <a:pt x="4948" y="33555"/>
                  </a:cubicBezTo>
                  <a:lnTo>
                    <a:pt x="4948" y="33555"/>
                  </a:lnTo>
                  <a:cubicBezTo>
                    <a:pt x="4578" y="33555"/>
                    <a:pt x="4237" y="33413"/>
                    <a:pt x="3953" y="33129"/>
                  </a:cubicBezTo>
                  <a:close/>
                  <a:moveTo>
                    <a:pt x="7337" y="29745"/>
                  </a:moveTo>
                  <a:cubicBezTo>
                    <a:pt x="6797" y="29176"/>
                    <a:pt x="6797" y="28295"/>
                    <a:pt x="7337" y="27726"/>
                  </a:cubicBezTo>
                  <a:lnTo>
                    <a:pt x="7337" y="27726"/>
                  </a:lnTo>
                  <a:cubicBezTo>
                    <a:pt x="7906" y="27186"/>
                    <a:pt x="8816" y="27186"/>
                    <a:pt x="9356" y="27726"/>
                  </a:cubicBezTo>
                  <a:lnTo>
                    <a:pt x="9356" y="27726"/>
                  </a:lnTo>
                  <a:cubicBezTo>
                    <a:pt x="9925" y="28295"/>
                    <a:pt x="9925" y="29176"/>
                    <a:pt x="9356" y="29745"/>
                  </a:cubicBezTo>
                  <a:lnTo>
                    <a:pt x="9356" y="29745"/>
                  </a:lnTo>
                  <a:cubicBezTo>
                    <a:pt x="9071" y="30029"/>
                    <a:pt x="8702" y="30143"/>
                    <a:pt x="8361" y="30143"/>
                  </a:cubicBezTo>
                  <a:lnTo>
                    <a:pt x="8361" y="30143"/>
                  </a:lnTo>
                  <a:cubicBezTo>
                    <a:pt x="7991" y="30143"/>
                    <a:pt x="7621" y="30029"/>
                    <a:pt x="7337" y="29745"/>
                  </a:cubicBezTo>
                  <a:close/>
                  <a:moveTo>
                    <a:pt x="10749" y="26333"/>
                  </a:moveTo>
                  <a:cubicBezTo>
                    <a:pt x="10181" y="25792"/>
                    <a:pt x="10181" y="24882"/>
                    <a:pt x="10749" y="24342"/>
                  </a:cubicBezTo>
                  <a:lnTo>
                    <a:pt x="10749" y="24342"/>
                  </a:lnTo>
                  <a:cubicBezTo>
                    <a:pt x="11290" y="23773"/>
                    <a:pt x="12200" y="23773"/>
                    <a:pt x="12740" y="24342"/>
                  </a:cubicBezTo>
                  <a:lnTo>
                    <a:pt x="12740" y="24342"/>
                  </a:lnTo>
                  <a:cubicBezTo>
                    <a:pt x="13309" y="24882"/>
                    <a:pt x="13309" y="25792"/>
                    <a:pt x="12740" y="26333"/>
                  </a:cubicBezTo>
                  <a:lnTo>
                    <a:pt x="12740" y="26333"/>
                  </a:lnTo>
                  <a:cubicBezTo>
                    <a:pt x="12484" y="26617"/>
                    <a:pt x="12114" y="26759"/>
                    <a:pt x="11745" y="26759"/>
                  </a:cubicBezTo>
                  <a:lnTo>
                    <a:pt x="11745" y="26759"/>
                  </a:lnTo>
                  <a:cubicBezTo>
                    <a:pt x="11375" y="26759"/>
                    <a:pt x="11034" y="26617"/>
                    <a:pt x="10749" y="26333"/>
                  </a:cubicBezTo>
                  <a:close/>
                  <a:moveTo>
                    <a:pt x="14133" y="22949"/>
                  </a:moveTo>
                  <a:cubicBezTo>
                    <a:pt x="13593" y="22380"/>
                    <a:pt x="13593" y="21498"/>
                    <a:pt x="14133" y="20930"/>
                  </a:cubicBezTo>
                  <a:lnTo>
                    <a:pt x="14133" y="20930"/>
                  </a:lnTo>
                  <a:cubicBezTo>
                    <a:pt x="14702" y="20389"/>
                    <a:pt x="15583" y="20389"/>
                    <a:pt x="16152" y="20930"/>
                  </a:cubicBezTo>
                  <a:lnTo>
                    <a:pt x="16152" y="20930"/>
                  </a:lnTo>
                  <a:cubicBezTo>
                    <a:pt x="16693" y="21498"/>
                    <a:pt x="16693" y="22380"/>
                    <a:pt x="16152" y="22949"/>
                  </a:cubicBezTo>
                  <a:lnTo>
                    <a:pt x="16152" y="22949"/>
                  </a:lnTo>
                  <a:cubicBezTo>
                    <a:pt x="15868" y="23233"/>
                    <a:pt x="15498" y="23347"/>
                    <a:pt x="15157" y="23347"/>
                  </a:cubicBezTo>
                  <a:lnTo>
                    <a:pt x="15157" y="23347"/>
                  </a:lnTo>
                  <a:cubicBezTo>
                    <a:pt x="14787" y="23347"/>
                    <a:pt x="14418" y="23233"/>
                    <a:pt x="14133" y="22949"/>
                  </a:cubicBezTo>
                  <a:close/>
                  <a:moveTo>
                    <a:pt x="17546" y="19536"/>
                  </a:moveTo>
                  <a:cubicBezTo>
                    <a:pt x="16977" y="18996"/>
                    <a:pt x="16977" y="18086"/>
                    <a:pt x="17546" y="17546"/>
                  </a:cubicBezTo>
                  <a:lnTo>
                    <a:pt x="17546" y="17546"/>
                  </a:lnTo>
                  <a:cubicBezTo>
                    <a:pt x="18086" y="16977"/>
                    <a:pt x="18996" y="16977"/>
                    <a:pt x="19536" y="17546"/>
                  </a:cubicBezTo>
                  <a:lnTo>
                    <a:pt x="19536" y="17546"/>
                  </a:lnTo>
                  <a:cubicBezTo>
                    <a:pt x="20105" y="18086"/>
                    <a:pt x="20105" y="18996"/>
                    <a:pt x="19536" y="19536"/>
                  </a:cubicBezTo>
                  <a:lnTo>
                    <a:pt x="19536" y="19536"/>
                  </a:lnTo>
                  <a:cubicBezTo>
                    <a:pt x="19280" y="19821"/>
                    <a:pt x="18911" y="19963"/>
                    <a:pt x="18541" y="19963"/>
                  </a:cubicBezTo>
                  <a:lnTo>
                    <a:pt x="18541" y="19963"/>
                  </a:lnTo>
                  <a:cubicBezTo>
                    <a:pt x="18171" y="19963"/>
                    <a:pt x="17802" y="19821"/>
                    <a:pt x="17546" y="19536"/>
                  </a:cubicBezTo>
                  <a:close/>
                  <a:moveTo>
                    <a:pt x="20930" y="16152"/>
                  </a:moveTo>
                  <a:cubicBezTo>
                    <a:pt x="20389" y="15583"/>
                    <a:pt x="20389" y="14702"/>
                    <a:pt x="20930" y="14133"/>
                  </a:cubicBezTo>
                  <a:lnTo>
                    <a:pt x="20930" y="14133"/>
                  </a:lnTo>
                  <a:cubicBezTo>
                    <a:pt x="21498" y="13593"/>
                    <a:pt x="22380" y="13593"/>
                    <a:pt x="22949" y="14133"/>
                  </a:cubicBezTo>
                  <a:lnTo>
                    <a:pt x="22949" y="14133"/>
                  </a:lnTo>
                  <a:cubicBezTo>
                    <a:pt x="23489" y="14702"/>
                    <a:pt x="23489" y="15583"/>
                    <a:pt x="22949" y="16152"/>
                  </a:cubicBezTo>
                  <a:lnTo>
                    <a:pt x="22949" y="16152"/>
                  </a:lnTo>
                  <a:cubicBezTo>
                    <a:pt x="22664" y="16437"/>
                    <a:pt x="22295" y="16579"/>
                    <a:pt x="21925" y="16579"/>
                  </a:cubicBezTo>
                  <a:lnTo>
                    <a:pt x="21925" y="16579"/>
                  </a:lnTo>
                  <a:cubicBezTo>
                    <a:pt x="21584" y="16579"/>
                    <a:pt x="21214" y="16437"/>
                    <a:pt x="20930" y="16152"/>
                  </a:cubicBezTo>
                  <a:close/>
                  <a:moveTo>
                    <a:pt x="24342" y="12740"/>
                  </a:moveTo>
                  <a:cubicBezTo>
                    <a:pt x="23773" y="12199"/>
                    <a:pt x="23773" y="11289"/>
                    <a:pt x="24342" y="10749"/>
                  </a:cubicBezTo>
                  <a:lnTo>
                    <a:pt x="24342" y="10749"/>
                  </a:lnTo>
                  <a:cubicBezTo>
                    <a:pt x="24882" y="10180"/>
                    <a:pt x="25792" y="10180"/>
                    <a:pt x="26333" y="10749"/>
                  </a:cubicBezTo>
                  <a:lnTo>
                    <a:pt x="26333" y="10749"/>
                  </a:lnTo>
                  <a:cubicBezTo>
                    <a:pt x="26901" y="11289"/>
                    <a:pt x="26901" y="12199"/>
                    <a:pt x="26333" y="12740"/>
                  </a:cubicBezTo>
                  <a:lnTo>
                    <a:pt x="26333" y="12740"/>
                  </a:lnTo>
                  <a:cubicBezTo>
                    <a:pt x="26048" y="13024"/>
                    <a:pt x="25707" y="13166"/>
                    <a:pt x="25337" y="13166"/>
                  </a:cubicBezTo>
                  <a:lnTo>
                    <a:pt x="25337" y="13166"/>
                  </a:lnTo>
                  <a:cubicBezTo>
                    <a:pt x="24968" y="13166"/>
                    <a:pt x="24598" y="13024"/>
                    <a:pt x="24342" y="12740"/>
                  </a:cubicBezTo>
                  <a:close/>
                  <a:moveTo>
                    <a:pt x="27726" y="9356"/>
                  </a:moveTo>
                  <a:cubicBezTo>
                    <a:pt x="27157" y="8787"/>
                    <a:pt x="27157" y="7906"/>
                    <a:pt x="27726" y="7337"/>
                  </a:cubicBezTo>
                  <a:lnTo>
                    <a:pt x="27726" y="7337"/>
                  </a:lnTo>
                  <a:cubicBezTo>
                    <a:pt x="28295" y="6796"/>
                    <a:pt x="29176" y="6796"/>
                    <a:pt x="29745" y="7337"/>
                  </a:cubicBezTo>
                  <a:lnTo>
                    <a:pt x="29745" y="7337"/>
                  </a:lnTo>
                  <a:cubicBezTo>
                    <a:pt x="30285" y="7906"/>
                    <a:pt x="30285" y="8787"/>
                    <a:pt x="29745" y="9356"/>
                  </a:cubicBezTo>
                  <a:lnTo>
                    <a:pt x="29745" y="9356"/>
                  </a:lnTo>
                  <a:cubicBezTo>
                    <a:pt x="29461" y="9640"/>
                    <a:pt x="29091" y="9782"/>
                    <a:pt x="28721" y="9782"/>
                  </a:cubicBezTo>
                  <a:lnTo>
                    <a:pt x="28721" y="9782"/>
                  </a:lnTo>
                  <a:cubicBezTo>
                    <a:pt x="28380" y="9782"/>
                    <a:pt x="28010" y="9640"/>
                    <a:pt x="27726" y="9356"/>
                  </a:cubicBezTo>
                  <a:close/>
                  <a:moveTo>
                    <a:pt x="31110" y="5972"/>
                  </a:moveTo>
                  <a:cubicBezTo>
                    <a:pt x="30570" y="5403"/>
                    <a:pt x="30570" y="4493"/>
                    <a:pt x="31110" y="3953"/>
                  </a:cubicBezTo>
                  <a:lnTo>
                    <a:pt x="31110" y="3953"/>
                  </a:lnTo>
                  <a:cubicBezTo>
                    <a:pt x="31679" y="3384"/>
                    <a:pt x="32589" y="3384"/>
                    <a:pt x="33129" y="3953"/>
                  </a:cubicBezTo>
                  <a:lnTo>
                    <a:pt x="33129" y="3953"/>
                  </a:lnTo>
                  <a:cubicBezTo>
                    <a:pt x="33698" y="4493"/>
                    <a:pt x="33698" y="5403"/>
                    <a:pt x="33129" y="5972"/>
                  </a:cubicBezTo>
                  <a:lnTo>
                    <a:pt x="33129" y="5972"/>
                  </a:lnTo>
                  <a:cubicBezTo>
                    <a:pt x="32845" y="6228"/>
                    <a:pt x="32503" y="6370"/>
                    <a:pt x="32134" y="6370"/>
                  </a:cubicBezTo>
                  <a:lnTo>
                    <a:pt x="32134" y="6370"/>
                  </a:lnTo>
                  <a:cubicBezTo>
                    <a:pt x="31764" y="6370"/>
                    <a:pt x="31394" y="6228"/>
                    <a:pt x="31110" y="5972"/>
                  </a:cubicBezTo>
                  <a:close/>
                  <a:moveTo>
                    <a:pt x="34522" y="2559"/>
                  </a:moveTo>
                  <a:cubicBezTo>
                    <a:pt x="33954" y="2019"/>
                    <a:pt x="33954" y="1109"/>
                    <a:pt x="34522" y="540"/>
                  </a:cubicBezTo>
                  <a:lnTo>
                    <a:pt x="34522" y="540"/>
                  </a:lnTo>
                  <a:cubicBezTo>
                    <a:pt x="35063" y="0"/>
                    <a:pt x="35973" y="0"/>
                    <a:pt x="36541" y="540"/>
                  </a:cubicBezTo>
                  <a:lnTo>
                    <a:pt x="36541" y="540"/>
                  </a:lnTo>
                  <a:cubicBezTo>
                    <a:pt x="37082" y="1109"/>
                    <a:pt x="37082" y="2019"/>
                    <a:pt x="36541" y="2559"/>
                  </a:cubicBezTo>
                  <a:lnTo>
                    <a:pt x="36541" y="2559"/>
                  </a:lnTo>
                  <a:cubicBezTo>
                    <a:pt x="36257" y="2844"/>
                    <a:pt x="35887" y="2986"/>
                    <a:pt x="35518" y="2986"/>
                  </a:cubicBezTo>
                  <a:lnTo>
                    <a:pt x="35518" y="2986"/>
                  </a:lnTo>
                  <a:cubicBezTo>
                    <a:pt x="35148" y="2986"/>
                    <a:pt x="34807" y="2844"/>
                    <a:pt x="34522" y="25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88;p65">
              <a:extLst>
                <a:ext uri="{FF2B5EF4-FFF2-40B4-BE49-F238E27FC236}">
                  <a16:creationId xmlns:a16="http://schemas.microsoft.com/office/drawing/2014/main" id="{E65AA9A7-D315-1719-C3AF-7CD94EF53EBE}"/>
                </a:ext>
              </a:extLst>
            </p:cNvPr>
            <p:cNvSpPr/>
            <p:nvPr/>
          </p:nvSpPr>
          <p:spPr>
            <a:xfrm>
              <a:off x="4173475" y="1646925"/>
              <a:ext cx="71100" cy="72525"/>
            </a:xfrm>
            <a:custGeom>
              <a:avLst/>
              <a:gdLst/>
              <a:ahLst/>
              <a:cxnLst/>
              <a:rect l="l" t="t" r="r" b="b"/>
              <a:pathLst>
                <a:path w="2844" h="2901" extrusionOk="0">
                  <a:moveTo>
                    <a:pt x="1422" y="2901"/>
                  </a:moveTo>
                  <a:cubicBezTo>
                    <a:pt x="1052" y="2901"/>
                    <a:pt x="683" y="2758"/>
                    <a:pt x="398" y="2502"/>
                  </a:cubicBezTo>
                  <a:cubicBezTo>
                    <a:pt x="142" y="2218"/>
                    <a:pt x="0" y="1877"/>
                    <a:pt x="0" y="1479"/>
                  </a:cubicBezTo>
                  <a:cubicBezTo>
                    <a:pt x="0" y="1393"/>
                    <a:pt x="0" y="1308"/>
                    <a:pt x="29" y="1223"/>
                  </a:cubicBezTo>
                  <a:cubicBezTo>
                    <a:pt x="29" y="1109"/>
                    <a:pt x="57" y="1024"/>
                    <a:pt x="114" y="938"/>
                  </a:cubicBezTo>
                  <a:cubicBezTo>
                    <a:pt x="142" y="853"/>
                    <a:pt x="171" y="768"/>
                    <a:pt x="228" y="711"/>
                  </a:cubicBezTo>
                  <a:cubicBezTo>
                    <a:pt x="285" y="626"/>
                    <a:pt x="341" y="540"/>
                    <a:pt x="398" y="483"/>
                  </a:cubicBezTo>
                  <a:cubicBezTo>
                    <a:pt x="739" y="142"/>
                    <a:pt x="1223" y="0"/>
                    <a:pt x="1678" y="85"/>
                  </a:cubicBezTo>
                  <a:cubicBezTo>
                    <a:pt x="1792" y="114"/>
                    <a:pt x="1877" y="142"/>
                    <a:pt x="1962" y="171"/>
                  </a:cubicBezTo>
                  <a:cubicBezTo>
                    <a:pt x="2048" y="199"/>
                    <a:pt x="2133" y="256"/>
                    <a:pt x="2190" y="313"/>
                  </a:cubicBezTo>
                  <a:cubicBezTo>
                    <a:pt x="2275" y="370"/>
                    <a:pt x="2360" y="427"/>
                    <a:pt x="2417" y="483"/>
                  </a:cubicBezTo>
                  <a:cubicBezTo>
                    <a:pt x="2474" y="540"/>
                    <a:pt x="2531" y="626"/>
                    <a:pt x="2588" y="711"/>
                  </a:cubicBezTo>
                  <a:cubicBezTo>
                    <a:pt x="2645" y="768"/>
                    <a:pt x="2702" y="853"/>
                    <a:pt x="2730" y="938"/>
                  </a:cubicBezTo>
                  <a:cubicBezTo>
                    <a:pt x="2758" y="1024"/>
                    <a:pt x="2787" y="1109"/>
                    <a:pt x="2815" y="1223"/>
                  </a:cubicBezTo>
                  <a:cubicBezTo>
                    <a:pt x="2815" y="1308"/>
                    <a:pt x="2844" y="1393"/>
                    <a:pt x="2844" y="1479"/>
                  </a:cubicBezTo>
                  <a:cubicBezTo>
                    <a:pt x="2844" y="1877"/>
                    <a:pt x="2673" y="2218"/>
                    <a:pt x="2417" y="2502"/>
                  </a:cubicBezTo>
                  <a:cubicBezTo>
                    <a:pt x="2360" y="2559"/>
                    <a:pt x="2275" y="2616"/>
                    <a:pt x="2190" y="2673"/>
                  </a:cubicBezTo>
                  <a:cubicBezTo>
                    <a:pt x="2133" y="2730"/>
                    <a:pt x="2048" y="2758"/>
                    <a:pt x="1962" y="2815"/>
                  </a:cubicBezTo>
                  <a:cubicBezTo>
                    <a:pt x="1877" y="2844"/>
                    <a:pt x="1792" y="2872"/>
                    <a:pt x="1678" y="2872"/>
                  </a:cubicBezTo>
                  <a:cubicBezTo>
                    <a:pt x="1593" y="2901"/>
                    <a:pt x="1507" y="2901"/>
                    <a:pt x="1422" y="29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786;p65">
            <a:extLst>
              <a:ext uri="{FF2B5EF4-FFF2-40B4-BE49-F238E27FC236}">
                <a16:creationId xmlns:a16="http://schemas.microsoft.com/office/drawing/2014/main" id="{5B47D307-D77A-A5D3-406A-8C3301FC81D2}"/>
              </a:ext>
            </a:extLst>
          </p:cNvPr>
          <p:cNvGrpSpPr/>
          <p:nvPr/>
        </p:nvGrpSpPr>
        <p:grpSpPr>
          <a:xfrm rot="18909133">
            <a:off x="4161870" y="3726448"/>
            <a:ext cx="1022993" cy="1020838"/>
            <a:chOff x="3235775" y="1646925"/>
            <a:chExt cx="1008800" cy="1006675"/>
          </a:xfrm>
        </p:grpSpPr>
        <p:sp>
          <p:nvSpPr>
            <p:cNvPr id="17" name="Google Shape;1787;p65">
              <a:extLst>
                <a:ext uri="{FF2B5EF4-FFF2-40B4-BE49-F238E27FC236}">
                  <a16:creationId xmlns:a16="http://schemas.microsoft.com/office/drawing/2014/main" id="{93CC312E-8B3E-924D-F264-6133C1679915}"/>
                </a:ext>
              </a:extLst>
            </p:cNvPr>
            <p:cNvSpPr/>
            <p:nvPr/>
          </p:nvSpPr>
          <p:spPr>
            <a:xfrm>
              <a:off x="3235775" y="1730100"/>
              <a:ext cx="927050" cy="923500"/>
            </a:xfrm>
            <a:custGeom>
              <a:avLst/>
              <a:gdLst/>
              <a:ahLst/>
              <a:cxnLst/>
              <a:rect l="l" t="t" r="r" b="b"/>
              <a:pathLst>
                <a:path w="37082" h="36940" extrusionOk="0">
                  <a:moveTo>
                    <a:pt x="540" y="36541"/>
                  </a:moveTo>
                  <a:cubicBezTo>
                    <a:pt x="0" y="35973"/>
                    <a:pt x="0" y="35063"/>
                    <a:pt x="540" y="34522"/>
                  </a:cubicBezTo>
                  <a:lnTo>
                    <a:pt x="540" y="34522"/>
                  </a:lnTo>
                  <a:cubicBezTo>
                    <a:pt x="1109" y="33954"/>
                    <a:pt x="2019" y="33954"/>
                    <a:pt x="2559" y="34522"/>
                  </a:cubicBezTo>
                  <a:lnTo>
                    <a:pt x="2559" y="34522"/>
                  </a:lnTo>
                  <a:cubicBezTo>
                    <a:pt x="3128" y="35063"/>
                    <a:pt x="3128" y="35973"/>
                    <a:pt x="2559" y="36541"/>
                  </a:cubicBezTo>
                  <a:lnTo>
                    <a:pt x="2559" y="36541"/>
                  </a:lnTo>
                  <a:cubicBezTo>
                    <a:pt x="2275" y="36797"/>
                    <a:pt x="1934" y="36939"/>
                    <a:pt x="1564" y="36939"/>
                  </a:cubicBezTo>
                  <a:lnTo>
                    <a:pt x="1564" y="36939"/>
                  </a:lnTo>
                  <a:cubicBezTo>
                    <a:pt x="1195" y="36939"/>
                    <a:pt x="825" y="36797"/>
                    <a:pt x="540" y="36541"/>
                  </a:cubicBezTo>
                  <a:close/>
                  <a:moveTo>
                    <a:pt x="3953" y="33129"/>
                  </a:moveTo>
                  <a:cubicBezTo>
                    <a:pt x="3384" y="32589"/>
                    <a:pt x="3384" y="31679"/>
                    <a:pt x="3953" y="31110"/>
                  </a:cubicBezTo>
                  <a:lnTo>
                    <a:pt x="3953" y="31110"/>
                  </a:lnTo>
                  <a:cubicBezTo>
                    <a:pt x="4493" y="30570"/>
                    <a:pt x="5403" y="30570"/>
                    <a:pt x="5972" y="31110"/>
                  </a:cubicBezTo>
                  <a:lnTo>
                    <a:pt x="5972" y="31110"/>
                  </a:lnTo>
                  <a:cubicBezTo>
                    <a:pt x="6512" y="31679"/>
                    <a:pt x="6512" y="32589"/>
                    <a:pt x="5972" y="33129"/>
                  </a:cubicBezTo>
                  <a:lnTo>
                    <a:pt x="5972" y="33129"/>
                  </a:lnTo>
                  <a:cubicBezTo>
                    <a:pt x="5688" y="33413"/>
                    <a:pt x="5318" y="33555"/>
                    <a:pt x="4948" y="33555"/>
                  </a:cubicBezTo>
                  <a:lnTo>
                    <a:pt x="4948" y="33555"/>
                  </a:lnTo>
                  <a:cubicBezTo>
                    <a:pt x="4578" y="33555"/>
                    <a:pt x="4237" y="33413"/>
                    <a:pt x="3953" y="33129"/>
                  </a:cubicBezTo>
                  <a:close/>
                  <a:moveTo>
                    <a:pt x="7337" y="29745"/>
                  </a:moveTo>
                  <a:cubicBezTo>
                    <a:pt x="6797" y="29176"/>
                    <a:pt x="6797" y="28295"/>
                    <a:pt x="7337" y="27726"/>
                  </a:cubicBezTo>
                  <a:lnTo>
                    <a:pt x="7337" y="27726"/>
                  </a:lnTo>
                  <a:cubicBezTo>
                    <a:pt x="7906" y="27186"/>
                    <a:pt x="8816" y="27186"/>
                    <a:pt x="9356" y="27726"/>
                  </a:cubicBezTo>
                  <a:lnTo>
                    <a:pt x="9356" y="27726"/>
                  </a:lnTo>
                  <a:cubicBezTo>
                    <a:pt x="9925" y="28295"/>
                    <a:pt x="9925" y="29176"/>
                    <a:pt x="9356" y="29745"/>
                  </a:cubicBezTo>
                  <a:lnTo>
                    <a:pt x="9356" y="29745"/>
                  </a:lnTo>
                  <a:cubicBezTo>
                    <a:pt x="9071" y="30029"/>
                    <a:pt x="8702" y="30143"/>
                    <a:pt x="8361" y="30143"/>
                  </a:cubicBezTo>
                  <a:lnTo>
                    <a:pt x="8361" y="30143"/>
                  </a:lnTo>
                  <a:cubicBezTo>
                    <a:pt x="7991" y="30143"/>
                    <a:pt x="7621" y="30029"/>
                    <a:pt x="7337" y="29745"/>
                  </a:cubicBezTo>
                  <a:close/>
                  <a:moveTo>
                    <a:pt x="10749" y="26333"/>
                  </a:moveTo>
                  <a:cubicBezTo>
                    <a:pt x="10181" y="25792"/>
                    <a:pt x="10181" y="24882"/>
                    <a:pt x="10749" y="24342"/>
                  </a:cubicBezTo>
                  <a:lnTo>
                    <a:pt x="10749" y="24342"/>
                  </a:lnTo>
                  <a:cubicBezTo>
                    <a:pt x="11290" y="23773"/>
                    <a:pt x="12200" y="23773"/>
                    <a:pt x="12740" y="24342"/>
                  </a:cubicBezTo>
                  <a:lnTo>
                    <a:pt x="12740" y="24342"/>
                  </a:lnTo>
                  <a:cubicBezTo>
                    <a:pt x="13309" y="24882"/>
                    <a:pt x="13309" y="25792"/>
                    <a:pt x="12740" y="26333"/>
                  </a:cubicBezTo>
                  <a:lnTo>
                    <a:pt x="12740" y="26333"/>
                  </a:lnTo>
                  <a:cubicBezTo>
                    <a:pt x="12484" y="26617"/>
                    <a:pt x="12114" y="26759"/>
                    <a:pt x="11745" y="26759"/>
                  </a:cubicBezTo>
                  <a:lnTo>
                    <a:pt x="11745" y="26759"/>
                  </a:lnTo>
                  <a:cubicBezTo>
                    <a:pt x="11375" y="26759"/>
                    <a:pt x="11034" y="26617"/>
                    <a:pt x="10749" y="26333"/>
                  </a:cubicBezTo>
                  <a:close/>
                  <a:moveTo>
                    <a:pt x="14133" y="22949"/>
                  </a:moveTo>
                  <a:cubicBezTo>
                    <a:pt x="13593" y="22380"/>
                    <a:pt x="13593" y="21498"/>
                    <a:pt x="14133" y="20930"/>
                  </a:cubicBezTo>
                  <a:lnTo>
                    <a:pt x="14133" y="20930"/>
                  </a:lnTo>
                  <a:cubicBezTo>
                    <a:pt x="14702" y="20389"/>
                    <a:pt x="15583" y="20389"/>
                    <a:pt x="16152" y="20930"/>
                  </a:cubicBezTo>
                  <a:lnTo>
                    <a:pt x="16152" y="20930"/>
                  </a:lnTo>
                  <a:cubicBezTo>
                    <a:pt x="16693" y="21498"/>
                    <a:pt x="16693" y="22380"/>
                    <a:pt x="16152" y="22949"/>
                  </a:cubicBezTo>
                  <a:lnTo>
                    <a:pt x="16152" y="22949"/>
                  </a:lnTo>
                  <a:cubicBezTo>
                    <a:pt x="15868" y="23233"/>
                    <a:pt x="15498" y="23347"/>
                    <a:pt x="15157" y="23347"/>
                  </a:cubicBezTo>
                  <a:lnTo>
                    <a:pt x="15157" y="23347"/>
                  </a:lnTo>
                  <a:cubicBezTo>
                    <a:pt x="14787" y="23347"/>
                    <a:pt x="14418" y="23233"/>
                    <a:pt x="14133" y="22949"/>
                  </a:cubicBezTo>
                  <a:close/>
                  <a:moveTo>
                    <a:pt x="17546" y="19536"/>
                  </a:moveTo>
                  <a:cubicBezTo>
                    <a:pt x="16977" y="18996"/>
                    <a:pt x="16977" y="18086"/>
                    <a:pt x="17546" y="17546"/>
                  </a:cubicBezTo>
                  <a:lnTo>
                    <a:pt x="17546" y="17546"/>
                  </a:lnTo>
                  <a:cubicBezTo>
                    <a:pt x="18086" y="16977"/>
                    <a:pt x="18996" y="16977"/>
                    <a:pt x="19536" y="17546"/>
                  </a:cubicBezTo>
                  <a:lnTo>
                    <a:pt x="19536" y="17546"/>
                  </a:lnTo>
                  <a:cubicBezTo>
                    <a:pt x="20105" y="18086"/>
                    <a:pt x="20105" y="18996"/>
                    <a:pt x="19536" y="19536"/>
                  </a:cubicBezTo>
                  <a:lnTo>
                    <a:pt x="19536" y="19536"/>
                  </a:lnTo>
                  <a:cubicBezTo>
                    <a:pt x="19280" y="19821"/>
                    <a:pt x="18911" y="19963"/>
                    <a:pt x="18541" y="19963"/>
                  </a:cubicBezTo>
                  <a:lnTo>
                    <a:pt x="18541" y="19963"/>
                  </a:lnTo>
                  <a:cubicBezTo>
                    <a:pt x="18171" y="19963"/>
                    <a:pt x="17802" y="19821"/>
                    <a:pt x="17546" y="19536"/>
                  </a:cubicBezTo>
                  <a:close/>
                  <a:moveTo>
                    <a:pt x="20930" y="16152"/>
                  </a:moveTo>
                  <a:cubicBezTo>
                    <a:pt x="20389" y="15583"/>
                    <a:pt x="20389" y="14702"/>
                    <a:pt x="20930" y="14133"/>
                  </a:cubicBezTo>
                  <a:lnTo>
                    <a:pt x="20930" y="14133"/>
                  </a:lnTo>
                  <a:cubicBezTo>
                    <a:pt x="21498" y="13593"/>
                    <a:pt x="22380" y="13593"/>
                    <a:pt x="22949" y="14133"/>
                  </a:cubicBezTo>
                  <a:lnTo>
                    <a:pt x="22949" y="14133"/>
                  </a:lnTo>
                  <a:cubicBezTo>
                    <a:pt x="23489" y="14702"/>
                    <a:pt x="23489" y="15583"/>
                    <a:pt x="22949" y="16152"/>
                  </a:cubicBezTo>
                  <a:lnTo>
                    <a:pt x="22949" y="16152"/>
                  </a:lnTo>
                  <a:cubicBezTo>
                    <a:pt x="22664" y="16437"/>
                    <a:pt x="22295" y="16579"/>
                    <a:pt x="21925" y="16579"/>
                  </a:cubicBezTo>
                  <a:lnTo>
                    <a:pt x="21925" y="16579"/>
                  </a:lnTo>
                  <a:cubicBezTo>
                    <a:pt x="21584" y="16579"/>
                    <a:pt x="21214" y="16437"/>
                    <a:pt x="20930" y="16152"/>
                  </a:cubicBezTo>
                  <a:close/>
                  <a:moveTo>
                    <a:pt x="24342" y="12740"/>
                  </a:moveTo>
                  <a:cubicBezTo>
                    <a:pt x="23773" y="12199"/>
                    <a:pt x="23773" y="11289"/>
                    <a:pt x="24342" y="10749"/>
                  </a:cubicBezTo>
                  <a:lnTo>
                    <a:pt x="24342" y="10749"/>
                  </a:lnTo>
                  <a:cubicBezTo>
                    <a:pt x="24882" y="10180"/>
                    <a:pt x="25792" y="10180"/>
                    <a:pt x="26333" y="10749"/>
                  </a:cubicBezTo>
                  <a:lnTo>
                    <a:pt x="26333" y="10749"/>
                  </a:lnTo>
                  <a:cubicBezTo>
                    <a:pt x="26901" y="11289"/>
                    <a:pt x="26901" y="12199"/>
                    <a:pt x="26333" y="12740"/>
                  </a:cubicBezTo>
                  <a:lnTo>
                    <a:pt x="26333" y="12740"/>
                  </a:lnTo>
                  <a:cubicBezTo>
                    <a:pt x="26048" y="13024"/>
                    <a:pt x="25707" y="13166"/>
                    <a:pt x="25337" y="13166"/>
                  </a:cubicBezTo>
                  <a:lnTo>
                    <a:pt x="25337" y="13166"/>
                  </a:lnTo>
                  <a:cubicBezTo>
                    <a:pt x="24968" y="13166"/>
                    <a:pt x="24598" y="13024"/>
                    <a:pt x="24342" y="12740"/>
                  </a:cubicBezTo>
                  <a:close/>
                  <a:moveTo>
                    <a:pt x="27726" y="9356"/>
                  </a:moveTo>
                  <a:cubicBezTo>
                    <a:pt x="27157" y="8787"/>
                    <a:pt x="27157" y="7906"/>
                    <a:pt x="27726" y="7337"/>
                  </a:cubicBezTo>
                  <a:lnTo>
                    <a:pt x="27726" y="7337"/>
                  </a:lnTo>
                  <a:cubicBezTo>
                    <a:pt x="28295" y="6796"/>
                    <a:pt x="29176" y="6796"/>
                    <a:pt x="29745" y="7337"/>
                  </a:cubicBezTo>
                  <a:lnTo>
                    <a:pt x="29745" y="7337"/>
                  </a:lnTo>
                  <a:cubicBezTo>
                    <a:pt x="30285" y="7906"/>
                    <a:pt x="30285" y="8787"/>
                    <a:pt x="29745" y="9356"/>
                  </a:cubicBezTo>
                  <a:lnTo>
                    <a:pt x="29745" y="9356"/>
                  </a:lnTo>
                  <a:cubicBezTo>
                    <a:pt x="29461" y="9640"/>
                    <a:pt x="29091" y="9782"/>
                    <a:pt x="28721" y="9782"/>
                  </a:cubicBezTo>
                  <a:lnTo>
                    <a:pt x="28721" y="9782"/>
                  </a:lnTo>
                  <a:cubicBezTo>
                    <a:pt x="28380" y="9782"/>
                    <a:pt x="28010" y="9640"/>
                    <a:pt x="27726" y="9356"/>
                  </a:cubicBezTo>
                  <a:close/>
                  <a:moveTo>
                    <a:pt x="31110" y="5972"/>
                  </a:moveTo>
                  <a:cubicBezTo>
                    <a:pt x="30570" y="5403"/>
                    <a:pt x="30570" y="4493"/>
                    <a:pt x="31110" y="3953"/>
                  </a:cubicBezTo>
                  <a:lnTo>
                    <a:pt x="31110" y="3953"/>
                  </a:lnTo>
                  <a:cubicBezTo>
                    <a:pt x="31679" y="3384"/>
                    <a:pt x="32589" y="3384"/>
                    <a:pt x="33129" y="3953"/>
                  </a:cubicBezTo>
                  <a:lnTo>
                    <a:pt x="33129" y="3953"/>
                  </a:lnTo>
                  <a:cubicBezTo>
                    <a:pt x="33698" y="4493"/>
                    <a:pt x="33698" y="5403"/>
                    <a:pt x="33129" y="5972"/>
                  </a:cubicBezTo>
                  <a:lnTo>
                    <a:pt x="33129" y="5972"/>
                  </a:lnTo>
                  <a:cubicBezTo>
                    <a:pt x="32845" y="6228"/>
                    <a:pt x="32503" y="6370"/>
                    <a:pt x="32134" y="6370"/>
                  </a:cubicBezTo>
                  <a:lnTo>
                    <a:pt x="32134" y="6370"/>
                  </a:lnTo>
                  <a:cubicBezTo>
                    <a:pt x="31764" y="6370"/>
                    <a:pt x="31394" y="6228"/>
                    <a:pt x="31110" y="5972"/>
                  </a:cubicBezTo>
                  <a:close/>
                  <a:moveTo>
                    <a:pt x="34522" y="2559"/>
                  </a:moveTo>
                  <a:cubicBezTo>
                    <a:pt x="33954" y="2019"/>
                    <a:pt x="33954" y="1109"/>
                    <a:pt x="34522" y="540"/>
                  </a:cubicBezTo>
                  <a:lnTo>
                    <a:pt x="34522" y="540"/>
                  </a:lnTo>
                  <a:cubicBezTo>
                    <a:pt x="35063" y="0"/>
                    <a:pt x="35973" y="0"/>
                    <a:pt x="36541" y="540"/>
                  </a:cubicBezTo>
                  <a:lnTo>
                    <a:pt x="36541" y="540"/>
                  </a:lnTo>
                  <a:cubicBezTo>
                    <a:pt x="37082" y="1109"/>
                    <a:pt x="37082" y="2019"/>
                    <a:pt x="36541" y="2559"/>
                  </a:cubicBezTo>
                  <a:lnTo>
                    <a:pt x="36541" y="2559"/>
                  </a:lnTo>
                  <a:cubicBezTo>
                    <a:pt x="36257" y="2844"/>
                    <a:pt x="35887" y="2986"/>
                    <a:pt x="35518" y="2986"/>
                  </a:cubicBezTo>
                  <a:lnTo>
                    <a:pt x="35518" y="2986"/>
                  </a:lnTo>
                  <a:cubicBezTo>
                    <a:pt x="35148" y="2986"/>
                    <a:pt x="34807" y="2844"/>
                    <a:pt x="34522" y="25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88;p65">
              <a:extLst>
                <a:ext uri="{FF2B5EF4-FFF2-40B4-BE49-F238E27FC236}">
                  <a16:creationId xmlns:a16="http://schemas.microsoft.com/office/drawing/2014/main" id="{353C1A57-A274-4919-AAE7-B0BBC8CBDF0D}"/>
                </a:ext>
              </a:extLst>
            </p:cNvPr>
            <p:cNvSpPr/>
            <p:nvPr/>
          </p:nvSpPr>
          <p:spPr>
            <a:xfrm>
              <a:off x="4173475" y="1646925"/>
              <a:ext cx="71100" cy="72525"/>
            </a:xfrm>
            <a:custGeom>
              <a:avLst/>
              <a:gdLst/>
              <a:ahLst/>
              <a:cxnLst/>
              <a:rect l="l" t="t" r="r" b="b"/>
              <a:pathLst>
                <a:path w="2844" h="2901" extrusionOk="0">
                  <a:moveTo>
                    <a:pt x="1422" y="2901"/>
                  </a:moveTo>
                  <a:cubicBezTo>
                    <a:pt x="1052" y="2901"/>
                    <a:pt x="683" y="2758"/>
                    <a:pt x="398" y="2502"/>
                  </a:cubicBezTo>
                  <a:cubicBezTo>
                    <a:pt x="142" y="2218"/>
                    <a:pt x="0" y="1877"/>
                    <a:pt x="0" y="1479"/>
                  </a:cubicBezTo>
                  <a:cubicBezTo>
                    <a:pt x="0" y="1393"/>
                    <a:pt x="0" y="1308"/>
                    <a:pt x="29" y="1223"/>
                  </a:cubicBezTo>
                  <a:cubicBezTo>
                    <a:pt x="29" y="1109"/>
                    <a:pt x="57" y="1024"/>
                    <a:pt x="114" y="938"/>
                  </a:cubicBezTo>
                  <a:cubicBezTo>
                    <a:pt x="142" y="853"/>
                    <a:pt x="171" y="768"/>
                    <a:pt x="228" y="711"/>
                  </a:cubicBezTo>
                  <a:cubicBezTo>
                    <a:pt x="285" y="626"/>
                    <a:pt x="341" y="540"/>
                    <a:pt x="398" y="483"/>
                  </a:cubicBezTo>
                  <a:cubicBezTo>
                    <a:pt x="739" y="142"/>
                    <a:pt x="1223" y="0"/>
                    <a:pt x="1678" y="85"/>
                  </a:cubicBezTo>
                  <a:cubicBezTo>
                    <a:pt x="1792" y="114"/>
                    <a:pt x="1877" y="142"/>
                    <a:pt x="1962" y="171"/>
                  </a:cubicBezTo>
                  <a:cubicBezTo>
                    <a:pt x="2048" y="199"/>
                    <a:pt x="2133" y="256"/>
                    <a:pt x="2190" y="313"/>
                  </a:cubicBezTo>
                  <a:cubicBezTo>
                    <a:pt x="2275" y="370"/>
                    <a:pt x="2360" y="427"/>
                    <a:pt x="2417" y="483"/>
                  </a:cubicBezTo>
                  <a:cubicBezTo>
                    <a:pt x="2474" y="540"/>
                    <a:pt x="2531" y="626"/>
                    <a:pt x="2588" y="711"/>
                  </a:cubicBezTo>
                  <a:cubicBezTo>
                    <a:pt x="2645" y="768"/>
                    <a:pt x="2702" y="853"/>
                    <a:pt x="2730" y="938"/>
                  </a:cubicBezTo>
                  <a:cubicBezTo>
                    <a:pt x="2758" y="1024"/>
                    <a:pt x="2787" y="1109"/>
                    <a:pt x="2815" y="1223"/>
                  </a:cubicBezTo>
                  <a:cubicBezTo>
                    <a:pt x="2815" y="1308"/>
                    <a:pt x="2844" y="1393"/>
                    <a:pt x="2844" y="1479"/>
                  </a:cubicBezTo>
                  <a:cubicBezTo>
                    <a:pt x="2844" y="1877"/>
                    <a:pt x="2673" y="2218"/>
                    <a:pt x="2417" y="2502"/>
                  </a:cubicBezTo>
                  <a:cubicBezTo>
                    <a:pt x="2360" y="2559"/>
                    <a:pt x="2275" y="2616"/>
                    <a:pt x="2190" y="2673"/>
                  </a:cubicBezTo>
                  <a:cubicBezTo>
                    <a:pt x="2133" y="2730"/>
                    <a:pt x="2048" y="2758"/>
                    <a:pt x="1962" y="2815"/>
                  </a:cubicBezTo>
                  <a:cubicBezTo>
                    <a:pt x="1877" y="2844"/>
                    <a:pt x="1792" y="2872"/>
                    <a:pt x="1678" y="2872"/>
                  </a:cubicBezTo>
                  <a:cubicBezTo>
                    <a:pt x="1593" y="2901"/>
                    <a:pt x="1507" y="2901"/>
                    <a:pt x="1422" y="29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60;p41">
            <a:extLst>
              <a:ext uri="{FF2B5EF4-FFF2-40B4-BE49-F238E27FC236}">
                <a16:creationId xmlns:a16="http://schemas.microsoft.com/office/drawing/2014/main" id="{CA667442-0953-711B-CA45-88CF83D22483}"/>
              </a:ext>
            </a:extLst>
          </p:cNvPr>
          <p:cNvSpPr txBox="1">
            <a:spLocks/>
          </p:cNvSpPr>
          <p:nvPr/>
        </p:nvSpPr>
        <p:spPr>
          <a:xfrm>
            <a:off x="435756" y="2374500"/>
            <a:ext cx="4136244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 dirty="0">
                <a:solidFill>
                  <a:srgbClr val="37A76F"/>
                </a:solidFill>
              </a:rPr>
              <a:t>Default Probability (No recovery rate)</a:t>
            </a:r>
          </a:p>
        </p:txBody>
      </p:sp>
      <p:sp>
        <p:nvSpPr>
          <p:cNvPr id="21" name="Google Shape;460;p41">
            <a:extLst>
              <a:ext uri="{FF2B5EF4-FFF2-40B4-BE49-F238E27FC236}">
                <a16:creationId xmlns:a16="http://schemas.microsoft.com/office/drawing/2014/main" id="{76953660-07F7-C228-C176-81DA989ECFA5}"/>
              </a:ext>
            </a:extLst>
          </p:cNvPr>
          <p:cNvSpPr txBox="1">
            <a:spLocks/>
          </p:cNvSpPr>
          <p:nvPr/>
        </p:nvSpPr>
        <p:spPr>
          <a:xfrm>
            <a:off x="4875777" y="2374500"/>
            <a:ext cx="4136244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 dirty="0">
                <a:solidFill>
                  <a:srgbClr val="37A76F"/>
                </a:solidFill>
              </a:rPr>
              <a:t>Default Probability (With recovery rate)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368B44-EE71-244C-148C-D309951DB294}"/>
                  </a:ext>
                </a:extLst>
              </p:cNvPr>
              <p:cNvSpPr txBox="1"/>
              <p:nvPr/>
            </p:nvSpPr>
            <p:spPr>
              <a:xfrm>
                <a:off x="1723359" y="3087304"/>
                <a:ext cx="15063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T" sz="1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368B44-EE71-244C-148C-D309951D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59" y="3087304"/>
                <a:ext cx="1506310" cy="295594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731ACB-FEC6-C108-212D-50C2B8778FFD}"/>
                  </a:ext>
                </a:extLst>
              </p:cNvPr>
              <p:cNvSpPr txBox="1"/>
              <p:nvPr/>
            </p:nvSpPr>
            <p:spPr>
              <a:xfrm>
                <a:off x="2316679" y="3701202"/>
                <a:ext cx="374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𝑧𝑡</m:t>
                          </m:r>
                        </m:sup>
                      </m:sSup>
                    </m:oMath>
                  </m:oMathPara>
                </a14:m>
                <a:endParaRPr lang="en-IT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731ACB-FEC6-C108-212D-50C2B877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679" y="3701202"/>
                <a:ext cx="374397" cy="276999"/>
              </a:xfrm>
              <a:prstGeom prst="rect">
                <a:avLst/>
              </a:prstGeom>
              <a:blipFill>
                <a:blip r:embed="rId4"/>
                <a:stretch>
                  <a:fillRect l="-6667" r="-3333" b="-434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B6CCD4-BE4A-E658-5249-AB1C7B5B9A9E}"/>
                  </a:ext>
                </a:extLst>
              </p:cNvPr>
              <p:cNvSpPr txBox="1"/>
              <p:nvPr/>
            </p:nvSpPr>
            <p:spPr>
              <a:xfrm>
                <a:off x="1796455" y="4295998"/>
                <a:ext cx="1377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it-IT" sz="18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B6CCD4-BE4A-E658-5249-AB1C7B5B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55" y="4295998"/>
                <a:ext cx="1377365" cy="276999"/>
              </a:xfrm>
              <a:prstGeom prst="rect">
                <a:avLst/>
              </a:prstGeom>
              <a:blipFill>
                <a:blip r:embed="rId5"/>
                <a:stretch>
                  <a:fillRect l="-3636" t="-4545" b="-4545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9727A6-083F-50F8-B70A-A0E45A2F68FD}"/>
                  </a:ext>
                </a:extLst>
              </p:cNvPr>
              <p:cNvSpPr txBox="1"/>
              <p:nvPr/>
            </p:nvSpPr>
            <p:spPr>
              <a:xfrm>
                <a:off x="5545247" y="3087304"/>
                <a:ext cx="272876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𝑝𝑅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t-IT" sz="18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9727A6-083F-50F8-B70A-A0E45A2F6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47" y="3087304"/>
                <a:ext cx="2728760" cy="295594"/>
              </a:xfrm>
              <a:prstGeom prst="rect">
                <a:avLst/>
              </a:prstGeom>
              <a:blipFill>
                <a:blip r:embed="rId6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91E2EF-6FA7-AFE3-8F16-3B44568E6B4E}"/>
                  </a:ext>
                </a:extLst>
              </p:cNvPr>
              <p:cNvSpPr txBox="1"/>
              <p:nvPr/>
            </p:nvSpPr>
            <p:spPr>
              <a:xfrm>
                <a:off x="6756700" y="3701202"/>
                <a:ext cx="374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𝑧𝑡</m:t>
                          </m:r>
                        </m:sup>
                      </m:sSup>
                    </m:oMath>
                  </m:oMathPara>
                </a14:m>
                <a:endParaRPr lang="en-IT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91E2EF-6FA7-AFE3-8F16-3B44568E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00" y="3701202"/>
                <a:ext cx="374397" cy="276999"/>
              </a:xfrm>
              <a:prstGeom prst="rect">
                <a:avLst/>
              </a:prstGeom>
              <a:blipFill>
                <a:blip r:embed="rId7"/>
                <a:stretch>
                  <a:fillRect l="-6452" r="-3226" b="-434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CB5E72-BCD1-D30B-15B2-BE0E35C1EF68}"/>
                  </a:ext>
                </a:extLst>
              </p:cNvPr>
              <p:cNvSpPr txBox="1"/>
              <p:nvPr/>
            </p:nvSpPr>
            <p:spPr>
              <a:xfrm>
                <a:off x="6235979" y="4159197"/>
                <a:ext cx="1415837" cy="550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CB5E72-BCD1-D30B-15B2-BE0E35C1E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79" y="4159197"/>
                <a:ext cx="1415837" cy="550600"/>
              </a:xfrm>
              <a:prstGeom prst="rect">
                <a:avLst/>
              </a:prstGeom>
              <a:blipFill>
                <a:blip r:embed="rId8"/>
                <a:stretch>
                  <a:fillRect l="-4464" t="-4444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0"/>
          <p:cNvGrpSpPr/>
          <p:nvPr/>
        </p:nvGrpSpPr>
        <p:grpSpPr>
          <a:xfrm flipH="1">
            <a:off x="-790915" y="445025"/>
            <a:ext cx="6912087" cy="707494"/>
            <a:chOff x="3993732" y="3575599"/>
            <a:chExt cx="5398803" cy="552601"/>
          </a:xfrm>
        </p:grpSpPr>
        <p:sp>
          <p:nvSpPr>
            <p:cNvPr id="441" name="Google Shape;441;p40"/>
            <p:cNvSpPr/>
            <p:nvPr/>
          </p:nvSpPr>
          <p:spPr>
            <a:xfrm>
              <a:off x="3993734" y="3575599"/>
              <a:ext cx="53988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993732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57;p41">
            <a:extLst>
              <a:ext uri="{FF2B5EF4-FFF2-40B4-BE49-F238E27FC236}">
                <a16:creationId xmlns:a16="http://schemas.microsoft.com/office/drawing/2014/main" id="{66934F52-71E6-3DA5-FAFE-CC81114EF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962" y="445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CDS Theory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CC0AE-B31E-5414-DED5-1219951DE2A8}"/>
                  </a:ext>
                </a:extLst>
              </p:cNvPr>
              <p:cNvSpPr txBox="1"/>
              <p:nvPr/>
            </p:nvSpPr>
            <p:spPr>
              <a:xfrm>
                <a:off x="1098920" y="1427753"/>
                <a:ext cx="36436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𝑟𝑒𝑡𝑢𝑟𝑛𝑠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𝑅𝐼𝑆𝐾𝑌𝐷𝑉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01 </m:t>
                      </m:r>
                    </m:oMath>
                  </m:oMathPara>
                </a14:m>
                <a:endParaRPr lang="en-IT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CC0AE-B31E-5414-DED5-1219951D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20" y="1427753"/>
                <a:ext cx="3643690" cy="246221"/>
              </a:xfrm>
              <a:prstGeom prst="rect">
                <a:avLst/>
              </a:prstGeom>
              <a:blipFill>
                <a:blip r:embed="rId3"/>
                <a:stretch>
                  <a:fillRect t="-5000" r="-694" b="-4500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1142;p59">
            <a:extLst>
              <a:ext uri="{FF2B5EF4-FFF2-40B4-BE49-F238E27FC236}">
                <a16:creationId xmlns:a16="http://schemas.microsoft.com/office/drawing/2014/main" id="{AFE68901-0DD6-DD3E-9002-80772F2CD1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7716" y="1856402"/>
            <a:ext cx="3004953" cy="1963070"/>
          </a:xfrm>
          <a:prstGeom prst="bentConnector3">
            <a:avLst>
              <a:gd name="adj1" fmla="val 113941"/>
            </a:avLst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E94F33-F6CA-44B2-BA25-8C271D230CBA}"/>
              </a:ext>
            </a:extLst>
          </p:cNvPr>
          <p:cNvSpPr txBox="1"/>
          <p:nvPr/>
        </p:nvSpPr>
        <p:spPr>
          <a:xfrm>
            <a:off x="1475150" y="2271453"/>
            <a:ext cx="6193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-7938" algn="just"/>
            <a:r>
              <a:rPr lang="en-GB" dirty="0"/>
              <a:t>The Risky DV01 measures the present value of 1bp risky annuity received or paid until the occurrence of a credit event or the expiration of the contract.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1D2EBF-8318-9986-EFCB-DFFF4D3B59CA}"/>
                  </a:ext>
                </a:extLst>
              </p:cNvPr>
              <p:cNvSpPr txBox="1"/>
              <p:nvPr/>
            </p:nvSpPr>
            <p:spPr>
              <a:xfrm>
                <a:off x="1083632" y="3524670"/>
                <a:ext cx="133081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T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1D2EBF-8318-9986-EFCB-DFFF4D3B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32" y="3524670"/>
                <a:ext cx="1330813" cy="672235"/>
              </a:xfrm>
              <a:prstGeom prst="rect">
                <a:avLst/>
              </a:prstGeom>
              <a:blipFill>
                <a:blip r:embed="rId4"/>
                <a:stretch>
                  <a:fillRect l="-54717" t="-120370" b="-183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7A034-C4EA-4279-0F89-5F6F1D0E47C1}"/>
              </a:ext>
            </a:extLst>
          </p:cNvPr>
          <p:cNvCxnSpPr>
            <a:cxnSpLocks/>
          </p:cNvCxnSpPr>
          <p:nvPr/>
        </p:nvCxnSpPr>
        <p:spPr>
          <a:xfrm>
            <a:off x="2665127" y="3924464"/>
            <a:ext cx="966576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3E227C-F5E3-1157-8522-6F722C36075B}"/>
                  </a:ext>
                </a:extLst>
              </p:cNvPr>
              <p:cNvSpPr txBox="1"/>
              <p:nvPr/>
            </p:nvSpPr>
            <p:spPr>
              <a:xfrm>
                <a:off x="3885703" y="3602992"/>
                <a:ext cx="1259704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T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T" sz="1600" dirty="0"/>
                            <m:t> 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IT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3E227C-F5E3-1157-8522-6F722C36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03" y="3602992"/>
                <a:ext cx="1259704" cy="515590"/>
              </a:xfrm>
              <a:prstGeom prst="rect">
                <a:avLst/>
              </a:prstGeom>
              <a:blipFill>
                <a:blip r:embed="rId5"/>
                <a:stretch>
                  <a:fillRect l="-2970" t="-4762" r="-4950" b="-1190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oogle Shape;1142;p59">
            <a:extLst>
              <a:ext uri="{FF2B5EF4-FFF2-40B4-BE49-F238E27FC236}">
                <a16:creationId xmlns:a16="http://schemas.microsoft.com/office/drawing/2014/main" id="{7A9D8A99-F8C2-E58D-F8D3-B32A582C058E}"/>
              </a:ext>
            </a:extLst>
          </p:cNvPr>
          <p:cNvCxnSpPr>
            <a:cxnSpLocks/>
          </p:cNvCxnSpPr>
          <p:nvPr/>
        </p:nvCxnSpPr>
        <p:spPr>
          <a:xfrm flipV="1">
            <a:off x="5101333" y="3741459"/>
            <a:ext cx="1759505" cy="3178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8F3F20-3DB9-BCE8-3C13-C6A7C4366368}"/>
                  </a:ext>
                </a:extLst>
              </p:cNvPr>
              <p:cNvSpPr txBox="1"/>
              <p:nvPr/>
            </p:nvSpPr>
            <p:spPr>
              <a:xfrm>
                <a:off x="7077220" y="3497744"/>
                <a:ext cx="1029064" cy="426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𝑡𝑜𝑑𝑎𝑦</m:t>
                              </m:r>
                            </m:sub>
                          </m:sSub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T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8F3F20-3DB9-BCE8-3C13-C6A7C4366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20" y="3497744"/>
                <a:ext cx="1029064" cy="426720"/>
              </a:xfrm>
              <a:prstGeom prst="rect">
                <a:avLst/>
              </a:prstGeom>
              <a:blipFill>
                <a:blip r:embed="rId6"/>
                <a:stretch>
                  <a:fillRect l="-4878" r="-2439" b="-342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832795DA-5D70-16CF-47EB-B9EC7758AA74}"/>
              </a:ext>
            </a:extLst>
          </p:cNvPr>
          <p:cNvCxnSpPr>
            <a:cxnSpLocks/>
          </p:cNvCxnSpPr>
          <p:nvPr/>
        </p:nvCxnSpPr>
        <p:spPr>
          <a:xfrm flipV="1">
            <a:off x="4029969" y="1665902"/>
            <a:ext cx="0" cy="196850"/>
          </a:xfrm>
          <a:prstGeom prst="line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1" name="Google Shape;460;p41">
            <a:extLst>
              <a:ext uri="{FF2B5EF4-FFF2-40B4-BE49-F238E27FC236}">
                <a16:creationId xmlns:a16="http://schemas.microsoft.com/office/drawing/2014/main" id="{66B03FED-998B-DAED-F54A-75DC76A3145E}"/>
              </a:ext>
            </a:extLst>
          </p:cNvPr>
          <p:cNvSpPr txBox="1">
            <a:spLocks/>
          </p:cNvSpPr>
          <p:nvPr/>
        </p:nvSpPr>
        <p:spPr>
          <a:xfrm>
            <a:off x="5600728" y="4021976"/>
            <a:ext cx="4136244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 dirty="0">
                <a:solidFill>
                  <a:srgbClr val="37A76F"/>
                </a:solidFill>
              </a:rPr>
              <a:t>Credit Triangle</a:t>
            </a:r>
          </a:p>
        </p:txBody>
      </p:sp>
    </p:spTree>
    <p:extLst>
      <p:ext uri="{BB962C8B-B14F-4D97-AF65-F5344CB8AC3E}">
        <p14:creationId xmlns:p14="http://schemas.microsoft.com/office/powerpoint/2010/main" val="15250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82961" y="1781071"/>
            <a:ext cx="5984078" cy="11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Beta Coefficient</a:t>
            </a:r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2001294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 Product Crowdfunding Pitch Deck by Slidesg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0D5F0F10-D3DE-3F49-B3B5-EDD3B200084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iggax22/1/&quot;,&quot;values&quot;:{},&quot;data&quot;:{&quot;uri&quot;:&quot;plotly.com/~Jiggax22/1/&quot;},&quot;secure&quot;:false}],&quot;name&quot;:&quot;plotly.com/~Jiggax22/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56E3B60-69A7-A34D-9412-98AFFD4ED8E6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Jiggax22/3/&quot;,&quot;values&quot;:{},&quot;data&quot;:{&quot;uri&quot;:&quot;plotly.com/~Jiggax22/3/&quot;},&quot;secure&quot;:false}],&quot;name&quot;:&quot;plotly.com/~Jiggax22/3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867</Words>
  <Application>Microsoft Macintosh PowerPoint</Application>
  <PresentationFormat>On-screen Show (16:9)</PresentationFormat>
  <Paragraphs>158</Paragraphs>
  <Slides>23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Cambria Math</vt:lpstr>
      <vt:lpstr>Albert Sans SemiBold</vt:lpstr>
      <vt:lpstr>Albert Sans</vt:lpstr>
      <vt:lpstr>Anaheim</vt:lpstr>
      <vt:lpstr>Nunito Light</vt:lpstr>
      <vt:lpstr>Fira Sans</vt:lpstr>
      <vt:lpstr>Arial</vt:lpstr>
      <vt:lpstr>Bebas Neue</vt:lpstr>
      <vt:lpstr>Helvetica Neue</vt:lpstr>
      <vt:lpstr>Launch Product Crowdfunding Pitch Deck by Slidesgo</vt:lpstr>
      <vt:lpstr>Credit vs Equity Beta</vt:lpstr>
      <vt:lpstr>Table of contents</vt:lpstr>
      <vt:lpstr>01</vt:lpstr>
      <vt:lpstr>Introduction to financial instruments</vt:lpstr>
      <vt:lpstr>Credit Default Swap Theory</vt:lpstr>
      <vt:lpstr>CDS Theory</vt:lpstr>
      <vt:lpstr>CDS Theory</vt:lpstr>
      <vt:lpstr>CDS Theory</vt:lpstr>
      <vt:lpstr>Beta Coefficient</vt:lpstr>
      <vt:lpstr>Beta coefficient</vt:lpstr>
      <vt:lpstr>Applications</vt:lpstr>
      <vt:lpstr>Applications</vt:lpstr>
      <vt:lpstr>Equity prices</vt:lpstr>
      <vt:lpstr>PowerPoint Presentation</vt:lpstr>
      <vt:lpstr>Simple returns</vt:lpstr>
      <vt:lpstr>Simple returns</vt:lpstr>
      <vt:lpstr>Conclusions</vt:lpstr>
      <vt:lpstr>Thanks!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vs Equity Beta</dc:title>
  <cp:lastModifiedBy>manenti.p@icloud.com</cp:lastModifiedBy>
  <cp:revision>10</cp:revision>
  <dcterms:modified xsi:type="dcterms:W3CDTF">2022-11-20T11:41:28Z</dcterms:modified>
</cp:coreProperties>
</file>