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82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146521-CEB8-4C13-896E-4C8E8083B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570055F-47CA-4D49-9CCF-964A2CC5D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D8CBB3-429B-4539-A23F-D04EF70D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3DFD-BEED-4E7C-A665-DF6B83CCDE75}" type="datetimeFigureOut">
              <a:rPr lang="it-IT" smtClean="0"/>
              <a:t>13/01/2020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F1832C-FFB3-4960-92F4-D68FF0EB8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55D3AC-6590-4CD8-8E57-3FFF7D3A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F04D6-E9DD-4898-93B5-871EDA26E8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761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F260D6-F17D-4AD3-89D0-E4C45096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8087742-5B40-4A43-BD94-2FF43E5C3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3F2508-3551-436C-ACE2-369799855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3DFD-BEED-4E7C-A665-DF6B83CCDE75}" type="datetimeFigureOut">
              <a:rPr lang="it-IT" smtClean="0"/>
              <a:t>13/01/2020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A4E43A-537B-4BEE-ADF3-9F84904B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87E129-6913-491E-883E-A0E66A7E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F04D6-E9DD-4898-93B5-871EDA26E8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728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A81F6C6-E8F2-47A3-93CE-514284520A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956FFD9-5000-43B7-A784-31EBB1060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1D954A-3FB7-4659-B68E-F6980CDDE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3DFD-BEED-4E7C-A665-DF6B83CCDE75}" type="datetimeFigureOut">
              <a:rPr lang="it-IT" smtClean="0"/>
              <a:t>13/01/2020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AFDDEC-87DC-42FF-A9A5-8334F343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CDF475-E81A-4D26-98FB-7A58BFF9D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F04D6-E9DD-4898-93B5-871EDA26E8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518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38DB27-C0A4-4B86-B9A1-B058C15B9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DFF946-4E45-4973-824B-1A73DACC8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37C6AD-849B-4784-BEB9-310F52F29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3DFD-BEED-4E7C-A665-DF6B83CCDE75}" type="datetimeFigureOut">
              <a:rPr lang="it-IT" smtClean="0"/>
              <a:t>13/01/2020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A1E03C-8DCA-4DF6-83AB-4E83B830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B8C552-7570-46C3-BD3A-83F702F00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F04D6-E9DD-4898-93B5-871EDA26E8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64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9FD554-F45E-40C2-ABFC-E95E54FB7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D9DBCB-7CC5-4569-B1DA-51641248B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6A468A-69CA-4531-BA67-9137D561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3DFD-BEED-4E7C-A665-DF6B83CCDE75}" type="datetimeFigureOut">
              <a:rPr lang="it-IT" smtClean="0"/>
              <a:t>13/01/2020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174EF4-5B7F-44CC-8F15-0265C69A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C9D142-C2DD-420F-8F18-DF8FD1400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F04D6-E9DD-4898-93B5-871EDA26E8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124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9440F2-49FA-49F0-847D-1D511A197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0928A3-F1BE-41FF-BED1-20BD291BF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61D4EFC-3F36-47AA-838B-00AED0558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A4A4FD9-ABD5-408A-B5F4-468305F2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3DFD-BEED-4E7C-A665-DF6B83CCDE75}" type="datetimeFigureOut">
              <a:rPr lang="it-IT" smtClean="0"/>
              <a:t>13/01/2020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F67BDA-C96F-42E7-971E-5EC06A00B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87A5D8-B09F-4237-B2A5-60C517E7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F04D6-E9DD-4898-93B5-871EDA26E8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25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545D0-D06A-4132-8C45-5F09611A1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FECF36-221C-401E-81FB-6162D4FB9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843D06E-542F-4A09-B769-F6BFAC242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204C3BD-EDC2-4C3C-AFAD-7C0B484724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1F701C7-F480-4575-9AA7-4F0114D67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D637D24-7B59-4311-B2E5-EEBFD7A30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3DFD-BEED-4E7C-A665-DF6B83CCDE75}" type="datetimeFigureOut">
              <a:rPr lang="it-IT" smtClean="0"/>
              <a:t>13/01/2020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DEF3C65-0D1C-4C1B-B89B-B270BDC53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615236C-9CE5-4818-AAA9-1B31FE45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F04D6-E9DD-4898-93B5-871EDA26E8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004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4416C1-9746-4ABE-BC57-E2F8BCBFB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2500569-8CBE-4472-B234-1CCE54BD9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3DFD-BEED-4E7C-A665-DF6B83CCDE75}" type="datetimeFigureOut">
              <a:rPr lang="it-IT" smtClean="0"/>
              <a:t>13/01/2020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E6FE420-71C5-4BDE-A682-6078BEE9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5E9C0A0-E0CA-4ED9-A68C-FD115767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F04D6-E9DD-4898-93B5-871EDA26E8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7946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5361B92-C631-469E-B31F-912B14CB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3DFD-BEED-4E7C-A665-DF6B83CCDE75}" type="datetimeFigureOut">
              <a:rPr lang="it-IT" smtClean="0"/>
              <a:t>13/01/2020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B01B8C1-EBF2-40C3-B837-0B427FEE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E164F9E-9FFD-40AB-B8DD-29BB4A49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F04D6-E9DD-4898-93B5-871EDA26E8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097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F8FFCA-52E3-4DA0-BF9B-33483C5A5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0CEC59-7962-437F-8947-5AD4BC34C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96D6562-99F8-48C5-AE93-1C6083DB7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0766FF-AD48-4104-A0FC-ECDB9E90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3DFD-BEED-4E7C-A665-DF6B83CCDE75}" type="datetimeFigureOut">
              <a:rPr lang="it-IT" smtClean="0"/>
              <a:t>13/01/2020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87BD992-B115-4B03-BE85-55E1F7577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FD1EF33-578E-4786-A641-7594C4F7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F04D6-E9DD-4898-93B5-871EDA26E8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104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9BCF96-4195-4721-AA4E-80E99E6F3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3428D9C-B271-46D9-9032-7BCEC0A55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FE33636-EE10-4FD6-878F-B454016FF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FFAC65E-CF6F-4B0E-85F4-3A8371E5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3DFD-BEED-4E7C-A665-DF6B83CCDE75}" type="datetimeFigureOut">
              <a:rPr lang="it-IT" smtClean="0"/>
              <a:t>13/01/2020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AED359-093A-4FB2-93B6-914EDF809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6657474-293D-4D68-BA6B-B4BCE212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F04D6-E9DD-4898-93B5-871EDA26E8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193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2BF9081-37DC-457D-BF11-5F3428364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2B6B748-673F-4CA5-886F-7BAEF2A62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2861EE-BB2F-4E80-90EB-39E828C9D3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73DFD-BEED-4E7C-A665-DF6B83CCDE75}" type="datetimeFigureOut">
              <a:rPr lang="it-IT" smtClean="0"/>
              <a:t>13/01/2020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6BC59A-050D-43BA-848F-0E7DA4501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BA5AE4-D098-4F98-AFD1-59A00E06B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F04D6-E9DD-4898-93B5-871EDA26E8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21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9E1F3B-AA4B-4AD1-B87F-3D452CED6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6927" y="1902961"/>
            <a:ext cx="8911880" cy="1399809"/>
          </a:xfrm>
        </p:spPr>
        <p:txBody>
          <a:bodyPr>
            <a:normAutofit fontScale="90000"/>
          </a:bodyPr>
          <a:lstStyle/>
          <a:p>
            <a:r>
              <a:rPr lang="it-IT" dirty="0"/>
              <a:t>The </a:t>
            </a:r>
            <a:r>
              <a:rPr lang="it-IT" dirty="0" err="1"/>
              <a:t>Santa’s</a:t>
            </a:r>
            <a:r>
              <a:rPr lang="it-IT" dirty="0"/>
              <a:t> Trip </a:t>
            </a:r>
            <a:r>
              <a:rPr lang="it-IT" dirty="0" err="1"/>
              <a:t>Optimization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178CFB1-730A-40BA-BCB5-11B334F85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2823" y="3464060"/>
            <a:ext cx="3786554" cy="1655762"/>
          </a:xfrm>
        </p:spPr>
        <p:txBody>
          <a:bodyPr>
            <a:normAutofit/>
          </a:bodyPr>
          <a:lstStyle/>
          <a:p>
            <a:r>
              <a:rPr lang="it-IT" dirty="0"/>
              <a:t>Progetto di </a:t>
            </a:r>
            <a:r>
              <a:rPr lang="it-IT" dirty="0" err="1"/>
              <a:t>Decision</a:t>
            </a:r>
            <a:r>
              <a:rPr lang="it-IT" dirty="0"/>
              <a:t> Models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FDF5915-D8FE-4AA9-A878-06641E2A90CD}"/>
              </a:ext>
            </a:extLst>
          </p:cNvPr>
          <p:cNvSpPr txBox="1"/>
          <p:nvPr/>
        </p:nvSpPr>
        <p:spPr>
          <a:xfrm>
            <a:off x="2769577" y="6418385"/>
            <a:ext cx="670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Università degli Studi di Milano Bicocca, Anno Accademico 2019-2020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A82A98A-3C6F-4AB8-9F17-CECFBF719549}"/>
              </a:ext>
            </a:extLst>
          </p:cNvPr>
          <p:cNvSpPr txBox="1"/>
          <p:nvPr/>
        </p:nvSpPr>
        <p:spPr>
          <a:xfrm>
            <a:off x="4455743" y="4041716"/>
            <a:ext cx="3280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Manenti Federico	790032</a:t>
            </a:r>
          </a:p>
          <a:p>
            <a:r>
              <a:rPr lang="it-IT" dirty="0" err="1"/>
              <a:t>Gaverini</a:t>
            </a:r>
            <a:r>
              <a:rPr lang="it-IT" dirty="0"/>
              <a:t> Matteo	808101</a:t>
            </a:r>
          </a:p>
          <a:p>
            <a:r>
              <a:rPr lang="it-IT" dirty="0"/>
              <a:t>Mariani Paolo 	800307</a:t>
            </a:r>
          </a:p>
          <a:p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CAA444F-18EB-4303-9499-A8D2541665F4}"/>
              </a:ext>
            </a:extLst>
          </p:cNvPr>
          <p:cNvSpPr txBox="1"/>
          <p:nvPr/>
        </p:nvSpPr>
        <p:spPr>
          <a:xfrm>
            <a:off x="10796953" y="6409593"/>
            <a:ext cx="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1/12</a:t>
            </a:r>
          </a:p>
        </p:txBody>
      </p:sp>
      <p:pic>
        <p:nvPicPr>
          <p:cNvPr id="6" name="Immagine 5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684ADF16-44C1-459D-906A-83CA781D2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616" y="177592"/>
            <a:ext cx="5194968" cy="184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82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E760F1-EC82-4BB1-AF50-FC542490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429" y="233240"/>
            <a:ext cx="6301155" cy="602029"/>
          </a:xfrm>
        </p:spPr>
        <p:txBody>
          <a:bodyPr>
            <a:normAutofit fontScale="90000"/>
          </a:bodyPr>
          <a:lstStyle/>
          <a:p>
            <a:r>
              <a:rPr lang="it-IT" dirty="0"/>
              <a:t>TSP Solver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C5367A-B8D2-4428-B883-7686F1118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29" y="1069486"/>
            <a:ext cx="11119339" cy="26232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 err="1"/>
              <a:t>Algorimo</a:t>
            </a:r>
            <a:r>
              <a:rPr lang="it-IT" sz="2000" dirty="0"/>
              <a:t> </a:t>
            </a:r>
            <a:r>
              <a:rPr lang="it-IT" sz="2000" dirty="0" err="1"/>
              <a:t>Greedy</a:t>
            </a:r>
            <a:r>
              <a:rPr lang="it-IT" sz="2000" dirty="0"/>
              <a:t> che determina l’ordine di visita dei nodi di un grafo, minimizzando la distanza, specificando il punto iniziale e finale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Ogni nodo del grafo viene inserito in un frammento unitario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Si procede ad unire i frammenti disconnessi più vicini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Ripetizione fino a quando esistono almeno due frammenti</a:t>
            </a:r>
            <a:br>
              <a:rPr lang="it-IT" sz="2000" dirty="0"/>
            </a:br>
            <a:endParaRPr lang="it-IT" sz="2000" dirty="0"/>
          </a:p>
          <a:p>
            <a:pPr marL="0" indent="0">
              <a:buNone/>
            </a:pPr>
            <a:r>
              <a:rPr lang="it-IT" sz="2000" dirty="0"/>
              <a:t>Possiede un meccanismo di ottimizzazione che effettua swap interni alla sequenza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C4B2EEC-551E-4B94-B9A9-DB19D11CDC38}"/>
              </a:ext>
            </a:extLst>
          </p:cNvPr>
          <p:cNvSpPr txBox="1"/>
          <p:nvPr/>
        </p:nvSpPr>
        <p:spPr>
          <a:xfrm>
            <a:off x="2769577" y="6418385"/>
            <a:ext cx="670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Università degli Studi di Milano Bicocca, Anno Accademico 2019-2020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ED387D-4108-4435-8B17-962540536754}"/>
              </a:ext>
            </a:extLst>
          </p:cNvPr>
          <p:cNvSpPr txBox="1"/>
          <p:nvPr/>
        </p:nvSpPr>
        <p:spPr>
          <a:xfrm>
            <a:off x="10796953" y="6409593"/>
            <a:ext cx="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9/12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558D010-A328-4A73-873D-2E233CC91AFF}"/>
              </a:ext>
            </a:extLst>
          </p:cNvPr>
          <p:cNvSpPr txBox="1"/>
          <p:nvPr/>
        </p:nvSpPr>
        <p:spPr>
          <a:xfrm>
            <a:off x="1002323" y="41587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E4478BF-B43F-4810-BFAC-B9EDE83235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86" r="35375"/>
          <a:stretch/>
        </p:blipFill>
        <p:spPr>
          <a:xfrm>
            <a:off x="3800880" y="3692772"/>
            <a:ext cx="2039817" cy="224860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40B5A3A-6C39-468C-A039-0D723ED74A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30" r="64973"/>
          <a:stretch/>
        </p:blipFill>
        <p:spPr>
          <a:xfrm>
            <a:off x="5840697" y="3692771"/>
            <a:ext cx="685800" cy="224860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5CE2BF0-DF41-4F46-91A8-CA90BDE999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194"/>
          <a:stretch/>
        </p:blipFill>
        <p:spPr>
          <a:xfrm>
            <a:off x="6564597" y="3692770"/>
            <a:ext cx="1788096" cy="224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3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E760F1-EC82-4BB1-AF50-FC542490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429" y="233240"/>
            <a:ext cx="6301155" cy="602029"/>
          </a:xfrm>
        </p:spPr>
        <p:txBody>
          <a:bodyPr>
            <a:normAutofit fontScale="90000"/>
          </a:bodyPr>
          <a:lstStyle/>
          <a:p>
            <a:r>
              <a:rPr lang="it-IT" dirty="0"/>
              <a:t>Clustering – ‘‘Punti Cardinali’’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C5367A-B8D2-4428-B883-7686F1118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29" y="1069485"/>
            <a:ext cx="11119339" cy="366956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000" dirty="0"/>
              <a:t>Si applica </a:t>
            </a:r>
            <a:r>
              <a:rPr lang="it-IT" sz="2000" dirty="0" err="1"/>
              <a:t>Gaussian</a:t>
            </a:r>
            <a:r>
              <a:rPr lang="it-IT" sz="2000" dirty="0"/>
              <a:t> </a:t>
            </a:r>
            <a:r>
              <a:rPr lang="it-IT" sz="2000" dirty="0" err="1"/>
              <a:t>Mixture</a:t>
            </a:r>
            <a:r>
              <a:rPr lang="it-IT" sz="2000" dirty="0"/>
              <a:t> specificando </a:t>
            </a:r>
            <a:r>
              <a:rPr lang="it-IT" sz="2000" i="1" dirty="0"/>
              <a:t>k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Si determinano i </a:t>
            </a:r>
            <a:r>
              <a:rPr lang="it-IT" sz="2000" b="1" dirty="0"/>
              <a:t>punti cardinali </a:t>
            </a:r>
            <a:r>
              <a:rPr lang="it-IT" sz="2000" dirty="0"/>
              <a:t>per ogni cluster (2 per ogni coordinata – N, S, E, O)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Attraverso una matrice di distanza si calcolano i </a:t>
            </a:r>
            <a:r>
              <a:rPr lang="it-IT" sz="2000" b="1" dirty="0"/>
              <a:t>collegamenti minimi </a:t>
            </a:r>
            <a:r>
              <a:rPr lang="it-IT" sz="2000" dirty="0"/>
              <a:t>tra i cluster, contemporaneamente anche l’</a:t>
            </a:r>
            <a:r>
              <a:rPr lang="it-IT" sz="2000" b="1" dirty="0"/>
              <a:t>ordine di visita dei cluster</a:t>
            </a:r>
            <a:br>
              <a:rPr lang="it-IT" sz="2000" dirty="0"/>
            </a:br>
            <a:br>
              <a:rPr lang="it-IT" sz="2000" dirty="0"/>
            </a:br>
            <a:r>
              <a:rPr lang="it-IT" sz="2000" b="1" dirty="0">
                <a:solidFill>
                  <a:srgbClr val="FF0000"/>
                </a:solidFill>
              </a:rPr>
              <a:t>NB</a:t>
            </a:r>
            <a:r>
              <a:rPr lang="it-IT" sz="2000" dirty="0"/>
              <a:t> Per ciascun cluster conosciamo il punto iniziale e finale di visita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Si determina la sequenza sub-ottimale di visita delle città di ogni cluster tramite </a:t>
            </a:r>
            <a:r>
              <a:rPr lang="it-IT" sz="2000" i="1" dirty="0"/>
              <a:t>TSP Solver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Si sfruttano i collegamenti determinati al punto 3 per </a:t>
            </a:r>
            <a:r>
              <a:rPr lang="it-IT" sz="2000" b="1" dirty="0"/>
              <a:t>unire le </a:t>
            </a:r>
            <a:r>
              <a:rPr lang="it-IT" sz="2000" b="1" dirty="0" err="1"/>
              <a:t>sottosequenze</a:t>
            </a:r>
            <a:endParaRPr lang="it-IT" sz="2000" b="1" dirty="0"/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Fine Tuning</a:t>
            </a:r>
          </a:p>
          <a:p>
            <a:pPr marL="0" indent="0">
              <a:buNone/>
            </a:pPr>
            <a:endParaRPr lang="it-IT" sz="20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C4B2EEC-551E-4B94-B9A9-DB19D11CDC38}"/>
              </a:ext>
            </a:extLst>
          </p:cNvPr>
          <p:cNvSpPr txBox="1"/>
          <p:nvPr/>
        </p:nvSpPr>
        <p:spPr>
          <a:xfrm>
            <a:off x="2769577" y="6418385"/>
            <a:ext cx="670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Università degli Studi di Milano Bicocca, Anno Accademico 2019-2020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ED387D-4108-4435-8B17-962540536754}"/>
              </a:ext>
            </a:extLst>
          </p:cNvPr>
          <p:cNvSpPr txBox="1"/>
          <p:nvPr/>
        </p:nvSpPr>
        <p:spPr>
          <a:xfrm>
            <a:off x="10796953" y="6409593"/>
            <a:ext cx="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9/12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558D010-A328-4A73-873D-2E233CC91AFF}"/>
              </a:ext>
            </a:extLst>
          </p:cNvPr>
          <p:cNvSpPr txBox="1"/>
          <p:nvPr/>
        </p:nvSpPr>
        <p:spPr>
          <a:xfrm>
            <a:off x="1002323" y="41587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7" name="Immagine 6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E04134C2-BA41-465B-AAF8-145BE07D8C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8" r="19709" b="19193"/>
          <a:stretch/>
        </p:blipFill>
        <p:spPr>
          <a:xfrm>
            <a:off x="3985108" y="4003039"/>
            <a:ext cx="4221784" cy="227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E760F1-EC82-4BB1-AF50-FC542490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429" y="233240"/>
            <a:ext cx="6301155" cy="602029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AutoML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C5367A-B8D2-4428-B883-7686F1118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29" y="1069485"/>
            <a:ext cx="11119339" cy="36695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Si vuole determinare il numero </a:t>
            </a:r>
            <a:r>
              <a:rPr lang="it-IT" sz="2000" i="1" dirty="0"/>
              <a:t>k </a:t>
            </a:r>
            <a:r>
              <a:rPr lang="it-IT" sz="2000" dirty="0"/>
              <a:t>di cluster ideale per minimizzare la distanza complessiva percorsa.</a:t>
            </a:r>
          </a:p>
          <a:p>
            <a:pPr marL="0" indent="0">
              <a:buNone/>
            </a:pPr>
            <a:r>
              <a:rPr lang="it-IT" sz="2000" dirty="0"/>
              <a:t>A tale scopo si utilizza </a:t>
            </a:r>
            <a:r>
              <a:rPr lang="it-IT" sz="2000" dirty="0" err="1"/>
              <a:t>AutoML</a:t>
            </a:r>
            <a:r>
              <a:rPr lang="it-IT" sz="2000" dirty="0"/>
              <a:t>:</a:t>
            </a:r>
          </a:p>
          <a:p>
            <a:r>
              <a:rPr lang="it-IT" sz="2000" dirty="0"/>
              <a:t>Attraverso ottimizzazione </a:t>
            </a:r>
            <a:r>
              <a:rPr lang="it-IT" sz="2000" dirty="0" err="1"/>
              <a:t>Bayesiana</a:t>
            </a:r>
            <a:r>
              <a:rPr lang="it-IT" sz="2000" dirty="0"/>
              <a:t> si decretano gli </a:t>
            </a:r>
            <a:r>
              <a:rPr lang="it-IT" sz="2000" dirty="0" err="1"/>
              <a:t>iperparametri</a:t>
            </a:r>
            <a:r>
              <a:rPr lang="it-IT" sz="2000" dirty="0"/>
              <a:t> migliori per una funzione</a:t>
            </a:r>
          </a:p>
          <a:p>
            <a:r>
              <a:rPr lang="it-IT" sz="2000" dirty="0"/>
              <a:t>Applicato principalmente in ambito Machine Learning</a:t>
            </a:r>
          </a:p>
          <a:p>
            <a:pPr marL="0" indent="0">
              <a:buNone/>
            </a:pPr>
            <a:endParaRPr lang="it-IT" sz="24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C4B2EEC-551E-4B94-B9A9-DB19D11CDC38}"/>
              </a:ext>
            </a:extLst>
          </p:cNvPr>
          <p:cNvSpPr txBox="1"/>
          <p:nvPr/>
        </p:nvSpPr>
        <p:spPr>
          <a:xfrm>
            <a:off x="2769577" y="6418385"/>
            <a:ext cx="670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Università degli Studi di Milano Bicocca, Anno Accademico 2019-2020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ED387D-4108-4435-8B17-962540536754}"/>
              </a:ext>
            </a:extLst>
          </p:cNvPr>
          <p:cNvSpPr txBox="1"/>
          <p:nvPr/>
        </p:nvSpPr>
        <p:spPr>
          <a:xfrm>
            <a:off x="10796953" y="6409593"/>
            <a:ext cx="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10/12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558D010-A328-4A73-873D-2E233CC91AFF}"/>
              </a:ext>
            </a:extLst>
          </p:cNvPr>
          <p:cNvSpPr txBox="1"/>
          <p:nvPr/>
        </p:nvSpPr>
        <p:spPr>
          <a:xfrm>
            <a:off x="1002323" y="41587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269E670-7F25-4076-AB3B-3E1D64FA6D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807"/>
          <a:stretch/>
        </p:blipFill>
        <p:spPr>
          <a:xfrm>
            <a:off x="2125636" y="3122948"/>
            <a:ext cx="7940728" cy="140514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6703611-E0EB-486C-976B-2B5DF4616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784" y="4487454"/>
            <a:ext cx="3947502" cy="1379340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17083F42-434A-48F0-B085-C16D13D1BFCA}"/>
              </a:ext>
            </a:extLst>
          </p:cNvPr>
          <p:cNvSpPr/>
          <p:nvPr/>
        </p:nvSpPr>
        <p:spPr>
          <a:xfrm>
            <a:off x="4164646" y="3066171"/>
            <a:ext cx="1767254" cy="1379340"/>
          </a:xfrm>
          <a:prstGeom prst="rect">
            <a:avLst/>
          </a:prstGeom>
          <a:noFill/>
          <a:ln w="25400" cap="sq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4631D9B6-15C4-41FA-A255-AA3DB93CEB8A}"/>
              </a:ext>
            </a:extLst>
          </p:cNvPr>
          <p:cNvSpPr/>
          <p:nvPr/>
        </p:nvSpPr>
        <p:spPr>
          <a:xfrm>
            <a:off x="6223976" y="4445511"/>
            <a:ext cx="1767254" cy="1379340"/>
          </a:xfrm>
          <a:prstGeom prst="rect">
            <a:avLst/>
          </a:prstGeom>
          <a:noFill/>
          <a:ln w="25400" cap="sq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79F4838-17F9-47A8-8C1A-BC4F98792025}"/>
              </a:ext>
            </a:extLst>
          </p:cNvPr>
          <p:cNvSpPr/>
          <p:nvPr/>
        </p:nvSpPr>
        <p:spPr>
          <a:xfrm>
            <a:off x="8319638" y="3066171"/>
            <a:ext cx="1767254" cy="1379340"/>
          </a:xfrm>
          <a:prstGeom prst="rect">
            <a:avLst/>
          </a:prstGeom>
          <a:noFill/>
          <a:ln w="25400" cap="sq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142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2" grpId="0" animBg="1"/>
      <p:bldP spid="12" grpId="1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E760F1-EC82-4BB1-AF50-FC542490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429" y="233240"/>
            <a:ext cx="6301155" cy="602029"/>
          </a:xfrm>
        </p:spPr>
        <p:txBody>
          <a:bodyPr>
            <a:normAutofit fontScale="90000"/>
          </a:bodyPr>
          <a:lstStyle/>
          <a:p>
            <a:r>
              <a:rPr lang="it-IT" dirty="0"/>
              <a:t>Risultati</a:t>
            </a:r>
          </a:p>
        </p:txBody>
      </p:sp>
      <p:graphicFrame>
        <p:nvGraphicFramePr>
          <p:cNvPr id="9" name="Tabella 11">
            <a:extLst>
              <a:ext uri="{FF2B5EF4-FFF2-40B4-BE49-F238E27FC236}">
                <a16:creationId xmlns:a16="http://schemas.microsoft.com/office/drawing/2014/main" id="{1DDE5AD2-EED7-4A5C-98A6-86A4B4465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958982"/>
              </p:ext>
            </p:extLst>
          </p:nvPr>
        </p:nvGraphicFramePr>
        <p:xfrm>
          <a:off x="838200" y="1825625"/>
          <a:ext cx="10515600" cy="3134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96731183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300892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7367397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12694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Algoritmo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Parametri (N° Cluster)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Tempo 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Risultati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778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Nearest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Neighbor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1 812 602,19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319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Nearest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Neighbor</a:t>
                      </a:r>
                      <a:r>
                        <a:rPr lang="it-IT" dirty="0"/>
                        <a:t> </a:t>
                      </a:r>
                      <a:br>
                        <a:rPr lang="it-IT" dirty="0"/>
                      </a:br>
                      <a:r>
                        <a:rPr lang="it-IT" dirty="0"/>
                        <a:t>+ Prime Swap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1 811 953,68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534509"/>
                  </a:ext>
                </a:extLst>
              </a:tr>
              <a:tr h="371084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Concorde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1 524 920,15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8471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Concorde + Prime Swap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1 524 915,60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7753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Cluster 1:</a:t>
                      </a:r>
                      <a:br>
                        <a:rPr lang="it-IT" dirty="0"/>
                      </a:br>
                      <a:r>
                        <a:rPr lang="it-IT" dirty="0"/>
                        <a:t>Concorde + Concorde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1772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1 574 601,37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2061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Cluster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5220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1 603 509,21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2935525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5C4B2EEC-551E-4B94-B9A9-DB19D11CDC38}"/>
              </a:ext>
            </a:extLst>
          </p:cNvPr>
          <p:cNvSpPr txBox="1"/>
          <p:nvPr/>
        </p:nvSpPr>
        <p:spPr>
          <a:xfrm>
            <a:off x="2769577" y="6418385"/>
            <a:ext cx="670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Università degli Studi di Milano Bicocca, Anno Accademico 2019-2020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ED387D-4108-4435-8B17-962540536754}"/>
              </a:ext>
            </a:extLst>
          </p:cNvPr>
          <p:cNvSpPr txBox="1"/>
          <p:nvPr/>
        </p:nvSpPr>
        <p:spPr>
          <a:xfrm>
            <a:off x="10796953" y="6409593"/>
            <a:ext cx="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11/12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9BFACA97-DAEA-4352-B2F5-F0A8F1AD5ECE}"/>
              </a:ext>
            </a:extLst>
          </p:cNvPr>
          <p:cNvSpPr/>
          <p:nvPr/>
        </p:nvSpPr>
        <p:spPr>
          <a:xfrm>
            <a:off x="9293469" y="3585632"/>
            <a:ext cx="1503484" cy="37806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BBBEC92-2674-4455-9DA1-C2031EB7EDA5}"/>
              </a:ext>
            </a:extLst>
          </p:cNvPr>
          <p:cNvSpPr txBox="1"/>
          <p:nvPr/>
        </p:nvSpPr>
        <p:spPr>
          <a:xfrm>
            <a:off x="3297670" y="5500245"/>
            <a:ext cx="559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Risultato di riferimento </a:t>
            </a:r>
            <a:r>
              <a:rPr lang="it-IT" dirty="0" err="1"/>
              <a:t>Leaderboard</a:t>
            </a:r>
            <a:r>
              <a:rPr lang="it-IT" dirty="0"/>
              <a:t> </a:t>
            </a:r>
            <a:r>
              <a:rPr lang="it-IT" dirty="0" err="1"/>
              <a:t>Kaggle</a:t>
            </a:r>
            <a:r>
              <a:rPr lang="it-IT" dirty="0"/>
              <a:t>: 1 513 747,36</a:t>
            </a:r>
          </a:p>
        </p:txBody>
      </p:sp>
    </p:spTree>
    <p:extLst>
      <p:ext uri="{BB962C8B-B14F-4D97-AF65-F5344CB8AC3E}">
        <p14:creationId xmlns:p14="http://schemas.microsoft.com/office/powerpoint/2010/main" val="1535544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E760F1-EC82-4BB1-AF50-FC542490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427" y="233240"/>
            <a:ext cx="6301155" cy="602029"/>
          </a:xfrm>
        </p:spPr>
        <p:txBody>
          <a:bodyPr>
            <a:normAutofit fontScale="90000"/>
          </a:bodyPr>
          <a:lstStyle/>
          <a:p>
            <a:r>
              <a:rPr lang="it-IT" dirty="0"/>
              <a:t>Conclusioni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C4B2EEC-551E-4B94-B9A9-DB19D11CDC38}"/>
              </a:ext>
            </a:extLst>
          </p:cNvPr>
          <p:cNvSpPr txBox="1"/>
          <p:nvPr/>
        </p:nvSpPr>
        <p:spPr>
          <a:xfrm>
            <a:off x="2769577" y="6418385"/>
            <a:ext cx="670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Università degli Studi di Milano Bicocca, Anno Accademico 2019-2020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ED387D-4108-4435-8B17-962540536754}"/>
              </a:ext>
            </a:extLst>
          </p:cNvPr>
          <p:cNvSpPr txBox="1"/>
          <p:nvPr/>
        </p:nvSpPr>
        <p:spPr>
          <a:xfrm>
            <a:off x="10796953" y="6409593"/>
            <a:ext cx="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12/12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D20A14C-613B-4152-9BB0-6A3FB0DF0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954"/>
            <a:ext cx="10515600" cy="1657192"/>
          </a:xfrm>
        </p:spPr>
        <p:txBody>
          <a:bodyPr>
            <a:normAutofit/>
          </a:bodyPr>
          <a:lstStyle/>
          <a:p>
            <a:r>
              <a:rPr lang="it-IT" sz="2000" dirty="0"/>
              <a:t>Gli obiettivi prefissati sono stati soddisfatti pienamente</a:t>
            </a:r>
          </a:p>
          <a:p>
            <a:r>
              <a:rPr lang="it-IT" sz="2000" dirty="0"/>
              <a:t>L’approccio clustering su porzioni di dati non ha fornito un miglioramento rispetto all’ottenimento della soluzione su tutti i dati</a:t>
            </a:r>
          </a:p>
          <a:p>
            <a:r>
              <a:rPr lang="it-IT" sz="2000" dirty="0"/>
              <a:t>I meccanismi di Fine Tuning garantiscono un miglioramento esiguo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F88378AB-70C3-429E-9D83-998B02822391}"/>
              </a:ext>
            </a:extLst>
          </p:cNvPr>
          <p:cNvSpPr txBox="1">
            <a:spLocks/>
          </p:cNvSpPr>
          <p:nvPr/>
        </p:nvSpPr>
        <p:spPr>
          <a:xfrm>
            <a:off x="574428" y="3365378"/>
            <a:ext cx="6301155" cy="602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Sviluppi Futuri</a:t>
            </a:r>
          </a:p>
        </p:txBody>
      </p:sp>
      <p:sp>
        <p:nvSpPr>
          <p:cNvPr id="11" name="Segnaposto contenuto 5">
            <a:extLst>
              <a:ext uri="{FF2B5EF4-FFF2-40B4-BE49-F238E27FC236}">
                <a16:creationId xmlns:a16="http://schemas.microsoft.com/office/drawing/2014/main" id="{4D60AB25-7DD4-4E67-B44E-1EBB7688FD4C}"/>
              </a:ext>
            </a:extLst>
          </p:cNvPr>
          <p:cNvSpPr txBox="1">
            <a:spLocks/>
          </p:cNvSpPr>
          <p:nvPr/>
        </p:nvSpPr>
        <p:spPr>
          <a:xfrm>
            <a:off x="838200" y="4355508"/>
            <a:ext cx="10515600" cy="1913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Miglioramento algoritmi fine tuning (es: 2 OPT in </a:t>
            </a:r>
            <a:r>
              <a:rPr lang="it-IT" sz="2000" dirty="0" err="1"/>
              <a:t>Cython</a:t>
            </a:r>
            <a:r>
              <a:rPr lang="it-IT" sz="2000" dirty="0"/>
              <a:t>)</a:t>
            </a:r>
          </a:p>
          <a:p>
            <a:r>
              <a:rPr lang="it-IT" sz="2000" dirty="0"/>
              <a:t>Introduzione della funzione di distanza con penalità</a:t>
            </a:r>
          </a:p>
          <a:p>
            <a:r>
              <a:rPr lang="it-IT" sz="2000" dirty="0"/>
              <a:t>Migliorare il procedimento di unione dei cluster (utilizzare meno risorse, ottimizzare unione di due sequenze)</a:t>
            </a:r>
          </a:p>
        </p:txBody>
      </p:sp>
    </p:spTree>
    <p:extLst>
      <p:ext uri="{BB962C8B-B14F-4D97-AF65-F5344CB8AC3E}">
        <p14:creationId xmlns:p14="http://schemas.microsoft.com/office/powerpoint/2010/main" val="272513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 descr="Immagine che contiene esterni, neve, uomo, sciando&#10;&#10;Descrizione generata automaticamente">
            <a:extLst>
              <a:ext uri="{FF2B5EF4-FFF2-40B4-BE49-F238E27FC236}">
                <a16:creationId xmlns:a16="http://schemas.microsoft.com/office/drawing/2014/main" id="{C6DBCF20-541E-474A-9220-07D959E5A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804" y="-278911"/>
            <a:ext cx="12335608" cy="7415821"/>
          </a:xfrm>
          <a:prstGeom prst="rect">
            <a:avLst/>
          </a:prstGeom>
        </p:spPr>
      </p:pic>
      <p:sp>
        <p:nvSpPr>
          <p:cNvPr id="7" name="Titolo 6">
            <a:extLst>
              <a:ext uri="{FF2B5EF4-FFF2-40B4-BE49-F238E27FC236}">
                <a16:creationId xmlns:a16="http://schemas.microsoft.com/office/drawing/2014/main" id="{C4592417-B54C-44C4-B0AC-CEB85F03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857" y="1239886"/>
            <a:ext cx="6910285" cy="1325563"/>
          </a:xfrm>
        </p:spPr>
        <p:txBody>
          <a:bodyPr>
            <a:normAutofit/>
          </a:bodyPr>
          <a:lstStyle/>
          <a:p>
            <a:r>
              <a:rPr lang="it-IT" sz="6000" b="1" dirty="0">
                <a:solidFill>
                  <a:schemeClr val="bg1"/>
                </a:solidFill>
              </a:rPr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338694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E760F1-EC82-4BB1-AF50-FC542490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430" y="233240"/>
            <a:ext cx="3672254" cy="602029"/>
          </a:xfrm>
        </p:spPr>
        <p:txBody>
          <a:bodyPr>
            <a:normAutofit fontScale="90000"/>
          </a:bodyPr>
          <a:lstStyle/>
          <a:p>
            <a:r>
              <a:rPr lang="it-IT" dirty="0"/>
              <a:t>Scenario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C5367A-B8D2-4428-B883-7686F1118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29" y="1069486"/>
            <a:ext cx="11119339" cy="5041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 err="1"/>
              <a:t>Travelling</a:t>
            </a:r>
            <a:r>
              <a:rPr lang="it-IT" sz="2400" b="1" dirty="0"/>
              <a:t> Santa 2018 - Prime </a:t>
            </a:r>
            <a:r>
              <a:rPr lang="it-IT" sz="2400" b="1" dirty="0" err="1"/>
              <a:t>Paths</a:t>
            </a:r>
            <a:r>
              <a:rPr lang="it-IT" sz="2400" b="1" dirty="0"/>
              <a:t> (</a:t>
            </a:r>
            <a:r>
              <a:rPr lang="it-IT" sz="2400" b="1" dirty="0" err="1"/>
              <a:t>Kaggle</a:t>
            </a:r>
            <a:r>
              <a:rPr lang="it-IT" sz="2400" b="1" dirty="0"/>
              <a:t>)</a:t>
            </a:r>
          </a:p>
          <a:p>
            <a:r>
              <a:rPr lang="it-IT" sz="2000" dirty="0"/>
              <a:t>Determinare il </a:t>
            </a:r>
            <a:r>
              <a:rPr lang="it-IT" sz="2000" b="1" dirty="0"/>
              <a:t>percorso minimo </a:t>
            </a:r>
            <a:r>
              <a:rPr lang="it-IT" sz="2000" dirty="0"/>
              <a:t>che Santa Claus deve compiere per distribuire i regali</a:t>
            </a:r>
          </a:p>
          <a:p>
            <a:r>
              <a:rPr lang="it-IT" sz="2000" dirty="0"/>
              <a:t>Visitare tutte le città </a:t>
            </a:r>
            <a:r>
              <a:rPr lang="it-IT" sz="2000" b="1" dirty="0"/>
              <a:t>una sola volta</a:t>
            </a:r>
          </a:p>
          <a:p>
            <a:r>
              <a:rPr lang="it-IT" sz="2000" dirty="0"/>
              <a:t>Partire e terminare al </a:t>
            </a:r>
            <a:r>
              <a:rPr lang="it-IT" sz="2000" b="1" dirty="0"/>
              <a:t>Polo Nord </a:t>
            </a:r>
            <a:r>
              <a:rPr lang="it-IT" sz="2000" dirty="0"/>
              <a:t>(0)</a:t>
            </a:r>
          </a:p>
          <a:p>
            <a:r>
              <a:rPr lang="it-IT" sz="2000" dirty="0"/>
              <a:t>Meccanismo di </a:t>
            </a:r>
            <a:r>
              <a:rPr lang="it-IT" sz="2000" b="1" dirty="0"/>
              <a:t>Penalità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C4B2EEC-551E-4B94-B9A9-DB19D11CDC38}"/>
              </a:ext>
            </a:extLst>
          </p:cNvPr>
          <p:cNvSpPr txBox="1"/>
          <p:nvPr/>
        </p:nvSpPr>
        <p:spPr>
          <a:xfrm>
            <a:off x="2769577" y="6418385"/>
            <a:ext cx="670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Università degli Studi di Milano Bicocca, Anno Accademico 2019-2020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ED387D-4108-4435-8B17-962540536754}"/>
              </a:ext>
            </a:extLst>
          </p:cNvPr>
          <p:cNvSpPr txBox="1"/>
          <p:nvPr/>
        </p:nvSpPr>
        <p:spPr>
          <a:xfrm>
            <a:off x="10796953" y="6409593"/>
            <a:ext cx="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2/12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AF8C4E4-8559-4A50-ACEE-B998FEEBECAF}"/>
              </a:ext>
            </a:extLst>
          </p:cNvPr>
          <p:cNvCxnSpPr>
            <a:cxnSpLocks/>
          </p:cNvCxnSpPr>
          <p:nvPr/>
        </p:nvCxnSpPr>
        <p:spPr>
          <a:xfrm>
            <a:off x="2428141" y="3191579"/>
            <a:ext cx="0" cy="633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558D010-A328-4A73-873D-2E233CC91AFF}"/>
              </a:ext>
            </a:extLst>
          </p:cNvPr>
          <p:cNvSpPr txBox="1"/>
          <p:nvPr/>
        </p:nvSpPr>
        <p:spPr>
          <a:xfrm>
            <a:off x="1002323" y="41587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3D8181C-A18C-49DF-B1DB-2C29BB7E72F8}"/>
              </a:ext>
            </a:extLst>
          </p:cNvPr>
          <p:cNvSpPr txBox="1"/>
          <p:nvPr/>
        </p:nvSpPr>
        <p:spPr>
          <a:xfrm>
            <a:off x="574429" y="3824626"/>
            <a:ext cx="426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Ogni 10 step se la città visitata non ‘‘Prime’’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9BF3B99-BEC3-4FB7-820B-AC4FF39C0C43}"/>
              </a:ext>
            </a:extLst>
          </p:cNvPr>
          <p:cNvSpPr txBox="1"/>
          <p:nvPr/>
        </p:nvSpPr>
        <p:spPr>
          <a:xfrm>
            <a:off x="1251682" y="4220210"/>
            <a:ext cx="231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+10% passo successivo</a:t>
            </a:r>
          </a:p>
        </p:txBody>
      </p:sp>
      <p:pic>
        <p:nvPicPr>
          <p:cNvPr id="20" name="Immagine 19" descr="Immagine che contiene testo, finestra, fotografia, bianco&#10;&#10;Descrizione generata automaticamente">
            <a:extLst>
              <a:ext uri="{FF2B5EF4-FFF2-40B4-BE49-F238E27FC236}">
                <a16:creationId xmlns:a16="http://schemas.microsoft.com/office/drawing/2014/main" id="{43B54641-08F7-4B2F-A137-10363F46D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724" y="1843940"/>
            <a:ext cx="6044044" cy="4411787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9DAF9FD6-3BCC-4AD1-A060-AA3A952C0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08" y="4690427"/>
            <a:ext cx="2827265" cy="1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4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E760F1-EC82-4BB1-AF50-FC542490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430" y="233240"/>
            <a:ext cx="6011008" cy="602029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Travelling</a:t>
            </a:r>
            <a:r>
              <a:rPr lang="it-IT" dirty="0"/>
              <a:t> Salesman </a:t>
            </a:r>
            <a:r>
              <a:rPr lang="it-IT" dirty="0" err="1"/>
              <a:t>Problem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C5367A-B8D2-4428-B883-7686F1118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29" y="1069486"/>
            <a:ext cx="11119339" cy="5041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/>
              <a:t>Problema</a:t>
            </a:r>
          </a:p>
          <a:p>
            <a:r>
              <a:rPr lang="it-IT" sz="2000" dirty="0"/>
              <a:t>Determinare il ciclo hamiltoniano a costo minimo all’interno di un grafo</a:t>
            </a:r>
          </a:p>
          <a:p>
            <a:pPr marL="0" indent="0">
              <a:buNone/>
            </a:pPr>
            <a:br>
              <a:rPr lang="it-IT" sz="2400" b="1" dirty="0"/>
            </a:br>
            <a:r>
              <a:rPr lang="it-IT" sz="2400" b="1" dirty="0"/>
              <a:t>Applicazioni reali</a:t>
            </a:r>
          </a:p>
          <a:p>
            <a:r>
              <a:rPr lang="it-IT" sz="2000" dirty="0"/>
              <a:t>Logistica e distribuzione merci</a:t>
            </a:r>
          </a:p>
          <a:p>
            <a:r>
              <a:rPr lang="it-IT" sz="2000" dirty="0"/>
              <a:t>Scuolabus</a:t>
            </a:r>
          </a:p>
          <a:p>
            <a:r>
              <a:rPr lang="it-IT" sz="2000" dirty="0"/>
              <a:t>Perforazione schede madri</a:t>
            </a:r>
          </a:p>
          <a:p>
            <a:pPr marL="0" indent="0">
              <a:buNone/>
            </a:pPr>
            <a:br>
              <a:rPr lang="it-IT" sz="2400" b="1" dirty="0"/>
            </a:br>
            <a:r>
              <a:rPr lang="it-IT" sz="2400" b="1" dirty="0"/>
              <a:t>Come risolverlo</a:t>
            </a:r>
          </a:p>
          <a:p>
            <a:r>
              <a:rPr lang="it-IT" sz="2000" dirty="0"/>
              <a:t>Algoritmi esatti (es: </a:t>
            </a:r>
            <a:r>
              <a:rPr lang="it-IT" sz="2000" dirty="0" err="1"/>
              <a:t>Branch</a:t>
            </a:r>
            <a:r>
              <a:rPr lang="it-IT" sz="2000" dirty="0"/>
              <a:t> and </a:t>
            </a:r>
            <a:r>
              <a:rPr lang="it-IT" sz="2000" dirty="0" err="1"/>
              <a:t>Bound</a:t>
            </a:r>
            <a:r>
              <a:rPr lang="it-IT" sz="2000" dirty="0"/>
              <a:t>)</a:t>
            </a:r>
          </a:p>
          <a:p>
            <a:r>
              <a:rPr lang="it-IT" sz="2000" dirty="0"/>
              <a:t>Metaeuristiche (es: </a:t>
            </a:r>
            <a:r>
              <a:rPr lang="it-IT" sz="2000" dirty="0" err="1"/>
              <a:t>Nearest</a:t>
            </a:r>
            <a:r>
              <a:rPr lang="it-IT" sz="2000" dirty="0"/>
              <a:t> </a:t>
            </a:r>
            <a:r>
              <a:rPr lang="it-IT" sz="2000" dirty="0" err="1"/>
              <a:t>Neighbor</a:t>
            </a:r>
            <a:r>
              <a:rPr lang="it-IT" sz="2000" dirty="0"/>
              <a:t>)</a:t>
            </a:r>
          </a:p>
          <a:p>
            <a:endParaRPr lang="it-IT" sz="20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C4B2EEC-551E-4B94-B9A9-DB19D11CDC38}"/>
              </a:ext>
            </a:extLst>
          </p:cNvPr>
          <p:cNvSpPr txBox="1"/>
          <p:nvPr/>
        </p:nvSpPr>
        <p:spPr>
          <a:xfrm>
            <a:off x="2769577" y="6418385"/>
            <a:ext cx="670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Università degli Studi di Milano Bicocca, Anno Accademico 2019-2020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ED387D-4108-4435-8B17-962540536754}"/>
              </a:ext>
            </a:extLst>
          </p:cNvPr>
          <p:cNvSpPr txBox="1"/>
          <p:nvPr/>
        </p:nvSpPr>
        <p:spPr>
          <a:xfrm>
            <a:off x="10796953" y="6409593"/>
            <a:ext cx="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3/12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558D010-A328-4A73-873D-2E233CC91AFF}"/>
              </a:ext>
            </a:extLst>
          </p:cNvPr>
          <p:cNvSpPr txBox="1"/>
          <p:nvPr/>
        </p:nvSpPr>
        <p:spPr>
          <a:xfrm>
            <a:off x="1002323" y="41587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2661DBA4-1EBB-4F20-AD05-D4A392CDF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2034" y="2647585"/>
            <a:ext cx="1344123" cy="1344123"/>
          </a:xfrm>
          <a:prstGeom prst="rect">
            <a:avLst/>
          </a:prstGeom>
        </p:spPr>
      </p:pic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FD767D1A-F870-4C10-981D-2A4168F2D1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8349" y="2582557"/>
            <a:ext cx="1409151" cy="1409151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747D7DAF-4660-49AE-8FA2-875F1EA651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34795" y="2647585"/>
            <a:ext cx="1124315" cy="112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6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E760F1-EC82-4BB1-AF50-FC542490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430" y="233240"/>
            <a:ext cx="6011008" cy="602029"/>
          </a:xfrm>
        </p:spPr>
        <p:txBody>
          <a:bodyPr>
            <a:normAutofit fontScale="90000"/>
          </a:bodyPr>
          <a:lstStyle/>
          <a:p>
            <a:r>
              <a:rPr lang="it-IT" dirty="0"/>
              <a:t>Risoluzione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C5367A-B8D2-4428-B883-7686F1118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29" y="1069486"/>
            <a:ext cx="11119339" cy="5041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/>
              <a:t>Risorse</a:t>
            </a:r>
          </a:p>
          <a:p>
            <a:r>
              <a:rPr lang="it-IT" sz="2000" dirty="0"/>
              <a:t>Macchina virtuale Google </a:t>
            </a:r>
            <a:r>
              <a:rPr lang="it-IT" sz="2000" dirty="0" err="1"/>
              <a:t>Colab</a:t>
            </a:r>
            <a:r>
              <a:rPr lang="it-IT" sz="2000" dirty="0"/>
              <a:t>: 25GB RAM + 68GB Disk</a:t>
            </a:r>
          </a:p>
          <a:p>
            <a:r>
              <a:rPr lang="it-IT" sz="2000" dirty="0"/>
              <a:t>12 ore di utilizzo continuo</a:t>
            </a:r>
          </a:p>
          <a:p>
            <a:pPr marL="0" indent="0">
              <a:buNone/>
            </a:pPr>
            <a:br>
              <a:rPr lang="it-IT" sz="2400" b="1" dirty="0"/>
            </a:br>
            <a:r>
              <a:rPr lang="it-IT" sz="2400" b="1" dirty="0"/>
              <a:t>Obiettivo: </a:t>
            </a:r>
            <a:r>
              <a:rPr lang="it-IT" sz="2000" dirty="0"/>
              <a:t>rimanere nei limiti di risorse</a:t>
            </a:r>
            <a:endParaRPr lang="it-IT" sz="2400" b="1" dirty="0"/>
          </a:p>
          <a:p>
            <a:pPr marL="0" indent="0">
              <a:buNone/>
            </a:pPr>
            <a:br>
              <a:rPr lang="it-IT" sz="2400" b="1" dirty="0"/>
            </a:br>
            <a:r>
              <a:rPr lang="it-IT" sz="2400" b="1" dirty="0"/>
              <a:t>Primo approccio</a:t>
            </a:r>
          </a:p>
          <a:p>
            <a:r>
              <a:rPr lang="it-IT" sz="2000" dirty="0" err="1"/>
              <a:t>Genetic</a:t>
            </a:r>
            <a:r>
              <a:rPr lang="it-IT" sz="2000" dirty="0"/>
              <a:t> </a:t>
            </a:r>
            <a:r>
              <a:rPr lang="it-IT" sz="2000" dirty="0" err="1"/>
              <a:t>Algorithm</a:t>
            </a:r>
            <a:r>
              <a:rPr lang="it-IT" sz="2000" dirty="0"/>
              <a:t>, </a:t>
            </a:r>
            <a:r>
              <a:rPr lang="it-IT" sz="2000" dirty="0" err="1"/>
              <a:t>Simulated</a:t>
            </a:r>
            <a:r>
              <a:rPr lang="it-IT" sz="2000" dirty="0"/>
              <a:t> </a:t>
            </a:r>
            <a:r>
              <a:rPr lang="it-IT" sz="2000" dirty="0" err="1"/>
              <a:t>Annealing</a:t>
            </a:r>
            <a:endParaRPr lang="it-IT" sz="2000" dirty="0"/>
          </a:p>
          <a:p>
            <a:r>
              <a:rPr lang="it-IT" sz="2000" dirty="0" err="1"/>
              <a:t>Nearest</a:t>
            </a:r>
            <a:r>
              <a:rPr lang="it-IT" sz="2000" dirty="0"/>
              <a:t> </a:t>
            </a:r>
            <a:r>
              <a:rPr lang="it-IT" sz="2000" dirty="0" err="1"/>
              <a:t>Neighbor</a:t>
            </a:r>
            <a:r>
              <a:rPr lang="it-IT" sz="2000" dirty="0"/>
              <a:t> (NN)  </a:t>
            </a:r>
          </a:p>
          <a:p>
            <a:pPr marL="0" indent="0">
              <a:buNone/>
            </a:pPr>
            <a:endParaRPr lang="it-IT" sz="2400" b="1" dirty="0"/>
          </a:p>
          <a:p>
            <a:pPr marL="0" indent="0">
              <a:buNone/>
            </a:pPr>
            <a:r>
              <a:rPr lang="it-IT" sz="2400" b="1" dirty="0"/>
              <a:t>Aggiornamento Obiettivo: </a:t>
            </a:r>
            <a:r>
              <a:rPr lang="it-IT" sz="2000" dirty="0"/>
              <a:t>rimanere nei limiti di risorse + superare punteggio NN</a:t>
            </a:r>
            <a:endParaRPr lang="it-IT" sz="2400" b="1" dirty="0"/>
          </a:p>
          <a:p>
            <a:pPr marL="0" indent="0">
              <a:buNone/>
            </a:pPr>
            <a:endParaRPr lang="it-IT" sz="20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C4B2EEC-551E-4B94-B9A9-DB19D11CDC38}"/>
              </a:ext>
            </a:extLst>
          </p:cNvPr>
          <p:cNvSpPr txBox="1"/>
          <p:nvPr/>
        </p:nvSpPr>
        <p:spPr>
          <a:xfrm>
            <a:off x="2769577" y="6418385"/>
            <a:ext cx="670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Università degli Studi di Milano Bicocca, Anno Accademico 2019-2020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ED387D-4108-4435-8B17-962540536754}"/>
              </a:ext>
            </a:extLst>
          </p:cNvPr>
          <p:cNvSpPr txBox="1"/>
          <p:nvPr/>
        </p:nvSpPr>
        <p:spPr>
          <a:xfrm>
            <a:off x="10796953" y="6409593"/>
            <a:ext cx="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4/12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558D010-A328-4A73-873D-2E233CC91AFF}"/>
              </a:ext>
            </a:extLst>
          </p:cNvPr>
          <p:cNvSpPr txBox="1"/>
          <p:nvPr/>
        </p:nvSpPr>
        <p:spPr>
          <a:xfrm>
            <a:off x="1002323" y="41587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98F33EBB-3D34-4923-9D7E-3D07F75A82B8}"/>
              </a:ext>
            </a:extLst>
          </p:cNvPr>
          <p:cNvCxnSpPr>
            <a:cxnSpLocks/>
          </p:cNvCxnSpPr>
          <p:nvPr/>
        </p:nvCxnSpPr>
        <p:spPr>
          <a:xfrm>
            <a:off x="5171341" y="4079602"/>
            <a:ext cx="9246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CE27BB0-663E-482C-84AE-6B895BE07ED5}"/>
              </a:ext>
            </a:extLst>
          </p:cNvPr>
          <p:cNvSpPr txBox="1"/>
          <p:nvPr/>
        </p:nvSpPr>
        <p:spPr>
          <a:xfrm>
            <a:off x="6233745" y="3879547"/>
            <a:ext cx="4680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Risultati pessimi + Consumo elevato risorse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7990BAF6-F284-4562-AE76-74B390F5DF69}"/>
              </a:ext>
            </a:extLst>
          </p:cNvPr>
          <p:cNvCxnSpPr>
            <a:cxnSpLocks/>
          </p:cNvCxnSpPr>
          <p:nvPr/>
        </p:nvCxnSpPr>
        <p:spPr>
          <a:xfrm>
            <a:off x="3409510" y="4479712"/>
            <a:ext cx="9246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30DB29A-FDB8-46DD-BF87-F104C5E248F8}"/>
              </a:ext>
            </a:extLst>
          </p:cNvPr>
          <p:cNvSpPr txBox="1"/>
          <p:nvPr/>
        </p:nvSpPr>
        <p:spPr>
          <a:xfrm>
            <a:off x="4618315" y="4279657"/>
            <a:ext cx="554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Buoni risultati con ampio margine di miglioramento</a:t>
            </a:r>
          </a:p>
        </p:txBody>
      </p:sp>
      <p:pic>
        <p:nvPicPr>
          <p:cNvPr id="18" name="Immagine 17" descr="Immagine che contiene cibo, disegnando&#10;&#10;Descrizione generata automaticamente">
            <a:extLst>
              <a:ext uri="{FF2B5EF4-FFF2-40B4-BE49-F238E27FC236}">
                <a16:creationId xmlns:a16="http://schemas.microsoft.com/office/drawing/2014/main" id="{A08ED240-5817-4558-8175-2D8475187D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62"/>
          <a:stretch/>
        </p:blipFill>
        <p:spPr>
          <a:xfrm>
            <a:off x="7867178" y="1069486"/>
            <a:ext cx="1608979" cy="1524416"/>
          </a:xfrm>
          <a:prstGeom prst="rect">
            <a:avLst/>
          </a:prstGeom>
        </p:spPr>
      </p:pic>
      <p:pic>
        <p:nvPicPr>
          <p:cNvPr id="20" name="Elemento grafico 19">
            <a:extLst>
              <a:ext uri="{FF2B5EF4-FFF2-40B4-BE49-F238E27FC236}">
                <a16:creationId xmlns:a16="http://schemas.microsoft.com/office/drawing/2014/main" id="{6169015C-33EC-40C4-9D43-43981C86A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7951" y="1348541"/>
            <a:ext cx="966306" cy="96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5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E760F1-EC82-4BB1-AF50-FC542490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430" y="233240"/>
            <a:ext cx="6011008" cy="602029"/>
          </a:xfrm>
        </p:spPr>
        <p:txBody>
          <a:bodyPr>
            <a:normAutofit fontScale="90000"/>
          </a:bodyPr>
          <a:lstStyle/>
          <a:p>
            <a:r>
              <a:rPr lang="it-IT" dirty="0"/>
              <a:t>Soluzioni alternative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C5367A-B8D2-4428-B883-7686F1118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29" y="1069486"/>
            <a:ext cx="11119339" cy="5041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/>
              <a:t>Concorde</a:t>
            </a:r>
          </a:p>
          <a:p>
            <a:r>
              <a:rPr lang="it-IT" sz="2000" dirty="0"/>
              <a:t>Solver scritto in C</a:t>
            </a:r>
          </a:p>
          <a:p>
            <a:r>
              <a:rPr lang="it-IT" sz="2000" dirty="0"/>
              <a:t>Utilizzato nelle migliori soluzioni della </a:t>
            </a:r>
            <a:r>
              <a:rPr lang="it-IT" sz="2000" dirty="0" err="1"/>
              <a:t>Leaderboard</a:t>
            </a:r>
            <a:r>
              <a:rPr lang="it-IT" sz="2000" dirty="0"/>
              <a:t> </a:t>
            </a:r>
            <a:r>
              <a:rPr lang="it-IT" sz="2000" dirty="0" err="1"/>
              <a:t>Kaggle</a:t>
            </a:r>
            <a:endParaRPr lang="it-IT" sz="2000" dirty="0"/>
          </a:p>
          <a:p>
            <a:r>
              <a:rPr lang="it-IT" sz="2000" dirty="0"/>
              <a:t>Fonda il suo funzionamento su:</a:t>
            </a:r>
          </a:p>
          <a:p>
            <a:pPr lvl="1"/>
            <a:r>
              <a:rPr lang="it-IT" sz="2000" b="1" i="1" dirty="0" err="1"/>
              <a:t>Chained</a:t>
            </a:r>
            <a:r>
              <a:rPr lang="it-IT" sz="2000" b="1" i="1" dirty="0"/>
              <a:t> </a:t>
            </a:r>
            <a:r>
              <a:rPr lang="it-IT" sz="2000" b="1" i="1" dirty="0" err="1"/>
              <a:t>Lin-Kernighan</a:t>
            </a:r>
            <a:r>
              <a:rPr lang="it-IT" sz="2000" dirty="0"/>
              <a:t>:</a:t>
            </a:r>
            <a:br>
              <a:rPr lang="it-IT" sz="2000" dirty="0"/>
            </a:br>
            <a:r>
              <a:rPr lang="it-IT" sz="2000" dirty="0"/>
              <a:t>Algoritmo di ottimizzazione locale, definisce un albero di soluzioni a partire da una sequenza casuale modificandola un numero variabile di «swap» di sub-tour;</a:t>
            </a:r>
            <a:br>
              <a:rPr lang="it-IT" sz="2000" dirty="0"/>
            </a:br>
            <a:r>
              <a:rPr lang="it-IT" sz="2000" dirty="0"/>
              <a:t>Concede la possibilità di peggiorare localmente la soluzione</a:t>
            </a:r>
          </a:p>
          <a:p>
            <a:pPr lvl="1"/>
            <a:r>
              <a:rPr lang="it-IT" sz="2000" b="1" i="1" dirty="0" err="1"/>
              <a:t>Branch</a:t>
            </a:r>
            <a:r>
              <a:rPr lang="it-IT" sz="2000" b="1" i="1" dirty="0"/>
              <a:t> and </a:t>
            </a:r>
            <a:r>
              <a:rPr lang="it-IT" sz="2000" b="1" i="1" dirty="0" err="1"/>
              <a:t>Cut</a:t>
            </a:r>
            <a:r>
              <a:rPr lang="it-IT" sz="2000" dirty="0"/>
              <a:t>:</a:t>
            </a:r>
            <a:br>
              <a:rPr lang="it-IT" sz="2000" dirty="0"/>
            </a:br>
            <a:r>
              <a:rPr lang="it-IT" sz="2000" dirty="0"/>
              <a:t>Unione del ‘‘</a:t>
            </a:r>
            <a:r>
              <a:rPr lang="it-IT" sz="2000" dirty="0" err="1"/>
              <a:t>Branch</a:t>
            </a:r>
            <a:r>
              <a:rPr lang="it-IT" sz="2000" dirty="0"/>
              <a:t> and </a:t>
            </a:r>
            <a:r>
              <a:rPr lang="it-IT" sz="2000" dirty="0" err="1"/>
              <a:t>Bound</a:t>
            </a:r>
            <a:r>
              <a:rPr lang="it-IT" sz="2000" dirty="0"/>
              <a:t>’’ e ‘‘Cutting </a:t>
            </a:r>
            <a:r>
              <a:rPr lang="it-IT" sz="2000" dirty="0" err="1"/>
              <a:t>Planes</a:t>
            </a:r>
            <a:r>
              <a:rPr lang="it-IT" sz="2000" dirty="0"/>
              <a:t>’’ è utilizzato per selezionare i rami associati alle soluzioni più promettenti</a:t>
            </a:r>
          </a:p>
          <a:p>
            <a:r>
              <a:rPr lang="it-IT" sz="2000" dirty="0"/>
              <a:t>Concede un peggioramento locale (a differenza di k-</a:t>
            </a:r>
            <a:r>
              <a:rPr lang="it-IT" sz="2000" dirty="0" err="1"/>
              <a:t>opt</a:t>
            </a:r>
            <a:r>
              <a:rPr lang="it-IT" sz="2000" dirty="0"/>
              <a:t>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C4B2EEC-551E-4B94-B9A9-DB19D11CDC38}"/>
              </a:ext>
            </a:extLst>
          </p:cNvPr>
          <p:cNvSpPr txBox="1"/>
          <p:nvPr/>
        </p:nvSpPr>
        <p:spPr>
          <a:xfrm>
            <a:off x="2769577" y="6418385"/>
            <a:ext cx="670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Università degli Studi di Milano Bicocca, Anno Accademico 2019-2020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ED387D-4108-4435-8B17-962540536754}"/>
              </a:ext>
            </a:extLst>
          </p:cNvPr>
          <p:cNvSpPr txBox="1"/>
          <p:nvPr/>
        </p:nvSpPr>
        <p:spPr>
          <a:xfrm>
            <a:off x="10796953" y="6409593"/>
            <a:ext cx="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5/12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558D010-A328-4A73-873D-2E233CC91AFF}"/>
              </a:ext>
            </a:extLst>
          </p:cNvPr>
          <p:cNvSpPr txBox="1"/>
          <p:nvPr/>
        </p:nvSpPr>
        <p:spPr>
          <a:xfrm>
            <a:off x="1002323" y="41587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9" name="Immagine 8" descr="Immagine che contiene lampada, tavolo&#10;&#10;Descrizione generata automaticamente">
            <a:extLst>
              <a:ext uri="{FF2B5EF4-FFF2-40B4-BE49-F238E27FC236}">
                <a16:creationId xmlns:a16="http://schemas.microsoft.com/office/drawing/2014/main" id="{8AD823E0-E608-4153-A635-FD2D1B881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01780">
            <a:off x="7779486" y="762358"/>
            <a:ext cx="1865376" cy="186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2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E760F1-EC82-4BB1-AF50-FC542490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430" y="233240"/>
            <a:ext cx="6011008" cy="602029"/>
          </a:xfrm>
        </p:spPr>
        <p:txBody>
          <a:bodyPr>
            <a:normAutofit fontScale="90000"/>
          </a:bodyPr>
          <a:lstStyle/>
          <a:p>
            <a:r>
              <a:rPr lang="it-IT" dirty="0"/>
              <a:t>Fine Tuning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C5367A-B8D2-4428-B883-7686F1118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29" y="1069486"/>
            <a:ext cx="11119339" cy="5041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/>
              <a:t>2-OPT</a:t>
            </a:r>
          </a:p>
          <a:p>
            <a:r>
              <a:rPr lang="it-IT" sz="2000" dirty="0"/>
              <a:t>Ottimizzazione a partire da una sequenza</a:t>
            </a:r>
          </a:p>
          <a:p>
            <a:r>
              <a:rPr lang="it-IT" sz="2000" dirty="0"/>
              <a:t>Eliminare ‘‘intrecci’’</a:t>
            </a:r>
          </a:p>
          <a:p>
            <a:r>
              <a:rPr lang="it-IT" sz="2000" dirty="0"/>
              <a:t>Ridurre l’effetto negativo della penalizzazione</a:t>
            </a:r>
          </a:p>
          <a:p>
            <a:r>
              <a:rPr lang="it-IT" sz="2000" dirty="0" err="1"/>
              <a:t>Computazionalmente</a:t>
            </a:r>
            <a:r>
              <a:rPr lang="it-IT" sz="2000" dirty="0"/>
              <a:t> oneroso</a:t>
            </a:r>
          </a:p>
          <a:p>
            <a:pPr marL="0" indent="0">
              <a:buNone/>
            </a:pPr>
            <a:endParaRPr lang="it-IT" sz="2400" b="1" dirty="0"/>
          </a:p>
          <a:p>
            <a:pPr marL="0" indent="0">
              <a:buNone/>
            </a:pPr>
            <a:r>
              <a:rPr lang="it-IT" sz="2400" b="1" dirty="0"/>
              <a:t>Prime Swap</a:t>
            </a:r>
            <a:endParaRPr lang="it-IT" b="1" dirty="0"/>
          </a:p>
          <a:p>
            <a:r>
              <a:rPr lang="it-IT" sz="2000" dirty="0"/>
              <a:t>Determina scambi strategici tra città prime al decimo passo</a:t>
            </a:r>
          </a:p>
          <a:p>
            <a:r>
              <a:rPr lang="it-IT" sz="2000" dirty="0"/>
              <a:t>Considera una porzione limitata della sequenza</a:t>
            </a:r>
          </a:p>
          <a:p>
            <a:r>
              <a:rPr lang="it-IT" sz="2000" dirty="0"/>
              <a:t>Valutazione della distanza sul sub-tour</a:t>
            </a:r>
          </a:p>
          <a:p>
            <a:r>
              <a:rPr lang="it-IT" sz="2000" dirty="0"/>
              <a:t>Miglioramento ridotto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C4B2EEC-551E-4B94-B9A9-DB19D11CDC38}"/>
              </a:ext>
            </a:extLst>
          </p:cNvPr>
          <p:cNvSpPr txBox="1"/>
          <p:nvPr/>
        </p:nvSpPr>
        <p:spPr>
          <a:xfrm>
            <a:off x="2769577" y="6418385"/>
            <a:ext cx="670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Università degli Studi di Milano Bicocca, Anno Accademico 2019-2020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ED387D-4108-4435-8B17-962540536754}"/>
              </a:ext>
            </a:extLst>
          </p:cNvPr>
          <p:cNvSpPr txBox="1"/>
          <p:nvPr/>
        </p:nvSpPr>
        <p:spPr>
          <a:xfrm>
            <a:off x="10796953" y="6409593"/>
            <a:ext cx="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6/12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558D010-A328-4A73-873D-2E233CC91AFF}"/>
              </a:ext>
            </a:extLst>
          </p:cNvPr>
          <p:cNvSpPr txBox="1"/>
          <p:nvPr/>
        </p:nvSpPr>
        <p:spPr>
          <a:xfrm>
            <a:off x="1002323" y="41587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87DDA55-B882-4E5B-B72E-3FBBDD3D20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51"/>
          <a:stretch/>
        </p:blipFill>
        <p:spPr>
          <a:xfrm>
            <a:off x="6488723" y="1475546"/>
            <a:ext cx="2216396" cy="139233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772BAD2-5D2A-4D5D-9C2A-2D3D1D291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177" y="3590069"/>
            <a:ext cx="2387556" cy="209824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A9B7DB0-6794-4857-88C7-616E471CA2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74"/>
          <a:stretch/>
        </p:blipFill>
        <p:spPr>
          <a:xfrm>
            <a:off x="9288113" y="1301262"/>
            <a:ext cx="2216396" cy="156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2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E760F1-EC82-4BB1-AF50-FC542490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430" y="233240"/>
            <a:ext cx="6011008" cy="602029"/>
          </a:xfrm>
        </p:spPr>
        <p:txBody>
          <a:bodyPr>
            <a:normAutofit fontScale="90000"/>
          </a:bodyPr>
          <a:lstStyle/>
          <a:p>
            <a:r>
              <a:rPr lang="it-IT" dirty="0"/>
              <a:t>Divide </a:t>
            </a:r>
            <a:r>
              <a:rPr lang="it-IT"/>
              <a:t>et Impera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C5367A-B8D2-4428-B883-7686F1118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29" y="1069486"/>
            <a:ext cx="11119339" cy="954107"/>
          </a:xfrm>
        </p:spPr>
        <p:txBody>
          <a:bodyPr>
            <a:normAutofit/>
          </a:bodyPr>
          <a:lstStyle/>
          <a:p>
            <a:r>
              <a:rPr lang="it-IT" sz="2000" dirty="0"/>
              <a:t>Scomporre il problema in </a:t>
            </a:r>
            <a:r>
              <a:rPr lang="it-IT" sz="2000" dirty="0" err="1"/>
              <a:t>sottoproblemi</a:t>
            </a:r>
            <a:r>
              <a:rPr lang="it-IT" sz="2000" dirty="0"/>
              <a:t> riducendone la complessità</a:t>
            </a:r>
          </a:p>
          <a:p>
            <a:r>
              <a:rPr lang="it-IT" sz="2000" dirty="0"/>
              <a:t>Ricomporre il problema per ottenere la soluzione ricorsivamente</a:t>
            </a:r>
          </a:p>
          <a:p>
            <a:endParaRPr lang="it-IT" sz="20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C4B2EEC-551E-4B94-B9A9-DB19D11CDC38}"/>
              </a:ext>
            </a:extLst>
          </p:cNvPr>
          <p:cNvSpPr txBox="1"/>
          <p:nvPr/>
        </p:nvSpPr>
        <p:spPr>
          <a:xfrm>
            <a:off x="2769577" y="6418385"/>
            <a:ext cx="670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Università degli Studi di Milano Bicocca, Anno Accademico 2019-2020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ED387D-4108-4435-8B17-962540536754}"/>
              </a:ext>
            </a:extLst>
          </p:cNvPr>
          <p:cNvSpPr txBox="1"/>
          <p:nvPr/>
        </p:nvSpPr>
        <p:spPr>
          <a:xfrm>
            <a:off x="10796953" y="6409593"/>
            <a:ext cx="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7/12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558D010-A328-4A73-873D-2E233CC91AFF}"/>
              </a:ext>
            </a:extLst>
          </p:cNvPr>
          <p:cNvSpPr txBox="1"/>
          <p:nvPr/>
        </p:nvSpPr>
        <p:spPr>
          <a:xfrm>
            <a:off x="1002323" y="41587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72D5822-F3BA-406C-943B-C27FA5A3297E}"/>
              </a:ext>
            </a:extLst>
          </p:cNvPr>
          <p:cNvSpPr txBox="1"/>
          <p:nvPr/>
        </p:nvSpPr>
        <p:spPr>
          <a:xfrm>
            <a:off x="294466" y="3277953"/>
            <a:ext cx="553068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/>
              <a:t>Grid</a:t>
            </a: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Divisione della mappa in quadranti di uguale dimensione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Poco efficace, non applicato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F6F2BA7-11BB-43A4-BBB6-85EFF8036B3D}"/>
              </a:ext>
            </a:extLst>
          </p:cNvPr>
          <p:cNvSpPr txBox="1"/>
          <p:nvPr/>
        </p:nvSpPr>
        <p:spPr>
          <a:xfrm>
            <a:off x="6357910" y="3297771"/>
            <a:ext cx="572769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/>
              <a:t>Clustering</a:t>
            </a: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Algoritmi candidati: </a:t>
            </a:r>
            <a:r>
              <a:rPr lang="it-IT" dirty="0" err="1"/>
              <a:t>Kmeans</a:t>
            </a:r>
            <a:r>
              <a:rPr lang="it-IT" dirty="0"/>
              <a:t>, </a:t>
            </a:r>
            <a:r>
              <a:rPr lang="it-IT" dirty="0" err="1"/>
              <a:t>DBScan</a:t>
            </a:r>
            <a:r>
              <a:rPr lang="it-IT" dirty="0"/>
              <a:t>, </a:t>
            </a:r>
            <a:r>
              <a:rPr lang="it-IT" b="1" dirty="0" err="1"/>
              <a:t>Gaussian</a:t>
            </a:r>
            <a:r>
              <a:rPr lang="it-IT" b="1" dirty="0"/>
              <a:t> </a:t>
            </a:r>
            <a:r>
              <a:rPr lang="it-IT" b="1" dirty="0" err="1"/>
              <a:t>Mixture</a:t>
            </a: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Determinare il numero ‘‘</a:t>
            </a:r>
            <a:r>
              <a:rPr lang="it-IT" i="1" dirty="0"/>
              <a:t>k’’</a:t>
            </a:r>
            <a:r>
              <a:rPr lang="it-IT" dirty="0"/>
              <a:t> ideale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Si vuole </a:t>
            </a:r>
            <a:r>
              <a:rPr lang="it-IT" b="1" dirty="0"/>
              <a:t>minimizzare la distanza </a:t>
            </a:r>
            <a:r>
              <a:rPr lang="it-IT" dirty="0"/>
              <a:t>ottenuta dall’unione dei cluster, non ottenere il risultato di clustering migliore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A6D2C78-976A-4B5E-9564-E6136C6E583B}"/>
              </a:ext>
            </a:extLst>
          </p:cNvPr>
          <p:cNvSpPr txBox="1"/>
          <p:nvPr/>
        </p:nvSpPr>
        <p:spPr>
          <a:xfrm>
            <a:off x="5444507" y="2081790"/>
            <a:ext cx="1302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Approcci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C5E59F11-C786-4C13-918B-575267DC8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9158" y="5084216"/>
            <a:ext cx="890240" cy="89024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A80236E4-BC56-418C-8E7E-AAC23C5962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584" y="5052988"/>
            <a:ext cx="994349" cy="994349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55974394-440C-49ED-8182-B3C05543D10C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096000" y="2543455"/>
            <a:ext cx="3125758" cy="754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DD96E9C6-712C-40C4-90B6-D65E0EE6CC5E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 flipH="1">
            <a:off x="3059808" y="2543455"/>
            <a:ext cx="3036192" cy="73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E760F1-EC82-4BB1-AF50-FC542490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430" y="233240"/>
            <a:ext cx="6011008" cy="602029"/>
          </a:xfrm>
        </p:spPr>
        <p:txBody>
          <a:bodyPr>
            <a:normAutofit fontScale="90000"/>
          </a:bodyPr>
          <a:lstStyle/>
          <a:p>
            <a:r>
              <a:rPr lang="it-IT" dirty="0"/>
              <a:t>Clustering – ‘‘</a:t>
            </a:r>
            <a:r>
              <a:rPr lang="it-IT" dirty="0" err="1"/>
              <a:t>Centroidi</a:t>
            </a:r>
            <a:r>
              <a:rPr lang="it-IT" dirty="0"/>
              <a:t>’’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C5367A-B8D2-4428-B883-7686F1118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30" y="1043707"/>
            <a:ext cx="11119339" cy="366956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000" dirty="0"/>
              <a:t>Si applica </a:t>
            </a:r>
            <a:r>
              <a:rPr lang="it-IT" sz="2000" dirty="0" err="1"/>
              <a:t>Gaussian</a:t>
            </a:r>
            <a:r>
              <a:rPr lang="it-IT" sz="2000" dirty="0"/>
              <a:t> </a:t>
            </a:r>
            <a:r>
              <a:rPr lang="it-IT" sz="2000" dirty="0" err="1"/>
              <a:t>Mixture</a:t>
            </a:r>
            <a:r>
              <a:rPr lang="it-IT" sz="2000" dirty="0"/>
              <a:t> specificando </a:t>
            </a:r>
            <a:r>
              <a:rPr lang="it-IT" sz="2000" i="1" dirty="0"/>
              <a:t>k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Si calcola il </a:t>
            </a:r>
            <a:r>
              <a:rPr lang="it-IT" sz="2000" b="1" dirty="0" err="1"/>
              <a:t>centroide</a:t>
            </a:r>
            <a:r>
              <a:rPr lang="it-IT" sz="2000" dirty="0"/>
              <a:t> per ogni cluster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Si determina l’</a:t>
            </a:r>
            <a:r>
              <a:rPr lang="it-IT" sz="2000" b="1" dirty="0"/>
              <a:t>ordine di visita dei cluster </a:t>
            </a:r>
            <a:r>
              <a:rPr lang="it-IT" sz="2000" dirty="0"/>
              <a:t>sfruttando i </a:t>
            </a:r>
            <a:r>
              <a:rPr lang="it-IT" sz="2000" dirty="0" err="1"/>
              <a:t>centroidi</a:t>
            </a:r>
            <a:r>
              <a:rPr lang="it-IT" sz="2000" dirty="0"/>
              <a:t> (NN, Concorde)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Percorrendo l’ordine stabilito, si determina per ogni cluster l’</a:t>
            </a:r>
            <a:r>
              <a:rPr lang="it-IT" sz="2000" b="1" dirty="0"/>
              <a:t>ordine di visita delle città dinamicamente </a:t>
            </a:r>
            <a:r>
              <a:rPr lang="it-IT" sz="2000" dirty="0"/>
              <a:t>a partire da quello contenente il Polo Nord: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1800" dirty="0"/>
              <a:t>Si determina il collegamento minimo tra i due cluster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1800" dirty="0"/>
              <a:t>Si apre la sequenza complessiva nel punto di collegamento identificato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1800" dirty="0"/>
              <a:t>Inserimento dell’ordine di visita delle città del cluster nella sequenza complessiva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Fine Tuning</a:t>
            </a:r>
          </a:p>
          <a:p>
            <a:pPr marL="457200" indent="-457200">
              <a:buFont typeface="+mj-lt"/>
              <a:buAutoNum type="arabicPeriod"/>
            </a:pPr>
            <a:endParaRPr lang="it-IT" sz="16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C4B2EEC-551E-4B94-B9A9-DB19D11CDC38}"/>
              </a:ext>
            </a:extLst>
          </p:cNvPr>
          <p:cNvSpPr txBox="1"/>
          <p:nvPr/>
        </p:nvSpPr>
        <p:spPr>
          <a:xfrm>
            <a:off x="2769577" y="6418385"/>
            <a:ext cx="670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Università degli Studi di Milano Bicocca, Anno Accademico 2019-2020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ED387D-4108-4435-8B17-962540536754}"/>
              </a:ext>
            </a:extLst>
          </p:cNvPr>
          <p:cNvSpPr txBox="1"/>
          <p:nvPr/>
        </p:nvSpPr>
        <p:spPr>
          <a:xfrm>
            <a:off x="10796953" y="6409593"/>
            <a:ext cx="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8/12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558D010-A328-4A73-873D-2E233CC91AFF}"/>
              </a:ext>
            </a:extLst>
          </p:cNvPr>
          <p:cNvSpPr txBox="1"/>
          <p:nvPr/>
        </p:nvSpPr>
        <p:spPr>
          <a:xfrm>
            <a:off x="1002323" y="41587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5" name="Immagine 14" descr="Immagine che contiene gioco, disegnando, palla, tavolo&#10;&#10;Descrizione generata automaticamente">
            <a:extLst>
              <a:ext uri="{FF2B5EF4-FFF2-40B4-BE49-F238E27FC236}">
                <a16:creationId xmlns:a16="http://schemas.microsoft.com/office/drawing/2014/main" id="{77673B12-8447-4B21-8300-38C432791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840" y="3736592"/>
            <a:ext cx="4170320" cy="2473355"/>
          </a:xfrm>
          <a:prstGeom prst="rect">
            <a:avLst/>
          </a:prstGeom>
        </p:spPr>
      </p:pic>
      <p:pic>
        <p:nvPicPr>
          <p:cNvPr id="17" name="Immagine 16" descr="Immagine che contiene disegnando, gioco&#10;&#10;Descrizione generata automaticamente">
            <a:extLst>
              <a:ext uri="{FF2B5EF4-FFF2-40B4-BE49-F238E27FC236}">
                <a16:creationId xmlns:a16="http://schemas.microsoft.com/office/drawing/2014/main" id="{52AFBD49-9B33-4752-82DF-142A06CFD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840" y="3736592"/>
            <a:ext cx="4170320" cy="2473355"/>
          </a:xfrm>
          <a:prstGeom prst="rect">
            <a:avLst/>
          </a:prstGeom>
        </p:spPr>
      </p:pic>
      <p:pic>
        <p:nvPicPr>
          <p:cNvPr id="20" name="Immagine 19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93682AF8-B8F0-4D39-825F-F8E570F1AE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840" y="3736592"/>
            <a:ext cx="4170320" cy="247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7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E760F1-EC82-4BB1-AF50-FC542490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429" y="233240"/>
            <a:ext cx="6301155" cy="602029"/>
          </a:xfrm>
        </p:spPr>
        <p:txBody>
          <a:bodyPr>
            <a:normAutofit fontScale="90000"/>
          </a:bodyPr>
          <a:lstStyle/>
          <a:p>
            <a:r>
              <a:rPr lang="it-IT" dirty="0"/>
              <a:t>Clustering – ‘‘Punti Cardinali’’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C5367A-B8D2-4428-B883-7686F1118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29" y="1069485"/>
            <a:ext cx="11119339" cy="366956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000" dirty="0"/>
              <a:t>Si applica </a:t>
            </a:r>
            <a:r>
              <a:rPr lang="it-IT" sz="2000" dirty="0" err="1"/>
              <a:t>Gaussian</a:t>
            </a:r>
            <a:r>
              <a:rPr lang="it-IT" sz="2000" dirty="0"/>
              <a:t> </a:t>
            </a:r>
            <a:r>
              <a:rPr lang="it-IT" sz="2000" dirty="0" err="1"/>
              <a:t>Mixture</a:t>
            </a:r>
            <a:r>
              <a:rPr lang="it-IT" sz="2000" dirty="0"/>
              <a:t> specificando </a:t>
            </a:r>
            <a:r>
              <a:rPr lang="it-IT" sz="2000" i="1" dirty="0"/>
              <a:t>k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Si determinano i </a:t>
            </a:r>
            <a:r>
              <a:rPr lang="it-IT" sz="2000" b="1" dirty="0"/>
              <a:t>punti cardinali </a:t>
            </a:r>
            <a:r>
              <a:rPr lang="it-IT" sz="2000" dirty="0"/>
              <a:t>per ogni cluster (2 per ogni coordinata – N, S, E, O)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Attraverso una matrice di distanza tra punti cardinali si calcolano i </a:t>
            </a:r>
            <a:r>
              <a:rPr lang="it-IT" sz="2000" b="1" dirty="0"/>
              <a:t>collegamenti minimi </a:t>
            </a:r>
            <a:r>
              <a:rPr lang="it-IT" sz="2000" dirty="0"/>
              <a:t>tra i cluster, contemporaneamente anche l’</a:t>
            </a:r>
            <a:r>
              <a:rPr lang="it-IT" sz="2000" b="1" dirty="0"/>
              <a:t>ordine di visita dei cluster</a:t>
            </a:r>
            <a:br>
              <a:rPr lang="it-IT" sz="2000" dirty="0"/>
            </a:br>
            <a:br>
              <a:rPr lang="it-IT" sz="2000" dirty="0"/>
            </a:br>
            <a:r>
              <a:rPr lang="it-IT" sz="2000" b="1" dirty="0">
                <a:solidFill>
                  <a:srgbClr val="FF0000"/>
                </a:solidFill>
              </a:rPr>
              <a:t>NB</a:t>
            </a:r>
            <a:r>
              <a:rPr lang="it-IT" sz="2000" dirty="0"/>
              <a:t> Per ciascun cluster conosciamo il punto iniziale e finale di visita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Si determina la sequenza sub-ottimale di visita delle città di ogni cluster tramite </a:t>
            </a:r>
            <a:r>
              <a:rPr lang="it-IT" sz="2000" i="1" dirty="0"/>
              <a:t>TSP Solver</a:t>
            </a:r>
          </a:p>
          <a:p>
            <a:pPr marL="0" indent="0">
              <a:buNone/>
            </a:pPr>
            <a:endParaRPr lang="it-IT" sz="20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C4B2EEC-551E-4B94-B9A9-DB19D11CDC38}"/>
              </a:ext>
            </a:extLst>
          </p:cNvPr>
          <p:cNvSpPr txBox="1"/>
          <p:nvPr/>
        </p:nvSpPr>
        <p:spPr>
          <a:xfrm>
            <a:off x="2769577" y="6418385"/>
            <a:ext cx="670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Università degli Studi di Milano Bicocca, Anno Accademico 2019-2020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ED387D-4108-4435-8B17-962540536754}"/>
              </a:ext>
            </a:extLst>
          </p:cNvPr>
          <p:cNvSpPr txBox="1"/>
          <p:nvPr/>
        </p:nvSpPr>
        <p:spPr>
          <a:xfrm>
            <a:off x="10796953" y="6409593"/>
            <a:ext cx="76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9/12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558D010-A328-4A73-873D-2E233CC91AFF}"/>
              </a:ext>
            </a:extLst>
          </p:cNvPr>
          <p:cNvSpPr txBox="1"/>
          <p:nvPr/>
        </p:nvSpPr>
        <p:spPr>
          <a:xfrm>
            <a:off x="1002323" y="41587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12" name="Immagine 11" descr="Immagine che contiene disegnando, gioco&#10;&#10;Descrizione generata automaticamente">
            <a:extLst>
              <a:ext uri="{FF2B5EF4-FFF2-40B4-BE49-F238E27FC236}">
                <a16:creationId xmlns:a16="http://schemas.microsoft.com/office/drawing/2014/main" id="{D881B14D-6C0C-4931-B957-6A215348F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891" y="3429000"/>
            <a:ext cx="4972211" cy="2948944"/>
          </a:xfrm>
          <a:prstGeom prst="rect">
            <a:avLst/>
          </a:prstGeom>
        </p:spPr>
      </p:pic>
      <p:pic>
        <p:nvPicPr>
          <p:cNvPr id="7" name="Immagine 6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52A6DB6A-A7F3-4D14-90C8-EB0460F16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891" y="3429000"/>
            <a:ext cx="4972211" cy="294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7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1089</Words>
  <Application>Microsoft Office PowerPoint</Application>
  <PresentationFormat>Widescreen</PresentationFormat>
  <Paragraphs>165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di Office</vt:lpstr>
      <vt:lpstr>The Santa’s Trip Optimization</vt:lpstr>
      <vt:lpstr>Scenario</vt:lpstr>
      <vt:lpstr>Travelling Salesman Problem</vt:lpstr>
      <vt:lpstr>Risoluzione</vt:lpstr>
      <vt:lpstr>Soluzioni alternative</vt:lpstr>
      <vt:lpstr>Fine Tuning</vt:lpstr>
      <vt:lpstr>Divide et Impera</vt:lpstr>
      <vt:lpstr>Clustering – ‘‘Centroidi’’</vt:lpstr>
      <vt:lpstr>Clustering – ‘‘Punti Cardinali’’</vt:lpstr>
      <vt:lpstr>TSP Solver</vt:lpstr>
      <vt:lpstr>Clustering – ‘‘Punti Cardinali’’</vt:lpstr>
      <vt:lpstr>AutoML</vt:lpstr>
      <vt:lpstr>Risultati</vt:lpstr>
      <vt:lpstr>Conclusioni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Santa’s Trip Optimization</dc:title>
  <dc:creator>Paolo Mariani</dc:creator>
  <cp:lastModifiedBy>Federico Manenti</cp:lastModifiedBy>
  <cp:revision>70</cp:revision>
  <dcterms:created xsi:type="dcterms:W3CDTF">2020-01-09T14:27:26Z</dcterms:created>
  <dcterms:modified xsi:type="dcterms:W3CDTF">2020-01-13T13:36:00Z</dcterms:modified>
</cp:coreProperties>
</file>