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8" r:id="rId9"/>
    <p:sldId id="267" r:id="rId10"/>
    <p:sldId id="270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5B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21642-BD7F-41C7-BE6B-E98B8B2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A41F04-795D-47FF-A968-65647C258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110EB-302B-40A5-AA79-31E425FF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8D6B5-895B-463A-AE2B-BEC1AE2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302CA4-40F6-4F69-984F-32965B2A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5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2642C-F241-42DC-BE3A-38D8D8C3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8910FC-F91A-4F22-8FE1-A72D7CC3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37B95-96C2-451D-BCA8-024E2E02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01CCE6-4136-4FAB-8A5A-B6279E38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F24AC-9696-4AF3-8B26-F96B2D1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5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C130ED-62DC-47FF-80A8-6D1204A12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C1CCCB-29A1-4078-9B52-16B834D5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69A039-650C-414D-A1D1-BAB1B8C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5790BD-5FB0-4179-AA73-951E9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4938F-C010-4ACA-BB43-F408A1D5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ADB45-7EBC-48D9-96F3-33AE5535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75708-7C6A-4F14-B03E-E33F265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5F5DC-5D0B-4082-8FFE-100863B5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0329B-4264-4873-9398-8DF0B6B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B8F6B0-372F-414F-AB78-30A7E6F6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77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A82D8-FE1B-4067-9965-A7AC71C0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793CED-3743-4E7C-B8EF-F4EFC948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46439-079B-4032-A980-B32E5490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180B5B-F206-4CDD-AE92-543E0225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CC9D7-EF28-4BB7-B753-212F0E1C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6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66C3A-A830-4090-9FE8-D890E3AF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F72D4-A187-4C25-95D4-551542A91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AC22DB-17B8-46E5-AAD0-3C723A0F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8EDBD6-88FA-4410-A54A-D62A52D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42EF3-255C-4FC8-A0B1-4DA33BD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63DA25-D80C-4652-951E-3916D174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71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9DF6A-753C-40CB-AFDC-44B00AEF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AF80EA-63AC-4650-9809-C640FC88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239EFE-73A1-441D-808B-F6AA3582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C7EEA1-87A6-4A68-904A-2E5D728CB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E30A67-C69C-484C-91BB-A33699BED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FF6408-2351-4F08-83E7-FF3028D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97B9EA-65C0-4E86-A36B-8801FB5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BBE984-97B5-4ECF-9172-8ABFE87A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7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8FF69-6BF8-42EC-9AA6-BCA8A293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6CEA9B-70FA-462D-97A4-F447B900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D227D7-D535-4841-BE86-9BA539C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710F37-D59B-436F-AF8C-DDB9A0ED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8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FD1DBB-0D02-4492-8E2F-BB2A9C8D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040A31-4A7B-4FE7-BF3B-6780EC8C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42F542-6F12-49BD-AC34-B162103C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0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89EB2-2A4C-4552-BABD-436C270A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CA1CEB-F05C-4C92-9F3C-ABA980DB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CB744D-161F-4F1A-A3F7-6A269372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CF432-29C6-4679-BB58-B12DE350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AD6DC-AB8D-40D2-A2E8-E7E037A4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EB300B-3AD8-44EE-985F-84072C0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D4CC8-34EB-4437-B3AC-EA67692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8781C7-BCF6-4F22-9C71-46826E0D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8969F5-3E47-4E24-B351-BEFDC187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D2D5C0-17A5-4EFB-A8A8-1D183D7E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C9D3A3-53FC-441A-822D-09C84D84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F73FD2-CC92-4C72-A1F8-5364CD3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8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17D494-4DAE-4804-BD20-BCE71E6C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BEEC77-0CD8-4CEA-B823-38C067B0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60085-E6D4-4840-8670-DA6D6C00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DD1F-9162-4571-BD43-0B08AFA45795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BFF37-AA5A-443E-BDB8-8C562C41A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93720D-0585-4DCF-BEE4-FE568768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4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4.png"/><Relationship Id="rId7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f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lu, sedendo, monitor, largo&#10;&#10;Descrizione generata automaticamente">
            <a:extLst>
              <a:ext uri="{FF2B5EF4-FFF2-40B4-BE49-F238E27FC236}">
                <a16:creationId xmlns:a16="http://schemas.microsoft.com/office/drawing/2014/main" id="{463B28EF-7BE7-4425-9C43-3683610B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3" r="7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52" y="506306"/>
            <a:ext cx="9360878" cy="522263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</a:t>
            </a:r>
            <a:r>
              <a:rPr lang="it-IT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</a:t>
            </a: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Management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Carolla Dario	807547	d.carolla@campus.unimib.it</a:t>
            </a:r>
            <a:b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Mariani Paolo	800307	p.mariani20@campus.unimib.it</a:t>
            </a:r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9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749090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2(b)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66B45B-A60A-4AFB-8AA4-90F04F4D5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6" y="2084178"/>
            <a:ext cx="747346" cy="747346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4441355E-A2DA-4172-9A25-2C9228DF7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087"/>
          <a:stretch/>
        </p:blipFill>
        <p:spPr>
          <a:xfrm>
            <a:off x="2084296" y="3898734"/>
            <a:ext cx="462707" cy="7473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B1E584-7A9A-4B60-9C94-3E3323E7B0E8}"/>
              </a:ext>
            </a:extLst>
          </p:cNvPr>
          <p:cNvSpPr txBox="1"/>
          <p:nvPr/>
        </p:nvSpPr>
        <p:spPr>
          <a:xfrm>
            <a:off x="1952766" y="2693024"/>
            <a:ext cx="101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Classificatore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F7D4BB6-6976-4A09-891E-F9EC8A0BBE06}"/>
              </a:ext>
            </a:extLst>
          </p:cNvPr>
          <p:cNvSpPr txBox="1"/>
          <p:nvPr/>
        </p:nvSpPr>
        <p:spPr>
          <a:xfrm>
            <a:off x="2109796" y="4639462"/>
            <a:ext cx="69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Encoder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B56BC315-3E93-4AE5-8E87-188BF11F65A3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547003" y="4272407"/>
            <a:ext cx="416168" cy="1302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5946209-433D-4044-AD82-03EAA040CEC7}"/>
              </a:ext>
            </a:extLst>
          </p:cNvPr>
          <p:cNvSpPr txBox="1"/>
          <p:nvPr/>
        </p:nvSpPr>
        <p:spPr>
          <a:xfrm>
            <a:off x="2239013" y="5574791"/>
            <a:ext cx="144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Codifica del dataset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C5148D8-C38D-4072-8076-BE66E74EC1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31642" y="2457851"/>
            <a:ext cx="158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7109D695-5451-4CD0-82D2-63C051B0ED45}"/>
              </a:ext>
            </a:extLst>
          </p:cNvPr>
          <p:cNvSpPr txBox="1"/>
          <p:nvPr/>
        </p:nvSpPr>
        <p:spPr>
          <a:xfrm>
            <a:off x="4422109" y="2319351"/>
            <a:ext cx="89639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Classe 0 / 1</a:t>
            </a:r>
          </a:p>
        </p:txBody>
      </p:sp>
      <p:pic>
        <p:nvPicPr>
          <p:cNvPr id="32" name="Immagine 31" descr="Immagine che contiene uomo, fotografia, indossando, posando&#10;&#10;Descrizione generata automaticamente">
            <a:extLst>
              <a:ext uri="{FF2B5EF4-FFF2-40B4-BE49-F238E27FC236}">
                <a16:creationId xmlns:a16="http://schemas.microsoft.com/office/drawing/2014/main" id="{3490A604-331A-4157-A8A5-DA4F475F6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8" y="1987079"/>
            <a:ext cx="952500" cy="9429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A1FC138-A43C-4A2D-89E0-961C63A24E08}"/>
              </a:ext>
            </a:extLst>
          </p:cNvPr>
          <p:cNvCxnSpPr>
            <a:stCxn id="32" idx="3"/>
            <a:endCxn id="4" idx="1"/>
          </p:cNvCxnSpPr>
          <p:nvPr/>
        </p:nvCxnSpPr>
        <p:spPr>
          <a:xfrm flipV="1">
            <a:off x="1207478" y="2457851"/>
            <a:ext cx="876818" cy="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Elemento grafico 51">
            <a:extLst>
              <a:ext uri="{FF2B5EF4-FFF2-40B4-BE49-F238E27FC236}">
                <a16:creationId xmlns:a16="http://schemas.microsoft.com/office/drawing/2014/main" id="{BDFBE1BE-2F0D-4C6F-96B3-D4E9BD9BA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478" y="3866655"/>
            <a:ext cx="811499" cy="811499"/>
          </a:xfrm>
          <a:prstGeom prst="rect">
            <a:avLst/>
          </a:prstGeom>
        </p:spPr>
      </p:pic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E98DA993-D9B3-4EA6-A245-6A6B0AAD30FD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1136977" y="4272405"/>
            <a:ext cx="9473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D82D2530-903B-43B9-8651-FBF66CDF98FB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687329" y="5713289"/>
            <a:ext cx="7341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3165FF83-F726-43F9-836A-A68C35502B6F}"/>
              </a:ext>
            </a:extLst>
          </p:cNvPr>
          <p:cNvSpPr txBox="1"/>
          <p:nvPr/>
        </p:nvSpPr>
        <p:spPr>
          <a:xfrm>
            <a:off x="4411487" y="5482456"/>
            <a:ext cx="170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Calcolo media codifiche per ogni classe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0076EE3-2039-4F48-BFA2-9BE779958FF0}"/>
              </a:ext>
            </a:extLst>
          </p:cNvPr>
          <p:cNvSpPr txBox="1"/>
          <p:nvPr/>
        </p:nvSpPr>
        <p:spPr>
          <a:xfrm>
            <a:off x="7026468" y="5572675"/>
            <a:ext cx="11496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Media per 0 / 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21A03D0-A8FE-4DFA-BB8C-F96AEDE1D12E}"/>
              </a:ext>
            </a:extLst>
          </p:cNvPr>
          <p:cNvSpPr txBox="1"/>
          <p:nvPr/>
        </p:nvSpPr>
        <p:spPr>
          <a:xfrm>
            <a:off x="4200733" y="4133905"/>
            <a:ext cx="133914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Codifica immagine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1425B71D-2FF2-41BD-B062-3EAB0B135C58}"/>
              </a:ext>
            </a:extLst>
          </p:cNvPr>
          <p:cNvCxnSpPr>
            <a:stCxn id="54" idx="3"/>
            <a:endCxn id="91" idx="1"/>
          </p:cNvCxnSpPr>
          <p:nvPr/>
        </p:nvCxnSpPr>
        <p:spPr>
          <a:xfrm flipV="1">
            <a:off x="2547003" y="4272405"/>
            <a:ext cx="16537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E7D5543F-2EA4-446E-A995-FAB4E84F1D03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6120783" y="5711175"/>
            <a:ext cx="905685" cy="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C74DDAB3-1D77-426B-BAA7-FCA825540137}"/>
              </a:ext>
            </a:extLst>
          </p:cNvPr>
          <p:cNvCxnSpPr>
            <a:cxnSpLocks/>
            <a:stCxn id="73" idx="3"/>
            <a:endCxn id="119" idx="1"/>
          </p:cNvCxnSpPr>
          <p:nvPr/>
        </p:nvCxnSpPr>
        <p:spPr>
          <a:xfrm>
            <a:off x="5318508" y="2457851"/>
            <a:ext cx="1622770" cy="121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30C6C683-1B8D-4BD0-9A44-61767D938354}"/>
              </a:ext>
            </a:extLst>
          </p:cNvPr>
          <p:cNvSpPr txBox="1"/>
          <p:nvPr/>
        </p:nvSpPr>
        <p:spPr>
          <a:xfrm>
            <a:off x="6941278" y="3437069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Calcolo distanza del coseno</a:t>
            </a:r>
          </a:p>
        </p:txBody>
      </p: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10ED5CB4-8724-4ED0-A585-FF6EDA758F79}"/>
              </a:ext>
            </a:extLst>
          </p:cNvPr>
          <p:cNvCxnSpPr>
            <a:stCxn id="91" idx="3"/>
            <a:endCxn id="119" idx="1"/>
          </p:cNvCxnSpPr>
          <p:nvPr/>
        </p:nvCxnSpPr>
        <p:spPr>
          <a:xfrm flipV="1">
            <a:off x="5539882" y="3667902"/>
            <a:ext cx="1401396" cy="6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A6B4B568-577D-480A-96BA-9650788FB992}"/>
              </a:ext>
            </a:extLst>
          </p:cNvPr>
          <p:cNvCxnSpPr>
            <a:stCxn id="90" idx="0"/>
            <a:endCxn id="119" idx="2"/>
          </p:cNvCxnSpPr>
          <p:nvPr/>
        </p:nvCxnSpPr>
        <p:spPr>
          <a:xfrm flipH="1" flipV="1">
            <a:off x="7584058" y="3898734"/>
            <a:ext cx="17247" cy="167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1F437CB6-E5B3-45FC-8ECB-CFFE30FC27E8}"/>
              </a:ext>
            </a:extLst>
          </p:cNvPr>
          <p:cNvSpPr txBox="1"/>
          <p:nvPr/>
        </p:nvSpPr>
        <p:spPr>
          <a:xfrm>
            <a:off x="8785365" y="2967335"/>
            <a:ext cx="108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Minore soglia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1D2410D4-EB57-4417-B097-65A496A989B2}"/>
              </a:ext>
            </a:extLst>
          </p:cNvPr>
          <p:cNvSpPr txBox="1"/>
          <p:nvPr/>
        </p:nvSpPr>
        <p:spPr>
          <a:xfrm>
            <a:off x="8785364" y="3942143"/>
            <a:ext cx="117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Maggiore soglia</a:t>
            </a:r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7441392D-E9DE-47C1-9070-E9A201236F20}"/>
              </a:ext>
            </a:extLst>
          </p:cNvPr>
          <p:cNvCxnSpPr>
            <a:cxnSpLocks/>
            <a:stCxn id="119" idx="3"/>
            <a:endCxn id="139" idx="1"/>
          </p:cNvCxnSpPr>
          <p:nvPr/>
        </p:nvCxnSpPr>
        <p:spPr>
          <a:xfrm flipV="1">
            <a:off x="8226837" y="3105835"/>
            <a:ext cx="558528" cy="5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F9562499-81CB-426C-9984-D92A1296D71D}"/>
              </a:ext>
            </a:extLst>
          </p:cNvPr>
          <p:cNvCxnSpPr>
            <a:cxnSpLocks/>
            <a:stCxn id="119" idx="3"/>
            <a:endCxn id="140" idx="1"/>
          </p:cNvCxnSpPr>
          <p:nvPr/>
        </p:nvCxnSpPr>
        <p:spPr>
          <a:xfrm>
            <a:off x="8226837" y="3667902"/>
            <a:ext cx="558527" cy="41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FB341926-C815-474D-89CA-2EBC636CF110}"/>
              </a:ext>
            </a:extLst>
          </p:cNvPr>
          <p:cNvSpPr txBox="1"/>
          <p:nvPr/>
        </p:nvSpPr>
        <p:spPr>
          <a:xfrm>
            <a:off x="10595226" y="2875002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Confermo Classe 0 / 1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216CC66-A167-4A3B-9665-9A9B38F1A10E}"/>
              </a:ext>
            </a:extLst>
          </p:cNvPr>
          <p:cNvSpPr txBox="1"/>
          <p:nvPr/>
        </p:nvSpPr>
        <p:spPr>
          <a:xfrm>
            <a:off x="10595226" y="3849809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Sconosciuto</a:t>
            </a:r>
          </a:p>
          <a:p>
            <a:pPr algn="ctr"/>
            <a:r>
              <a:rPr lang="it-IT" sz="1200" dirty="0"/>
              <a:t>???</a:t>
            </a:r>
          </a:p>
        </p:txBody>
      </p:sp>
      <p:cxnSp>
        <p:nvCxnSpPr>
          <p:cNvPr id="154" name="Connettore a gomito 153">
            <a:extLst>
              <a:ext uri="{FF2B5EF4-FFF2-40B4-BE49-F238E27FC236}">
                <a16:creationId xmlns:a16="http://schemas.microsoft.com/office/drawing/2014/main" id="{11B591F9-706C-4799-B720-F8955DDC2915}"/>
              </a:ext>
            </a:extLst>
          </p:cNvPr>
          <p:cNvCxnSpPr>
            <a:stCxn id="32" idx="2"/>
            <a:endCxn id="54" idx="1"/>
          </p:cNvCxnSpPr>
          <p:nvPr/>
        </p:nvCxnSpPr>
        <p:spPr>
          <a:xfrm rot="16200000" flipH="1">
            <a:off x="736586" y="2924696"/>
            <a:ext cx="1342353" cy="135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DB4ABF93-77A1-4836-9B74-9D72E20996AE}"/>
              </a:ext>
            </a:extLst>
          </p:cNvPr>
          <p:cNvCxnSpPr>
            <a:stCxn id="139" idx="3"/>
            <a:endCxn id="147" idx="1"/>
          </p:cNvCxnSpPr>
          <p:nvPr/>
        </p:nvCxnSpPr>
        <p:spPr>
          <a:xfrm>
            <a:off x="9868091" y="3105835"/>
            <a:ext cx="72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DAFD7337-BBFA-4E32-A2D5-69F5B9F3C9C5}"/>
              </a:ext>
            </a:extLst>
          </p:cNvPr>
          <p:cNvCxnSpPr>
            <a:stCxn id="140" idx="3"/>
            <a:endCxn id="148" idx="1"/>
          </p:cNvCxnSpPr>
          <p:nvPr/>
        </p:nvCxnSpPr>
        <p:spPr>
          <a:xfrm flipV="1">
            <a:off x="9960833" y="4080642"/>
            <a:ext cx="634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89E3917C-A25C-4411-AC5C-967B5C0D89A4}"/>
              </a:ext>
            </a:extLst>
          </p:cNvPr>
          <p:cNvSpPr/>
          <p:nvPr/>
        </p:nvSpPr>
        <p:spPr>
          <a:xfrm>
            <a:off x="325478" y="1012921"/>
            <a:ext cx="3718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Rigetto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082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7" grpId="0"/>
      <p:bldP spid="67" grpId="1"/>
      <p:bldP spid="73" grpId="0" animBg="1"/>
      <p:bldP spid="89" grpId="0"/>
      <p:bldP spid="89" grpId="1"/>
      <p:bldP spid="90" grpId="0" animBg="1"/>
      <p:bldP spid="91" grpId="0" animBg="1"/>
      <p:bldP spid="119" grpId="0"/>
      <p:bldP spid="139" grpId="0"/>
      <p:bldP spid="140" grpId="0"/>
      <p:bldP spid="147" grpId="0"/>
      <p:bldP spid="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8/tot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2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pic>
        <p:nvPicPr>
          <p:cNvPr id="8" name="Immagine 7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ED4931B2-5CBE-4671-A330-338463893B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8" b="30047"/>
          <a:stretch/>
        </p:blipFill>
        <p:spPr>
          <a:xfrm>
            <a:off x="0" y="0"/>
            <a:ext cx="12191997" cy="6857999"/>
          </a:xfrm>
          <a:prstGeom prst="rect">
            <a:avLst/>
          </a:prstGeom>
        </p:spPr>
      </p:pic>
      <p:pic>
        <p:nvPicPr>
          <p:cNvPr id="15" name="Immagine 14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E0C2C36A-3259-4E02-889E-23B005803E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028" b="62442"/>
          <a:stretch/>
        </p:blipFill>
        <p:spPr>
          <a:xfrm>
            <a:off x="-1" y="3175846"/>
            <a:ext cx="12191997" cy="3682153"/>
          </a:xfrm>
          <a:prstGeom prst="rect">
            <a:avLst/>
          </a:prstGeom>
        </p:spPr>
      </p:pic>
      <p:pic>
        <p:nvPicPr>
          <p:cNvPr id="16" name="Immagine 15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2148701B-3116-46BE-96D1-6BA2CF518D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8" b="83839"/>
          <a:stretch/>
        </p:blipFill>
        <p:spPr>
          <a:xfrm>
            <a:off x="-1" y="5273588"/>
            <a:ext cx="12191997" cy="1584412"/>
          </a:xfrm>
          <a:prstGeom prst="rect">
            <a:avLst/>
          </a:prstGeom>
        </p:spPr>
      </p:pic>
      <p:pic>
        <p:nvPicPr>
          <p:cNvPr id="12" name="Immagine 11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531D56E3-B3D7-4E11-9514-24E527EB4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/>
          <a:stretch/>
        </p:blipFill>
        <p:spPr>
          <a:xfrm>
            <a:off x="4026877" y="2017657"/>
            <a:ext cx="4171526" cy="294061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A3721A-7939-40F2-9495-2DE6B83A6993}"/>
              </a:ext>
            </a:extLst>
          </p:cNvPr>
          <p:cNvSpPr txBox="1"/>
          <p:nvPr/>
        </p:nvSpPr>
        <p:spPr>
          <a:xfrm>
            <a:off x="4676664" y="566321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447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749090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3 – Retrieval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4441355E-A2DA-4172-9A25-2C9228DF7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087"/>
          <a:stretch/>
        </p:blipFill>
        <p:spPr>
          <a:xfrm>
            <a:off x="6764187" y="3055327"/>
            <a:ext cx="462707" cy="747346"/>
          </a:xfrm>
          <a:prstGeom prst="rect">
            <a:avLst/>
          </a:prstGeom>
        </p:spPr>
      </p:pic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625B8644-52A4-4682-A368-9B0E7F3FC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872" y="1157335"/>
            <a:ext cx="811499" cy="8114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7F90ED-14B3-4F4F-ABCC-EDF1B53DB692}"/>
              </a:ext>
            </a:extLst>
          </p:cNvPr>
          <p:cNvSpPr txBox="1"/>
          <p:nvPr/>
        </p:nvSpPr>
        <p:spPr>
          <a:xfrm>
            <a:off x="1790438" y="1424585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Face </a:t>
            </a:r>
            <a:r>
              <a:rPr lang="it-IT" sz="1200" dirty="0" err="1"/>
              <a:t>Detection</a:t>
            </a:r>
            <a:endParaRPr lang="it-IT" sz="12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879FE94-E03A-4956-8E9F-F2DD979F4EED}"/>
              </a:ext>
            </a:extLst>
          </p:cNvPr>
          <p:cNvCxnSpPr>
            <a:stCxn id="40" idx="3"/>
            <a:endCxn id="11" idx="1"/>
          </p:cNvCxnSpPr>
          <p:nvPr/>
        </p:nvCxnSpPr>
        <p:spPr>
          <a:xfrm>
            <a:off x="1130371" y="1563085"/>
            <a:ext cx="6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0E47563-32D2-4DF6-899A-2B5C8505AEC4}"/>
              </a:ext>
            </a:extLst>
          </p:cNvPr>
          <p:cNvSpPr txBox="1"/>
          <p:nvPr/>
        </p:nvSpPr>
        <p:spPr>
          <a:xfrm>
            <a:off x="3445758" y="1424586"/>
            <a:ext cx="4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Crop</a:t>
            </a:r>
            <a:endParaRPr lang="it-IT" sz="16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5EAFC1-A31B-4EF7-A488-6374EED6BE3D}"/>
              </a:ext>
            </a:extLst>
          </p:cNvPr>
          <p:cNvCxnSpPr>
            <a:stCxn id="11" idx="3"/>
            <a:endCxn id="47" idx="1"/>
          </p:cNvCxnSpPr>
          <p:nvPr/>
        </p:nvCxnSpPr>
        <p:spPr>
          <a:xfrm>
            <a:off x="2904654" y="1563085"/>
            <a:ext cx="541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5FCC2B5-FD1C-4239-96A3-583EC9DFFE5A}"/>
              </a:ext>
            </a:extLst>
          </p:cNvPr>
          <p:cNvSpPr txBox="1"/>
          <p:nvPr/>
        </p:nvSpPr>
        <p:spPr>
          <a:xfrm>
            <a:off x="4398185" y="1239919"/>
            <a:ext cx="18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Colore BGR2RGB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Preprocessing </a:t>
            </a:r>
            <a:r>
              <a:rPr lang="it-IT" sz="1200" dirty="0" err="1"/>
              <a:t>FaceNet</a:t>
            </a:r>
            <a:endParaRPr lang="it-IT" sz="1200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921A9F-86FC-442E-BCA5-EED85385C0D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3924479" y="1563085"/>
            <a:ext cx="47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9E86E751-3E9F-40FF-A484-B6AA68DF9B65}"/>
              </a:ext>
            </a:extLst>
          </p:cNvPr>
          <p:cNvSpPr txBox="1"/>
          <p:nvPr/>
        </p:nvSpPr>
        <p:spPr>
          <a:xfrm>
            <a:off x="7717790" y="2023659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Encoding</a:t>
            </a:r>
            <a:endParaRPr lang="it-IT" sz="12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D4727FF-ACFC-4B67-9D31-5105A3AD5294}"/>
              </a:ext>
            </a:extLst>
          </p:cNvPr>
          <p:cNvSpPr txBox="1"/>
          <p:nvPr/>
        </p:nvSpPr>
        <p:spPr>
          <a:xfrm>
            <a:off x="5940429" y="3191538"/>
            <a:ext cx="78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FaceNet</a:t>
            </a:r>
            <a:endParaRPr lang="it-IT" sz="1200" dirty="0"/>
          </a:p>
          <a:p>
            <a:pPr algn="ctr"/>
            <a:r>
              <a:rPr lang="it-IT" sz="1200" dirty="0"/>
              <a:t>ResNet50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C9EF0E27-E974-4FA0-AC06-8F98479EA8CA}"/>
              </a:ext>
            </a:extLst>
          </p:cNvPr>
          <p:cNvCxnSpPr>
            <a:stCxn id="50" idx="2"/>
            <a:endCxn id="54" idx="1"/>
          </p:cNvCxnSpPr>
          <p:nvPr/>
        </p:nvCxnSpPr>
        <p:spPr>
          <a:xfrm rot="16200000" flipH="1">
            <a:off x="5282408" y="1947221"/>
            <a:ext cx="1542750" cy="142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1B8680A-1042-4A61-97E7-70698C13B2FD}"/>
              </a:ext>
            </a:extLst>
          </p:cNvPr>
          <p:cNvSpPr txBox="1"/>
          <p:nvPr/>
        </p:nvSpPr>
        <p:spPr>
          <a:xfrm>
            <a:off x="9040411" y="1885159"/>
            <a:ext cx="128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Creazione </a:t>
            </a:r>
            <a:r>
              <a:rPr lang="it-IT" sz="1200" dirty="0" err="1"/>
              <a:t>KDTree</a:t>
            </a:r>
            <a:endParaRPr lang="it-IT" sz="1200" dirty="0"/>
          </a:p>
        </p:txBody>
      </p:sp>
      <p:pic>
        <p:nvPicPr>
          <p:cNvPr id="59" name="Immagine 58" descr="Immagine che contiene uomo, persona, tuta, interni&#10;&#10;Descrizione generata automaticamente">
            <a:extLst>
              <a:ext uri="{FF2B5EF4-FFF2-40B4-BE49-F238E27FC236}">
                <a16:creationId xmlns:a16="http://schemas.microsoft.com/office/drawing/2014/main" id="{A3D9A784-D165-497A-93F3-27C30216F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4" y="5140376"/>
            <a:ext cx="800598" cy="533524"/>
          </a:xfrm>
          <a:prstGeom prst="rect">
            <a:avLst/>
          </a:prstGeom>
        </p:spPr>
      </p:pic>
      <p:pic>
        <p:nvPicPr>
          <p:cNvPr id="61" name="Immagine 60" descr="Immagine che contiene persona, esterni, uomo, acqua&#10;&#10;Descrizione generata automaticamente">
            <a:extLst>
              <a:ext uri="{FF2B5EF4-FFF2-40B4-BE49-F238E27FC236}">
                <a16:creationId xmlns:a16="http://schemas.microsoft.com/office/drawing/2014/main" id="{440CB009-0633-4ADC-BC07-9136A4010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4" y="4250249"/>
            <a:ext cx="800599" cy="538784"/>
          </a:xfrm>
          <a:prstGeom prst="rect">
            <a:avLst/>
          </a:prstGeom>
        </p:spPr>
      </p:pic>
      <p:pic>
        <p:nvPicPr>
          <p:cNvPr id="63" name="Immagine 62" descr="Immagine che contiene esterni, segnale, via, lato&#10;&#10;Descrizione generata automaticamente">
            <a:extLst>
              <a:ext uri="{FF2B5EF4-FFF2-40B4-BE49-F238E27FC236}">
                <a16:creationId xmlns:a16="http://schemas.microsoft.com/office/drawing/2014/main" id="{46D048F5-2DF6-4B0C-A17C-112897053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32" y="3108095"/>
            <a:ext cx="575120" cy="575120"/>
          </a:xfrm>
          <a:prstGeom prst="rect">
            <a:avLst/>
          </a:prstGeom>
        </p:spPr>
      </p:pic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53DFC110-84AA-4BD2-9117-FD71E2DC464B}"/>
              </a:ext>
            </a:extLst>
          </p:cNvPr>
          <p:cNvSpPr txBox="1"/>
          <p:nvPr/>
        </p:nvSpPr>
        <p:spPr>
          <a:xfrm>
            <a:off x="1790439" y="4833251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Face </a:t>
            </a:r>
            <a:r>
              <a:rPr lang="it-IT" sz="1200" dirty="0" err="1"/>
              <a:t>Detection</a:t>
            </a:r>
            <a:endParaRPr lang="it-IT" sz="1200" dirty="0"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BEA9D7B2-6E8E-4B25-9E70-35E816F5F91C}"/>
              </a:ext>
            </a:extLst>
          </p:cNvPr>
          <p:cNvSpPr txBox="1"/>
          <p:nvPr/>
        </p:nvSpPr>
        <p:spPr>
          <a:xfrm>
            <a:off x="3370319" y="4833251"/>
            <a:ext cx="4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Crop</a:t>
            </a:r>
            <a:endParaRPr lang="it-IT" sz="1600" dirty="0"/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4502627-AA01-4191-B3DA-2390EC2EC40C}"/>
              </a:ext>
            </a:extLst>
          </p:cNvPr>
          <p:cNvCxnSpPr>
            <a:stCxn id="95" idx="3"/>
            <a:endCxn id="97" idx="1"/>
          </p:cNvCxnSpPr>
          <p:nvPr/>
        </p:nvCxnSpPr>
        <p:spPr>
          <a:xfrm>
            <a:off x="2904655" y="4971751"/>
            <a:ext cx="46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FC71B38-F033-45BE-876F-728A3C84756C}"/>
              </a:ext>
            </a:extLst>
          </p:cNvPr>
          <p:cNvSpPr txBox="1"/>
          <p:nvPr/>
        </p:nvSpPr>
        <p:spPr>
          <a:xfrm>
            <a:off x="4398185" y="4647115"/>
            <a:ext cx="18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Colore BGR2RGB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Preprocessing </a:t>
            </a:r>
            <a:r>
              <a:rPr lang="it-IT" sz="1200" dirty="0" err="1"/>
              <a:t>FaceNet</a:t>
            </a:r>
            <a:endParaRPr lang="it-IT" sz="1200" dirty="0"/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91AE4E6-D760-4F99-A250-D236031D9064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 flipV="1">
            <a:off x="3849040" y="4970281"/>
            <a:ext cx="549145" cy="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4BB564E-6EFD-4928-AE37-0D3D1B6E1E34}"/>
              </a:ext>
            </a:extLst>
          </p:cNvPr>
          <p:cNvCxnSpPr>
            <a:stCxn id="61" idx="3"/>
            <a:endCxn id="95" idx="1"/>
          </p:cNvCxnSpPr>
          <p:nvPr/>
        </p:nvCxnSpPr>
        <p:spPr>
          <a:xfrm>
            <a:off x="1124923" y="4519641"/>
            <a:ext cx="665516" cy="45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177D6FC-CE1B-4E30-8710-524649F2601C}"/>
              </a:ext>
            </a:extLst>
          </p:cNvPr>
          <p:cNvCxnSpPr>
            <a:stCxn id="59" idx="3"/>
            <a:endCxn id="95" idx="1"/>
          </p:cNvCxnSpPr>
          <p:nvPr/>
        </p:nvCxnSpPr>
        <p:spPr>
          <a:xfrm flipV="1">
            <a:off x="1124922" y="4971751"/>
            <a:ext cx="665517" cy="4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AC533428-B271-4AC4-8569-C749AEF2F985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 flipV="1">
            <a:off x="7226894" y="2162159"/>
            <a:ext cx="490896" cy="1266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8B7D173B-9E67-43DA-8DF3-17A376BB3F43}"/>
              </a:ext>
            </a:extLst>
          </p:cNvPr>
          <p:cNvCxnSpPr>
            <a:cxnSpLocks/>
            <a:stCxn id="99" idx="0"/>
            <a:endCxn id="54" idx="1"/>
          </p:cNvCxnSpPr>
          <p:nvPr/>
        </p:nvCxnSpPr>
        <p:spPr>
          <a:xfrm rot="5400000" flipH="1" flipV="1">
            <a:off x="5444726" y="3327655"/>
            <a:ext cx="1218115" cy="142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B447E50A-6AF9-4772-B5EC-83DF783B1A34}"/>
              </a:ext>
            </a:extLst>
          </p:cNvPr>
          <p:cNvSpPr txBox="1"/>
          <p:nvPr/>
        </p:nvSpPr>
        <p:spPr>
          <a:xfrm>
            <a:off x="7709382" y="4575820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Encoding</a:t>
            </a:r>
            <a:endParaRPr lang="it-IT" sz="1200" dirty="0"/>
          </a:p>
        </p:txBody>
      </p:sp>
      <p:cxnSp>
        <p:nvCxnSpPr>
          <p:cNvPr id="132" name="Connettore a gomito 131">
            <a:extLst>
              <a:ext uri="{FF2B5EF4-FFF2-40B4-BE49-F238E27FC236}">
                <a16:creationId xmlns:a16="http://schemas.microsoft.com/office/drawing/2014/main" id="{042ED63D-DD58-449D-8601-A4B25D8383F1}"/>
              </a:ext>
            </a:extLst>
          </p:cNvPr>
          <p:cNvCxnSpPr>
            <a:stCxn id="54" idx="3"/>
            <a:endCxn id="141" idx="1"/>
          </p:cNvCxnSpPr>
          <p:nvPr/>
        </p:nvCxnSpPr>
        <p:spPr>
          <a:xfrm>
            <a:off x="7226894" y="3429000"/>
            <a:ext cx="482488" cy="1285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6051446F-4CC2-4B0B-AB6E-E2165013C372}"/>
              </a:ext>
            </a:extLst>
          </p:cNvPr>
          <p:cNvCxnSpPr>
            <a:cxnSpLocks/>
            <a:stCxn id="57" idx="3"/>
            <a:endCxn id="63" idx="0"/>
          </p:cNvCxnSpPr>
          <p:nvPr/>
        </p:nvCxnSpPr>
        <p:spPr>
          <a:xfrm>
            <a:off x="8471843" y="2162159"/>
            <a:ext cx="1209449" cy="945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95675DA4-B103-44B4-9FBD-D0A127605B8E}"/>
              </a:ext>
            </a:extLst>
          </p:cNvPr>
          <p:cNvCxnSpPr>
            <a:stCxn id="141" idx="3"/>
            <a:endCxn id="63" idx="2"/>
          </p:cNvCxnSpPr>
          <p:nvPr/>
        </p:nvCxnSpPr>
        <p:spPr>
          <a:xfrm flipV="1">
            <a:off x="8463435" y="3683215"/>
            <a:ext cx="1217857" cy="103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59347C0B-EF19-40D0-B9F2-D785B5AC890F}"/>
              </a:ext>
            </a:extLst>
          </p:cNvPr>
          <p:cNvSpPr txBox="1"/>
          <p:nvPr/>
        </p:nvSpPr>
        <p:spPr>
          <a:xfrm>
            <a:off x="9304264" y="4705465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Query</a:t>
            </a: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5547042E-A725-490E-97BE-6019E42736C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9968852" y="3395655"/>
            <a:ext cx="104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Immagine 165" descr="Immagine che contiene persona, esterni, uomo, acqua&#10;&#10;Descrizione generata automaticamente">
            <a:extLst>
              <a:ext uri="{FF2B5EF4-FFF2-40B4-BE49-F238E27FC236}">
                <a16:creationId xmlns:a16="http://schemas.microsoft.com/office/drawing/2014/main" id="{48612F20-29BF-49FA-A1C2-D2A9B0ECB0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3" t="24782" r="30732" b="12049"/>
          <a:stretch/>
        </p:blipFill>
        <p:spPr>
          <a:xfrm>
            <a:off x="3337365" y="3865173"/>
            <a:ext cx="610496" cy="885654"/>
          </a:xfrm>
          <a:prstGeom prst="rect">
            <a:avLst/>
          </a:prstGeom>
        </p:spPr>
      </p:pic>
      <p:pic>
        <p:nvPicPr>
          <p:cNvPr id="167" name="Immagine 166" descr="Immagine che contiene uomo, persona, tuta, interni&#10;&#10;Descrizione generata automaticamente">
            <a:extLst>
              <a:ext uri="{FF2B5EF4-FFF2-40B4-BE49-F238E27FC236}">
                <a16:creationId xmlns:a16="http://schemas.microsoft.com/office/drawing/2014/main" id="{6803933B-E18B-4799-9842-0066DC4654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6" t="6097" r="32006" b="19009"/>
          <a:stretch/>
        </p:blipFill>
        <p:spPr>
          <a:xfrm>
            <a:off x="3337365" y="5201336"/>
            <a:ext cx="610496" cy="851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A474751-2F95-449B-9F29-9CC7F1D4F8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7011" y="2287381"/>
            <a:ext cx="1006903" cy="23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4" grpId="0"/>
      <p:bldP spid="71" grpId="0"/>
      <p:bldP spid="95" grpId="0"/>
      <p:bldP spid="97" grpId="0"/>
      <p:bldP spid="99" grpId="0"/>
      <p:bldP spid="141" grpId="0"/>
      <p:bldP spid="1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14DD7F0-8C0D-4EA3-90A9-D822FA6002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4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pic>
        <p:nvPicPr>
          <p:cNvPr id="3" name="Immagine 2" descr="Immagine che contiene disegnando, tavolo, luce&#10;&#10;Descrizione generata automaticamente">
            <a:extLst>
              <a:ext uri="{FF2B5EF4-FFF2-40B4-BE49-F238E27FC236}">
                <a16:creationId xmlns:a16="http://schemas.microsoft.com/office/drawing/2014/main" id="{B35F74D2-07AB-4A9E-8929-89A74C46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457450"/>
            <a:ext cx="10953750" cy="1485900"/>
          </a:xfrm>
          <a:prstGeom prst="rect">
            <a:avLst/>
          </a:prstGeom>
        </p:spPr>
      </p:pic>
      <p:pic>
        <p:nvPicPr>
          <p:cNvPr id="19" name="Immagine 18" descr="Immagine che contiene disegnando, tavolo, luce&#10;&#10;Descrizione generata automaticamente">
            <a:extLst>
              <a:ext uri="{FF2B5EF4-FFF2-40B4-BE49-F238E27FC236}">
                <a16:creationId xmlns:a16="http://schemas.microsoft.com/office/drawing/2014/main" id="{CB30EA87-AD47-47A4-ADB4-5712212E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r="17277" b="28624"/>
          <a:stretch/>
        </p:blipFill>
        <p:spPr>
          <a:xfrm>
            <a:off x="8004970" y="2140926"/>
            <a:ext cx="2239957" cy="1710105"/>
          </a:xfrm>
          <a:prstGeom prst="rect">
            <a:avLst/>
          </a:prstGeom>
        </p:spPr>
      </p:pic>
      <p:pic>
        <p:nvPicPr>
          <p:cNvPr id="18" name="Immagine 1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6F7272F-9253-4D5A-9317-E2E223055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32" y="2204671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8" y="158262"/>
            <a:ext cx="11368453" cy="747346"/>
          </a:xfrm>
        </p:spPr>
        <p:txBody>
          <a:bodyPr>
            <a:normAutofit/>
          </a:bodyPr>
          <a:lstStyle/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Conclusioni e Sviluppi Futuri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14/14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BD238-3053-4012-B0AF-C71DFE51FAD6}"/>
              </a:ext>
            </a:extLst>
          </p:cNvPr>
          <p:cNvSpPr txBox="1"/>
          <p:nvPr/>
        </p:nvSpPr>
        <p:spPr>
          <a:xfrm>
            <a:off x="254978" y="1076365"/>
            <a:ext cx="7833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forniscono risultati migliori quando possiedono molti dati eterogenei a disposizione.</a:t>
            </a:r>
          </a:p>
          <a:p>
            <a:endParaRPr lang="it-IT" dirty="0"/>
          </a:p>
          <a:p>
            <a:r>
              <a:rPr lang="it-IT" dirty="0"/>
              <a:t>Di conseguenza i possibili </a:t>
            </a:r>
            <a:r>
              <a:rPr lang="it-IT" b="1" dirty="0"/>
              <a:t>sviluppi futuri </a:t>
            </a:r>
            <a:r>
              <a:rPr lang="it-IT" dirty="0"/>
              <a:t>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Incrementare il numero di osservazioni dei dataset Audio con nuovi dispositivi di registrazione, diversi ambienti di registrazione, ulteriori tecniche di introduzione del rumore.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Aggiungere al dataset Audio una classe di rigetto per poter identificare soggetti esterni al gruppo.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un meccanismo di riconoscimento della frase e dell’utente senza limiti di tempo.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Incrementare il numero di osservazioni dei dataset Immagini con nuovi dispositivi di acquisizione e creare una classe di rigetto per riconoscere soggetti esterni al gruppo.</a:t>
            </a:r>
          </a:p>
        </p:txBody>
      </p:sp>
      <p:pic>
        <p:nvPicPr>
          <p:cNvPr id="12" name="Immagine 11" descr="Immagine che contiene nero&#10;&#10;Descrizione generata automaticamente">
            <a:extLst>
              <a:ext uri="{FF2B5EF4-FFF2-40B4-BE49-F238E27FC236}">
                <a16:creationId xmlns:a16="http://schemas.microsoft.com/office/drawing/2014/main" id="{0755C983-F9FF-417B-B1D8-BA146263A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88" y="384337"/>
            <a:ext cx="1108608" cy="10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E2174BF-E7D4-44EF-A4B0-EBFBF0C97EBF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9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interni, uomo, persona, guardando&#10;&#10;Descrizione generata automaticamente">
            <a:extLst>
              <a:ext uri="{FF2B5EF4-FFF2-40B4-BE49-F238E27FC236}">
                <a16:creationId xmlns:a16="http://schemas.microsoft.com/office/drawing/2014/main" id="{5543126B-457F-4498-9F2B-BAEF899DA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0" b="7596"/>
          <a:stretch/>
        </p:blipFill>
        <p:spPr>
          <a:xfrm>
            <a:off x="2176040" y="839165"/>
            <a:ext cx="7839919" cy="440995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D4BEF1-F86C-4546-871F-598D5DDBCFC4}"/>
              </a:ext>
            </a:extLst>
          </p:cNvPr>
          <p:cNvSpPr txBox="1"/>
          <p:nvPr/>
        </p:nvSpPr>
        <p:spPr>
          <a:xfrm>
            <a:off x="1558724" y="5545728"/>
            <a:ext cx="9074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69844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8" y="158262"/>
            <a:ext cx="11368453" cy="747346"/>
          </a:xfrm>
        </p:spPr>
        <p:txBody>
          <a:bodyPr>
            <a:normAutofit/>
          </a:bodyPr>
          <a:lstStyle/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2/14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BD238-3053-4012-B0AF-C71DFE51FAD6}"/>
              </a:ext>
            </a:extLst>
          </p:cNvPr>
          <p:cNvSpPr txBox="1"/>
          <p:nvPr/>
        </p:nvSpPr>
        <p:spPr>
          <a:xfrm>
            <a:off x="254979" y="1076365"/>
            <a:ext cx="760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Processing di segnali mono-dimensionali (Task 1)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Partendo da un file audio si vuole riconoscere l’identità del soggetto del gruppo di lavoro che sta parlando e la frase pronunciata.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Processing di segnali bi-dimensionali (Task 2)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Partendo da un’immagine si vogliono individuare i volti dei soggetti del gruppo di lavoro presenti e riconoscerne l’identità.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Retrieval (Task 3)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Trovare all’interno di un dataset contenente personaggi famosi i 10 volti più simili rispetto ad un volto fornito in input, restituendoli per similarità decrescente.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B0E9BC-326C-46C3-B657-94BDBEDB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378" y="680923"/>
            <a:ext cx="1996613" cy="1531753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2F302281-2E37-4F6E-AAED-27A4A8631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5649" y="2507542"/>
            <a:ext cx="1426620" cy="142662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3209AFC2-C4B4-4035-81E1-ECD0F30F3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0202" y="4352329"/>
            <a:ext cx="1444869" cy="1444869"/>
          </a:xfrm>
          <a:prstGeom prst="rect">
            <a:avLst/>
          </a:prstGeom>
        </p:spPr>
      </p:pic>
      <p:pic>
        <p:nvPicPr>
          <p:cNvPr id="17" name="Immagine 16" descr="Immagine che contiene nero, stella&#10;&#10;Descrizione generata automaticamente">
            <a:extLst>
              <a:ext uri="{FF2B5EF4-FFF2-40B4-BE49-F238E27FC236}">
                <a16:creationId xmlns:a16="http://schemas.microsoft.com/office/drawing/2014/main" id="{5B864CFA-3D98-49C5-9526-5E635263EB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2"/>
          <a:stretch/>
        </p:blipFill>
        <p:spPr>
          <a:xfrm rot="20821701" flipH="1">
            <a:off x="9602497" y="5269785"/>
            <a:ext cx="771053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2318062F-9F41-4FEF-91C0-57D7190EE4A2}"/>
              </a:ext>
            </a:extLst>
          </p:cNvPr>
          <p:cNvSpPr/>
          <p:nvPr/>
        </p:nvSpPr>
        <p:spPr>
          <a:xfrm>
            <a:off x="5029965" y="2731509"/>
            <a:ext cx="2101516" cy="2865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3/14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38EF824-7280-457B-BD67-DB3894544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" y="3607732"/>
            <a:ext cx="747346" cy="74734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2E44E2-33C1-4A7A-8838-D8E25A7A19FF}"/>
              </a:ext>
            </a:extLst>
          </p:cNvPr>
          <p:cNvSpPr txBox="1"/>
          <p:nvPr/>
        </p:nvSpPr>
        <p:spPr>
          <a:xfrm>
            <a:off x="509955" y="4406114"/>
            <a:ext cx="10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 sec</a:t>
            </a:r>
          </a:p>
          <a:p>
            <a:pPr algn="ctr"/>
            <a:r>
              <a:rPr lang="it-IT" dirty="0"/>
              <a:t>44100 Hz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CC14D8E4-BDD4-4AD8-BA02-F28CC05AA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4072" y="2816906"/>
            <a:ext cx="747346" cy="747346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EBC726-918E-4267-AB62-0C5B5483B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4072" y="4486977"/>
            <a:ext cx="747346" cy="74734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7BA615-2104-4FDC-A197-900669553D65}"/>
              </a:ext>
            </a:extLst>
          </p:cNvPr>
          <p:cNvSpPr txBox="1"/>
          <p:nvPr/>
        </p:nvSpPr>
        <p:spPr>
          <a:xfrm>
            <a:off x="3011112" y="3639967"/>
            <a:ext cx="933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Paolo</a:t>
            </a:r>
          </a:p>
          <a:p>
            <a:pPr algn="ctr"/>
            <a:r>
              <a:rPr lang="it-IT" sz="1200" dirty="0"/>
              <a:t>Asus uk501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9C4BCF-A301-45A9-8C09-12DCA7DA1DAB}"/>
              </a:ext>
            </a:extLst>
          </p:cNvPr>
          <p:cNvSpPr txBox="1"/>
          <p:nvPr/>
        </p:nvSpPr>
        <p:spPr>
          <a:xfrm>
            <a:off x="2789022" y="5313397"/>
            <a:ext cx="1335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Dario</a:t>
            </a:r>
          </a:p>
          <a:p>
            <a:pPr algn="ctr"/>
            <a:r>
              <a:rPr lang="it-IT" sz="1200" dirty="0"/>
              <a:t>MacBook Air 2017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1A2F722F-AB7E-452A-B653-4A211CDD9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54769" y="1439012"/>
            <a:ext cx="851908" cy="85190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673398-B047-4458-B248-E30FB8395EF4}"/>
              </a:ext>
            </a:extLst>
          </p:cNvPr>
          <p:cNvSpPr txBox="1"/>
          <p:nvPr/>
        </p:nvSpPr>
        <p:spPr>
          <a:xfrm>
            <a:off x="5529835" y="2254974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Ambiente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128B127-264B-462D-9548-9B3AEBDE1CA8}"/>
              </a:ext>
            </a:extLst>
          </p:cNvPr>
          <p:cNvSpPr/>
          <p:nvPr/>
        </p:nvSpPr>
        <p:spPr>
          <a:xfrm>
            <a:off x="5310846" y="2922033"/>
            <a:ext cx="1619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chiuso con </a:t>
            </a:r>
            <a:r>
              <a:rPr lang="it-IT" sz="1400" dirty="0" err="1"/>
              <a:t>vocìo</a:t>
            </a:r>
            <a:r>
              <a:rPr lang="it-IT" sz="1400" dirty="0"/>
              <a:t> di diverse intensità 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16AC78C-76AF-43F0-8135-6491A4B9BE6D}"/>
              </a:ext>
            </a:extLst>
          </p:cNvPr>
          <p:cNvSpPr/>
          <p:nvPr/>
        </p:nvSpPr>
        <p:spPr>
          <a:xfrm>
            <a:off x="5310845" y="3906538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chiuso «isolato» da rumori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F3C2F434-CD4E-4E23-8B79-481831948522}"/>
              </a:ext>
            </a:extLst>
          </p:cNvPr>
          <p:cNvSpPr/>
          <p:nvPr/>
        </p:nvSpPr>
        <p:spPr>
          <a:xfrm>
            <a:off x="5310846" y="489654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aperto con rumore ridotto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1445E18-80A5-4474-B529-90773641E4F8}"/>
              </a:ext>
            </a:extLst>
          </p:cNvPr>
          <p:cNvSpPr txBox="1"/>
          <p:nvPr/>
        </p:nvSpPr>
        <p:spPr>
          <a:xfrm>
            <a:off x="7422781" y="3105182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C9FA853-7167-4AA4-AFF0-149D8C8E5B9D}"/>
              </a:ext>
            </a:extLst>
          </p:cNvPr>
          <p:cNvSpPr txBox="1"/>
          <p:nvPr/>
        </p:nvSpPr>
        <p:spPr>
          <a:xfrm>
            <a:off x="7411101" y="403255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2E007CC-7241-4F26-BA78-F44EAC976DDB}"/>
              </a:ext>
            </a:extLst>
          </p:cNvPr>
          <p:cNvSpPr txBox="1"/>
          <p:nvPr/>
        </p:nvSpPr>
        <p:spPr>
          <a:xfrm>
            <a:off x="7411101" y="495991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879E34A-E46D-4384-94AA-73925394802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1414404" y="3190579"/>
            <a:ext cx="1689668" cy="79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20ED0DA-7B2E-4DA2-BD31-B8798D4C43DA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1414404" y="3981405"/>
            <a:ext cx="1689668" cy="87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28B39C9-E7A2-4365-A184-5A3D5168D2E7}"/>
              </a:ext>
            </a:extLst>
          </p:cNvPr>
          <p:cNvSpPr txBox="1"/>
          <p:nvPr/>
        </p:nvSpPr>
        <p:spPr>
          <a:xfrm>
            <a:off x="9961646" y="3070324"/>
            <a:ext cx="110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301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C04CAE6-F292-48E5-88FF-CB20CA9A3F43}"/>
              </a:ext>
            </a:extLst>
          </p:cNvPr>
          <p:cNvSpPr txBox="1"/>
          <p:nvPr/>
        </p:nvSpPr>
        <p:spPr>
          <a:xfrm>
            <a:off x="9961646" y="4740395"/>
            <a:ext cx="110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301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BFAEF77E-E1F4-45C0-B582-EEF1FBC300C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435529" y="3362712"/>
            <a:ext cx="1526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3796EAC-2788-4E71-87E8-C5F5D0CB907B}"/>
              </a:ext>
            </a:extLst>
          </p:cNvPr>
          <p:cNvCxnSpPr>
            <a:cxnSpLocks/>
          </p:cNvCxnSpPr>
          <p:nvPr/>
        </p:nvCxnSpPr>
        <p:spPr>
          <a:xfrm>
            <a:off x="8435529" y="4990986"/>
            <a:ext cx="1526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pettine&#10;&#10;Descrizione generata automaticamente">
            <a:extLst>
              <a:ext uri="{FF2B5EF4-FFF2-40B4-BE49-F238E27FC236}">
                <a16:creationId xmlns:a16="http://schemas.microsoft.com/office/drawing/2014/main" id="{F5821546-7F3E-4A91-AEDA-ACB0BB47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57" y="3865232"/>
            <a:ext cx="8263425" cy="23760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Coefficienti </a:t>
            </a:r>
            <a:r>
              <a:rPr lang="it-IT" sz="1400" b="1" dirty="0"/>
              <a:t>MFCC</a:t>
            </a:r>
            <a:br>
              <a:rPr lang="it-IT" sz="1400" dirty="0"/>
            </a:br>
            <a:r>
              <a:rPr lang="it-IT" sz="1400" dirty="0"/>
              <a:t>13x173 (features x time steps)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br>
              <a:rPr lang="it-IT" sz="1400" b="1" dirty="0"/>
            </a:br>
            <a:r>
              <a:rPr lang="it-IT" sz="1400" dirty="0"/>
              <a:t>Aggiunta rumore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4422527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Primo Approccio – Modello A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CB387E-BF96-4FF5-8A54-AEF4FC2D6E8B}"/>
              </a:ext>
            </a:extLst>
          </p:cNvPr>
          <p:cNvSpPr txBox="1"/>
          <p:nvPr/>
        </p:nvSpPr>
        <p:spPr>
          <a:xfrm>
            <a:off x="2825067" y="5484367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68E44B-B17F-4992-9333-1B5C631AAFFC}"/>
              </a:ext>
            </a:extLst>
          </p:cNvPr>
          <p:cNvSpPr txBox="1"/>
          <p:nvPr/>
        </p:nvSpPr>
        <p:spPr>
          <a:xfrm>
            <a:off x="5287063" y="5683979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MaxPooling</a:t>
            </a:r>
            <a:endParaRPr lang="it-IT" sz="12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6B9CDEB-35AA-4150-A398-8C8495929B16}"/>
              </a:ext>
            </a:extLst>
          </p:cNvPr>
          <p:cNvSpPr txBox="1"/>
          <p:nvPr/>
        </p:nvSpPr>
        <p:spPr>
          <a:xfrm>
            <a:off x="7290685" y="5695430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97BE2A-0473-4625-A94B-6851CF6D21B0}"/>
              </a:ext>
            </a:extLst>
          </p:cNvPr>
          <p:cNvSpPr txBox="1"/>
          <p:nvPr/>
        </p:nvSpPr>
        <p:spPr>
          <a:xfrm>
            <a:off x="2891574" y="3753834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64@11x171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E531F0C-127A-4965-97E8-5D6C15F4322A}"/>
              </a:ext>
            </a:extLst>
          </p:cNvPr>
          <p:cNvSpPr txBox="1"/>
          <p:nvPr/>
        </p:nvSpPr>
        <p:spPr>
          <a:xfrm>
            <a:off x="5035647" y="413468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64@3x57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6FFD44-4182-4F31-8831-D17A96BD6DB5}"/>
              </a:ext>
            </a:extLst>
          </p:cNvPr>
          <p:cNvSpPr txBox="1"/>
          <p:nvPr/>
        </p:nvSpPr>
        <p:spPr>
          <a:xfrm>
            <a:off x="7043224" y="450843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32@1x55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EAB1C86B-482A-467F-AB1A-47341DED0D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450" r="12766" b="13040"/>
          <a:stretch/>
        </p:blipFill>
        <p:spPr>
          <a:xfrm>
            <a:off x="414234" y="4908597"/>
            <a:ext cx="1693841" cy="66392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D4A49-4469-410E-AA81-014D38C3C1A3}"/>
              </a:ext>
            </a:extLst>
          </p:cNvPr>
          <p:cNvSpPr txBox="1"/>
          <p:nvPr/>
        </p:nvSpPr>
        <p:spPr>
          <a:xfrm>
            <a:off x="703822" y="4610557"/>
            <a:ext cx="111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MFCC</a:t>
            </a:r>
            <a:r>
              <a:rPr lang="it-IT" sz="1200" dirty="0"/>
              <a:t> 13 x 173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153E3CD3-2311-4A29-BC75-4C625A5F74FA}"/>
              </a:ext>
            </a:extLst>
          </p:cNvPr>
          <p:cNvSpPr/>
          <p:nvPr/>
        </p:nvSpPr>
        <p:spPr>
          <a:xfrm>
            <a:off x="10269414" y="4097215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070C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0350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[</a:t>
            </a:r>
            <a:r>
              <a:rPr lang="it-IT" sz="1400" b="1" dirty="0"/>
              <a:t>Energy</a:t>
            </a:r>
            <a:r>
              <a:rPr lang="it-IT" sz="1400" dirty="0"/>
              <a:t> + </a:t>
            </a:r>
            <a:r>
              <a:rPr lang="it-IT" sz="1400" b="1" dirty="0" err="1"/>
              <a:t>Sdev</a:t>
            </a:r>
            <a:r>
              <a:rPr lang="it-IT" sz="1400" dirty="0"/>
              <a:t> + </a:t>
            </a:r>
            <a:r>
              <a:rPr lang="it-IT" sz="1400" b="1" dirty="0" err="1"/>
              <a:t>Aavg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Zcr</a:t>
            </a:r>
            <a:r>
              <a:rPr lang="it-IT" sz="1400" dirty="0"/>
              <a:t> + </a:t>
            </a:r>
            <a:r>
              <a:rPr lang="it-IT" sz="1400" b="1" dirty="0" err="1"/>
              <a:t>Contrast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MFCC_mean</a:t>
            </a:r>
            <a:r>
              <a:rPr lang="it-IT" sz="1400" dirty="0"/>
              <a:t> + </a:t>
            </a:r>
            <a:r>
              <a:rPr lang="it-IT" sz="1400" b="1" dirty="0" err="1"/>
              <a:t>MFCC_sdev</a:t>
            </a:r>
            <a:endParaRPr lang="it-IT" sz="1400" b="1" dirty="0"/>
          </a:p>
          <a:p>
            <a:r>
              <a:rPr lang="it-IT" sz="1400" dirty="0"/>
              <a:t>+ </a:t>
            </a:r>
            <a:r>
              <a:rPr lang="it-IT" sz="1400" b="1" dirty="0" err="1"/>
              <a:t>Tonnetz</a:t>
            </a:r>
            <a:r>
              <a:rPr lang="it-IT" sz="1400" b="1" dirty="0"/>
              <a:t>]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endParaRPr lang="it-IT" sz="1400" b="1" dirty="0"/>
          </a:p>
          <a:p>
            <a:r>
              <a:rPr lang="it-IT" sz="1400" b="1" dirty="0" err="1"/>
              <a:t>Fully-Connected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5" y="803813"/>
            <a:ext cx="4448907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Secondo Approccio – Modello B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Immagine 16" descr="Immagine che contiene frusta&#10;&#10;Descrizione generata automaticamente">
            <a:extLst>
              <a:ext uri="{FF2B5EF4-FFF2-40B4-BE49-F238E27FC236}">
                <a16:creationId xmlns:a16="http://schemas.microsoft.com/office/drawing/2014/main" id="{201FCD90-02B4-4D8C-BC7E-606D44A69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4738" y="3203613"/>
            <a:ext cx="1938124" cy="399891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DECF2EA-7AE3-42AD-944D-443538701651}"/>
              </a:ext>
            </a:extLst>
          </p:cNvPr>
          <p:cNvSpPr txBox="1"/>
          <p:nvPr/>
        </p:nvSpPr>
        <p:spPr>
          <a:xfrm>
            <a:off x="782551" y="4237137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16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27EEB6F-A769-4BBB-ACA8-B6ABFEBEB082}"/>
              </a:ext>
            </a:extLst>
          </p:cNvPr>
          <p:cNvSpPr txBox="1"/>
          <p:nvPr/>
        </p:nvSpPr>
        <p:spPr>
          <a:xfrm>
            <a:off x="820452" y="577718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2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0962E96-FEF3-473D-A9AB-E5E965D0BCC0}"/>
              </a:ext>
            </a:extLst>
          </p:cNvPr>
          <p:cNvSpPr txBox="1"/>
          <p:nvPr/>
        </p:nvSpPr>
        <p:spPr>
          <a:xfrm>
            <a:off x="1356747" y="3574145"/>
            <a:ext cx="549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[</a:t>
            </a:r>
            <a:r>
              <a:rPr lang="it-IT" sz="1200" b="1" dirty="0"/>
              <a:t>Energy</a:t>
            </a:r>
            <a:r>
              <a:rPr lang="it-IT" sz="1200" dirty="0"/>
              <a:t> + </a:t>
            </a:r>
            <a:r>
              <a:rPr lang="it-IT" sz="1200" b="1" dirty="0" err="1"/>
              <a:t>Sdev</a:t>
            </a:r>
            <a:r>
              <a:rPr lang="it-IT" sz="1200" dirty="0"/>
              <a:t> + </a:t>
            </a:r>
            <a:r>
              <a:rPr lang="it-IT" sz="1200" b="1" dirty="0" err="1"/>
              <a:t>Aavg</a:t>
            </a:r>
            <a:r>
              <a:rPr lang="it-IT" sz="1200" dirty="0"/>
              <a:t> + </a:t>
            </a:r>
            <a:r>
              <a:rPr lang="it-IT" sz="1200" b="1" dirty="0" err="1"/>
              <a:t>Zcr</a:t>
            </a:r>
            <a:r>
              <a:rPr lang="it-IT" sz="1200" dirty="0"/>
              <a:t> + </a:t>
            </a:r>
            <a:r>
              <a:rPr lang="it-IT" sz="1200" b="1" dirty="0" err="1"/>
              <a:t>Contrast</a:t>
            </a:r>
            <a:r>
              <a:rPr lang="it-IT" sz="1200" dirty="0"/>
              <a:t> + </a:t>
            </a:r>
            <a:r>
              <a:rPr lang="it-IT" sz="1200" b="1" dirty="0" err="1"/>
              <a:t>MFCC_mean</a:t>
            </a:r>
            <a:r>
              <a:rPr lang="it-IT" sz="1200" dirty="0"/>
              <a:t> + </a:t>
            </a:r>
            <a:r>
              <a:rPr lang="it-IT" sz="1200" b="1" dirty="0" err="1"/>
              <a:t>MFCC_sdev</a:t>
            </a:r>
            <a:r>
              <a:rPr lang="it-IT" sz="1200" b="1" dirty="0"/>
              <a:t> </a:t>
            </a:r>
            <a:r>
              <a:rPr lang="it-IT" sz="1200" dirty="0"/>
              <a:t>+ </a:t>
            </a:r>
            <a:r>
              <a:rPr lang="it-IT" sz="1200" b="1" dirty="0" err="1"/>
              <a:t>Tonnetz</a:t>
            </a:r>
            <a:r>
              <a:rPr lang="it-IT" sz="1200" b="1" dirty="0"/>
              <a:t>]</a:t>
            </a:r>
          </a:p>
          <a:p>
            <a:endParaRPr lang="it-IT" sz="12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D09658C-BF7B-4C1C-8B0B-5FABBCEF11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873800" y="3930162"/>
            <a:ext cx="0" cy="30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FE35709-7F0A-4819-886A-C8B025E63CA4}"/>
              </a:ext>
            </a:extLst>
          </p:cNvPr>
          <p:cNvSpPr/>
          <p:nvPr/>
        </p:nvSpPr>
        <p:spPr>
          <a:xfrm>
            <a:off x="10269414" y="4097215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070C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7145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8/tot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354803-6C08-4EA8-935F-226214C119BD}"/>
              </a:ext>
            </a:extLst>
          </p:cNvPr>
          <p:cNvSpPr txBox="1"/>
          <p:nvPr/>
        </p:nvSpPr>
        <p:spPr>
          <a:xfrm>
            <a:off x="2822331" y="1503485"/>
            <a:ext cx="750863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00" dirty="0"/>
              <a:t>DEMO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1195B6-466D-4184-948A-237B27C4C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t="1070" r="2217" b="18242"/>
          <a:stretch/>
        </p:blipFill>
        <p:spPr>
          <a:xfrm>
            <a:off x="-1" y="1"/>
            <a:ext cx="12191998" cy="685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2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674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2318062F-9F41-4FEF-91C0-57D7190EE4A2}"/>
              </a:ext>
            </a:extLst>
          </p:cNvPr>
          <p:cNvSpPr/>
          <p:nvPr/>
        </p:nvSpPr>
        <p:spPr>
          <a:xfrm>
            <a:off x="4215194" y="1715587"/>
            <a:ext cx="2030655" cy="45932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2E44E2-33C1-4A7A-8838-D8E25A7A19FF}"/>
              </a:ext>
            </a:extLst>
          </p:cNvPr>
          <p:cNvSpPr txBox="1"/>
          <p:nvPr/>
        </p:nvSpPr>
        <p:spPr>
          <a:xfrm>
            <a:off x="83285" y="3888975"/>
            <a:ext cx="1174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Real Time </a:t>
            </a:r>
          </a:p>
          <a:p>
            <a:pPr algn="ctr"/>
            <a:r>
              <a:rPr lang="it-IT" dirty="0"/>
              <a:t>Video</a:t>
            </a:r>
          </a:p>
          <a:p>
            <a:pPr algn="ctr"/>
            <a:r>
              <a:rPr lang="it-IT" dirty="0"/>
              <a:t>Recording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CC14D8E4-BDD4-4AD8-BA02-F28CC05AA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998" y="2029607"/>
            <a:ext cx="747346" cy="747346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EBC726-918E-4267-AB62-0C5B5483B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998" y="3936749"/>
            <a:ext cx="747346" cy="74734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7BA615-2104-4FDC-A197-900669553D65}"/>
              </a:ext>
            </a:extLst>
          </p:cNvPr>
          <p:cNvSpPr txBox="1"/>
          <p:nvPr/>
        </p:nvSpPr>
        <p:spPr>
          <a:xfrm>
            <a:off x="2457714" y="2598401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Paolo</a:t>
            </a:r>
          </a:p>
          <a:p>
            <a:pPr algn="ctr"/>
            <a:r>
              <a:rPr lang="it-IT" sz="1200" dirty="0"/>
              <a:t>USB 2.0 VGA UVC</a:t>
            </a:r>
          </a:p>
          <a:p>
            <a:pPr algn="ctr"/>
            <a:r>
              <a:rPr lang="it-IT" sz="1200" dirty="0"/>
              <a:t>30 FPS</a:t>
            </a:r>
          </a:p>
          <a:p>
            <a:pPr algn="ctr"/>
            <a:r>
              <a:rPr lang="it-IT" sz="1200" dirty="0"/>
              <a:t>(640x480)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9C4BCF-A301-45A9-8C09-12DCA7DA1DAB}"/>
              </a:ext>
            </a:extLst>
          </p:cNvPr>
          <p:cNvSpPr txBox="1"/>
          <p:nvPr/>
        </p:nvSpPr>
        <p:spPr>
          <a:xfrm>
            <a:off x="2428058" y="4500420"/>
            <a:ext cx="1337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Dario</a:t>
            </a:r>
          </a:p>
          <a:p>
            <a:pPr algn="ctr"/>
            <a:r>
              <a:rPr lang="it-IT" sz="1200" dirty="0"/>
              <a:t>MacBook Air 720p</a:t>
            </a:r>
          </a:p>
          <a:p>
            <a:pPr algn="ctr"/>
            <a:r>
              <a:rPr lang="it-IT" sz="1200" dirty="0" err="1"/>
              <a:t>FaceTime</a:t>
            </a:r>
            <a:endParaRPr lang="it-IT" sz="1200" dirty="0"/>
          </a:p>
          <a:p>
            <a:pPr algn="ctr"/>
            <a:r>
              <a:rPr lang="it-IT" sz="1200" dirty="0"/>
              <a:t>60 FPS</a:t>
            </a:r>
          </a:p>
          <a:p>
            <a:pPr algn="ctr"/>
            <a:r>
              <a:rPr lang="it-IT" sz="1200" dirty="0"/>
              <a:t>(1280x720)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1A2F722F-AB7E-452A-B653-4A211CDD9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919931" y="871088"/>
            <a:ext cx="564651" cy="564651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673398-B047-4458-B248-E30FB8395EF4}"/>
              </a:ext>
            </a:extLst>
          </p:cNvPr>
          <p:cNvSpPr txBox="1"/>
          <p:nvPr/>
        </p:nvSpPr>
        <p:spPr>
          <a:xfrm>
            <a:off x="4696582" y="1363484"/>
            <a:ext cx="11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Ambiente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128B127-264B-462D-9548-9B3AEBDE1CA8}"/>
              </a:ext>
            </a:extLst>
          </p:cNvPr>
          <p:cNvSpPr/>
          <p:nvPr/>
        </p:nvSpPr>
        <p:spPr>
          <a:xfrm>
            <a:off x="4392121" y="1776515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media (interno)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2E007CC-7241-4F26-BA78-F44EAC976DDB}"/>
              </a:ext>
            </a:extLst>
          </p:cNvPr>
          <p:cNvSpPr txBox="1"/>
          <p:nvPr/>
        </p:nvSpPr>
        <p:spPr>
          <a:xfrm>
            <a:off x="6441068" y="1853459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25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879E34A-E46D-4384-94AA-73925394802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041314" y="2403280"/>
            <a:ext cx="1681684" cy="79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20ED0DA-7B2E-4DA2-BD31-B8798D4C43D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33331" y="3431177"/>
            <a:ext cx="1689667" cy="87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9E0AECFA-512E-48DB-8BBD-F6D90FD7B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19" y="3034008"/>
            <a:ext cx="794337" cy="79433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D83141-0368-4DF7-A6F1-721EB4A52886}"/>
              </a:ext>
            </a:extLst>
          </p:cNvPr>
          <p:cNvSpPr txBox="1"/>
          <p:nvPr/>
        </p:nvSpPr>
        <p:spPr>
          <a:xfrm>
            <a:off x="7919767" y="2640351"/>
            <a:ext cx="11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Detection</a:t>
            </a:r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2D30923-8C43-4445-AA27-C416CB039E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6112" y="2090992"/>
            <a:ext cx="549359" cy="549359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88E867EF-814E-457B-8CBF-266E29DE25B3}"/>
              </a:ext>
            </a:extLst>
          </p:cNvPr>
          <p:cNvSpPr/>
          <p:nvPr/>
        </p:nvSpPr>
        <p:spPr>
          <a:xfrm>
            <a:off x="7808532" y="3049557"/>
            <a:ext cx="1356757" cy="1984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70D7304-0AC3-45EF-BEB5-47EA43E04544}"/>
              </a:ext>
            </a:extLst>
          </p:cNvPr>
          <p:cNvSpPr/>
          <p:nvPr/>
        </p:nvSpPr>
        <p:spPr>
          <a:xfrm>
            <a:off x="7679639" y="3937474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MTCNN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F02E2E3-75AC-4F6F-8AFA-229574A4F519}"/>
              </a:ext>
            </a:extLst>
          </p:cNvPr>
          <p:cNvSpPr/>
          <p:nvPr/>
        </p:nvSpPr>
        <p:spPr>
          <a:xfrm>
            <a:off x="7677225" y="4589289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Faced</a:t>
            </a:r>
            <a:r>
              <a:rPr lang="it-IT" sz="1400" dirty="0"/>
              <a:t> CNN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C172542-8A37-49E5-82D7-49E5DD6F8E0C}"/>
              </a:ext>
            </a:extLst>
          </p:cNvPr>
          <p:cNvSpPr/>
          <p:nvPr/>
        </p:nvSpPr>
        <p:spPr>
          <a:xfrm>
            <a:off x="7938104" y="3223459"/>
            <a:ext cx="1101776" cy="3797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F284849-CE58-46FA-8260-B36DA5F78134}"/>
              </a:ext>
            </a:extLst>
          </p:cNvPr>
          <p:cNvSpPr/>
          <p:nvPr/>
        </p:nvSpPr>
        <p:spPr>
          <a:xfrm>
            <a:off x="7677226" y="3232634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Viola-Jones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B2182DC-0A24-478F-93C1-3E1099945715}"/>
              </a:ext>
            </a:extLst>
          </p:cNvPr>
          <p:cNvCxnSpPr>
            <a:cxnSpLocks/>
          </p:cNvCxnSpPr>
          <p:nvPr/>
        </p:nvCxnSpPr>
        <p:spPr>
          <a:xfrm>
            <a:off x="9270181" y="3936749"/>
            <a:ext cx="24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A459B99-34BB-41CE-BCA8-6042FE315573}"/>
              </a:ext>
            </a:extLst>
          </p:cNvPr>
          <p:cNvSpPr txBox="1"/>
          <p:nvPr/>
        </p:nvSpPr>
        <p:spPr>
          <a:xfrm>
            <a:off x="9588117" y="3752083"/>
            <a:ext cx="62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Crop</a:t>
            </a:r>
            <a:endParaRPr lang="it-IT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6BC20BC-5235-4E0E-A66B-8F8F01E8E528}"/>
              </a:ext>
            </a:extLst>
          </p:cNvPr>
          <p:cNvCxnSpPr>
            <a:cxnSpLocks/>
          </p:cNvCxnSpPr>
          <p:nvPr/>
        </p:nvCxnSpPr>
        <p:spPr>
          <a:xfrm>
            <a:off x="10289553" y="3936749"/>
            <a:ext cx="25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868D4D4-810C-46C0-BB35-A07B1A7716F0}"/>
              </a:ext>
            </a:extLst>
          </p:cNvPr>
          <p:cNvCxnSpPr>
            <a:cxnSpLocks/>
          </p:cNvCxnSpPr>
          <p:nvPr/>
        </p:nvCxnSpPr>
        <p:spPr>
          <a:xfrm>
            <a:off x="7226470" y="3942826"/>
            <a:ext cx="48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F37D8A34-6E54-4BEF-8002-90568178E842}"/>
              </a:ext>
            </a:extLst>
          </p:cNvPr>
          <p:cNvSpPr/>
          <p:nvPr/>
        </p:nvSpPr>
        <p:spPr>
          <a:xfrm>
            <a:off x="4440738" y="235051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elevata (interno)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29C782F-25D7-44C2-8867-DF47F1BC1103}"/>
              </a:ext>
            </a:extLst>
          </p:cNvPr>
          <p:cNvSpPr txBox="1"/>
          <p:nvPr/>
        </p:nvSpPr>
        <p:spPr>
          <a:xfrm>
            <a:off x="6422776" y="243091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25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C9AD86FC-DE1E-41D7-B9A7-6EE60C27B723}"/>
              </a:ext>
            </a:extLst>
          </p:cNvPr>
          <p:cNvSpPr/>
          <p:nvPr/>
        </p:nvSpPr>
        <p:spPr>
          <a:xfrm>
            <a:off x="4437336" y="2925043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dx/</a:t>
            </a:r>
            <a:r>
              <a:rPr lang="it-IT" sz="1400" dirty="0" err="1"/>
              <a:t>sx</a:t>
            </a:r>
            <a:endParaRPr lang="it-IT" sz="1400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7E5406D-1380-4142-93CD-DA4D08F5462B}"/>
              </a:ext>
            </a:extLst>
          </p:cNvPr>
          <p:cNvSpPr txBox="1"/>
          <p:nvPr/>
        </p:nvSpPr>
        <p:spPr>
          <a:xfrm>
            <a:off x="6441068" y="293211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5B7410EF-F3E4-46FE-B98E-51AC0BF09C0F}"/>
              </a:ext>
            </a:extLst>
          </p:cNvPr>
          <p:cNvSpPr/>
          <p:nvPr/>
        </p:nvSpPr>
        <p:spPr>
          <a:xfrm>
            <a:off x="4446174" y="3284124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nuvoloso (esterno)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8C56E8A-57F0-4831-AE86-4FBF8D1DC70B}"/>
              </a:ext>
            </a:extLst>
          </p:cNvPr>
          <p:cNvSpPr txBox="1"/>
          <p:nvPr/>
        </p:nvSpPr>
        <p:spPr>
          <a:xfrm>
            <a:off x="6422776" y="3395682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8113205C-48AD-4B7A-936E-58CFA25B2F29}"/>
              </a:ext>
            </a:extLst>
          </p:cNvPr>
          <p:cNvSpPr/>
          <p:nvPr/>
        </p:nvSpPr>
        <p:spPr>
          <a:xfrm>
            <a:off x="4437335" y="3858128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Scarsa luminosità (interno)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3A4A0A6-447A-4AD5-ACCB-A78C5CA5CD31}"/>
              </a:ext>
            </a:extLst>
          </p:cNvPr>
          <p:cNvSpPr txBox="1"/>
          <p:nvPr/>
        </p:nvSpPr>
        <p:spPr>
          <a:xfrm>
            <a:off x="6422776" y="396801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75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9EB5A795-1C8D-4B3E-A714-E3547DB7F805}"/>
              </a:ext>
            </a:extLst>
          </p:cNvPr>
          <p:cNvSpPr/>
          <p:nvPr/>
        </p:nvSpPr>
        <p:spPr>
          <a:xfrm>
            <a:off x="4392121" y="4438530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media (finestra)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AA833A9-04DB-441B-9EE1-FE2273E71587}"/>
              </a:ext>
            </a:extLst>
          </p:cNvPr>
          <p:cNvSpPr txBox="1"/>
          <p:nvPr/>
        </p:nvSpPr>
        <p:spPr>
          <a:xfrm>
            <a:off x="6441068" y="451547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75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7E51A12B-817C-49EC-9520-14EC19CD9F42}"/>
              </a:ext>
            </a:extLst>
          </p:cNvPr>
          <p:cNvSpPr/>
          <p:nvPr/>
        </p:nvSpPr>
        <p:spPr>
          <a:xfrm>
            <a:off x="4437334" y="5020517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elevata (sole e riflessi)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248854F-C6E7-41A6-9FD2-5BEBD2C364E2}"/>
              </a:ext>
            </a:extLst>
          </p:cNvPr>
          <p:cNvSpPr txBox="1"/>
          <p:nvPr/>
        </p:nvSpPr>
        <p:spPr>
          <a:xfrm>
            <a:off x="6424030" y="510275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93D3607-E9AC-47FB-8AA9-EAB8F67DEB22}"/>
              </a:ext>
            </a:extLst>
          </p:cNvPr>
          <p:cNvSpPr/>
          <p:nvPr/>
        </p:nvSpPr>
        <p:spPr>
          <a:xfrm>
            <a:off x="4420539" y="5542869"/>
            <a:ext cx="1619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+</a:t>
            </a:r>
          </a:p>
          <a:p>
            <a:pPr algn="ctr"/>
            <a:r>
              <a:rPr lang="it-IT" sz="1400" dirty="0" err="1"/>
              <a:t>Augmentation</a:t>
            </a:r>
            <a:r>
              <a:rPr lang="it-IT" sz="1400" dirty="0"/>
              <a:t> Manuale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BFBCAA1-D996-4B19-A3B6-DDDC96839D86}"/>
              </a:ext>
            </a:extLst>
          </p:cNvPr>
          <p:cNvSpPr txBox="1"/>
          <p:nvPr/>
        </p:nvSpPr>
        <p:spPr>
          <a:xfrm>
            <a:off x="6422776" y="581046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F0BE1950-A6E1-40A8-8EBC-4642BE304C1E}"/>
              </a:ext>
            </a:extLst>
          </p:cNvPr>
          <p:cNvCxnSpPr>
            <a:cxnSpLocks/>
          </p:cNvCxnSpPr>
          <p:nvPr/>
        </p:nvCxnSpPr>
        <p:spPr>
          <a:xfrm>
            <a:off x="4215192" y="5580667"/>
            <a:ext cx="460876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ttangolo 76">
            <a:extLst>
              <a:ext uri="{FF2B5EF4-FFF2-40B4-BE49-F238E27FC236}">
                <a16:creationId xmlns:a16="http://schemas.microsoft.com/office/drawing/2014/main" id="{14DC3981-7010-4845-85CE-A39E2C406FB2}"/>
              </a:ext>
            </a:extLst>
          </p:cNvPr>
          <p:cNvSpPr/>
          <p:nvPr/>
        </p:nvSpPr>
        <p:spPr>
          <a:xfrm>
            <a:off x="10647311" y="3284124"/>
            <a:ext cx="1356757" cy="1353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8416A52-C7EE-4257-A7C8-7D8AB1E92D26}"/>
              </a:ext>
            </a:extLst>
          </p:cNvPr>
          <p:cNvSpPr txBox="1"/>
          <p:nvPr/>
        </p:nvSpPr>
        <p:spPr>
          <a:xfrm>
            <a:off x="10515711" y="2874580"/>
            <a:ext cx="16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Manipolazione</a:t>
            </a:r>
          </a:p>
        </p:txBody>
      </p:sp>
      <p:pic>
        <p:nvPicPr>
          <p:cNvPr id="80" name="Elemento grafico 79">
            <a:extLst>
              <a:ext uri="{FF2B5EF4-FFF2-40B4-BE49-F238E27FC236}">
                <a16:creationId xmlns:a16="http://schemas.microsoft.com/office/drawing/2014/main" id="{601CE2E5-0204-4EFD-A273-D10C3BAB48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4081" y="2344675"/>
            <a:ext cx="523221" cy="523221"/>
          </a:xfrm>
          <a:prstGeom prst="rect">
            <a:avLst/>
          </a:prstGeom>
        </p:spPr>
      </p:pic>
      <p:sp>
        <p:nvSpPr>
          <p:cNvPr id="81" name="Rettangolo 80">
            <a:extLst>
              <a:ext uri="{FF2B5EF4-FFF2-40B4-BE49-F238E27FC236}">
                <a16:creationId xmlns:a16="http://schemas.microsoft.com/office/drawing/2014/main" id="{6BBB8261-BFEC-4B92-BE07-04C1531EDDD9}"/>
              </a:ext>
            </a:extLst>
          </p:cNvPr>
          <p:cNvSpPr/>
          <p:nvPr/>
        </p:nvSpPr>
        <p:spPr>
          <a:xfrm>
            <a:off x="10515709" y="341625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Normalizzazione colore [0, 1]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2B9725F-B8BC-46A9-B8B8-2ED972D3BBF5}"/>
              </a:ext>
            </a:extLst>
          </p:cNvPr>
          <p:cNvSpPr/>
          <p:nvPr/>
        </p:nvSpPr>
        <p:spPr>
          <a:xfrm>
            <a:off x="10515709" y="3908072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Resize</a:t>
            </a:r>
            <a:r>
              <a:rPr lang="it-IT" sz="1400" dirty="0"/>
              <a:t> 256x256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D0CE0DF3-F36E-420E-BF20-CA3A01871091}"/>
              </a:ext>
            </a:extLst>
          </p:cNvPr>
          <p:cNvSpPr/>
          <p:nvPr/>
        </p:nvSpPr>
        <p:spPr>
          <a:xfrm>
            <a:off x="10506808" y="4233423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Bianco e nero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873F58D-0EE2-45F6-89F9-AC67D71327E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131624" y="5995131"/>
            <a:ext cx="1064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F43F383-8235-4842-B80C-981D36AA00B6}"/>
              </a:ext>
            </a:extLst>
          </p:cNvPr>
          <p:cNvSpPr txBox="1"/>
          <p:nvPr/>
        </p:nvSpPr>
        <p:spPr>
          <a:xfrm>
            <a:off x="8196112" y="581046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500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76D119B8-5AA9-4370-981A-8340C09FB5AD}"/>
              </a:ext>
            </a:extLst>
          </p:cNvPr>
          <p:cNvCxnSpPr>
            <a:cxnSpLocks/>
          </p:cNvCxnSpPr>
          <p:nvPr/>
        </p:nvCxnSpPr>
        <p:spPr>
          <a:xfrm>
            <a:off x="7131624" y="5315924"/>
            <a:ext cx="1064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41ACAC8-3D52-48A0-A080-F4C78ECF99CA}"/>
              </a:ext>
            </a:extLst>
          </p:cNvPr>
          <p:cNvSpPr txBox="1"/>
          <p:nvPr/>
        </p:nvSpPr>
        <p:spPr>
          <a:xfrm>
            <a:off x="8196112" y="5106912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400</a:t>
            </a:r>
          </a:p>
        </p:txBody>
      </p:sp>
    </p:spTree>
    <p:extLst>
      <p:ext uri="{BB962C8B-B14F-4D97-AF65-F5344CB8AC3E}">
        <p14:creationId xmlns:p14="http://schemas.microsoft.com/office/powerpoint/2010/main" val="6414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mattone, tavolo, gabbia&#10;&#10;Descrizione generata automaticamente">
            <a:extLst>
              <a:ext uri="{FF2B5EF4-FFF2-40B4-BE49-F238E27FC236}">
                <a16:creationId xmlns:a16="http://schemas.microsoft.com/office/drawing/2014/main" id="{8230A495-BFFC-48C6-BC96-70896BE2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/>
          <a:stretch/>
        </p:blipFill>
        <p:spPr>
          <a:xfrm>
            <a:off x="1837594" y="3632392"/>
            <a:ext cx="8526068" cy="242010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6327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Immagine Input</a:t>
            </a:r>
          </a:p>
          <a:p>
            <a:br>
              <a:rPr lang="it-IT" sz="1400" dirty="0"/>
            </a:br>
            <a:r>
              <a:rPr lang="it-IT" sz="1400" b="1" dirty="0"/>
              <a:t>Immagine</a:t>
            </a:r>
            <a:r>
              <a:rPr lang="it-IT" sz="1400" dirty="0"/>
              <a:t> b/n</a:t>
            </a:r>
          </a:p>
          <a:p>
            <a:r>
              <a:rPr lang="it-IT" sz="1400" dirty="0"/>
              <a:t>256x256</a:t>
            </a:r>
          </a:p>
          <a:p>
            <a:r>
              <a:rPr lang="it-IT" sz="1400" dirty="0"/>
              <a:t>Normalizzazione colore [0, 1]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r>
              <a:rPr lang="it-IT" sz="1400" dirty="0"/>
              <a:t> ‘‘</a:t>
            </a:r>
            <a:r>
              <a:rPr lang="it-IT" sz="1400" b="1" dirty="0"/>
              <a:t>Manuale</a:t>
            </a:r>
            <a:r>
              <a:rPr lang="it-IT" sz="1400" dirty="0"/>
              <a:t>’’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16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150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 A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1969005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14D1223-4ED7-4C88-9C9E-18D5B8AC7EB2}"/>
              </a:ext>
            </a:extLst>
          </p:cNvPr>
          <p:cNvSpPr txBox="1"/>
          <p:nvPr/>
        </p:nvSpPr>
        <p:spPr>
          <a:xfrm>
            <a:off x="4088676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5891E6-B164-401B-9B34-2AC80879F57C}"/>
              </a:ext>
            </a:extLst>
          </p:cNvPr>
          <p:cNvSpPr txBox="1"/>
          <p:nvPr/>
        </p:nvSpPr>
        <p:spPr>
          <a:xfrm>
            <a:off x="5874441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725ECCC-E2E6-448C-94E5-F522F04325FB}"/>
              </a:ext>
            </a:extLst>
          </p:cNvPr>
          <p:cNvSpPr txBox="1"/>
          <p:nvPr/>
        </p:nvSpPr>
        <p:spPr>
          <a:xfrm>
            <a:off x="9051650" y="5811477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Max-Pooling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F01E38-BBD0-43C7-8B8C-DB995D233DFA}"/>
              </a:ext>
            </a:extLst>
          </p:cNvPr>
          <p:cNvSpPr txBox="1"/>
          <p:nvPr/>
        </p:nvSpPr>
        <p:spPr>
          <a:xfrm>
            <a:off x="4529128" y="376777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16@252x252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DF81E7-AC40-4826-BC38-4223C7D957A1}"/>
              </a:ext>
            </a:extLst>
          </p:cNvPr>
          <p:cNvSpPr txBox="1"/>
          <p:nvPr/>
        </p:nvSpPr>
        <p:spPr>
          <a:xfrm>
            <a:off x="2262263" y="356853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32@254x254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024830-2317-41C8-930A-014D7C481605}"/>
              </a:ext>
            </a:extLst>
          </p:cNvPr>
          <p:cNvSpPr txBox="1"/>
          <p:nvPr/>
        </p:nvSpPr>
        <p:spPr>
          <a:xfrm>
            <a:off x="6363534" y="3837095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8@250x250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1F157B-2846-4252-BD8F-EAEB4F39406D}"/>
              </a:ext>
            </a:extLst>
          </p:cNvPr>
          <p:cNvSpPr txBox="1"/>
          <p:nvPr/>
        </p:nvSpPr>
        <p:spPr>
          <a:xfrm>
            <a:off x="9444039" y="427872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8@82x82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501B22-A682-41BC-9688-6E853D10D7C9}"/>
              </a:ext>
            </a:extLst>
          </p:cNvPr>
          <p:cNvSpPr txBox="1"/>
          <p:nvPr/>
        </p:nvSpPr>
        <p:spPr>
          <a:xfrm>
            <a:off x="7541843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8B7DF96-6B3B-4927-98E6-234B22AADE30}"/>
              </a:ext>
            </a:extLst>
          </p:cNvPr>
          <p:cNvSpPr txBox="1"/>
          <p:nvPr/>
        </p:nvSpPr>
        <p:spPr>
          <a:xfrm>
            <a:off x="8000925" y="3898951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8@248x248</a:t>
            </a:r>
          </a:p>
        </p:txBody>
      </p:sp>
      <p:pic>
        <p:nvPicPr>
          <p:cNvPr id="8" name="Immagine 7" descr="Immagine che contiene fotografia, posando, sorridente, uomo&#10;&#10;Descrizione generata automaticamente">
            <a:extLst>
              <a:ext uri="{FF2B5EF4-FFF2-40B4-BE49-F238E27FC236}">
                <a16:creationId xmlns:a16="http://schemas.microsoft.com/office/drawing/2014/main" id="{68E6832A-053B-4756-AE81-07FBE83F1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2" y="3962199"/>
            <a:ext cx="1638442" cy="1653683"/>
          </a:xfrm>
          <a:prstGeom prst="rect">
            <a:avLst/>
          </a:prstGeom>
        </p:spPr>
      </p:pic>
      <p:pic>
        <p:nvPicPr>
          <p:cNvPr id="31" name="Immagine 30" descr="Immagine che contiene fotografia, posando, sorridente, uomo&#10;&#10;Descrizione generata automaticamente">
            <a:extLst>
              <a:ext uri="{FF2B5EF4-FFF2-40B4-BE49-F238E27FC236}">
                <a16:creationId xmlns:a16="http://schemas.microsoft.com/office/drawing/2014/main" id="{06857B08-0E46-470D-9663-B56A08E69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2" y="1770966"/>
            <a:ext cx="3809480" cy="3844916"/>
          </a:xfrm>
          <a:prstGeom prst="rect">
            <a:avLst/>
          </a:prstGeom>
        </p:spPr>
      </p:pic>
      <p:sp>
        <p:nvSpPr>
          <p:cNvPr id="33" name="Ovale 32">
            <a:extLst>
              <a:ext uri="{FF2B5EF4-FFF2-40B4-BE49-F238E27FC236}">
                <a16:creationId xmlns:a16="http://schemas.microsoft.com/office/drawing/2014/main" id="{6D319337-AE72-4973-BB5C-F793B5887A7E}"/>
              </a:ext>
            </a:extLst>
          </p:cNvPr>
          <p:cNvSpPr/>
          <p:nvPr/>
        </p:nvSpPr>
        <p:spPr>
          <a:xfrm>
            <a:off x="10363662" y="3962199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070C0"/>
                </a:solidFill>
              </a:rPr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42239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40D85D6-372A-4F8C-81E1-35329D631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/>
          <a:stretch/>
        </p:blipFill>
        <p:spPr>
          <a:xfrm>
            <a:off x="1899138" y="3795182"/>
            <a:ext cx="8248792" cy="22669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6327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Immagine Input</a:t>
            </a:r>
          </a:p>
          <a:p>
            <a:br>
              <a:rPr lang="it-IT" sz="1400" dirty="0"/>
            </a:br>
            <a:r>
              <a:rPr lang="it-IT" sz="1400" b="1" dirty="0"/>
              <a:t>Immagine</a:t>
            </a:r>
            <a:r>
              <a:rPr lang="it-IT" sz="1400" dirty="0"/>
              <a:t> b/n</a:t>
            </a:r>
          </a:p>
          <a:p>
            <a:r>
              <a:rPr lang="it-IT" sz="1400" dirty="0"/>
              <a:t>256x256</a:t>
            </a:r>
          </a:p>
          <a:p>
            <a:r>
              <a:rPr lang="it-IT" sz="1400" dirty="0"/>
              <a:t>Normalizzazione colore [0, 1]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 err="1"/>
              <a:t>Augmentation</a:t>
            </a:r>
            <a:r>
              <a:rPr lang="it-IT" sz="1400" dirty="0"/>
              <a:t> ‘‘Manuale’’ + </a:t>
            </a:r>
            <a:r>
              <a:rPr lang="it-IT" sz="1400" b="1" dirty="0" err="1"/>
              <a:t>Brightness</a:t>
            </a:r>
            <a:r>
              <a:rPr lang="it-IT" sz="1400" dirty="0"/>
              <a:t> - </a:t>
            </a:r>
            <a:r>
              <a:rPr lang="it-IT" sz="1400" b="1" dirty="0" err="1"/>
              <a:t>H.Flip</a:t>
            </a:r>
            <a:r>
              <a:rPr lang="it-IT" sz="1400" dirty="0"/>
              <a:t> - </a:t>
            </a:r>
            <a:r>
              <a:rPr lang="it-IT" sz="1400" b="1" dirty="0" err="1"/>
              <a:t>Rotation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 + </a:t>
            </a:r>
            <a:r>
              <a:rPr lang="it-IT" sz="1400" b="1" dirty="0" err="1"/>
              <a:t>Augmentation</a:t>
            </a:r>
            <a:endParaRPr lang="it-IT" sz="1400" b="1" dirty="0"/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/>
              <a:t>Train su tutti i dati post valutazione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 B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1697116" y="5575348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14D1223-4ED7-4C88-9C9E-18D5B8AC7EB2}"/>
              </a:ext>
            </a:extLst>
          </p:cNvPr>
          <p:cNvSpPr txBox="1"/>
          <p:nvPr/>
        </p:nvSpPr>
        <p:spPr>
          <a:xfrm>
            <a:off x="4173918" y="5592420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5891E6-B164-401B-9B34-2AC80879F57C}"/>
              </a:ext>
            </a:extLst>
          </p:cNvPr>
          <p:cNvSpPr txBox="1"/>
          <p:nvPr/>
        </p:nvSpPr>
        <p:spPr>
          <a:xfrm>
            <a:off x="5432062" y="5592420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F01E38-BBD0-43C7-8B8C-DB995D233DFA}"/>
              </a:ext>
            </a:extLst>
          </p:cNvPr>
          <p:cNvSpPr txBox="1"/>
          <p:nvPr/>
        </p:nvSpPr>
        <p:spPr>
          <a:xfrm>
            <a:off x="3931804" y="397559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32@84x84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DF81E7-AC40-4826-BC38-4223C7D957A1}"/>
              </a:ext>
            </a:extLst>
          </p:cNvPr>
          <p:cNvSpPr txBox="1"/>
          <p:nvPr/>
        </p:nvSpPr>
        <p:spPr>
          <a:xfrm>
            <a:off x="2262263" y="356853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32@254x254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024830-2317-41C8-930A-014D7C481605}"/>
              </a:ext>
            </a:extLst>
          </p:cNvPr>
          <p:cNvSpPr txBox="1"/>
          <p:nvPr/>
        </p:nvSpPr>
        <p:spPr>
          <a:xfrm>
            <a:off x="5400130" y="412202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16@82x82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1F157B-2846-4252-BD8F-EAEB4F39406D}"/>
              </a:ext>
            </a:extLst>
          </p:cNvPr>
          <p:cNvSpPr txBox="1"/>
          <p:nvPr/>
        </p:nvSpPr>
        <p:spPr>
          <a:xfrm>
            <a:off x="8725037" y="449848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8@6x6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501B22-A682-41BC-9688-6E853D10D7C9}"/>
              </a:ext>
            </a:extLst>
          </p:cNvPr>
          <p:cNvSpPr txBox="1"/>
          <p:nvPr/>
        </p:nvSpPr>
        <p:spPr>
          <a:xfrm>
            <a:off x="8629069" y="5232215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8B7DF96-6B3B-4927-98E6-234B22AADE30}"/>
              </a:ext>
            </a:extLst>
          </p:cNvPr>
          <p:cNvSpPr txBox="1"/>
          <p:nvPr/>
        </p:nvSpPr>
        <p:spPr>
          <a:xfrm>
            <a:off x="6318053" y="421063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16@27x27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B3941F8-DFCD-48D4-AFAD-30311A1972B2}"/>
              </a:ext>
            </a:extLst>
          </p:cNvPr>
          <p:cNvSpPr txBox="1"/>
          <p:nvPr/>
        </p:nvSpPr>
        <p:spPr>
          <a:xfrm>
            <a:off x="6339811" y="5592420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D2CB54A-529C-4D36-9689-8C313DC5C75D}"/>
              </a:ext>
            </a:extLst>
          </p:cNvPr>
          <p:cNvSpPr txBox="1"/>
          <p:nvPr/>
        </p:nvSpPr>
        <p:spPr>
          <a:xfrm>
            <a:off x="7822519" y="5568356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ECB81E1-F4B4-4334-8ECB-170B0F0BD741}"/>
              </a:ext>
            </a:extLst>
          </p:cNvPr>
          <p:cNvSpPr txBox="1"/>
          <p:nvPr/>
        </p:nvSpPr>
        <p:spPr>
          <a:xfrm>
            <a:off x="7226163" y="5232216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ADBC823-0ADF-4C67-B528-24C2D941F699}"/>
              </a:ext>
            </a:extLst>
          </p:cNvPr>
          <p:cNvSpPr txBox="1"/>
          <p:nvPr/>
        </p:nvSpPr>
        <p:spPr>
          <a:xfrm>
            <a:off x="9208721" y="5574195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FE2B331-A575-4158-8F9E-9888F6914BCB}"/>
              </a:ext>
            </a:extLst>
          </p:cNvPr>
          <p:cNvSpPr txBox="1"/>
          <p:nvPr/>
        </p:nvSpPr>
        <p:spPr>
          <a:xfrm>
            <a:off x="9436483" y="451845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8@2x2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3D6C00-A8E1-4109-8C05-CAB7CD923C51}"/>
              </a:ext>
            </a:extLst>
          </p:cNvPr>
          <p:cNvSpPr txBox="1"/>
          <p:nvPr/>
        </p:nvSpPr>
        <p:spPr>
          <a:xfrm>
            <a:off x="7257882" y="4398231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8@25x25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D62C532-69B9-433C-89C3-B9556EE35199}"/>
              </a:ext>
            </a:extLst>
          </p:cNvPr>
          <p:cNvSpPr txBox="1"/>
          <p:nvPr/>
        </p:nvSpPr>
        <p:spPr>
          <a:xfrm>
            <a:off x="8064540" y="445665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8@8x8</a:t>
            </a:r>
          </a:p>
        </p:txBody>
      </p:sp>
      <p:pic>
        <p:nvPicPr>
          <p:cNvPr id="6" name="Immagine 5" descr="Immagine che contiene fotografia, posando, uomo, interni&#10;&#10;Descrizione generata automaticamente">
            <a:extLst>
              <a:ext uri="{FF2B5EF4-FFF2-40B4-BE49-F238E27FC236}">
                <a16:creationId xmlns:a16="http://schemas.microsoft.com/office/drawing/2014/main" id="{68894E31-0573-4DAF-8FAA-B26301C70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6" y="3978154"/>
            <a:ext cx="1638442" cy="1653683"/>
          </a:xfrm>
          <a:prstGeom prst="rect">
            <a:avLst/>
          </a:prstGeom>
        </p:spPr>
      </p:pic>
      <p:pic>
        <p:nvPicPr>
          <p:cNvPr id="39" name="Immagine 38" descr="Immagine che contiene fotografia, posando, uomo, interni&#10;&#10;Descrizione generata automaticamente">
            <a:extLst>
              <a:ext uri="{FF2B5EF4-FFF2-40B4-BE49-F238E27FC236}">
                <a16:creationId xmlns:a16="http://schemas.microsoft.com/office/drawing/2014/main" id="{6739586F-4594-43D5-875E-404D70D23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1" y="1754462"/>
            <a:ext cx="3832186" cy="3867834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CD281FE1-30E0-4BDD-ACBE-BFB4E9336CAB}"/>
              </a:ext>
            </a:extLst>
          </p:cNvPr>
          <p:cNvSpPr/>
          <p:nvPr/>
        </p:nvSpPr>
        <p:spPr>
          <a:xfrm>
            <a:off x="10363662" y="3962199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70C0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137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1063</Words>
  <Application>Microsoft Office PowerPoint</Application>
  <PresentationFormat>Widescreen</PresentationFormat>
  <Paragraphs>249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Tema di Office</vt:lpstr>
      <vt:lpstr>Progetto Digital Signal and Image Management      Carolla Dario 807547 d.carolla@campus.unimib.it Mariani Paolo 800307 p.mariani20@campus.unimib.it</vt:lpstr>
      <vt:lpstr>Task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 e 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Mariani</dc:creator>
  <cp:lastModifiedBy>Paolo Mariani</cp:lastModifiedBy>
  <cp:revision>123</cp:revision>
  <dcterms:created xsi:type="dcterms:W3CDTF">2020-02-11T14:30:55Z</dcterms:created>
  <dcterms:modified xsi:type="dcterms:W3CDTF">2020-02-20T07:59:07Z</dcterms:modified>
</cp:coreProperties>
</file>