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  <p:sldMasterId id="2147483756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9" r:id="rId5"/>
    <p:sldId id="270" r:id="rId6"/>
    <p:sldId id="260" r:id="rId7"/>
    <p:sldId id="261" r:id="rId8"/>
    <p:sldId id="27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o Mariani" initials="P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A20000"/>
    <a:srgbClr val="A40000"/>
    <a:srgbClr val="9A00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2613F52-9AF3-4896-87B0-944CA2337B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C889BE-0E6B-4B06-945F-28FC8BD2DA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03618-ABD5-42E2-A226-F0AAF128C24C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9BEE6E-D649-4166-9A14-AB9C39EDA6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Università degli studi di Milano Bicocca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201B76-F74E-4DA7-89D4-8D53AFDDBC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6E93E-DFD2-428B-98D0-15D8C83856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08890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28F12-4C14-42BD-ABC4-757C783E59AC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Università degli studi di Milano Bicocca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E4A0B-DBBB-4F82-BED1-4E707DA7E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7670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E4A0B-DBBB-4F82-BED1-4E707DA7E8D0}" type="slidenum">
              <a:rPr lang="it-IT" smtClean="0"/>
              <a:t>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915321-F90F-48D7-BDC6-67987764B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</a:p>
        </p:txBody>
      </p:sp>
    </p:spTree>
    <p:extLst>
      <p:ext uri="{BB962C8B-B14F-4D97-AF65-F5344CB8AC3E}">
        <p14:creationId xmlns:p14="http://schemas.microsoft.com/office/powerpoint/2010/main" val="79779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E4A0B-DBBB-4F82-BED1-4E707DA7E8D0}" type="slidenum">
              <a:rPr lang="it-IT" smtClean="0"/>
              <a:t>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6A7FAE-482E-44C9-BBC9-7753A0762B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</a:p>
        </p:txBody>
      </p:sp>
    </p:spTree>
    <p:extLst>
      <p:ext uri="{BB962C8B-B14F-4D97-AF65-F5344CB8AC3E}">
        <p14:creationId xmlns:p14="http://schemas.microsoft.com/office/powerpoint/2010/main" val="202485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E4A0B-DBBB-4F82-BED1-4E707DA7E8D0}" type="slidenum">
              <a:rPr lang="it-IT" smtClean="0"/>
              <a:t>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80A639-3463-45E7-A57D-A2BCFF7126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</a:p>
        </p:txBody>
      </p:sp>
    </p:spTree>
    <p:extLst>
      <p:ext uri="{BB962C8B-B14F-4D97-AF65-F5344CB8AC3E}">
        <p14:creationId xmlns:p14="http://schemas.microsoft.com/office/powerpoint/2010/main" val="6791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E4A0B-DBBB-4F82-BED1-4E707DA7E8D0}" type="slidenum">
              <a:rPr lang="it-IT" smtClean="0"/>
              <a:t>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E24885-E81F-451E-BCC2-417D36FFC1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</a:p>
        </p:txBody>
      </p:sp>
    </p:spTree>
    <p:extLst>
      <p:ext uri="{BB962C8B-B14F-4D97-AF65-F5344CB8AC3E}">
        <p14:creationId xmlns:p14="http://schemas.microsoft.com/office/powerpoint/2010/main" val="233594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E4A0B-DBBB-4F82-BED1-4E707DA7E8D0}" type="slidenum">
              <a:rPr lang="it-IT" smtClean="0"/>
              <a:t>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AF557C-6875-40CE-8489-ED0100B8C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</a:p>
        </p:txBody>
      </p:sp>
    </p:spTree>
    <p:extLst>
      <p:ext uri="{BB962C8B-B14F-4D97-AF65-F5344CB8AC3E}">
        <p14:creationId xmlns:p14="http://schemas.microsoft.com/office/powerpoint/2010/main" val="631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E4A0B-DBBB-4F82-BED1-4E707DA7E8D0}" type="slidenum">
              <a:rPr lang="it-IT" smtClean="0"/>
              <a:t>6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98D703-F8D8-4F2F-9BDB-4EA4BFF43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</a:p>
        </p:txBody>
      </p:sp>
    </p:spTree>
    <p:extLst>
      <p:ext uri="{BB962C8B-B14F-4D97-AF65-F5344CB8AC3E}">
        <p14:creationId xmlns:p14="http://schemas.microsoft.com/office/powerpoint/2010/main" val="154054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E4A0B-DBBB-4F82-BED1-4E707DA7E8D0}" type="slidenum">
              <a:rPr lang="it-IT" smtClean="0"/>
              <a:t>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BA4F7B-E0AD-4637-8C8E-FFE70483F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</a:p>
        </p:txBody>
      </p:sp>
    </p:spTree>
    <p:extLst>
      <p:ext uri="{BB962C8B-B14F-4D97-AF65-F5344CB8AC3E}">
        <p14:creationId xmlns:p14="http://schemas.microsoft.com/office/powerpoint/2010/main" val="383210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E4A0B-DBBB-4F82-BED1-4E707DA7E8D0}" type="slidenum">
              <a:rPr lang="it-IT" smtClean="0"/>
              <a:t>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43EC0A-8717-4DA3-AFB7-784BE40805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</a:p>
        </p:txBody>
      </p:sp>
    </p:spTree>
    <p:extLst>
      <p:ext uri="{BB962C8B-B14F-4D97-AF65-F5344CB8AC3E}">
        <p14:creationId xmlns:p14="http://schemas.microsoft.com/office/powerpoint/2010/main" val="348663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E263-4ABF-AB07-B3371643342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B4C-7A54-4A27-93DE-DFDD0ED5C689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8D9-3DE4-4F12-B618-52402C5CCA2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7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84E0-876E-4A42-AC41-3633AAE5A18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1DD7-6BD0-4DA2-82AA-DFB41324DD2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9B1-94BD-4456-AFF1-66390934DE5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0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ED2-42CD-49BC-A055-E23665EAF0D9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3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C59D-F105-4EEC-BB77-805D60BD1A5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5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8F31-FD1B-4D45-9237-54133A6A3D8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3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07C-C056-4922-9A2A-67E3643DFCE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669-22D3-4D0D-82D2-1923B622447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68E3-ACC4-4A14-BBE0-F1C169CEFA19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97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A428-B8BB-4819-8FE1-8CE48117C69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AEE8-EEDB-4828-BB29-273AE4063F11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10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16FD-0ED0-4A5A-A785-E0C99515CD4A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068-1088-45BC-A2F8-FADCFEF7F697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40BC-74DF-4030-8C20-D4D425409D2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3C7-3026-4F31-97C4-987C878CBAD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1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8DD9-2D87-4452-A6B3-C75F9AAB816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E13-4147-4055-9CFB-D87012D460DA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7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CA03-9A16-4CB0-9520-3A85243C03C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C92B-00AB-4F69-88C5-B018D155F25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6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94E313-0CB1-4083-9917-79EBDCF0F03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5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6A8E-A8B2-4C19-8C5F-4DA87131B8E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degli studi di Milano Bicocca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7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336A835-F503-42CD-BA94-E54DF263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32" y="5246508"/>
            <a:ext cx="4003239" cy="891315"/>
          </a:xfrm>
        </p:spPr>
        <p:txBody>
          <a:bodyPr>
            <a:normAutofit/>
          </a:bodyPr>
          <a:lstStyle/>
          <a:p>
            <a:pPr algn="l"/>
            <a:r>
              <a:rPr lang="it-IT" sz="1400" b="1" dirty="0">
                <a:latin typeface="Arial Nova" panose="020B0504020202020204" pitchFamily="34" charset="0"/>
              </a:rPr>
              <a:t>Supervisori</a:t>
            </a:r>
            <a:r>
              <a:rPr lang="it-IT" sz="1400" dirty="0">
                <a:latin typeface="Arial Nova" panose="020B0504020202020204" pitchFamily="34" charset="0"/>
              </a:rPr>
              <a:t>:</a:t>
            </a:r>
          </a:p>
          <a:p>
            <a:pPr algn="l"/>
            <a:r>
              <a:rPr lang="it-IT" sz="1400" dirty="0">
                <a:latin typeface="Arial Nova" panose="020B0504020202020204" pitchFamily="34" charset="0"/>
              </a:rPr>
              <a:t>Dott.ssa </a:t>
            </a:r>
            <a:r>
              <a:rPr lang="it-IT" sz="1400" i="1" dirty="0">
                <a:latin typeface="Arial Nova" panose="020B0504020202020204" pitchFamily="34" charset="0"/>
              </a:rPr>
              <a:t>FERSINI Elisabetta</a:t>
            </a:r>
          </a:p>
          <a:p>
            <a:pPr algn="l"/>
            <a:r>
              <a:rPr lang="it-IT" sz="1400" dirty="0">
                <a:latin typeface="Arial Nova" panose="020B0504020202020204" pitchFamily="34" charset="0"/>
              </a:rPr>
              <a:t>Dott.ssa </a:t>
            </a:r>
            <a:r>
              <a:rPr lang="it-IT" sz="1400" i="1" dirty="0">
                <a:latin typeface="Arial Nova" panose="020B0504020202020204" pitchFamily="34" charset="0"/>
              </a:rPr>
              <a:t>NOZZA Debora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E72EE8-865B-4F29-88D4-9326810FE0FE}"/>
              </a:ext>
            </a:extLst>
          </p:cNvPr>
          <p:cNvSpPr txBox="1"/>
          <p:nvPr/>
        </p:nvSpPr>
        <p:spPr>
          <a:xfrm>
            <a:off x="724232" y="2013228"/>
            <a:ext cx="7695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Arial Nova" panose="020B0604020202020204" pitchFamily="34" charset="0"/>
              </a:rPr>
              <a:t>CREAZIONE DI UN CHATBOT DI SUPPORTO ALLA DIDATTICA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13391F6-670A-416D-98DE-F3A8A058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3" y="184473"/>
            <a:ext cx="1131784" cy="110631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D94F5C-E947-4FB0-B3B3-76535BD1AFFE}"/>
              </a:ext>
            </a:extLst>
          </p:cNvPr>
          <p:cNvSpPr txBox="1">
            <a:spLocks noChangeAspect="1"/>
          </p:cNvSpPr>
          <p:nvPr/>
        </p:nvSpPr>
        <p:spPr>
          <a:xfrm>
            <a:off x="1287537" y="184473"/>
            <a:ext cx="6363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 Nova" panose="020B0504020202020204" pitchFamily="34" charset="0"/>
              </a:rPr>
              <a:t>Università degli Studi di Milano – Bicocca</a:t>
            </a:r>
          </a:p>
          <a:p>
            <a:r>
              <a:rPr lang="it-IT" sz="1600" dirty="0">
                <a:latin typeface="Arial Nova" panose="020B0504020202020204" pitchFamily="34" charset="0"/>
              </a:rPr>
              <a:t>Scuola di Scienze</a:t>
            </a:r>
          </a:p>
          <a:p>
            <a:r>
              <a:rPr lang="it-IT" sz="1600" dirty="0">
                <a:latin typeface="Arial Nova" panose="020B0504020202020204" pitchFamily="34" charset="0"/>
              </a:rPr>
              <a:t>Dipartimento di Informatica, Sistemistica e Comunicazione</a:t>
            </a:r>
          </a:p>
          <a:p>
            <a:r>
              <a:rPr lang="it-IT" sz="1600" dirty="0">
                <a:latin typeface="Arial Nova" panose="020B0504020202020204" pitchFamily="34" charset="0"/>
              </a:rPr>
              <a:t>Corso di Laurea in Informatica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0CBF3EA0-A138-40BE-8F62-7FA29E997809}"/>
              </a:ext>
            </a:extLst>
          </p:cNvPr>
          <p:cNvSpPr txBox="1">
            <a:spLocks/>
          </p:cNvSpPr>
          <p:nvPr/>
        </p:nvSpPr>
        <p:spPr>
          <a:xfrm>
            <a:off x="5787714" y="5246507"/>
            <a:ext cx="4003239" cy="89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400" b="1" dirty="0">
                <a:latin typeface="Arial Nova" panose="020B0504020202020204" pitchFamily="34" charset="0"/>
              </a:rPr>
              <a:t>Relazione della prova finale di:</a:t>
            </a:r>
          </a:p>
          <a:p>
            <a:pPr algn="l"/>
            <a:r>
              <a:rPr lang="it-IT" sz="1400" i="1" dirty="0">
                <a:latin typeface="Arial Nova" panose="020B0504020202020204" pitchFamily="34" charset="0"/>
              </a:rPr>
              <a:t>MARIANI Paolo</a:t>
            </a:r>
          </a:p>
          <a:p>
            <a:pPr algn="l"/>
            <a:r>
              <a:rPr lang="it-IT" sz="1400" dirty="0" err="1">
                <a:latin typeface="Arial Nova" panose="020B0504020202020204" pitchFamily="34" charset="0"/>
              </a:rPr>
              <a:t>Matr</a:t>
            </a:r>
            <a:r>
              <a:rPr lang="it-IT" sz="1400" dirty="0">
                <a:latin typeface="Arial Nova" panose="020B0504020202020204" pitchFamily="34" charset="0"/>
              </a:rPr>
              <a:t>. 800307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94CED9-8D9C-4D99-A19A-6582FEEDD6B9}"/>
              </a:ext>
            </a:extLst>
          </p:cNvPr>
          <p:cNvSpPr txBox="1"/>
          <p:nvPr/>
        </p:nvSpPr>
        <p:spPr>
          <a:xfrm>
            <a:off x="1553982" y="3429000"/>
            <a:ext cx="6036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Arial Nova" panose="020B0504020202020204" pitchFamily="34" charset="0"/>
              </a:rPr>
              <a:t>RObot</a:t>
            </a:r>
            <a:r>
              <a:rPr lang="it-IT" sz="1600" dirty="0">
                <a:latin typeface="Arial Nova" panose="020B0504020202020204" pitchFamily="34" charset="0"/>
              </a:rPr>
              <a:t>:</a:t>
            </a:r>
          </a:p>
          <a:p>
            <a:pPr algn="ctr"/>
            <a:r>
              <a:rPr lang="it-IT" sz="1600" dirty="0">
                <a:latin typeface="Arial Nova" panose="020B0504020202020204" pitchFamily="34" charset="0"/>
              </a:rPr>
              <a:t>Piattaforma Chatbot per il supporto al corso di </a:t>
            </a:r>
          </a:p>
          <a:p>
            <a:pPr algn="ctr"/>
            <a:r>
              <a:rPr lang="it-IT" sz="1600" dirty="0">
                <a:latin typeface="Arial Nova" panose="020B0504020202020204" pitchFamily="34" charset="0"/>
              </a:rPr>
              <a:t>Ricerca Operativa e Pianificazione delle Risorse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C41B9-3D9C-432B-A8AA-A22D305AA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463" y="273731"/>
            <a:ext cx="1063822" cy="1017061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634E85-7B84-42A1-8328-441DD937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0B4FE37A-60B1-4260-9DF6-24A7596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500DA-2A45-4747-8C42-98088C0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326814"/>
            <a:ext cx="4613910" cy="584200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Chatbot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247222-92D4-4030-B409-1F3DF5F09C7D}"/>
              </a:ext>
            </a:extLst>
          </p:cNvPr>
          <p:cNvSpPr txBox="1"/>
          <p:nvPr/>
        </p:nvSpPr>
        <p:spPr>
          <a:xfrm>
            <a:off x="415290" y="1203172"/>
            <a:ext cx="83134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Cos’è un Chatbot?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È un programma </a:t>
            </a:r>
            <a:r>
              <a:rPr lang="it-IT" b="1" dirty="0"/>
              <a:t>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Intelligenza Artificiale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Interazione attraverso </a:t>
            </a:r>
            <a:r>
              <a:rPr lang="it-IT" b="1" dirty="0"/>
              <a:t>modello chat</a:t>
            </a:r>
            <a:endParaRPr lang="it-IT" dirty="0"/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r>
              <a:rPr lang="it-IT" i="1" dirty="0"/>
              <a:t>Per cosa vengono utilizzati?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Assistenza, </a:t>
            </a:r>
            <a:r>
              <a:rPr lang="it-IT" dirty="0" err="1"/>
              <a:t>Customer</a:t>
            </a:r>
            <a:r>
              <a:rPr lang="it-IT" dirty="0"/>
              <a:t> Engagement, acquisti automatizzati e intrattenimento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r>
              <a:rPr lang="it-IT" i="1" dirty="0"/>
              <a:t>Vantaggi?</a:t>
            </a:r>
          </a:p>
          <a:p>
            <a:pPr algn="just"/>
            <a:endParaRPr lang="it-IT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Sempre disponibile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Tempi</a:t>
            </a:r>
            <a:r>
              <a:rPr lang="it-IT" dirty="0"/>
              <a:t> e </a:t>
            </a:r>
            <a:r>
              <a:rPr lang="it-IT" b="1" dirty="0"/>
              <a:t>costi</a:t>
            </a:r>
            <a:r>
              <a:rPr lang="it-IT" dirty="0"/>
              <a:t> ridotti</a:t>
            </a: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BB19075F-9EB5-4DF3-AFD8-C17D1844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EDB5B218-E54F-47B3-AE17-2C049464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3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500DA-2A45-4747-8C42-98088C0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326814"/>
            <a:ext cx="4613910" cy="584200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L’obiettivo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437C67-6B98-4CEE-AD77-47C89C6A8630}"/>
              </a:ext>
            </a:extLst>
          </p:cNvPr>
          <p:cNvSpPr txBox="1"/>
          <p:nvPr/>
        </p:nvSpPr>
        <p:spPr>
          <a:xfrm>
            <a:off x="415289" y="3147200"/>
            <a:ext cx="7234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Chatbot a supporto dell’attività didattica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Semplificare la gestione dei contenuti del corso al docente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Aiutare lo studente nel percorso di studio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Senza sostituire l’attuale insegnamento.</a:t>
            </a:r>
            <a:r>
              <a:rPr lang="it-IT" dirty="0"/>
              <a:t> 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9750A09-DEC8-4596-A3B2-0195218381FF}"/>
              </a:ext>
            </a:extLst>
          </p:cNvPr>
          <p:cNvSpPr txBox="1"/>
          <p:nvPr/>
        </p:nvSpPr>
        <p:spPr>
          <a:xfrm>
            <a:off x="415289" y="1413554"/>
            <a:ext cx="68031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«Perché sfruttare i Chatbot solo per soluzioni commerciali?»</a:t>
            </a:r>
          </a:p>
          <a:p>
            <a:endParaRPr lang="it-IT" dirty="0"/>
          </a:p>
          <a:p>
            <a:endParaRPr lang="it-IT" dirty="0"/>
          </a:p>
          <a:p>
            <a:r>
              <a:rPr lang="it-IT" i="1" dirty="0"/>
              <a:t>L’esperimento</a:t>
            </a:r>
            <a:r>
              <a:rPr lang="it-IT" dirty="0"/>
              <a:t>: </a:t>
            </a:r>
            <a:r>
              <a:rPr lang="it-IT" b="1" dirty="0" err="1"/>
              <a:t>RObot</a:t>
            </a:r>
            <a:endParaRPr lang="it-IT" b="1" dirty="0"/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751F4DE9-8DE8-4E84-9005-E0E073E0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1BD29776-A0F2-4FEC-9278-03257A56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7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500DA-2A45-4747-8C42-98088C0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326814"/>
            <a:ext cx="5765702" cy="584200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L’insegnamento e l’idea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DE3E6B-9911-43EE-A0E1-B5D504E1D27D}"/>
              </a:ext>
            </a:extLst>
          </p:cNvPr>
          <p:cNvSpPr txBox="1"/>
          <p:nvPr/>
        </p:nvSpPr>
        <p:spPr>
          <a:xfrm>
            <a:off x="415289" y="2369219"/>
            <a:ext cx="556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Conversione materiale in una base di dati interrogabile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Rispondere all’utente su informazioni e contenuti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possibilità di approfondimento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Disponibile 24/7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5EAABDB-C711-45AB-AD1F-17814E82A3C8}"/>
              </a:ext>
            </a:extLst>
          </p:cNvPr>
          <p:cNvSpPr txBox="1">
            <a:spLocks/>
          </p:cNvSpPr>
          <p:nvPr/>
        </p:nvSpPr>
        <p:spPr>
          <a:xfrm>
            <a:off x="415289" y="1086994"/>
            <a:ext cx="8539139" cy="707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i="1" dirty="0"/>
              <a:t>«Come semplificare la gestione delle informazioni del corso al docente e come facilitare l’apprendimento e approfondimento allo studente?»</a:t>
            </a:r>
            <a:endParaRPr lang="it-IT" sz="3200" b="1" i="1" dirty="0"/>
          </a:p>
        </p:txBody>
      </p:sp>
      <p:sp>
        <p:nvSpPr>
          <p:cNvPr id="14" name="Segnaposto numero diapositiva 6">
            <a:extLst>
              <a:ext uri="{FF2B5EF4-FFF2-40B4-BE49-F238E27FC236}">
                <a16:creationId xmlns:a16="http://schemas.microsoft.com/office/drawing/2014/main" id="{F7231076-711D-4376-8652-305731D3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Segnaposto piè di pagina 11">
            <a:extLst>
              <a:ext uri="{FF2B5EF4-FFF2-40B4-BE49-F238E27FC236}">
                <a16:creationId xmlns:a16="http://schemas.microsoft.com/office/drawing/2014/main" id="{F69974D0-6AAE-41E2-9045-DAF265EE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75DC271-935C-4A47-8713-CA3E050E8EF1}"/>
              </a:ext>
            </a:extLst>
          </p:cNvPr>
          <p:cNvSpPr txBox="1"/>
          <p:nvPr/>
        </p:nvSpPr>
        <p:spPr>
          <a:xfrm>
            <a:off x="488026" y="4144541"/>
            <a:ext cx="556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Separazione del lavoro in </a:t>
            </a:r>
            <a:r>
              <a:rPr lang="it-IT" b="1" dirty="0"/>
              <a:t>due componenti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Sistema interazione con il </a:t>
            </a:r>
            <a:r>
              <a:rPr lang="it-IT" b="1" dirty="0"/>
              <a:t>docente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Sistema interazione con lo </a:t>
            </a:r>
            <a:r>
              <a:rPr lang="it-IT" b="1" dirty="0"/>
              <a:t>studente</a:t>
            </a:r>
          </a:p>
        </p:txBody>
      </p:sp>
    </p:spTree>
    <p:extLst>
      <p:ext uri="{BB962C8B-B14F-4D97-AF65-F5344CB8AC3E}">
        <p14:creationId xmlns:p14="http://schemas.microsoft.com/office/powerpoint/2010/main" val="374955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500DA-2A45-4747-8C42-98088C0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" y="353857"/>
            <a:ext cx="8515350" cy="584200"/>
          </a:xfrm>
        </p:spPr>
        <p:txBody>
          <a:bodyPr>
            <a:noAutofit/>
          </a:bodyPr>
          <a:lstStyle/>
          <a:p>
            <a:r>
              <a:rPr lang="it-IT" sz="3600" dirty="0"/>
              <a:t>Prima componente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775ECA-2D7D-4B27-9F84-25A834D4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3" y="1138512"/>
            <a:ext cx="7382934" cy="5077090"/>
          </a:xfrm>
          <a:prstGeom prst="rect">
            <a:avLst/>
          </a:prstGeom>
        </p:spPr>
      </p:pic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B108EEC4-EAE6-4597-8213-5C52274E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BCC9216-D82A-427D-8FA8-833C7978F3BF}"/>
              </a:ext>
            </a:extLst>
          </p:cNvPr>
          <p:cNvSpPr/>
          <p:nvPr/>
        </p:nvSpPr>
        <p:spPr>
          <a:xfrm>
            <a:off x="880533" y="1138512"/>
            <a:ext cx="6012636" cy="2483919"/>
          </a:xfrm>
          <a:prstGeom prst="rect">
            <a:avLst/>
          </a:prstGeom>
          <a:noFill/>
          <a:ln w="7620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b="1" dirty="0">
                <a:solidFill>
                  <a:srgbClr val="920000"/>
                </a:solidFill>
              </a:rPr>
              <a:t>Elaborazione dei pdf</a:t>
            </a:r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344F1FB2-DFF1-4EA1-A336-AC4809B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E6E6623-BCDC-4A71-A2E8-2398B8AC02EC}"/>
              </a:ext>
            </a:extLst>
          </p:cNvPr>
          <p:cNvSpPr/>
          <p:nvPr/>
        </p:nvSpPr>
        <p:spPr>
          <a:xfrm>
            <a:off x="4571999" y="1440380"/>
            <a:ext cx="3691467" cy="4775221"/>
          </a:xfrm>
          <a:prstGeom prst="rect">
            <a:avLst/>
          </a:prstGeom>
          <a:noFill/>
          <a:ln w="7620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08000" bIns="468000" rtlCol="0" anchor="ctr"/>
          <a:lstStyle/>
          <a:p>
            <a:pPr algn="ctr"/>
            <a:r>
              <a:rPr lang="it-IT" b="1" dirty="0">
                <a:solidFill>
                  <a:srgbClr val="920000"/>
                </a:solidFill>
              </a:rPr>
              <a:t>Elaborazione testo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9AC9DFE-2EC1-4DB3-8CF5-7F9AF746D885}"/>
              </a:ext>
            </a:extLst>
          </p:cNvPr>
          <p:cNvSpPr/>
          <p:nvPr/>
        </p:nvSpPr>
        <p:spPr>
          <a:xfrm>
            <a:off x="880533" y="3822886"/>
            <a:ext cx="6610513" cy="2392715"/>
          </a:xfrm>
          <a:prstGeom prst="rect">
            <a:avLst/>
          </a:prstGeom>
          <a:noFill/>
          <a:ln w="7620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620000" rtlCol="0" anchor="t" anchorCtr="0">
            <a:noAutofit/>
          </a:bodyPr>
          <a:lstStyle/>
          <a:p>
            <a:pPr algn="ctr"/>
            <a:r>
              <a:rPr lang="it-IT" b="1" dirty="0">
                <a:solidFill>
                  <a:srgbClr val="920000"/>
                </a:solidFill>
              </a:rPr>
              <a:t>Creazione della base di dati</a:t>
            </a:r>
          </a:p>
        </p:txBody>
      </p:sp>
    </p:spTree>
    <p:extLst>
      <p:ext uri="{BB962C8B-B14F-4D97-AF65-F5344CB8AC3E}">
        <p14:creationId xmlns:p14="http://schemas.microsoft.com/office/powerpoint/2010/main" val="40243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500DA-2A45-4747-8C42-98088C0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4" y="355501"/>
            <a:ext cx="8515350" cy="584200"/>
          </a:xfrm>
        </p:spPr>
        <p:txBody>
          <a:bodyPr>
            <a:noAutofit/>
          </a:bodyPr>
          <a:lstStyle/>
          <a:p>
            <a:r>
              <a:rPr lang="it-IT" sz="3600" dirty="0"/>
              <a:t>Seconda componente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0D36D5-8AA4-426E-A4E4-976238BE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37" y="1191197"/>
            <a:ext cx="6889326" cy="5075231"/>
          </a:xfrm>
          <a:prstGeom prst="rect">
            <a:avLst/>
          </a:prstGeom>
        </p:spPr>
      </p:pic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CED21D95-4846-4640-ABB9-1CC977A1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3217866C-4753-41A6-B4B9-71684F04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1E5ABE4-238B-4736-99DE-7917260A03E9}"/>
              </a:ext>
            </a:extLst>
          </p:cNvPr>
          <p:cNvSpPr/>
          <p:nvPr/>
        </p:nvSpPr>
        <p:spPr>
          <a:xfrm>
            <a:off x="1065791" y="939701"/>
            <a:ext cx="3075386" cy="2295867"/>
          </a:xfrm>
          <a:prstGeom prst="ellipse">
            <a:avLst/>
          </a:prstGeom>
          <a:noFill/>
          <a:ln w="571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CFB7B26-C8F0-44AC-BAAA-DF70F3A878EC}"/>
              </a:ext>
            </a:extLst>
          </p:cNvPr>
          <p:cNvSpPr/>
          <p:nvPr/>
        </p:nvSpPr>
        <p:spPr>
          <a:xfrm>
            <a:off x="3653359" y="2780361"/>
            <a:ext cx="2030920" cy="1896902"/>
          </a:xfrm>
          <a:prstGeom prst="ellipse">
            <a:avLst/>
          </a:prstGeom>
          <a:noFill/>
          <a:ln w="571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13CC8DB-CD36-484D-9425-E11A15BA5BEC}"/>
              </a:ext>
            </a:extLst>
          </p:cNvPr>
          <p:cNvSpPr/>
          <p:nvPr/>
        </p:nvSpPr>
        <p:spPr>
          <a:xfrm>
            <a:off x="2926207" y="4369525"/>
            <a:ext cx="2142392" cy="1896902"/>
          </a:xfrm>
          <a:prstGeom prst="ellipse">
            <a:avLst/>
          </a:prstGeom>
          <a:noFill/>
          <a:ln w="571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500DA-2A45-4747-8C42-98088C0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4" y="355501"/>
            <a:ext cx="8515350" cy="584200"/>
          </a:xfrm>
        </p:spPr>
        <p:txBody>
          <a:bodyPr>
            <a:noAutofit/>
          </a:bodyPr>
          <a:lstStyle/>
          <a:p>
            <a:r>
              <a:rPr lang="it-IT" sz="3600" dirty="0"/>
              <a:t>Il funzionamento della ricerca</a:t>
            </a:r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82411325-98A8-46FA-B34D-37803A77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0A3893CF-989A-46E4-9237-C7929DF9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F551FB1-8F3E-4535-B109-089534E5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44" y="1668821"/>
            <a:ext cx="8335108" cy="352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132BBD-CA69-4F9F-898F-8CA6070A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69" y="965750"/>
            <a:ext cx="4369499" cy="53048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26736-9F87-46BB-B92A-FFBF8F26E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92" b="25433"/>
          <a:stretch/>
        </p:blipFill>
        <p:spPr>
          <a:xfrm>
            <a:off x="2484067" y="955734"/>
            <a:ext cx="4369499" cy="5304846"/>
          </a:xfrm>
          <a:prstGeom prst="rect">
            <a:avLst/>
          </a:prstGeom>
        </p:spPr>
      </p:pic>
      <p:sp>
        <p:nvSpPr>
          <p:cNvPr id="13" name="Segnaposto numero diapositiva 6">
            <a:extLst>
              <a:ext uri="{FF2B5EF4-FFF2-40B4-BE49-F238E27FC236}">
                <a16:creationId xmlns:a16="http://schemas.microsoft.com/office/drawing/2014/main" id="{E46F2DEE-7873-48AC-ACFE-4F0D1A4D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egnaposto piè di pagina 11">
            <a:extLst>
              <a:ext uri="{FF2B5EF4-FFF2-40B4-BE49-F238E27FC236}">
                <a16:creationId xmlns:a16="http://schemas.microsoft.com/office/drawing/2014/main" id="{C5CD05B8-0998-4490-8648-F03869AD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1B197F5-F9CB-4EBC-B490-F362E1C9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2" y="249112"/>
            <a:ext cx="8515350" cy="584200"/>
          </a:xfrm>
        </p:spPr>
        <p:txBody>
          <a:bodyPr>
            <a:noAutofit/>
          </a:bodyPr>
          <a:lstStyle/>
          <a:p>
            <a:r>
              <a:rPr lang="it-IT" sz="3600" dirty="0"/>
              <a:t>Esempi di interazione con </a:t>
            </a:r>
            <a:r>
              <a:rPr lang="it-IT" sz="3600" dirty="0" err="1"/>
              <a:t>RObot</a:t>
            </a:r>
            <a:endParaRPr lang="it-IT" sz="3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4EBF68-5608-4D4C-9368-E2EE7B28D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152" b="3923"/>
          <a:stretch/>
        </p:blipFill>
        <p:spPr>
          <a:xfrm>
            <a:off x="2484065" y="965750"/>
            <a:ext cx="4369499" cy="53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500DA-2A45-4747-8C42-98088C0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28" y="398531"/>
            <a:ext cx="8515350" cy="584200"/>
          </a:xfrm>
        </p:spPr>
        <p:txBody>
          <a:bodyPr>
            <a:noAutofit/>
          </a:bodyPr>
          <a:lstStyle/>
          <a:p>
            <a:r>
              <a:rPr lang="it-IT" sz="3600" dirty="0"/>
              <a:t>Conclusione e Sviluppi Futuri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247222-92D4-4030-B409-1F3DF5F09C7D}"/>
              </a:ext>
            </a:extLst>
          </p:cNvPr>
          <p:cNvSpPr txBox="1"/>
          <p:nvPr/>
        </p:nvSpPr>
        <p:spPr>
          <a:xfrm>
            <a:off x="542589" y="1624042"/>
            <a:ext cx="83432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RObot</a:t>
            </a:r>
            <a:r>
              <a:rPr lang="it-IT" b="1" dirty="0"/>
              <a:t> è: Goal </a:t>
            </a:r>
            <a:r>
              <a:rPr lang="it-IT" b="1" dirty="0" err="1"/>
              <a:t>Oriented</a:t>
            </a:r>
            <a:r>
              <a:rPr lang="it-IT" b="1" dirty="0"/>
              <a:t>, </a:t>
            </a:r>
            <a:r>
              <a:rPr lang="it-IT" b="1" dirty="0" err="1"/>
              <a:t>Closed</a:t>
            </a:r>
            <a:r>
              <a:rPr lang="it-IT" b="1" dirty="0"/>
              <a:t> Domain e Selettivo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Apprendimento e approfondimento più facili e veloci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Alleggerisce il lavoro del docente per rispondere agli studenti e fornire informazioni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disponibile in ogni momento</a:t>
            </a:r>
          </a:p>
          <a:p>
            <a:endParaRPr lang="it-IT" dirty="0"/>
          </a:p>
          <a:p>
            <a:endParaRPr lang="it-IT" dirty="0"/>
          </a:p>
          <a:p>
            <a:br>
              <a:rPr lang="it-IT" dirty="0"/>
            </a:br>
            <a:r>
              <a:rPr lang="it-IT" dirty="0"/>
              <a:t>«</a:t>
            </a:r>
            <a:r>
              <a:rPr lang="it-IT" b="1" i="1" dirty="0"/>
              <a:t>Come migliorarlo?»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Miglioramento algoritmo</a:t>
            </a:r>
            <a:r>
              <a:rPr lang="it-IT" dirty="0"/>
              <a:t> di ricerca con </a:t>
            </a:r>
            <a:r>
              <a:rPr lang="it-IT" b="1" dirty="0"/>
              <a:t>sinonimi,</a:t>
            </a:r>
            <a:r>
              <a:rPr lang="it-IT" dirty="0"/>
              <a:t> </a:t>
            </a:r>
            <a:r>
              <a:rPr lang="it-IT" b="1" dirty="0"/>
              <a:t>espressioni di dominio</a:t>
            </a:r>
            <a:r>
              <a:rPr lang="it-IT" dirty="0"/>
              <a:t> e l’introduzione di un meccanismo di </a:t>
            </a:r>
            <a:r>
              <a:rPr lang="it-IT" b="1" dirty="0"/>
              <a:t>riconoscimento del peso dei termini </a:t>
            </a:r>
            <a:r>
              <a:rPr lang="it-IT" dirty="0"/>
              <a:t>di ricerca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Sistema di risposta più umano</a:t>
            </a:r>
          </a:p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17E7E1-8FC7-4905-917D-1DC0CCD1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93C3CB17-E8E1-4F1E-9E11-4564D761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207" y="6416058"/>
            <a:ext cx="3086100" cy="30541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4539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icocc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71E3B"/>
      </a:accent1>
      <a:accent2>
        <a:srgbClr val="A71E3B"/>
      </a:accent2>
      <a:accent3>
        <a:srgbClr val="865640"/>
      </a:accent3>
      <a:accent4>
        <a:srgbClr val="9B8357"/>
      </a:accent4>
      <a:accent5>
        <a:srgbClr val="FFFFFF"/>
      </a:accent5>
      <a:accent6>
        <a:srgbClr val="94A088"/>
      </a:accent6>
      <a:hlink>
        <a:srgbClr val="A71E3B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1832</TotalTime>
  <Words>376</Words>
  <Application>Microsoft Office PowerPoint</Application>
  <PresentationFormat>Presentazione su schermo (4:3)</PresentationFormat>
  <Paragraphs>106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Wingdings 2</vt:lpstr>
      <vt:lpstr>HDOfficeLightV0</vt:lpstr>
      <vt:lpstr>Blank</vt:lpstr>
      <vt:lpstr>Presentazione standard di PowerPoint</vt:lpstr>
      <vt:lpstr>Chatbot</vt:lpstr>
      <vt:lpstr>L’obiettivo</vt:lpstr>
      <vt:lpstr>L’insegnamento e l’idea</vt:lpstr>
      <vt:lpstr>Prima componente</vt:lpstr>
      <vt:lpstr>Seconda componente</vt:lpstr>
      <vt:lpstr>Il funzionamento della ricerca</vt:lpstr>
      <vt:lpstr>Esempi di interazione con RObot</vt:lpstr>
      <vt:lpstr>Conclusione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Mariani</dc:creator>
  <cp:lastModifiedBy>Paolo Mariani</cp:lastModifiedBy>
  <cp:revision>121</cp:revision>
  <dcterms:created xsi:type="dcterms:W3CDTF">2018-10-11T13:47:26Z</dcterms:created>
  <dcterms:modified xsi:type="dcterms:W3CDTF">2018-10-21T16:40:47Z</dcterms:modified>
</cp:coreProperties>
</file>