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olo Mariani" initials="PM" lastIdx="12" clrIdx="0">
    <p:extLst>
      <p:ext uri="{19B8F6BF-5375-455C-9EA6-DF929625EA0E}">
        <p15:presenceInfo xmlns:p15="http://schemas.microsoft.com/office/powerpoint/2012/main" userId="fab94e23b0276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4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DF1A3-4B54-4AD9-B0A9-C1531CCF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FF9BA7-7351-4076-BF14-6A7FEC55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B5E163-A09D-437B-9C5C-DF867998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30BC4-DD43-4C4C-844B-90D6F425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473A2C-DAD6-416F-A9D6-9651F77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8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64F6B-4782-4EF4-8F2A-7A864D6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81C4A3-0AFD-4FA1-A494-85001946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5B6BCF-7D19-4F86-B4DA-998909F3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5F1C19-F726-436B-B684-85C97B46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87D3CC-D1A5-43A1-8109-8F2DBE9D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46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4D6FB2-43EA-4FFD-9896-BEE093A85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D4033E-9E01-495F-99DF-279AED7C7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63FD03-6C4E-454D-9FFD-42D354F0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0CC16-94C4-48B5-9855-BF3DFAF8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512D1-5551-486C-862A-60834AAC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0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6D298-1E9A-4CE4-8DE6-170B18A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990A4-007D-4444-B4C1-E6BFC4C3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A0BCBE-4788-43AD-A99E-C16EB745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E7F553-6196-4282-9A31-952B2E8A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A77E38-71C6-4734-9A71-F29D558C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50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0DAD9-FE43-4B46-B114-DA0EED7B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CA3E65-88FB-45E8-AB42-CD03F24A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59849F-701A-448A-BDF3-D54A823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FFDBB4-544B-4B82-A57D-836845C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05900-6749-4FF3-AD3B-AE1D8C76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47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9CE43-AEC4-4E4E-AE28-D145F038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57236-D856-44B7-B2DD-6DED4E1D3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DCF08B-D6FA-4A55-B3DF-C17C929B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4F4369-394B-46B7-A48A-9903069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C38941-9774-4889-9540-A91B282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7CCF-45C2-466A-8414-FCD85F9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06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7B414-62C1-4982-9870-B2FEB52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68F644-9110-431F-B083-57812865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D25522-D5E8-4FAA-BFD7-2DDF3BA6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7B4AC1-C3C3-4484-99E3-9940D3CA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DC610F-015E-45D5-B21C-11791BAA7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3E0583-21AE-4E85-9F86-0507570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AAAA02-1101-4366-8AA1-7A00CA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119BD7-73B2-4788-BECE-33E7D5B5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6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7FC77-6956-4D53-AD78-25C92BEE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EC277B-AA7A-4809-8128-39F490AD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37ED9F-6455-4C53-906C-BE5B28E6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AF2B97-9988-4CF2-B4C5-EDCC5B71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0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A8861F-0D04-44DE-B3DA-200859D1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A67A60-8642-49A1-BF30-9824CE7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630873-EE3A-4573-B3DE-5D12D49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59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5E30B-1514-40BB-BA27-3609F0F7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4A1C9C-4D66-4293-A64A-00EA6F29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A7A005-8267-43F6-B9AD-F4F8AE783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3EC7C9-2860-4837-A412-48D47E7C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291654-47C1-4647-8F71-3BA7BEC5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66CEF1-D161-4FF4-B02A-64754638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4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A1E38-95A6-4308-90C7-84BD4C4A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673F-B6AB-483E-8CF0-98F0EA80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FCFD32-29DA-47A9-BC83-C3A26F80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CFAB4B-633E-4085-8030-2B3852BD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646C07-E413-4961-B695-4F53DDE4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0743FE-FE8B-4C96-A5D0-B689CD0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1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5D6DDB-D494-44E2-A6CC-A08651A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C56D1B-6FBF-448E-9643-702BCA69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5A4D-882F-4C7D-8F69-63B136520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A34D-F837-42FC-9A24-59D7A3E1681B}" type="datetimeFigureOut">
              <a:rPr lang="it-IT" smtClean="0"/>
              <a:t>13/07/2019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CA6859-1C05-413C-A511-051FD9062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79519-A906-4091-85EE-7D2668F88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4B4A-0928-4580-89C2-7425DE7592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63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097D7C-CAB2-4034-AE37-107BD86BA53C}"/>
              </a:ext>
            </a:extLst>
          </p:cNvPr>
          <p:cNvSpPr txBox="1"/>
          <p:nvPr/>
        </p:nvSpPr>
        <p:spPr>
          <a:xfrm>
            <a:off x="1078401" y="2738948"/>
            <a:ext cx="11035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latin typeface="+mj-lt"/>
              </a:rPr>
              <a:t>Web Marketing Data Science Project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A8D553-1044-4952-8291-B2A2D4465C93}"/>
              </a:ext>
            </a:extLst>
          </p:cNvPr>
          <p:cNvSpPr txBox="1"/>
          <p:nvPr/>
        </p:nvSpPr>
        <p:spPr>
          <a:xfrm>
            <a:off x="1415146" y="3662278"/>
            <a:ext cx="926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+mj-lt"/>
              </a:rPr>
              <a:t>Comunicazione di strategie Data-</a:t>
            </a:r>
            <a:r>
              <a:rPr lang="it-IT" sz="2000" dirty="0" err="1">
                <a:latin typeface="+mj-lt"/>
              </a:rPr>
              <a:t>driven</a:t>
            </a:r>
            <a:r>
              <a:rPr lang="it-IT" sz="2000" dirty="0">
                <a:latin typeface="+mj-lt"/>
              </a:rPr>
              <a:t> con il supporto di tecniche di Machine Learning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5BF0C4-AAFE-4643-B647-459E5D14EE3F}"/>
              </a:ext>
            </a:extLst>
          </p:cNvPr>
          <p:cNvSpPr txBox="1"/>
          <p:nvPr/>
        </p:nvSpPr>
        <p:spPr>
          <a:xfrm>
            <a:off x="4679682" y="4775587"/>
            <a:ext cx="2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Manenti Federico	790032</a:t>
            </a:r>
          </a:p>
          <a:p>
            <a:r>
              <a:rPr lang="it-IT" dirty="0" err="1">
                <a:latin typeface="+mj-lt"/>
              </a:rPr>
              <a:t>Gaverini</a:t>
            </a:r>
            <a:r>
              <a:rPr lang="it-IT" dirty="0">
                <a:latin typeface="+mj-lt"/>
              </a:rPr>
              <a:t> Matteo	808101</a:t>
            </a:r>
          </a:p>
          <a:p>
            <a:r>
              <a:rPr lang="it-IT" dirty="0">
                <a:latin typeface="+mj-lt"/>
              </a:rPr>
              <a:t>Mariani Paolo 	800307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03244AA-FAA4-4640-92C4-12BA54338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83" y="671258"/>
            <a:ext cx="1098080" cy="109808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8AADEEC-BE80-4E2E-9BC2-2321F238D6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21" y="560659"/>
            <a:ext cx="1098080" cy="112888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6D1D771-E07C-4BCF-9E0E-78CD5868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08" y="511949"/>
            <a:ext cx="1303670" cy="130367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 / 10</a:t>
            </a:r>
          </a:p>
        </p:txBody>
      </p:sp>
    </p:spTree>
    <p:extLst>
      <p:ext uri="{BB962C8B-B14F-4D97-AF65-F5344CB8AC3E}">
        <p14:creationId xmlns:p14="http://schemas.microsoft.com/office/powerpoint/2010/main" val="89496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10 / 10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5EA4FB-11D9-4B67-873B-2BC68A072098}"/>
              </a:ext>
            </a:extLst>
          </p:cNvPr>
          <p:cNvSpPr/>
          <p:nvPr/>
        </p:nvSpPr>
        <p:spPr>
          <a:xfrm>
            <a:off x="571383" y="1479383"/>
            <a:ext cx="87201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Adattabilità della definizione </a:t>
            </a:r>
            <a:r>
              <a:rPr lang="it-IT" dirty="0" err="1"/>
              <a:t>Churn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Flessibilità dei modelli (</a:t>
            </a:r>
            <a:r>
              <a:rPr lang="it-IT" i="1" dirty="0" err="1"/>
              <a:t>Accuracy</a:t>
            </a:r>
            <a:r>
              <a:rPr lang="it-IT" i="1" dirty="0"/>
              <a:t> vs Recall-Precision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un algoritmo di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informazioni aggiuntive sui clienti per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una base di conoscenza relativa ai </a:t>
            </a:r>
            <a:r>
              <a:rPr lang="it-IT" dirty="0" err="1"/>
              <a:t>complaints</a:t>
            </a:r>
            <a:r>
              <a:rPr lang="it-IT" dirty="0"/>
              <a:t> per comprendere i motivi di abbandono dei clienti (</a:t>
            </a:r>
            <a:r>
              <a:rPr lang="it-IT" i="1" dirty="0" err="1"/>
              <a:t>churn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Vincolare l’utente ad inserire informazioni veritiere e strutturate (</a:t>
            </a:r>
            <a:r>
              <a:rPr lang="it-IT" i="1" dirty="0"/>
              <a:t>es: conferma email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470EAA-207A-4E7D-9D5C-3F1AE8B3E24D}"/>
              </a:ext>
            </a:extLst>
          </p:cNvPr>
          <p:cNvSpPr txBox="1"/>
          <p:nvPr/>
        </p:nvSpPr>
        <p:spPr>
          <a:xfrm>
            <a:off x="409903" y="197069"/>
            <a:ext cx="3101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CONCLUSIONI</a:t>
            </a:r>
            <a:endParaRPr lang="it-IT" sz="32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13CADA6-5C26-4B93-B281-FCEDD38814C5}"/>
              </a:ext>
            </a:extLst>
          </p:cNvPr>
          <p:cNvSpPr txBox="1"/>
          <p:nvPr/>
        </p:nvSpPr>
        <p:spPr>
          <a:xfrm>
            <a:off x="706585" y="1131300"/>
            <a:ext cx="1945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Vantaggi</a:t>
            </a:r>
            <a:endParaRPr lang="it-IT" sz="2000" b="1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E2E9CE-9852-439C-AED1-91BEF511F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64" y="4026548"/>
            <a:ext cx="1118419" cy="111841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46E4AED-27C4-45C1-8432-DCC12F851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621" y="1558777"/>
            <a:ext cx="1346632" cy="134663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08D8E51-1C24-40D9-A5BC-B85D739C4EFC}"/>
              </a:ext>
            </a:extLst>
          </p:cNvPr>
          <p:cNvSpPr txBox="1"/>
          <p:nvPr/>
        </p:nvSpPr>
        <p:spPr>
          <a:xfrm>
            <a:off x="706585" y="3006249"/>
            <a:ext cx="3036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Sviluppi futuri</a:t>
            </a:r>
            <a:endParaRPr lang="it-IT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2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2241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OBIETTIVI</a:t>
            </a:r>
            <a:endParaRPr lang="it-IT" sz="3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78ED9-29C1-4F6E-A050-23C57CA916B1}"/>
              </a:ext>
            </a:extLst>
          </p:cNvPr>
          <p:cNvSpPr txBox="1"/>
          <p:nvPr/>
        </p:nvSpPr>
        <p:spPr>
          <a:xfrm>
            <a:off x="409903" y="996777"/>
            <a:ext cx="109006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/>
              <a:t>Domande di business</a:t>
            </a:r>
            <a:r>
              <a:rPr lang="it-IT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Propensity</a:t>
            </a:r>
            <a:r>
              <a:rPr lang="it-IT" dirty="0"/>
              <a:t> of </a:t>
            </a:r>
            <a:r>
              <a:rPr lang="it-IT" b="1" dirty="0">
                <a:solidFill>
                  <a:schemeClr val="accent1"/>
                </a:solidFill>
              </a:rPr>
              <a:t>email engagement</a:t>
            </a:r>
            <a:r>
              <a:rPr lang="it-IT" dirty="0"/>
              <a:t>                                     </a:t>
            </a:r>
            <a:r>
              <a:rPr lang="it-IT" i="1" dirty="0"/>
              <a:t>il cliente aprirà l’email?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Customer Experience più interattiva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Comunicare offerte personalizzate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Aggiornare il cliente sulle novità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Customer Care</a:t>
            </a:r>
          </a:p>
          <a:p>
            <a:endParaRPr lang="it-IT" dirty="0"/>
          </a:p>
          <a:p>
            <a:endParaRPr lang="it-IT" u="sng" dirty="0"/>
          </a:p>
          <a:p>
            <a:endParaRPr lang="it-IT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Propensity</a:t>
            </a:r>
            <a:r>
              <a:rPr lang="it-IT" dirty="0"/>
              <a:t> to </a:t>
            </a:r>
            <a:r>
              <a:rPr lang="it-IT" b="1" dirty="0" err="1">
                <a:solidFill>
                  <a:srgbClr val="FF0000"/>
                </a:solidFill>
              </a:rPr>
              <a:t>churn</a:t>
            </a:r>
            <a:r>
              <a:rPr lang="it-IT" dirty="0"/>
              <a:t>                                     </a:t>
            </a:r>
            <a:r>
              <a:rPr lang="it-IT" i="1" dirty="0"/>
              <a:t>il cliente acquisterà nuovamente dall’azienda o è passato alla 					       concorrenza?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Mantenere un cliente è più economico che perderlo e conquistarne nuovi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Prevenire che il cliente passi alla concorrenza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segmento di soggetti propensi all’abbandono e </a:t>
            </a:r>
            <a:br>
              <a:rPr lang="it-IT" dirty="0"/>
            </a:br>
            <a:r>
              <a:rPr lang="it-IT" dirty="0"/>
              <a:t>valutare le misure adatte per evitarlo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91367765-78DD-4F39-A6A3-40471D7F324C}"/>
              </a:ext>
            </a:extLst>
          </p:cNvPr>
          <p:cNvCxnSpPr>
            <a:cxnSpLocks/>
          </p:cNvCxnSpPr>
          <p:nvPr/>
        </p:nvCxnSpPr>
        <p:spPr>
          <a:xfrm>
            <a:off x="4001600" y="1474574"/>
            <a:ext cx="1534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29BC85B-46FD-419E-95AB-3E39C0C4FC0D}"/>
              </a:ext>
            </a:extLst>
          </p:cNvPr>
          <p:cNvCxnSpPr>
            <a:cxnSpLocks/>
          </p:cNvCxnSpPr>
          <p:nvPr/>
        </p:nvCxnSpPr>
        <p:spPr>
          <a:xfrm>
            <a:off x="2358150" y="1671452"/>
            <a:ext cx="0" cy="41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EE22FF39-6E4A-47D5-AD5B-D92351EFF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2" y="1966614"/>
            <a:ext cx="1159404" cy="1159404"/>
          </a:xfrm>
          <a:prstGeom prst="rect">
            <a:avLst/>
          </a:prstGeom>
        </p:spPr>
      </p:pic>
      <p:pic>
        <p:nvPicPr>
          <p:cNvPr id="5" name="Immagine 4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C20AD9AF-BFC0-4076-8B1E-8F7CD3F25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44" y="4211184"/>
            <a:ext cx="4267209" cy="21397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6419EB6-5FA9-401B-AA74-014249FEBE18}"/>
              </a:ext>
            </a:extLst>
          </p:cNvPr>
          <p:cNvCxnSpPr>
            <a:cxnSpLocks/>
          </p:cNvCxnSpPr>
          <p:nvPr/>
        </p:nvCxnSpPr>
        <p:spPr>
          <a:xfrm>
            <a:off x="2776428" y="4211184"/>
            <a:ext cx="1534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B7E549-B28B-4A12-85D1-A4391BB2B6C6}"/>
              </a:ext>
            </a:extLst>
          </p:cNvPr>
          <p:cNvCxnSpPr>
            <a:cxnSpLocks/>
          </p:cNvCxnSpPr>
          <p:nvPr/>
        </p:nvCxnSpPr>
        <p:spPr>
          <a:xfrm>
            <a:off x="2358150" y="4428826"/>
            <a:ext cx="0" cy="419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3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072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</a:t>
            </a:r>
            <a:endParaRPr lang="it-IT" sz="3200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0FAC82-D2EE-477B-997B-53ED229E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35" y="779100"/>
            <a:ext cx="9531179" cy="5299800"/>
          </a:xfrm>
          <a:prstGeom prst="rect">
            <a:avLst/>
          </a:prstGeom>
        </p:spPr>
      </p:pic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A6ECA7B-CD5A-4997-A71E-9255C0DC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75" y="3568633"/>
            <a:ext cx="5765179" cy="2657747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1D2A8A92-A4BB-4246-8BEC-220C22B5E60E}"/>
              </a:ext>
            </a:extLst>
          </p:cNvPr>
          <p:cNvSpPr/>
          <p:nvPr/>
        </p:nvSpPr>
        <p:spPr>
          <a:xfrm>
            <a:off x="996778" y="847290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A5E22B-44E5-4146-AC0E-7D2364E702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096" y="898432"/>
            <a:ext cx="5820872" cy="2683422"/>
          </a:xfrm>
          <a:prstGeom prst="rect">
            <a:avLst/>
          </a:prstGeom>
        </p:spPr>
      </p:pic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D236E5E-0D12-4C8F-9777-F0CE3F86D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81" y="1209300"/>
            <a:ext cx="7977677" cy="3677709"/>
          </a:xfrm>
          <a:prstGeom prst="rect">
            <a:avLst/>
          </a:prstGeom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D11302C6-D5FC-4EA8-97EE-9E316324A8DC}"/>
              </a:ext>
            </a:extLst>
          </p:cNvPr>
          <p:cNvSpPr/>
          <p:nvPr/>
        </p:nvSpPr>
        <p:spPr>
          <a:xfrm>
            <a:off x="996778" y="1657599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0" name="Immagine 19" descr="Immagine che contiene interni&#10;&#10;Descrizione generata automaticamente">
            <a:extLst>
              <a:ext uri="{FF2B5EF4-FFF2-40B4-BE49-F238E27FC236}">
                <a16:creationId xmlns:a16="http://schemas.microsoft.com/office/drawing/2014/main" id="{C8DEDD53-3860-4755-81B5-C24305DED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281" y="1207455"/>
            <a:ext cx="8299592" cy="3826112"/>
          </a:xfrm>
          <a:prstGeom prst="rect">
            <a:avLst/>
          </a:prstGeom>
        </p:spPr>
      </p:pic>
      <p:sp>
        <p:nvSpPr>
          <p:cNvPr id="29" name="Ovale 28">
            <a:extLst>
              <a:ext uri="{FF2B5EF4-FFF2-40B4-BE49-F238E27FC236}">
                <a16:creationId xmlns:a16="http://schemas.microsoft.com/office/drawing/2014/main" id="{F67AD5CA-E070-4D6E-9273-BD58A1C991D1}"/>
              </a:ext>
            </a:extLst>
          </p:cNvPr>
          <p:cNvSpPr/>
          <p:nvPr/>
        </p:nvSpPr>
        <p:spPr>
          <a:xfrm>
            <a:off x="989209" y="2532017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" name="Immagine 29" descr="Immagine che contiene cielo&#10;&#10;Descrizione generata automaticamente">
            <a:extLst>
              <a:ext uri="{FF2B5EF4-FFF2-40B4-BE49-F238E27FC236}">
                <a16:creationId xmlns:a16="http://schemas.microsoft.com/office/drawing/2014/main" id="{C096512D-3455-4B98-A811-2783C23EF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50" y="1213978"/>
            <a:ext cx="8295028" cy="3824008"/>
          </a:xfrm>
          <a:prstGeom prst="rect">
            <a:avLst/>
          </a:prstGeom>
        </p:spPr>
      </p:pic>
      <p:sp>
        <p:nvSpPr>
          <p:cNvPr id="33" name="Ovale 32">
            <a:extLst>
              <a:ext uri="{FF2B5EF4-FFF2-40B4-BE49-F238E27FC236}">
                <a16:creationId xmlns:a16="http://schemas.microsoft.com/office/drawing/2014/main" id="{3E2484FF-1CF8-491E-B91B-0EB453D9252C}"/>
              </a:ext>
            </a:extLst>
          </p:cNvPr>
          <p:cNvSpPr/>
          <p:nvPr/>
        </p:nvSpPr>
        <p:spPr>
          <a:xfrm>
            <a:off x="996778" y="5200401"/>
            <a:ext cx="2240692" cy="9320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5" name="Immagine 3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2971F4-0C43-46C8-9D9A-A8CEC3A6E2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12" y="1128614"/>
            <a:ext cx="8227813" cy="3793022"/>
          </a:xfrm>
          <a:prstGeom prst="rect">
            <a:avLst/>
          </a:prstGeom>
        </p:spPr>
      </p:pic>
      <p:sp>
        <p:nvSpPr>
          <p:cNvPr id="40" name="Ovale 39">
            <a:extLst>
              <a:ext uri="{FF2B5EF4-FFF2-40B4-BE49-F238E27FC236}">
                <a16:creationId xmlns:a16="http://schemas.microsoft.com/office/drawing/2014/main" id="{6579A248-5012-4E82-84CE-0541C8EE2C07}"/>
              </a:ext>
            </a:extLst>
          </p:cNvPr>
          <p:cNvSpPr/>
          <p:nvPr/>
        </p:nvSpPr>
        <p:spPr>
          <a:xfrm>
            <a:off x="7310155" y="2523742"/>
            <a:ext cx="1479844" cy="14216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91A1AC5F-68D9-4C04-8F1C-64BA376B5AF7}"/>
              </a:ext>
            </a:extLst>
          </p:cNvPr>
          <p:cNvSpPr/>
          <p:nvPr/>
        </p:nvSpPr>
        <p:spPr>
          <a:xfrm>
            <a:off x="8634812" y="2317671"/>
            <a:ext cx="2142033" cy="210646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5" name="Immagine 4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83C5A40-C365-4950-8596-1304C9C04D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36" y="1124195"/>
            <a:ext cx="8227813" cy="3793022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D431C4FB-30A9-4DA2-9C73-8C3DA00AB5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74" y="1427140"/>
            <a:ext cx="6336393" cy="429239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7C24DE69-EC62-4EC4-A8F6-0C004BA68D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6" y="754405"/>
            <a:ext cx="6408704" cy="5517895"/>
          </a:xfrm>
          <a:prstGeom prst="rect">
            <a:avLst/>
          </a:prstGeom>
        </p:spPr>
      </p:pic>
      <p:pic>
        <p:nvPicPr>
          <p:cNvPr id="57" name="Immagine 56" descr="Immagine che contiene musica&#10;&#10;Descrizione generata automaticamente">
            <a:extLst>
              <a:ext uri="{FF2B5EF4-FFF2-40B4-BE49-F238E27FC236}">
                <a16:creationId xmlns:a16="http://schemas.microsoft.com/office/drawing/2014/main" id="{09CC8AA8-C5D7-49B6-8A54-F22561E8C5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88" y="751030"/>
            <a:ext cx="6363737" cy="2933683"/>
          </a:xfrm>
          <a:prstGeom prst="rect">
            <a:avLst/>
          </a:prstGeom>
        </p:spPr>
      </p:pic>
      <p:pic>
        <p:nvPicPr>
          <p:cNvPr id="59" name="Immagine 5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0601BE-25C2-446A-8D71-5B282D7C30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82" y="3273730"/>
            <a:ext cx="6348743" cy="2926770"/>
          </a:xfrm>
          <a:prstGeom prst="rect">
            <a:avLst/>
          </a:prstGeom>
        </p:spPr>
      </p:pic>
      <p:pic>
        <p:nvPicPr>
          <p:cNvPr id="61" name="Immagine 6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807C872-493D-4DCA-8BB8-00AE86AAF2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6" y="1173245"/>
            <a:ext cx="8419491" cy="43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5" grpId="0" animBg="1"/>
      <p:bldP spid="25" grpId="1" animBg="1"/>
      <p:bldP spid="29" grpId="2" animBg="1"/>
      <p:bldP spid="29" grpId="3" animBg="1"/>
      <p:bldP spid="33" grpId="0" animBg="1"/>
      <p:bldP spid="33" grpId="1" animBg="1"/>
      <p:bldP spid="40" grpId="0" animBg="1"/>
      <p:bldP spid="40" grpId="1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37C4982-A0B7-4ABD-A90B-B08E5BDE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22" y="552779"/>
            <a:ext cx="9490162" cy="575244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4 / 10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FA66F2D-D5A6-49E5-AB2A-4F2F44CFC0A1}"/>
              </a:ext>
            </a:extLst>
          </p:cNvPr>
          <p:cNvSpPr/>
          <p:nvPr/>
        </p:nvSpPr>
        <p:spPr>
          <a:xfrm>
            <a:off x="3977641" y="4263998"/>
            <a:ext cx="4413204" cy="204122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F4458D02-F997-4999-94A0-2C0D02A7134D}"/>
              </a:ext>
            </a:extLst>
          </p:cNvPr>
          <p:cNvSpPr/>
          <p:nvPr/>
        </p:nvSpPr>
        <p:spPr>
          <a:xfrm>
            <a:off x="4977011" y="706832"/>
            <a:ext cx="7214989" cy="40771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2920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Modelli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517710-B76A-446F-B8C3-2931F69E6C23}"/>
              </a:ext>
            </a:extLst>
          </p:cNvPr>
          <p:cNvSpPr txBox="1"/>
          <p:nvPr/>
        </p:nvSpPr>
        <p:spPr>
          <a:xfrm>
            <a:off x="965953" y="4263998"/>
            <a:ext cx="3413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Feature selezionate: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OPEN_RATE_PREV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CLICK_RATE_PREV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OPEN_RATE_PREV:CLICK_RATE_PREV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TYP_CAMP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AGE_FID_BIN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REGION_N</a:t>
            </a:r>
          </a:p>
        </p:txBody>
      </p:sp>
    </p:spTree>
    <p:extLst>
      <p:ext uri="{BB962C8B-B14F-4D97-AF65-F5344CB8AC3E}">
        <p14:creationId xmlns:p14="http://schemas.microsoft.com/office/powerpoint/2010/main" val="233652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5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8440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OF EMAIL ENGAGEMENT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Data-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driven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Decisions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171B31-060F-4B8C-8BE3-38E4F07A4E72}"/>
              </a:ext>
            </a:extLst>
          </p:cNvPr>
          <p:cNvSpPr txBox="1"/>
          <p:nvPr/>
        </p:nvSpPr>
        <p:spPr>
          <a:xfrm>
            <a:off x="409903" y="1520508"/>
            <a:ext cx="10900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Come si può interagire con i clienti che non aprono le mail?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Cambiare il canale di comunicazione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Rendere l’oggetto della mail invitante e personalizzato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comportamento dell’utente tramite ricerche di mercato</a:t>
            </a:r>
          </a:p>
          <a:p>
            <a:endParaRPr lang="it-IT" dirty="0"/>
          </a:p>
          <a:p>
            <a:r>
              <a:rPr lang="it-IT" b="1" dirty="0"/>
              <a:t>Come sfruttare chi invece le legge?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A/B testing sulla forma del contenuto e l’interfaccia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Utilizzare questionari per feedback sulle mail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C1758-7637-4202-96D4-9385C1D78930}"/>
              </a:ext>
            </a:extLst>
          </p:cNvPr>
          <p:cNvSpPr txBox="1"/>
          <p:nvPr/>
        </p:nvSpPr>
        <p:spPr>
          <a:xfrm>
            <a:off x="5353769" y="3507859"/>
            <a:ext cx="74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Social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B52C4B-216C-4A6D-ACDA-B8F1C8F9B3C7}"/>
              </a:ext>
            </a:extLst>
          </p:cNvPr>
          <p:cNvSpPr txBox="1"/>
          <p:nvPr/>
        </p:nvSpPr>
        <p:spPr>
          <a:xfrm>
            <a:off x="1023541" y="3523683"/>
            <a:ext cx="60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SMS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C3A69B-28B6-4F96-A255-8D6C82E22DE7}"/>
              </a:ext>
            </a:extLst>
          </p:cNvPr>
          <p:cNvSpPr txBox="1"/>
          <p:nvPr/>
        </p:nvSpPr>
        <p:spPr>
          <a:xfrm flipH="1">
            <a:off x="9475098" y="3478140"/>
            <a:ext cx="154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Contatto telefonico</a:t>
            </a:r>
          </a:p>
        </p:txBody>
      </p:sp>
      <p:pic>
        <p:nvPicPr>
          <p:cNvPr id="9" name="Immagine 8" descr="Immagine che contiene monitor, interni, tavolo, sedendo&#10;&#10;Descrizione generata automaticamente">
            <a:extLst>
              <a:ext uri="{FF2B5EF4-FFF2-40B4-BE49-F238E27FC236}">
                <a16:creationId xmlns:a16="http://schemas.microsoft.com/office/drawing/2014/main" id="{21A5045D-892B-4DC7-839A-3EC0C1A45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68" y="2509490"/>
            <a:ext cx="1304216" cy="7334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E338C7A0-90C6-450B-8B39-648E9ADF3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1" y="2521815"/>
            <a:ext cx="908555" cy="73895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4872ECA8-4372-49F1-BD7D-F7079F23F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938" y="2521815"/>
            <a:ext cx="669997" cy="77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6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11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</a:t>
            </a:r>
            <a:endParaRPr lang="it-IT" sz="3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171B31-060F-4B8C-8BE3-38E4F07A4E72}"/>
              </a:ext>
            </a:extLst>
          </p:cNvPr>
          <p:cNvSpPr txBox="1"/>
          <p:nvPr/>
        </p:nvSpPr>
        <p:spPr>
          <a:xfrm>
            <a:off x="409903" y="996777"/>
            <a:ext cx="10900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Churn</a:t>
            </a:r>
            <a:r>
              <a:rPr lang="it-IT" b="1" dirty="0">
                <a:solidFill>
                  <a:srgbClr val="0070C0"/>
                </a:solidFill>
              </a:rPr>
              <a:t> rate</a:t>
            </a:r>
            <a:r>
              <a:rPr lang="it-IT" dirty="0"/>
              <a:t>: percentuale di clienti che smettono di acquistare prodotti o usufruire dei servizi dell’azienda, può fare riferimento alla perdita del cliente o all’abbandono del servizio per un determinato periodo di tempo.</a:t>
            </a:r>
          </a:p>
          <a:p>
            <a:endParaRPr lang="it-IT" dirty="0"/>
          </a:p>
          <a:p>
            <a:r>
              <a:rPr lang="it-IT" b="1" dirty="0"/>
              <a:t>Come determino il fenomeno? Con quali informazioni?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Acquisti del cliente ed informazioni aggregate sulla spesa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Fidelizzazione e durata della relazione con il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Trend di acquisto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Distinzione temporale degli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9CB909D-CCF5-4557-9CE0-31F52D9AF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89" y="3231291"/>
            <a:ext cx="11531008" cy="2980039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6DEDD708-2C99-4CDA-8F49-A9CC4E0A3AAB}"/>
              </a:ext>
            </a:extLst>
          </p:cNvPr>
          <p:cNvSpPr/>
          <p:nvPr/>
        </p:nvSpPr>
        <p:spPr>
          <a:xfrm>
            <a:off x="409903" y="4907280"/>
            <a:ext cx="1280531" cy="12226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EE3B525-B706-4725-9C4C-BDA97436802F}"/>
              </a:ext>
            </a:extLst>
          </p:cNvPr>
          <p:cNvSpPr/>
          <p:nvPr/>
        </p:nvSpPr>
        <p:spPr>
          <a:xfrm>
            <a:off x="2576052" y="3278236"/>
            <a:ext cx="3097162" cy="29800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1A5990A-5850-4E31-AAB4-0F033BBE6231}"/>
              </a:ext>
            </a:extLst>
          </p:cNvPr>
          <p:cNvSpPr/>
          <p:nvPr/>
        </p:nvSpPr>
        <p:spPr>
          <a:xfrm>
            <a:off x="5348748" y="4018418"/>
            <a:ext cx="1494503" cy="140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07979C5-051D-423A-9CE5-A145580C766A}"/>
              </a:ext>
            </a:extLst>
          </p:cNvPr>
          <p:cNvSpPr/>
          <p:nvPr/>
        </p:nvSpPr>
        <p:spPr>
          <a:xfrm>
            <a:off x="8218737" y="3582100"/>
            <a:ext cx="2187874" cy="21105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1DC3D92-1BE0-479B-A0D0-1F8EDFC87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996"/>
            <a:ext cx="6597578" cy="3041484"/>
          </a:xfrm>
          <a:prstGeom prst="rect">
            <a:avLst/>
          </a:prstGeom>
        </p:spPr>
      </p:pic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BFCF7E8-0CF9-455F-B759-1EDA2C65C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12"/>
            <a:ext cx="6597578" cy="3041484"/>
          </a:xfrm>
          <a:prstGeom prst="rect">
            <a:avLst/>
          </a:prstGeom>
        </p:spPr>
      </p:pic>
      <p:sp>
        <p:nvSpPr>
          <p:cNvPr id="20" name="Ovale 19">
            <a:extLst>
              <a:ext uri="{FF2B5EF4-FFF2-40B4-BE49-F238E27FC236}">
                <a16:creationId xmlns:a16="http://schemas.microsoft.com/office/drawing/2014/main" id="{E92E4168-7D5D-4C99-B196-EE66FC13CA21}"/>
              </a:ext>
            </a:extLst>
          </p:cNvPr>
          <p:cNvSpPr/>
          <p:nvPr/>
        </p:nvSpPr>
        <p:spPr>
          <a:xfrm>
            <a:off x="6815246" y="3582099"/>
            <a:ext cx="1630663" cy="21105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5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7 / 10</a:t>
            </a:r>
          </a:p>
        </p:txBody>
      </p:sp>
      <p:pic>
        <p:nvPicPr>
          <p:cNvPr id="5" name="Immagine 4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7AB6630-691D-4ACE-A947-BCF9866F1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088682"/>
            <a:ext cx="10201275" cy="501015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E77088CD-C2DF-4851-8F55-94A9C9934B4B}"/>
              </a:ext>
            </a:extLst>
          </p:cNvPr>
          <p:cNvSpPr/>
          <p:nvPr/>
        </p:nvSpPr>
        <p:spPr>
          <a:xfrm>
            <a:off x="4526427" y="775397"/>
            <a:ext cx="1949676" cy="141579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 descr="Immagine che contiene oggetto&#10;&#10;Descrizione generata automaticamente">
            <a:extLst>
              <a:ext uri="{FF2B5EF4-FFF2-40B4-BE49-F238E27FC236}">
                <a16:creationId xmlns:a16="http://schemas.microsoft.com/office/drawing/2014/main" id="{42CE74DC-0ACE-448B-8BD0-7A7E8BE13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44" y="1879765"/>
            <a:ext cx="7958310" cy="1929287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F1CF3DD-298D-4DBB-A170-BE53DB659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" y="1098750"/>
            <a:ext cx="10201275" cy="501015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B4CD6638-33F7-407A-B22F-272A01FCAAF2}"/>
              </a:ext>
            </a:extLst>
          </p:cNvPr>
          <p:cNvSpPr/>
          <p:nvPr/>
        </p:nvSpPr>
        <p:spPr>
          <a:xfrm>
            <a:off x="2475289" y="1867783"/>
            <a:ext cx="6188060" cy="43927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F34FDD7-57DE-4FE3-9DDA-C2404D650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06" y="837095"/>
            <a:ext cx="5645733" cy="5183809"/>
          </a:xfrm>
          <a:prstGeom prst="rect">
            <a:avLst/>
          </a:prstGeom>
        </p:spPr>
      </p:pic>
      <p:sp>
        <p:nvSpPr>
          <p:cNvPr id="26" name="Ovale 25">
            <a:extLst>
              <a:ext uri="{FF2B5EF4-FFF2-40B4-BE49-F238E27FC236}">
                <a16:creationId xmlns:a16="http://schemas.microsoft.com/office/drawing/2014/main" id="{721F0D0F-5ED5-42D8-9244-77731FA4D625}"/>
              </a:ext>
            </a:extLst>
          </p:cNvPr>
          <p:cNvSpPr/>
          <p:nvPr/>
        </p:nvSpPr>
        <p:spPr>
          <a:xfrm>
            <a:off x="9184426" y="2507838"/>
            <a:ext cx="1185461" cy="11612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 err="1">
                <a:solidFill>
                  <a:srgbClr val="0070C0"/>
                </a:solidFill>
                <a:latin typeface="+mj-lt"/>
              </a:rPr>
              <a:t>is_churn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()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5FA554-D200-45F6-90B2-C1298AA14F7F}"/>
                  </a:ext>
                </a:extLst>
              </p:cNvPr>
              <p:cNvSpPr txBox="1"/>
              <p:nvPr/>
            </p:nvSpPr>
            <p:spPr>
              <a:xfrm>
                <a:off x="6963862" y="663042"/>
                <a:ext cx="4667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(1 −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𝑇𝑟𝑒𝑛𝑑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 err="1" smtClean="0">
                          <a:latin typeface="Cambria Math" panose="02040503050406030204" pitchFamily="18" charset="0"/>
                        </a:rPr>
                        <m:t>𝐶h𝑢𝑟𝑛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i="1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75FA554-D200-45F6-90B2-C1298AA14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862" y="663042"/>
                <a:ext cx="466788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3D0A433-F157-45F4-9E1F-D68991939DB2}"/>
              </a:ext>
            </a:extLst>
          </p:cNvPr>
          <p:cNvSpPr/>
          <p:nvPr/>
        </p:nvSpPr>
        <p:spPr>
          <a:xfrm>
            <a:off x="6903721" y="507596"/>
            <a:ext cx="4863090" cy="65899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EFA4367-E09A-443F-AE76-122D41A55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1233181"/>
            <a:ext cx="9526329" cy="4391638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60859FE-4FCF-4E60-B38C-637D3D63E7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32" y="775397"/>
            <a:ext cx="7174780" cy="552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1" grpId="0" animBg="1"/>
      <p:bldP spid="11" grpId="1" animBg="1"/>
      <p:bldP spid="26" grpId="0" animBg="1"/>
      <p:bldP spid="26" grpId="1" animBg="1"/>
      <p:bldP spid="3" grpId="0"/>
      <p:bldP spid="3" grpId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FEA33E-F6B3-4493-A005-B507EC72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62" y="748941"/>
            <a:ext cx="9093655" cy="55121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8 / 10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BEAC959-DC22-4C48-B2A1-B070D65A0840}"/>
              </a:ext>
            </a:extLst>
          </p:cNvPr>
          <p:cNvSpPr/>
          <p:nvPr/>
        </p:nvSpPr>
        <p:spPr>
          <a:xfrm>
            <a:off x="3977641" y="4263998"/>
            <a:ext cx="4413204" cy="204122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17B68A7-5313-4F94-B1A5-1A89764F0DD4}"/>
              </a:ext>
            </a:extLst>
          </p:cNvPr>
          <p:cNvSpPr/>
          <p:nvPr/>
        </p:nvSpPr>
        <p:spPr>
          <a:xfrm>
            <a:off x="4977012" y="706832"/>
            <a:ext cx="7157324" cy="40771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Modelli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300E73-BDD9-4A1B-B1DB-DAE71B7B9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50" y="759287"/>
            <a:ext cx="5659116" cy="5545934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0ED8754-5370-428F-A32F-020BD5AB8AC1}"/>
              </a:ext>
            </a:extLst>
          </p:cNvPr>
          <p:cNvSpPr/>
          <p:nvPr/>
        </p:nvSpPr>
        <p:spPr>
          <a:xfrm>
            <a:off x="1600083" y="2808501"/>
            <a:ext cx="1475150" cy="1392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FDAAEF-8EF3-4E97-B950-AC54BAA2B371}"/>
              </a:ext>
            </a:extLst>
          </p:cNvPr>
          <p:cNvSpPr txBox="1"/>
          <p:nvPr/>
        </p:nvSpPr>
        <p:spPr>
          <a:xfrm>
            <a:off x="1405226" y="4400263"/>
            <a:ext cx="341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Feature selezionate: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SPESA_MEDIA_NETTA</a:t>
            </a:r>
          </a:p>
        </p:txBody>
      </p:sp>
    </p:spTree>
    <p:extLst>
      <p:ext uri="{BB962C8B-B14F-4D97-AF65-F5344CB8AC3E}">
        <p14:creationId xmlns:p14="http://schemas.microsoft.com/office/powerpoint/2010/main" val="3765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6" grpId="0" animBg="1"/>
      <p:bldP spid="6" grpId="1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3DA7DF7-6B37-4A56-A6B6-BF208E2217D6}"/>
              </a:ext>
            </a:extLst>
          </p:cNvPr>
          <p:cNvSpPr txBox="1"/>
          <p:nvPr/>
        </p:nvSpPr>
        <p:spPr>
          <a:xfrm>
            <a:off x="3112106" y="6412117"/>
            <a:ext cx="5967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Università degli Studi di Milano Bicocca, Anno Accademico 2018-2019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411078A-7D0D-4378-8B7F-D4843F212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253" y="6305221"/>
            <a:ext cx="553747" cy="52940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B62F33-2645-4FED-AB5E-D3451D854753}"/>
              </a:ext>
            </a:extLst>
          </p:cNvPr>
          <p:cNvSpPr txBox="1"/>
          <p:nvPr/>
        </p:nvSpPr>
        <p:spPr>
          <a:xfrm>
            <a:off x="10783614" y="6412117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9 / 10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8D633D-0B49-497B-9CA7-2CEB96E45762}"/>
              </a:ext>
            </a:extLst>
          </p:cNvPr>
          <p:cNvSpPr txBox="1"/>
          <p:nvPr/>
        </p:nvSpPr>
        <p:spPr>
          <a:xfrm>
            <a:off x="409903" y="197069"/>
            <a:ext cx="53668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PROPENSITY TO CHURN </a:t>
            </a:r>
          </a:p>
          <a:p>
            <a:r>
              <a:rPr lang="it-IT" sz="4000" dirty="0">
                <a:solidFill>
                  <a:srgbClr val="0070C0"/>
                </a:solidFill>
                <a:latin typeface="+mj-lt"/>
              </a:rPr>
              <a:t>Data-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driven</a:t>
            </a:r>
            <a:r>
              <a:rPr lang="it-IT" sz="4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4000" dirty="0" err="1">
                <a:solidFill>
                  <a:srgbClr val="0070C0"/>
                </a:solidFill>
                <a:latin typeface="+mj-lt"/>
              </a:rPr>
              <a:t>Decisions</a:t>
            </a:r>
            <a:endParaRPr lang="it-IT" sz="3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55EA4FB-11D9-4B67-873B-2BC68A072098}"/>
              </a:ext>
            </a:extLst>
          </p:cNvPr>
          <p:cNvSpPr/>
          <p:nvPr/>
        </p:nvSpPr>
        <p:spPr>
          <a:xfrm>
            <a:off x="409903" y="1520508"/>
            <a:ext cx="101878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Come prevenire il fenomeno del </a:t>
            </a:r>
            <a:r>
              <a:rPr lang="it-IT" b="1" dirty="0" err="1"/>
              <a:t>Churn</a:t>
            </a:r>
            <a:r>
              <a:rPr lang="it-IT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Far comprendere al cliente il valore che l’azienda gli fornisce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Migliorare l’attività di customer care (prima impressione, attività post vendita)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Introdurre offerte invitanti nei confronti dei soggetti più a rischio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Studiare le campagne e le offerte della concorrenza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Studiare le motivazioni dell’abbandono di altri clienti (prodotti correlati all’abbandono, </a:t>
            </a:r>
            <a:r>
              <a:rPr lang="it-IT" dirty="0" err="1"/>
              <a:t>complaints</a:t>
            </a:r>
            <a:r>
              <a:rPr lang="it-IT" dirty="0"/>
              <a:t>)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b="1" dirty="0"/>
              <a:t>Come agire nel caso che si verifichi?: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Comprendere il motivo dell’abbandono, chiedere spiegazioni e ricompensare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Colmare le lacune/sistemare i problemi che lasciano i clienti insoddisfatti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Capire per quale altra azienda competitrice ha interrotto il rapporto, garantire</a:t>
            </a:r>
            <a:br>
              <a:rPr lang="it-IT" dirty="0"/>
            </a:br>
            <a:r>
              <a:rPr lang="it-IT" dirty="0"/>
              <a:t>un offerta migliore purché sia conveniente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Offrire promozioni temporanee per invogliare l’utente a tornare ad effettuare acquisti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2B58AC-FB87-468B-8049-85EAFC763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63" y="1557777"/>
            <a:ext cx="2051863" cy="10738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18ED952-A50B-4BCA-B217-820E72DDD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992" y="2911139"/>
            <a:ext cx="1073808" cy="10738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DB2A34F-CDA4-451F-9D98-306BD0DAFD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3"/>
          <a:stretch/>
        </p:blipFill>
        <p:spPr>
          <a:xfrm>
            <a:off x="8281869" y="4287051"/>
            <a:ext cx="1055296" cy="11439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575D3F6-B54C-4260-8589-96345126B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326" y="4263683"/>
            <a:ext cx="1073809" cy="1073809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B09B78-7196-49B6-8E89-2FAEDC30DA32}"/>
              </a:ext>
            </a:extLst>
          </p:cNvPr>
          <p:cNvCxnSpPr>
            <a:cxnSpLocks/>
          </p:cNvCxnSpPr>
          <p:nvPr/>
        </p:nvCxnSpPr>
        <p:spPr>
          <a:xfrm>
            <a:off x="9337165" y="4848822"/>
            <a:ext cx="384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25C92E9-933C-47FC-9585-CAA0E1EFD1FB}"/>
              </a:ext>
            </a:extLst>
          </p:cNvPr>
          <p:cNvCxnSpPr>
            <a:cxnSpLocks/>
          </p:cNvCxnSpPr>
          <p:nvPr/>
        </p:nvCxnSpPr>
        <p:spPr>
          <a:xfrm>
            <a:off x="10533780" y="4859001"/>
            <a:ext cx="384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76C7D07C-DDC4-4A4D-B9E6-CC1FB21F9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678" y="4387026"/>
            <a:ext cx="1030140" cy="10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577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Mariani</dc:creator>
  <cp:lastModifiedBy>Paolo Mariani</cp:lastModifiedBy>
  <cp:revision>136</cp:revision>
  <dcterms:created xsi:type="dcterms:W3CDTF">2019-06-28T12:33:26Z</dcterms:created>
  <dcterms:modified xsi:type="dcterms:W3CDTF">2019-07-13T18:20:52Z</dcterms:modified>
</cp:coreProperties>
</file>