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84" r:id="rId4"/>
    <p:sldId id="285" r:id="rId5"/>
    <p:sldId id="298" r:id="rId6"/>
    <p:sldId id="287" r:id="rId7"/>
    <p:sldId id="299" r:id="rId8"/>
    <p:sldId id="300" r:id="rId9"/>
    <p:sldId id="289" r:id="rId10"/>
    <p:sldId id="290" r:id="rId11"/>
    <p:sldId id="301" r:id="rId12"/>
    <p:sldId id="302" r:id="rId13"/>
    <p:sldId id="292" r:id="rId14"/>
    <p:sldId id="303" r:id="rId15"/>
    <p:sldId id="293" r:id="rId16"/>
    <p:sldId id="294" r:id="rId17"/>
    <p:sldId id="295" r:id="rId18"/>
    <p:sldId id="304" r:id="rId19"/>
    <p:sldId id="296" r:id="rId20"/>
    <p:sldId id="305" r:id="rId21"/>
    <p:sldId id="297" r:id="rId22"/>
    <p:sldId id="30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0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8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7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7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1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9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C7548B-C1CC-457B-904C-0353A995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-1"/>
            <a:ext cx="10058400" cy="4088423"/>
          </a:xfrm>
        </p:spPr>
        <p:txBody>
          <a:bodyPr>
            <a:normAutofit/>
          </a:bodyPr>
          <a:lstStyle/>
          <a:p>
            <a:r>
              <a:rPr lang="it-IT" sz="6600" dirty="0"/>
              <a:t>Industry Lab</a:t>
            </a:r>
            <a:br>
              <a:rPr lang="it-IT" sz="6600" dirty="0"/>
            </a:br>
            <a:br>
              <a:rPr lang="it-IT" sz="6600" dirty="0"/>
            </a:br>
            <a:br>
              <a:rPr lang="it-IT" sz="6600" dirty="0"/>
            </a:br>
            <a:r>
              <a:rPr lang="it-IT" sz="3200" dirty="0"/>
              <a:t>Analisi dati per BOSCH VHIT per la linea di produzione MVP11</a:t>
            </a:r>
            <a:endParaRPr lang="it-IT" sz="6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509B8F-AC0C-4C3C-BE15-ACD504D80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GAVERINI MATTEO MAT. 808101 </a:t>
            </a:r>
          </a:p>
          <a:p>
            <a:pPr algn="r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Licciardello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matteo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799368</a:t>
            </a:r>
          </a:p>
          <a:p>
            <a:pPr algn="r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MARIANI PAOLO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800307</a:t>
            </a:r>
          </a:p>
          <a:p>
            <a:pPr algn="r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AA. 2019/20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2F2D11E-8774-4D22-A842-737802D71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490" y="5626570"/>
            <a:ext cx="582371" cy="582371"/>
          </a:xfrm>
          <a:prstGeom prst="rect">
            <a:avLst/>
          </a:prstGeom>
        </p:spPr>
      </p:pic>
      <p:pic>
        <p:nvPicPr>
          <p:cNvPr id="6" name="Immagine 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208D5B4-2847-4196-8CBB-98D96E4A1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4" y="4177062"/>
            <a:ext cx="3460673" cy="14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Approccio al Problema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598125-6841-4DC9-9E88-3530F89BB2D3}"/>
              </a:ext>
            </a:extLst>
          </p:cNvPr>
          <p:cNvSpPr txBox="1"/>
          <p:nvPr/>
        </p:nvSpPr>
        <p:spPr>
          <a:xfrm>
            <a:off x="429065" y="4792203"/>
            <a:ext cx="9835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Dataset ST50</a:t>
            </a:r>
            <a:r>
              <a:rPr lang="it-IT" dirty="0"/>
              <a:t>: possiede tutti gli elementi correttamente assemblati fino alla stazione ST40 compresa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Dataset ST60</a:t>
            </a:r>
            <a:r>
              <a:rPr lang="it-IT" dirty="0"/>
              <a:t>: possiede tutti gli elementi correttamente assemblati fino alla stazione ST50 compresa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8DA60B-DDE3-4179-B976-06234E85A28B}"/>
              </a:ext>
            </a:extLst>
          </p:cNvPr>
          <p:cNvSpPr txBox="1"/>
          <p:nvPr/>
        </p:nvSpPr>
        <p:spPr>
          <a:xfrm>
            <a:off x="420720" y="1297206"/>
            <a:ext cx="1135055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È necessario possedere elementi correttamente assemblati fino alla stazione ST50 ed ugualmente per ST60: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Variabili -INT</a:t>
            </a:r>
          </a:p>
          <a:p>
            <a:pPr>
              <a:lnSpc>
                <a:spcPct val="150000"/>
              </a:lnSpc>
            </a:pP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/>
              <a:t>Si filtra il dataset per ogni stazione eliminando gli scarti delle stazioni precedenti creando due dataset diversi: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7CB4FE4D-DAA2-499D-A34D-8CAD5111D370}"/>
              </a:ext>
            </a:extLst>
          </p:cNvPr>
          <p:cNvCxnSpPr/>
          <p:nvPr/>
        </p:nvCxnSpPr>
        <p:spPr>
          <a:xfrm flipV="1">
            <a:off x="2242486" y="2215916"/>
            <a:ext cx="1899138" cy="61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BDA080B-3A16-43C2-A45B-85FAC39D3A40}"/>
              </a:ext>
            </a:extLst>
          </p:cNvPr>
          <p:cNvSpPr txBox="1"/>
          <p:nvPr/>
        </p:nvSpPr>
        <p:spPr>
          <a:xfrm>
            <a:off x="4379017" y="2010081"/>
            <a:ext cx="372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 se misurazione esterna all’intervallo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5AE6B6E-EAC5-41F6-9178-E0D0EAF35B58}"/>
              </a:ext>
            </a:extLst>
          </p:cNvPr>
          <p:cNvSpPr txBox="1"/>
          <p:nvPr/>
        </p:nvSpPr>
        <p:spPr>
          <a:xfrm>
            <a:off x="4379017" y="2614553"/>
            <a:ext cx="369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 se misurazione interna all’intervallo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82847CB-A6A3-415A-B899-D3B3B1E043A1}"/>
              </a:ext>
            </a:extLst>
          </p:cNvPr>
          <p:cNvSpPr txBox="1"/>
          <p:nvPr/>
        </p:nvSpPr>
        <p:spPr>
          <a:xfrm>
            <a:off x="4379017" y="3219025"/>
            <a:ext cx="480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-1 se misurazione esterna all’intervallo e negativa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46AE48E-6CCF-4D2D-A6BB-804B362FFD39}"/>
              </a:ext>
            </a:extLst>
          </p:cNvPr>
          <p:cNvCxnSpPr>
            <a:cxnSpLocks/>
          </p:cNvCxnSpPr>
          <p:nvPr/>
        </p:nvCxnSpPr>
        <p:spPr>
          <a:xfrm flipV="1">
            <a:off x="2242486" y="2799219"/>
            <a:ext cx="2074984" cy="3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46C6359-174A-40A2-940E-C22E7808E887}"/>
              </a:ext>
            </a:extLst>
          </p:cNvPr>
          <p:cNvCxnSpPr>
            <a:cxnSpLocks/>
          </p:cNvCxnSpPr>
          <p:nvPr/>
        </p:nvCxnSpPr>
        <p:spPr>
          <a:xfrm>
            <a:off x="2242486" y="2831377"/>
            <a:ext cx="1899138" cy="57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57328DB-F5D1-4AA5-8745-2BE1142753FD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10/21</a:t>
            </a:r>
          </a:p>
        </p:txBody>
      </p:sp>
    </p:spTree>
    <p:extLst>
      <p:ext uri="{BB962C8B-B14F-4D97-AF65-F5344CB8AC3E}">
        <p14:creationId xmlns:p14="http://schemas.microsoft.com/office/powerpoint/2010/main" val="14043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Regressione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EBFB4D-9565-482C-9183-1FEF46CD6E1E}"/>
              </a:ext>
            </a:extLst>
          </p:cNvPr>
          <p:cNvSpPr txBox="1"/>
          <p:nvPr/>
        </p:nvSpPr>
        <p:spPr>
          <a:xfrm>
            <a:off x="429065" y="1191444"/>
            <a:ext cx="1135055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>Perché</a:t>
            </a:r>
            <a:r>
              <a:rPr lang="it-IT" dirty="0">
                <a:solidFill>
                  <a:schemeClr val="tx1"/>
                </a:solidFill>
              </a:rPr>
              <a:t>:</a:t>
            </a:r>
            <a:r>
              <a:rPr lang="it-IT" dirty="0"/>
              <a:t> spiegare i rapporti tra le variabili dipendenti (S50* e S60*) per comprendere cosa possa causare la conformità o la non conformità di un prodotto assemblato.</a:t>
            </a:r>
            <a:br>
              <a:rPr lang="it-IT" dirty="0"/>
            </a:b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b="1" dirty="0"/>
              <a:t>Assunzioni</a:t>
            </a:r>
            <a:r>
              <a:rPr lang="it-IT" dirty="0"/>
              <a:t> dei modelli di regressione: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3BA5D59-C5E9-4D8A-8643-69AF2F3085DA}"/>
              </a:ext>
            </a:extLst>
          </p:cNvPr>
          <p:cNvSpPr txBox="1"/>
          <p:nvPr/>
        </p:nvSpPr>
        <p:spPr>
          <a:xfrm>
            <a:off x="429065" y="2902810"/>
            <a:ext cx="10183250" cy="133882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Non sistematicità degli errori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Omoschedasticità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Non Autocorrelazione degli errori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Non Multicollinearità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Normalità de residui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Assenza di osservazioni </a:t>
            </a:r>
            <a:r>
              <a:rPr lang="it-IT" dirty="0" err="1"/>
              <a:t>outlier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884F40A-8C55-4357-B46C-7253BDDD1F53}"/>
              </a:ext>
            </a:extLst>
          </p:cNvPr>
          <p:cNvSpPr txBox="1"/>
          <p:nvPr/>
        </p:nvSpPr>
        <p:spPr>
          <a:xfrm>
            <a:off x="395535" y="4786187"/>
            <a:ext cx="1154370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rgbClr val="FF0000"/>
                </a:solidFill>
              </a:rPr>
              <a:t>NB</a:t>
            </a:r>
            <a:r>
              <a:rPr lang="it-IT" b="1" dirty="0"/>
              <a:t> </a:t>
            </a:r>
            <a:r>
              <a:rPr lang="it-IT" dirty="0"/>
              <a:t>Viene creato un modello di regressione </a:t>
            </a:r>
            <a:r>
              <a:rPr lang="it-IT" u="sng" dirty="0"/>
              <a:t>per ogni variabile della stazione considerata</a:t>
            </a:r>
            <a:r>
              <a:rPr lang="it-IT" dirty="0"/>
              <a:t> (variabile dipendente), in cui le variabili esplicative sono scelte in funzione delle performance del modello tra le variabili registrate alle stazioni precedenti.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3FAEAD7-D8AB-4C36-9C87-80770EE07EDE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11/21</a:t>
            </a:r>
          </a:p>
        </p:txBody>
      </p:sp>
    </p:spTree>
    <p:extLst>
      <p:ext uri="{BB962C8B-B14F-4D97-AF65-F5344CB8AC3E}">
        <p14:creationId xmlns:p14="http://schemas.microsoft.com/office/powerpoint/2010/main" val="39884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Regressione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EBFB4D-9565-482C-9183-1FEF46CD6E1E}"/>
              </a:ext>
            </a:extLst>
          </p:cNvPr>
          <p:cNvSpPr txBox="1"/>
          <p:nvPr/>
        </p:nvSpPr>
        <p:spPr>
          <a:xfrm>
            <a:off x="492106" y="953736"/>
            <a:ext cx="11350559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>Procedura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Analisi </a:t>
            </a:r>
            <a:r>
              <a:rPr lang="it-IT" dirty="0" err="1">
                <a:solidFill>
                  <a:schemeClr val="tx1"/>
                </a:solidFill>
              </a:rPr>
              <a:t>univariata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Outlier</a:t>
            </a:r>
            <a:r>
              <a:rPr lang="it-IT" dirty="0">
                <a:solidFill>
                  <a:schemeClr val="tx1"/>
                </a:solidFill>
              </a:rPr>
              <a:t> con </a:t>
            </a:r>
            <a:r>
              <a:rPr lang="it-IT" dirty="0" err="1">
                <a:solidFill>
                  <a:schemeClr val="tx1"/>
                </a:solidFill>
              </a:rPr>
              <a:t>Boxplot</a:t>
            </a:r>
            <a:r>
              <a:rPr lang="it-IT" dirty="0">
                <a:solidFill>
                  <a:schemeClr val="tx1"/>
                </a:solidFill>
              </a:rPr>
              <a:t> e Z-Score per eliminare osservazioni troppo influenti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/>
              <a:t>es: S60F2TenutaVNR</a:t>
            </a:r>
            <a:endParaRPr lang="it-IT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Si ipotizza un modello di regressione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Se non sono soddisfatte si modifica il modello applicando trasformazioni matematiche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Nel caso in cui l’ipotesi di normalità non fosse rispettata neanche con trasformazioni semplici, si applica una trasformazione Box &amp; Cox.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Se non porta a miglioramenti nessuna delle operazioni precedenti, si deduce che la funzione descritta dai dati è troppo complessa da rappresentare con un modello di regressione.</a:t>
            </a:r>
          </a:p>
          <a:p>
            <a:pPr>
              <a:lnSpc>
                <a:spcPct val="150000"/>
              </a:lnSpc>
            </a:pPr>
            <a:endParaRPr lang="it-IT" dirty="0"/>
          </a:p>
        </p:txBody>
      </p:sp>
      <p:pic>
        <p:nvPicPr>
          <p:cNvPr id="11" name="Immagine 10" descr="Immagine che contiene screenshot, parcheggiato&#10;&#10;Descrizione generata automaticamente">
            <a:extLst>
              <a:ext uri="{FF2B5EF4-FFF2-40B4-BE49-F238E27FC236}">
                <a16:creationId xmlns:a16="http://schemas.microsoft.com/office/drawing/2014/main" id="{B2AA92DA-1893-488E-94BB-8E5BFD3E1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97" y="2115959"/>
            <a:ext cx="6148201" cy="419195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0207EFB-4D30-46E5-9FF1-5BF4DC96C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724" y="2115958"/>
            <a:ext cx="6110092" cy="419195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37877F0-C30D-4221-90A1-777EAB643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88" y="1962227"/>
            <a:ext cx="6436794" cy="4284092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194EF66-8429-4EAD-975A-3E0205640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488" y="3982916"/>
            <a:ext cx="3189021" cy="105237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00B3A8B-BCF9-43AB-B1AE-6774482E865F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12/21</a:t>
            </a:r>
          </a:p>
        </p:txBody>
      </p:sp>
    </p:spTree>
    <p:extLst>
      <p:ext uri="{BB962C8B-B14F-4D97-AF65-F5344CB8AC3E}">
        <p14:creationId xmlns:p14="http://schemas.microsoft.com/office/powerpoint/2010/main" val="35409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Regressione S50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598125-6841-4DC9-9E88-3530F89BB2D3}"/>
              </a:ext>
            </a:extLst>
          </p:cNvPr>
          <p:cNvSpPr txBox="1"/>
          <p:nvPr/>
        </p:nvSpPr>
        <p:spPr>
          <a:xfrm>
            <a:off x="553916" y="1058849"/>
            <a:ext cx="1097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Entrambi i modelli che sono stati prodotti per le variabili </a:t>
            </a:r>
            <a:r>
              <a:rPr lang="it-IT" i="1" dirty="0"/>
              <a:t>S50PressionePT</a:t>
            </a:r>
            <a:r>
              <a:rPr lang="it-IT" dirty="0"/>
              <a:t> e </a:t>
            </a:r>
            <a:r>
              <a:rPr lang="it-IT" i="1" dirty="0"/>
              <a:t>S50TenutaPZ</a:t>
            </a:r>
          </a:p>
          <a:p>
            <a:pPr lvl="1"/>
            <a:br>
              <a:rPr lang="it-IT" dirty="0"/>
            </a:br>
            <a:r>
              <a:rPr lang="it-IT" dirty="0"/>
              <a:t>			</a:t>
            </a:r>
            <a:r>
              <a:rPr lang="it-IT" b="1" dirty="0"/>
              <a:t>Normalità dei residui non soddisfatta</a:t>
            </a:r>
          </a:p>
          <a:p>
            <a:endParaRPr lang="it-IT" dirty="0"/>
          </a:p>
          <a:p>
            <a:r>
              <a:rPr lang="it-IT" dirty="0"/>
              <a:t>In tale situazione non si può selezionare il modello migliore, la problematica non può essere risolta con le tecniche a noi note.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C8F81B2E-3FDE-4396-B424-EDBBE4CE0C4C}"/>
              </a:ext>
            </a:extLst>
          </p:cNvPr>
          <p:cNvCxnSpPr>
            <a:cxnSpLocks/>
          </p:cNvCxnSpPr>
          <p:nvPr/>
        </p:nvCxnSpPr>
        <p:spPr>
          <a:xfrm>
            <a:off x="665284" y="1376332"/>
            <a:ext cx="1707430" cy="436426"/>
          </a:xfrm>
          <a:prstGeom prst="bentConnector3">
            <a:avLst>
              <a:gd name="adj1" fmla="val 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magine 1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13583C5-12BA-4517-A672-9EB7F02E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3" y="2733911"/>
            <a:ext cx="4958861" cy="3553355"/>
          </a:xfrm>
          <a:prstGeom prst="rect">
            <a:avLst/>
          </a:prstGeom>
        </p:spPr>
      </p:pic>
      <p:pic>
        <p:nvPicPr>
          <p:cNvPr id="18" name="Immagine 1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558D107-787C-4AD0-A113-1CF658B48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87" y="2713799"/>
            <a:ext cx="5045026" cy="359358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BC4CFE1-31BA-4326-9F84-93DC1DB7C460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13/21</a:t>
            </a:r>
          </a:p>
        </p:txBody>
      </p:sp>
    </p:spTree>
    <p:extLst>
      <p:ext uri="{BB962C8B-B14F-4D97-AF65-F5344CB8AC3E}">
        <p14:creationId xmlns:p14="http://schemas.microsoft.com/office/powerpoint/2010/main" val="226355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Regressione S60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598125-6841-4DC9-9E88-3530F89BB2D3}"/>
              </a:ext>
            </a:extLst>
          </p:cNvPr>
          <p:cNvSpPr txBox="1"/>
          <p:nvPr/>
        </p:nvSpPr>
        <p:spPr>
          <a:xfrm>
            <a:off x="553916" y="1058849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Tre modelli che sono stati sviluppati per le variabili </a:t>
            </a:r>
            <a:r>
              <a:rPr lang="it-IT" i="1" dirty="0"/>
              <a:t>S60F2Coppia</a:t>
            </a:r>
            <a:r>
              <a:rPr lang="it-IT" dirty="0"/>
              <a:t>, </a:t>
            </a:r>
            <a:r>
              <a:rPr lang="it-IT" i="1" dirty="0"/>
              <a:t>S60F2Velocità</a:t>
            </a:r>
            <a:r>
              <a:rPr lang="it-IT" dirty="0"/>
              <a:t> e </a:t>
            </a:r>
            <a:r>
              <a:rPr lang="it-IT" i="1" dirty="0"/>
              <a:t>S60F2TenutaVNR</a:t>
            </a:r>
            <a:r>
              <a:rPr lang="it-IT" dirty="0"/>
              <a:t> possiedono il problema di </a:t>
            </a:r>
            <a:r>
              <a:rPr lang="it-IT" b="1" dirty="0"/>
              <a:t>non normalità dei residui</a:t>
            </a:r>
          </a:p>
          <a:p>
            <a:endParaRPr lang="it-IT" dirty="0"/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F921ADC-33B7-4508-A42B-6DE293E78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23" y="1851442"/>
            <a:ext cx="5976353" cy="435194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42A0E6-98BA-4A23-8FBE-51EB38E13A94}"/>
              </a:ext>
            </a:extLst>
          </p:cNvPr>
          <p:cNvSpPr txBox="1"/>
          <p:nvPr/>
        </p:nvSpPr>
        <p:spPr>
          <a:xfrm>
            <a:off x="553916" y="2216834"/>
            <a:ext cx="11051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modello di regressione per la variabile </a:t>
            </a:r>
            <a:r>
              <a:rPr lang="it-IT" i="1" dirty="0"/>
              <a:t>S60F2DepresMin</a:t>
            </a:r>
            <a:r>
              <a:rPr lang="it-IT" dirty="0"/>
              <a:t> a differenza dei precedenti possiede residui normalmente distribuiti, ma si verificano: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1F00A1-3D6B-4437-A699-0F951A5CDDDD}"/>
              </a:ext>
            </a:extLst>
          </p:cNvPr>
          <p:cNvSpPr txBox="1"/>
          <p:nvPr/>
        </p:nvSpPr>
        <p:spPr>
          <a:xfrm>
            <a:off x="7820024" y="2946644"/>
            <a:ext cx="2877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Autocorrelazione dei residui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7EB02-3093-4C04-83B6-99C32A00F0A9}"/>
              </a:ext>
            </a:extLst>
          </p:cNvPr>
          <p:cNvSpPr txBox="1"/>
          <p:nvPr/>
        </p:nvSpPr>
        <p:spPr>
          <a:xfrm>
            <a:off x="1494693" y="2946644"/>
            <a:ext cx="2013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Eteroschedasticità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B97BB1E-34ED-4B96-B70E-0222DC95E3F1}"/>
              </a:ext>
            </a:extLst>
          </p:cNvPr>
          <p:cNvSpPr txBox="1"/>
          <p:nvPr/>
        </p:nvSpPr>
        <p:spPr>
          <a:xfrm>
            <a:off x="1392807" y="3399455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Test di </a:t>
            </a:r>
            <a:r>
              <a:rPr lang="it-IT" dirty="0" err="1"/>
              <a:t>Breusch</a:t>
            </a:r>
            <a:r>
              <a:rPr lang="it-IT" dirty="0"/>
              <a:t>-Pagan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64AEA6F-E220-4F99-82DF-593AF0ACD445}"/>
              </a:ext>
            </a:extLst>
          </p:cNvPr>
          <p:cNvSpPr txBox="1"/>
          <p:nvPr/>
        </p:nvSpPr>
        <p:spPr>
          <a:xfrm>
            <a:off x="8135376" y="3400709"/>
            <a:ext cx="22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Test di </a:t>
            </a:r>
            <a:r>
              <a:rPr lang="it-IT" dirty="0" err="1"/>
              <a:t>Durbin</a:t>
            </a:r>
            <a:r>
              <a:rPr lang="it-IT" dirty="0"/>
              <a:t>-Watson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2AE864A-13FB-4405-8954-A868B429AD07}"/>
              </a:ext>
            </a:extLst>
          </p:cNvPr>
          <p:cNvSpPr txBox="1"/>
          <p:nvPr/>
        </p:nvSpPr>
        <p:spPr>
          <a:xfrm>
            <a:off x="2834601" y="4121768"/>
            <a:ext cx="649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Applicazione di </a:t>
            </a:r>
            <a:r>
              <a:rPr lang="it-IT" b="1" dirty="0" err="1"/>
              <a:t>Generalized</a:t>
            </a:r>
            <a:r>
              <a:rPr lang="it-IT" b="1" dirty="0"/>
              <a:t> </a:t>
            </a:r>
            <a:r>
              <a:rPr lang="it-IT" b="1" dirty="0" err="1"/>
              <a:t>Least</a:t>
            </a:r>
            <a:r>
              <a:rPr lang="it-IT" b="1" dirty="0"/>
              <a:t> </a:t>
            </a:r>
            <a:r>
              <a:rPr lang="it-IT" b="1" dirty="0" err="1"/>
              <a:t>Squares</a:t>
            </a:r>
            <a:r>
              <a:rPr lang="it-IT" b="1" dirty="0"/>
              <a:t> </a:t>
            </a:r>
            <a:r>
              <a:rPr lang="it-IT" dirty="0"/>
              <a:t>con Matrice di </a:t>
            </a:r>
            <a:r>
              <a:rPr lang="it-IT" dirty="0" err="1"/>
              <a:t>Toeplitz</a:t>
            </a:r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F7488DA-3D6C-4E9D-A26D-A35631AAF815}"/>
              </a:ext>
            </a:extLst>
          </p:cNvPr>
          <p:cNvSpPr txBox="1"/>
          <p:nvPr/>
        </p:nvSpPr>
        <p:spPr>
          <a:xfrm>
            <a:off x="3382789" y="5380371"/>
            <a:ext cx="542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Impossibile da calcolare per via dei costi computazionali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821FE3B7-FF9C-45BB-B7A4-CEA0A95015AD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6079881" y="4491100"/>
            <a:ext cx="16119" cy="88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336EE544-30AF-4648-9FAD-C1B77A9115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508131" y="3131310"/>
            <a:ext cx="1368669" cy="990458"/>
          </a:xfrm>
          <a:prstGeom prst="bentConnector3">
            <a:avLst>
              <a:gd name="adj1" fmla="val 9973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9282DBE7-40CC-421D-B603-B309C367AC41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6631246" y="3131310"/>
            <a:ext cx="1188779" cy="990458"/>
          </a:xfrm>
          <a:prstGeom prst="bentConnector3">
            <a:avLst>
              <a:gd name="adj1" fmla="val 1004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3F65C778-859C-48F2-9975-1C18BA347F34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14/21</a:t>
            </a:r>
          </a:p>
        </p:txBody>
      </p:sp>
    </p:spTree>
    <p:extLst>
      <p:ext uri="{BB962C8B-B14F-4D97-AF65-F5344CB8AC3E}">
        <p14:creationId xmlns:p14="http://schemas.microsoft.com/office/powerpoint/2010/main" val="4791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21" grpId="0"/>
      <p:bldP spid="22" grpId="0"/>
      <p:bldP spid="29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Classificazione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598125-6841-4DC9-9E88-3530F89BB2D3}"/>
              </a:ext>
            </a:extLst>
          </p:cNvPr>
          <p:cNvSpPr txBox="1"/>
          <p:nvPr/>
        </p:nvSpPr>
        <p:spPr>
          <a:xfrm>
            <a:off x="587774" y="5520029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89E25E-7159-4D9F-AEB2-74355FACBA93}"/>
              </a:ext>
            </a:extLst>
          </p:cNvPr>
          <p:cNvSpPr txBox="1"/>
          <p:nvPr/>
        </p:nvSpPr>
        <p:spPr>
          <a:xfrm>
            <a:off x="328639" y="1001307"/>
            <a:ext cx="11677495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cs typeface="Arial" panose="020B0604020202020204" pitchFamily="34" charset="0"/>
              </a:rPr>
              <a:t>Lo scopo è riuscire a </a:t>
            </a:r>
            <a:r>
              <a:rPr lang="it-IT" b="1" dirty="0">
                <a:cs typeface="Arial" panose="020B0604020202020204" pitchFamily="34" charset="0"/>
              </a:rPr>
              <a:t>prevedere l’esito della lavorazione del prodotto </a:t>
            </a:r>
            <a:r>
              <a:rPr lang="it-IT" dirty="0">
                <a:cs typeface="Arial" panose="020B0604020202020204" pitchFamily="34" charset="0"/>
              </a:rPr>
              <a:t>alle stazioni ST50 e ST60: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Evitare l’utilizzo dei test pneumatici e funzionali che rappresentano costi elevati di gestione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Possibilità di automatizzare il processo, senza coinvolgere l’operatore</a:t>
            </a:r>
          </a:p>
          <a:p>
            <a:pPr>
              <a:lnSpc>
                <a:spcPct val="150000"/>
              </a:lnSpc>
            </a:pPr>
            <a:endParaRPr lang="it-IT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cs typeface="Arial" panose="020B0604020202020204" pitchFamily="34" charset="0"/>
              </a:rPr>
              <a:t>Operazioni</a:t>
            </a:r>
            <a:r>
              <a:rPr lang="it-IT" dirty="0">
                <a:cs typeface="Arial" panose="020B0604020202020204" pitchFamily="34" charset="0"/>
              </a:rPr>
              <a:t> antecedenti al task: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cs typeface="Arial" panose="020B0604020202020204" pitchFamily="34" charset="0"/>
              </a:rPr>
              <a:t>Necessario dataset pulito da osservazioni particolari			</a:t>
            </a:r>
            <a:r>
              <a:rPr lang="it-IT" b="1" dirty="0">
                <a:cs typeface="Arial" panose="020B0604020202020204" pitchFamily="34" charset="0"/>
              </a:rPr>
              <a:t>Eliminazione </a:t>
            </a:r>
            <a:r>
              <a:rPr lang="it-IT" b="1" dirty="0" err="1">
                <a:cs typeface="Arial" panose="020B0604020202020204" pitchFamily="34" charset="0"/>
              </a:rPr>
              <a:t>outlier</a:t>
            </a:r>
            <a:r>
              <a:rPr lang="it-IT" dirty="0">
                <a:cs typeface="Arial" panose="020B0604020202020204" pitchFamily="34" charset="0"/>
              </a:rPr>
              <a:t>(influenti sull’apprendimento)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cs typeface="Arial" panose="020B0604020202020204" pitchFamily="34" charset="0"/>
              </a:rPr>
              <a:t>Modellare la </a:t>
            </a:r>
            <a:r>
              <a:rPr lang="it-IT" b="1" dirty="0">
                <a:cs typeface="Arial" panose="020B0604020202020204" pitchFamily="34" charset="0"/>
              </a:rPr>
              <a:t>probabilità di scarto </a:t>
            </a:r>
            <a:r>
              <a:rPr lang="it-IT" dirty="0">
                <a:cs typeface="Arial" panose="020B0604020202020204" pitchFamily="34" charset="0"/>
              </a:rPr>
              <a:t>del prodotto</a:t>
            </a:r>
            <a:br>
              <a:rPr lang="it-IT" dirty="0">
                <a:cs typeface="Arial" panose="020B0604020202020204" pitchFamily="34" charset="0"/>
              </a:rPr>
            </a:br>
            <a:br>
              <a:rPr lang="it-IT" dirty="0">
                <a:cs typeface="Arial" panose="020B0604020202020204" pitchFamily="34" charset="0"/>
              </a:rPr>
            </a:br>
            <a:r>
              <a:rPr lang="it-IT" dirty="0">
                <a:cs typeface="Arial" panose="020B0604020202020204" pitchFamily="34" charset="0"/>
              </a:rPr>
              <a:t>Introduzione delle variabili –RIS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 </a:t>
            </a:r>
            <a:r>
              <a:rPr lang="it-IT" b="1" dirty="0"/>
              <a:t>Standardizzazione </a:t>
            </a:r>
            <a:r>
              <a:rPr lang="it-IT" dirty="0"/>
              <a:t>per evitare </a:t>
            </a:r>
            <a:r>
              <a:rPr lang="it-IT" dirty="0" err="1"/>
              <a:t>bias</a:t>
            </a:r>
            <a:r>
              <a:rPr lang="it-IT" dirty="0"/>
              <a:t> nell’apprendimento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0AA2CB5-83CF-47B6-9C3E-BBED9FE9C5E7}"/>
              </a:ext>
            </a:extLst>
          </p:cNvPr>
          <p:cNvCxnSpPr>
            <a:cxnSpLocks/>
          </p:cNvCxnSpPr>
          <p:nvPr/>
        </p:nvCxnSpPr>
        <p:spPr>
          <a:xfrm>
            <a:off x="5838092" y="3341078"/>
            <a:ext cx="860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AD0A179-C63E-46E2-A35D-E9C9690BB0E4}"/>
              </a:ext>
            </a:extLst>
          </p:cNvPr>
          <p:cNvCxnSpPr/>
          <p:nvPr/>
        </p:nvCxnSpPr>
        <p:spPr>
          <a:xfrm>
            <a:off x="2461846" y="3930162"/>
            <a:ext cx="0" cy="49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DD0E3FC2-FE3A-4E9D-9171-49D9F08230CC}"/>
              </a:ext>
            </a:extLst>
          </p:cNvPr>
          <p:cNvSpPr/>
          <p:nvPr/>
        </p:nvSpPr>
        <p:spPr>
          <a:xfrm>
            <a:off x="219233" y="944789"/>
            <a:ext cx="11644128" cy="4754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 descr="Immagine che contiene testo, mappa, tavolo, uomo&#10;&#10;Descrizione generata automaticamente">
            <a:extLst>
              <a:ext uri="{FF2B5EF4-FFF2-40B4-BE49-F238E27FC236}">
                <a16:creationId xmlns:a16="http://schemas.microsoft.com/office/drawing/2014/main" id="{12D8C3F8-F5B5-4CF9-90C4-44F86B93C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50" y="1001307"/>
            <a:ext cx="8884100" cy="504211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6474B15-442D-429B-A72A-452B9C58175D}"/>
              </a:ext>
            </a:extLst>
          </p:cNvPr>
          <p:cNvSpPr txBox="1"/>
          <p:nvPr/>
        </p:nvSpPr>
        <p:spPr>
          <a:xfrm>
            <a:off x="4225832" y="496278"/>
            <a:ext cx="363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Eliminazione dei valori superiori a 17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C77A2DCD-E1AD-45DA-A45B-D890D9B1F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08" y="4639162"/>
            <a:ext cx="1242622" cy="645677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ACD8327-319C-476C-B5AE-F4D81140C5DE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15/21</a:t>
            </a:r>
          </a:p>
        </p:txBody>
      </p:sp>
    </p:spTree>
    <p:extLst>
      <p:ext uri="{BB962C8B-B14F-4D97-AF65-F5344CB8AC3E}">
        <p14:creationId xmlns:p14="http://schemas.microsoft.com/office/powerpoint/2010/main" val="11973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Approcci alla Classificazione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F17A04-743B-46D4-BE10-B7EACDF902CD}"/>
              </a:ext>
            </a:extLst>
          </p:cNvPr>
          <p:cNvSpPr txBox="1"/>
          <p:nvPr/>
        </p:nvSpPr>
        <p:spPr>
          <a:xfrm>
            <a:off x="492106" y="953736"/>
            <a:ext cx="1135055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Utilizzo dei Dataset ST50 e ST60 in cui si eliminano le osservazioni scartate alle stazioni precedenti di quelle considerate: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Creazione delle variabili </a:t>
            </a:r>
            <a:r>
              <a:rPr lang="it-IT" i="1" dirty="0">
                <a:solidFill>
                  <a:schemeClr val="tx1"/>
                </a:solidFill>
              </a:rPr>
              <a:t>pass50 </a:t>
            </a:r>
            <a:r>
              <a:rPr lang="it-IT" dirty="0">
                <a:solidFill>
                  <a:schemeClr val="tx1"/>
                </a:solidFill>
              </a:rPr>
              <a:t>e </a:t>
            </a:r>
            <a:r>
              <a:rPr lang="it-IT" i="1" dirty="0">
                <a:solidFill>
                  <a:schemeClr val="tx1"/>
                </a:solidFill>
              </a:rPr>
              <a:t>pass60</a:t>
            </a:r>
            <a:endParaRPr lang="it-IT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i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it-IT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FAEA77-1D8A-446D-9FED-DAFF8FB73ADA}"/>
              </a:ext>
            </a:extLst>
          </p:cNvPr>
          <p:cNvSpPr txBox="1"/>
          <p:nvPr/>
        </p:nvSpPr>
        <p:spPr>
          <a:xfrm>
            <a:off x="5262943" y="2511359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Modelli classici</a:t>
            </a:r>
          </a:p>
          <a:p>
            <a:pPr algn="ctr"/>
            <a:r>
              <a:rPr lang="it-IT" dirty="0"/>
              <a:t>di Machine Learning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928B08-B46C-46E5-9992-0A454ACAA811}"/>
              </a:ext>
            </a:extLst>
          </p:cNvPr>
          <p:cNvSpPr txBox="1"/>
          <p:nvPr/>
        </p:nvSpPr>
        <p:spPr>
          <a:xfrm>
            <a:off x="5370856" y="4378147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Anomaly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F7FADD9-C08A-4315-B54A-70E18D445759}"/>
              </a:ext>
            </a:extLst>
          </p:cNvPr>
          <p:cNvCxnSpPr>
            <a:cxnSpLocks/>
          </p:cNvCxnSpPr>
          <p:nvPr/>
        </p:nvCxnSpPr>
        <p:spPr>
          <a:xfrm flipV="1">
            <a:off x="2729266" y="2792133"/>
            <a:ext cx="2470636" cy="63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19D9B06-AD1B-4C07-BFE9-F57A209F9EB9}"/>
              </a:ext>
            </a:extLst>
          </p:cNvPr>
          <p:cNvCxnSpPr>
            <a:cxnSpLocks/>
          </p:cNvCxnSpPr>
          <p:nvPr/>
        </p:nvCxnSpPr>
        <p:spPr>
          <a:xfrm>
            <a:off x="2752222" y="4062582"/>
            <a:ext cx="2447680" cy="50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3E5D231-5A82-4B4A-BD8E-6F83966BE177}"/>
              </a:ext>
            </a:extLst>
          </p:cNvPr>
          <p:cNvSpPr txBox="1"/>
          <p:nvPr/>
        </p:nvSpPr>
        <p:spPr>
          <a:xfrm>
            <a:off x="7667996" y="2268235"/>
            <a:ext cx="2406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K-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Neighbors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XGBoost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4E8989F-F530-4815-AA50-DD5D1CF59D8B}"/>
              </a:ext>
            </a:extLst>
          </p:cNvPr>
          <p:cNvCxnSpPr/>
          <p:nvPr/>
        </p:nvCxnSpPr>
        <p:spPr>
          <a:xfrm>
            <a:off x="7485091" y="2180492"/>
            <a:ext cx="0" cy="1402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FD2B6C7B-729F-417E-8750-6CA553E09FEB}"/>
              </a:ext>
            </a:extLst>
          </p:cNvPr>
          <p:cNvCxnSpPr>
            <a:cxnSpLocks/>
          </p:cNvCxnSpPr>
          <p:nvPr/>
        </p:nvCxnSpPr>
        <p:spPr>
          <a:xfrm>
            <a:off x="7485091" y="4070109"/>
            <a:ext cx="0" cy="1240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7EDA697-9DFD-477C-B8E8-78196C10253A}"/>
              </a:ext>
            </a:extLst>
          </p:cNvPr>
          <p:cNvSpPr txBox="1"/>
          <p:nvPr/>
        </p:nvSpPr>
        <p:spPr>
          <a:xfrm>
            <a:off x="7667996" y="4180524"/>
            <a:ext cx="3676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Autoencoder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Isolation</a:t>
            </a:r>
            <a:r>
              <a:rPr lang="it-IT" dirty="0"/>
              <a:t> </a:t>
            </a:r>
            <a:r>
              <a:rPr lang="it-IT" dirty="0" err="1"/>
              <a:t>Forest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Multivariate </a:t>
            </a:r>
            <a:r>
              <a:rPr lang="it-IT" dirty="0" err="1"/>
              <a:t>Gaussian</a:t>
            </a:r>
            <a:r>
              <a:rPr lang="it-IT" dirty="0"/>
              <a:t> Distribution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B1E21AD-CD43-47C8-9FB5-A388B616C375}"/>
              </a:ext>
            </a:extLst>
          </p:cNvPr>
          <p:cNvSpPr txBox="1"/>
          <p:nvPr/>
        </p:nvSpPr>
        <p:spPr>
          <a:xfrm>
            <a:off x="506498" y="3277115"/>
            <a:ext cx="221420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/>
              <a:t>Due </a:t>
            </a:r>
            <a:r>
              <a:rPr lang="it-IT" b="1" dirty="0"/>
              <a:t>diversi approcci</a:t>
            </a:r>
            <a:br>
              <a:rPr lang="it-IT" dirty="0"/>
            </a:br>
            <a:r>
              <a:rPr lang="it-IT" dirty="0"/>
              <a:t>per entrambi i task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0A71358-981A-4CBE-AEE3-B540C4862795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16/21</a:t>
            </a:r>
          </a:p>
        </p:txBody>
      </p:sp>
    </p:spTree>
    <p:extLst>
      <p:ext uri="{BB962C8B-B14F-4D97-AF65-F5344CB8AC3E}">
        <p14:creationId xmlns:p14="http://schemas.microsoft.com/office/powerpoint/2010/main" val="111785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Classificazione Stazione 50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CCE121-D015-48A3-9985-112968B710F7}"/>
              </a:ext>
            </a:extLst>
          </p:cNvPr>
          <p:cNvSpPr txBox="1"/>
          <p:nvPr/>
        </p:nvSpPr>
        <p:spPr>
          <a:xfrm>
            <a:off x="492107" y="1339180"/>
            <a:ext cx="1135055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Classificare l’esito della produzione alla stazione ST50</a:t>
            </a:r>
          </a:p>
          <a:p>
            <a:pPr>
              <a:lnSpc>
                <a:spcPct val="150000"/>
              </a:lnSpc>
            </a:pPr>
            <a:r>
              <a:rPr lang="it-IT" b="1" dirty="0">
                <a:highlight>
                  <a:srgbClr val="FFFF00"/>
                </a:highlight>
              </a:rPr>
              <a:t>Modelli Classici</a:t>
            </a:r>
            <a:br>
              <a:rPr lang="it-IT" b="1" dirty="0"/>
            </a:br>
            <a:endParaRPr lang="it-IT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rgbClr val="FF0000"/>
                </a:solidFill>
              </a:rPr>
              <a:t>Dataset sbilanciato (44 a 1)  </a:t>
            </a:r>
            <a:r>
              <a:rPr lang="it-IT" dirty="0">
                <a:solidFill>
                  <a:schemeClr val="tx1"/>
                </a:solidFill>
              </a:rPr>
              <a:t>+ 									 </a:t>
            </a:r>
            <a:r>
              <a:rPr lang="it-IT" i="1" dirty="0">
                <a:solidFill>
                  <a:schemeClr val="tx1"/>
                </a:solidFill>
              </a:rPr>
              <a:t>Zero Rule</a:t>
            </a:r>
          </a:p>
          <a:p>
            <a:pPr>
              <a:lnSpc>
                <a:spcPct val="150000"/>
              </a:lnSpc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C617EE-7744-4078-BB78-1F45419F2788}"/>
              </a:ext>
            </a:extLst>
          </p:cNvPr>
          <p:cNvSpPr txBox="1"/>
          <p:nvPr/>
        </p:nvSpPr>
        <p:spPr>
          <a:xfrm>
            <a:off x="5471085" y="483646"/>
            <a:ext cx="1246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(Dataset ST50)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5FB8CB-8F84-4A30-AA0A-DB99F693BD27}"/>
              </a:ext>
            </a:extLst>
          </p:cNvPr>
          <p:cNvSpPr txBox="1"/>
          <p:nvPr/>
        </p:nvSpPr>
        <p:spPr>
          <a:xfrm>
            <a:off x="3419875" y="2362867"/>
            <a:ext cx="170790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Train – Test Split 80%-20%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8005B7-066A-471B-BA23-AF7BBA7AB2F6}"/>
              </a:ext>
            </a:extLst>
          </p:cNvPr>
          <p:cNvCxnSpPr/>
          <p:nvPr/>
        </p:nvCxnSpPr>
        <p:spPr>
          <a:xfrm>
            <a:off x="5323707" y="2803051"/>
            <a:ext cx="123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541386-5F33-47E7-9AD9-106C172D2E15}"/>
              </a:ext>
            </a:extLst>
          </p:cNvPr>
          <p:cNvSpPr txBox="1"/>
          <p:nvPr/>
        </p:nvSpPr>
        <p:spPr>
          <a:xfrm>
            <a:off x="493063" y="3900797"/>
            <a:ext cx="262037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b="1" dirty="0">
                <a:solidFill>
                  <a:srgbClr val="00B050"/>
                </a:solidFill>
              </a:rPr>
              <a:t>Dataset bilanciato</a:t>
            </a:r>
          </a:p>
          <a:p>
            <a:pPr algn="ctr">
              <a:lnSpc>
                <a:spcPct val="150000"/>
              </a:lnSpc>
            </a:pPr>
            <a:r>
              <a:rPr lang="it-IT" b="1" dirty="0">
                <a:solidFill>
                  <a:srgbClr val="00B050"/>
                </a:solidFill>
              </a:rPr>
              <a:t>(Random </a:t>
            </a:r>
            <a:r>
              <a:rPr lang="it-IT" b="1" dirty="0" err="1">
                <a:solidFill>
                  <a:srgbClr val="00B050"/>
                </a:solidFill>
              </a:rPr>
              <a:t>Undersampling</a:t>
            </a:r>
            <a:r>
              <a:rPr lang="it-IT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508ED8E-0612-495D-8C1C-FAE54FF4AEDB}"/>
              </a:ext>
            </a:extLst>
          </p:cNvPr>
          <p:cNvSpPr txBox="1"/>
          <p:nvPr/>
        </p:nvSpPr>
        <p:spPr>
          <a:xfrm>
            <a:off x="3430691" y="3932710"/>
            <a:ext cx="170790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Train – Test Split 80%-20%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B9F2AF4-817F-422C-806E-440921EE67FB}"/>
              </a:ext>
            </a:extLst>
          </p:cNvPr>
          <p:cNvCxnSpPr/>
          <p:nvPr/>
        </p:nvCxnSpPr>
        <p:spPr>
          <a:xfrm>
            <a:off x="5323707" y="4340981"/>
            <a:ext cx="123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85D204C-811E-4806-8049-D2AAA81CD87B}"/>
              </a:ext>
            </a:extLst>
          </p:cNvPr>
          <p:cNvSpPr txBox="1"/>
          <p:nvPr/>
        </p:nvSpPr>
        <p:spPr>
          <a:xfrm>
            <a:off x="7432133" y="3740816"/>
            <a:ext cx="2945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K-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Neighbors</a:t>
            </a:r>
            <a:r>
              <a:rPr lang="it-IT" dirty="0"/>
              <a:t>: 	</a:t>
            </a:r>
            <a:r>
              <a:rPr lang="it-IT" i="1" dirty="0"/>
              <a:t>56%</a:t>
            </a:r>
          </a:p>
          <a:p>
            <a:r>
              <a:rPr lang="it-IT" dirty="0" err="1"/>
              <a:t>XGBoost</a:t>
            </a:r>
            <a:r>
              <a:rPr lang="it-IT" dirty="0"/>
              <a:t>:			   	</a:t>
            </a:r>
            <a:r>
              <a:rPr lang="it-IT" i="1" dirty="0"/>
              <a:t>57%</a:t>
            </a:r>
          </a:p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:	   	</a:t>
            </a:r>
            <a:r>
              <a:rPr lang="it-IT" i="1" dirty="0"/>
              <a:t>57%</a:t>
            </a:r>
          </a:p>
          <a:p>
            <a:r>
              <a:rPr lang="it-IT" dirty="0" err="1"/>
              <a:t>Neural</a:t>
            </a:r>
            <a:r>
              <a:rPr lang="it-IT" dirty="0"/>
              <a:t> Network: 	   	</a:t>
            </a:r>
            <a:r>
              <a:rPr lang="it-IT" i="1" dirty="0"/>
              <a:t>56%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9EA2024-D1DE-4155-85D6-D74884CC5272}"/>
              </a:ext>
            </a:extLst>
          </p:cNvPr>
          <p:cNvSpPr txBox="1"/>
          <p:nvPr/>
        </p:nvSpPr>
        <p:spPr>
          <a:xfrm>
            <a:off x="8314467" y="1812758"/>
            <a:ext cx="1180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(</a:t>
            </a:r>
            <a:r>
              <a:rPr lang="it-IT" i="1" dirty="0" err="1"/>
              <a:t>Accuracy</a:t>
            </a:r>
            <a:r>
              <a:rPr lang="it-IT" dirty="0"/>
              <a:t>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D2D0CCA-9E37-4991-9882-B942342E99B6}"/>
              </a:ext>
            </a:extLst>
          </p:cNvPr>
          <p:cNvSpPr txBox="1"/>
          <p:nvPr/>
        </p:nvSpPr>
        <p:spPr>
          <a:xfrm>
            <a:off x="3164048" y="4108544"/>
            <a:ext cx="25582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06627B3-9E1B-49F0-B176-5F4B8B4CB7E9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17/21</a:t>
            </a:r>
          </a:p>
        </p:txBody>
      </p:sp>
    </p:spTree>
    <p:extLst>
      <p:ext uri="{BB962C8B-B14F-4D97-AF65-F5344CB8AC3E}">
        <p14:creationId xmlns:p14="http://schemas.microsoft.com/office/powerpoint/2010/main" val="22144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Classificazione Stazione 50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CCE121-D015-48A3-9985-112968B710F7}"/>
              </a:ext>
            </a:extLst>
          </p:cNvPr>
          <p:cNvSpPr txBox="1"/>
          <p:nvPr/>
        </p:nvSpPr>
        <p:spPr>
          <a:xfrm>
            <a:off x="492107" y="1339180"/>
            <a:ext cx="1169989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highlight>
                  <a:srgbClr val="FFFF00"/>
                </a:highlight>
              </a:rPr>
              <a:t>Modelli </a:t>
            </a:r>
            <a:r>
              <a:rPr lang="it-IT" b="1" dirty="0" err="1">
                <a:highlight>
                  <a:srgbClr val="FFFF00"/>
                </a:highlight>
              </a:rPr>
              <a:t>Anomaly</a:t>
            </a:r>
            <a:r>
              <a:rPr lang="it-IT" b="1" dirty="0">
                <a:highlight>
                  <a:srgbClr val="FFFF00"/>
                </a:highlight>
              </a:rPr>
              <a:t> </a:t>
            </a:r>
            <a:r>
              <a:rPr lang="it-IT" b="1" dirty="0" err="1">
                <a:highlight>
                  <a:srgbClr val="FFFF00"/>
                </a:highlight>
              </a:rPr>
              <a:t>Detection</a:t>
            </a:r>
            <a:br>
              <a:rPr lang="it-IT" b="1" dirty="0"/>
            </a:br>
            <a:endParaRPr lang="it-IT" b="1" dirty="0"/>
          </a:p>
          <a:p>
            <a:pPr>
              <a:lnSpc>
                <a:spcPct val="150000"/>
              </a:lnSpc>
            </a:pPr>
            <a:endParaRPr lang="it-IT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																	</a:t>
            </a:r>
            <a:endParaRPr lang="it-IT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						+ 											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C617EE-7744-4078-BB78-1F45419F2788}"/>
              </a:ext>
            </a:extLst>
          </p:cNvPr>
          <p:cNvSpPr txBox="1"/>
          <p:nvPr/>
        </p:nvSpPr>
        <p:spPr>
          <a:xfrm>
            <a:off x="5471085" y="483646"/>
            <a:ext cx="1246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(Dataset ST50)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5FB8CB-8F84-4A30-AA0A-DB99F693BD27}"/>
              </a:ext>
            </a:extLst>
          </p:cNvPr>
          <p:cNvSpPr txBox="1"/>
          <p:nvPr/>
        </p:nvSpPr>
        <p:spPr>
          <a:xfrm>
            <a:off x="3518488" y="2786210"/>
            <a:ext cx="170790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Train – Test Split 80% - 20%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8005B7-066A-471B-BA23-AF7BBA7AB2F6}"/>
              </a:ext>
            </a:extLst>
          </p:cNvPr>
          <p:cNvCxnSpPr>
            <a:cxnSpLocks/>
          </p:cNvCxnSpPr>
          <p:nvPr/>
        </p:nvCxnSpPr>
        <p:spPr>
          <a:xfrm flipV="1">
            <a:off x="5226393" y="2581835"/>
            <a:ext cx="2097772" cy="64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9EA2024-D1DE-4155-85D6-D74884CC5272}"/>
              </a:ext>
            </a:extLst>
          </p:cNvPr>
          <p:cNvSpPr txBox="1"/>
          <p:nvPr/>
        </p:nvSpPr>
        <p:spPr>
          <a:xfrm>
            <a:off x="9737906" y="1467671"/>
            <a:ext cx="1180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(</a:t>
            </a:r>
            <a:r>
              <a:rPr lang="it-IT" i="1" dirty="0" err="1"/>
              <a:t>Accuracy</a:t>
            </a:r>
            <a:r>
              <a:rPr lang="it-IT" dirty="0"/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9D92B61-B0CC-43CB-AEEA-A7235ECCBF7A}"/>
              </a:ext>
            </a:extLst>
          </p:cNvPr>
          <p:cNvSpPr txBox="1"/>
          <p:nvPr/>
        </p:nvSpPr>
        <p:spPr>
          <a:xfrm>
            <a:off x="9032070" y="2116737"/>
            <a:ext cx="2592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i="1" dirty="0">
                <a:solidFill>
                  <a:schemeClr val="tx1"/>
                </a:solidFill>
              </a:rPr>
              <a:t>744/7881</a:t>
            </a:r>
            <a:r>
              <a:rPr lang="it-IT" dirty="0">
                <a:solidFill>
                  <a:schemeClr val="tx1"/>
                </a:solidFill>
              </a:rPr>
              <a:t> scarti correttamente identificati 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3866856-ED31-4443-B3F8-4E0CACDAD853}"/>
              </a:ext>
            </a:extLst>
          </p:cNvPr>
          <p:cNvSpPr txBox="1"/>
          <p:nvPr/>
        </p:nvSpPr>
        <p:spPr>
          <a:xfrm>
            <a:off x="7295170" y="2196634"/>
            <a:ext cx="147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Autoencoder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979F70A-5BFB-4062-B593-8F20A65D8606}"/>
              </a:ext>
            </a:extLst>
          </p:cNvPr>
          <p:cNvSpPr txBox="1"/>
          <p:nvPr/>
        </p:nvSpPr>
        <p:spPr>
          <a:xfrm>
            <a:off x="7295170" y="3059668"/>
            <a:ext cx="170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Isolation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Forest</a:t>
            </a:r>
            <a:endParaRPr lang="it-IT" dirty="0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69B46D8-8E88-4951-A124-4574A885F7FD}"/>
              </a:ext>
            </a:extLst>
          </p:cNvPr>
          <p:cNvCxnSpPr>
            <a:cxnSpLocks/>
          </p:cNvCxnSpPr>
          <p:nvPr/>
        </p:nvCxnSpPr>
        <p:spPr>
          <a:xfrm>
            <a:off x="5226393" y="3298924"/>
            <a:ext cx="2064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80A392E-268E-42DA-9818-084F2AEE9DFB}"/>
              </a:ext>
            </a:extLst>
          </p:cNvPr>
          <p:cNvSpPr txBox="1"/>
          <p:nvPr/>
        </p:nvSpPr>
        <p:spPr>
          <a:xfrm>
            <a:off x="9062369" y="3042802"/>
            <a:ext cx="25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i="1" dirty="0">
                <a:solidFill>
                  <a:schemeClr val="tx1"/>
                </a:solidFill>
              </a:rPr>
              <a:t>Zero Rule</a:t>
            </a:r>
            <a:endParaRPr lang="it-IT" i="1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D6800D8-1A0C-42D1-9338-49C019E63364}"/>
              </a:ext>
            </a:extLst>
          </p:cNvPr>
          <p:cNvSpPr txBox="1"/>
          <p:nvPr/>
        </p:nvSpPr>
        <p:spPr>
          <a:xfrm>
            <a:off x="3252931" y="4580812"/>
            <a:ext cx="2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+</a:t>
            </a:r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58F3232-2952-4962-A302-B1A19BEA6165}"/>
              </a:ext>
            </a:extLst>
          </p:cNvPr>
          <p:cNvSpPr txBox="1"/>
          <p:nvPr/>
        </p:nvSpPr>
        <p:spPr>
          <a:xfrm>
            <a:off x="3518488" y="4325294"/>
            <a:ext cx="2434077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Train – Test – </a:t>
            </a:r>
            <a:r>
              <a:rPr lang="it-IT" dirty="0" err="1">
                <a:solidFill>
                  <a:schemeClr val="tx1"/>
                </a:solidFill>
              </a:rPr>
              <a:t>Validation</a:t>
            </a:r>
            <a:r>
              <a:rPr lang="it-IT" dirty="0">
                <a:solidFill>
                  <a:schemeClr val="tx1"/>
                </a:solidFill>
              </a:rPr>
              <a:t> Split </a:t>
            </a:r>
            <a:r>
              <a:rPr lang="it-IT" dirty="0"/>
              <a:t>6</a:t>
            </a:r>
            <a:r>
              <a:rPr lang="it-IT" dirty="0">
                <a:solidFill>
                  <a:schemeClr val="tx1"/>
                </a:solidFill>
              </a:rPr>
              <a:t>0% - 20% - 20%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9BCD1FE-A985-410F-95F7-1D5AB44AC06B}"/>
              </a:ext>
            </a:extLst>
          </p:cNvPr>
          <p:cNvCxnSpPr>
            <a:cxnSpLocks/>
          </p:cNvCxnSpPr>
          <p:nvPr/>
        </p:nvCxnSpPr>
        <p:spPr>
          <a:xfrm>
            <a:off x="5952565" y="4804995"/>
            <a:ext cx="1338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9FFFCE2-4E24-4155-8BD7-E031E99A9999}"/>
              </a:ext>
            </a:extLst>
          </p:cNvPr>
          <p:cNvSpPr txBox="1"/>
          <p:nvPr/>
        </p:nvSpPr>
        <p:spPr>
          <a:xfrm>
            <a:off x="7444290" y="4346730"/>
            <a:ext cx="1884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Multivariate </a:t>
            </a:r>
            <a:r>
              <a:rPr lang="it-IT" dirty="0" err="1"/>
              <a:t>Gaussian</a:t>
            </a:r>
            <a:r>
              <a:rPr lang="it-IT" dirty="0"/>
              <a:t> Distribution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E4D8A00-2E5E-4FA7-B595-C9B71C033426}"/>
              </a:ext>
            </a:extLst>
          </p:cNvPr>
          <p:cNvSpPr txBox="1"/>
          <p:nvPr/>
        </p:nvSpPr>
        <p:spPr>
          <a:xfrm>
            <a:off x="9303217" y="4069731"/>
            <a:ext cx="2368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Indica tutte le osservazioni come scarti</a:t>
            </a:r>
          </a:p>
          <a:p>
            <a:pPr algn="ctr"/>
            <a:r>
              <a:rPr lang="it-IT" dirty="0"/>
              <a:t>(solo 1592)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64D0547-FB7C-4A92-B484-BF5D80DA36A0}"/>
              </a:ext>
            </a:extLst>
          </p:cNvPr>
          <p:cNvSpPr txBox="1"/>
          <p:nvPr/>
        </p:nvSpPr>
        <p:spPr>
          <a:xfrm>
            <a:off x="492107" y="369251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Dataset sbilanciato (44 a 1) </a:t>
            </a:r>
            <a:endParaRPr lang="it-IT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B8E078E-1D7B-4FEF-993A-CFE501C31780}"/>
              </a:ext>
            </a:extLst>
          </p:cNvPr>
          <p:cNvSpPr txBox="1"/>
          <p:nvPr/>
        </p:nvSpPr>
        <p:spPr>
          <a:xfrm>
            <a:off x="492107" y="5643874"/>
            <a:ext cx="861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NB </a:t>
            </a:r>
            <a:r>
              <a:rPr lang="it-IT" dirty="0"/>
              <a:t>A fronte dei risultati ottenuti si stabilisce che non è possibile sostituire la stazione ST50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5FEFCD2-A657-400D-B112-ADCD0337BDAD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18/21</a:t>
            </a:r>
          </a:p>
        </p:txBody>
      </p:sp>
    </p:spTree>
    <p:extLst>
      <p:ext uri="{BB962C8B-B14F-4D97-AF65-F5344CB8AC3E}">
        <p14:creationId xmlns:p14="http://schemas.microsoft.com/office/powerpoint/2010/main" val="376446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22" grpId="0"/>
      <p:bldP spid="23" grpId="0"/>
      <p:bldP spid="28" grpId="0"/>
      <p:bldP spid="34" grpId="0"/>
      <p:bldP spid="35" grpId="0"/>
      <p:bldP spid="38" grpId="0"/>
      <p:bldP spid="39" grpId="0"/>
      <p:bldP spid="41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Classificazione Stazione 60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1E57FCD-0848-4AA9-A503-8F591DF1BFB9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9FCF5D1-3AF7-43E6-9D0B-48376A1CA763}"/>
              </a:ext>
            </a:extLst>
          </p:cNvPr>
          <p:cNvSpPr txBox="1"/>
          <p:nvPr/>
        </p:nvSpPr>
        <p:spPr>
          <a:xfrm>
            <a:off x="492107" y="1035251"/>
            <a:ext cx="1135055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Classificare l’esito della produzione alla stazione ST60</a:t>
            </a:r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/>
              <a:t>Funzione di guadagno </a:t>
            </a:r>
            <a:r>
              <a:rPr lang="it-IT" dirty="0"/>
              <a:t>personalizzata da massimizzare:</a:t>
            </a: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highlight>
                  <a:srgbClr val="FFFF00"/>
                </a:highlight>
              </a:rPr>
              <a:t>Modelli Classici</a:t>
            </a:r>
            <a:endParaRPr lang="it-IT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87B70F3-8A37-4659-90E9-3038B4DE653F}"/>
              </a:ext>
            </a:extLst>
          </p:cNvPr>
          <p:cNvSpPr txBox="1"/>
          <p:nvPr/>
        </p:nvSpPr>
        <p:spPr>
          <a:xfrm>
            <a:off x="5471085" y="483646"/>
            <a:ext cx="1246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(Dataset ST60)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906EA1E-5D20-49DB-BD97-17B543E0BEB3}"/>
              </a:ext>
            </a:extLst>
          </p:cNvPr>
          <p:cNvSpPr txBox="1"/>
          <p:nvPr/>
        </p:nvSpPr>
        <p:spPr>
          <a:xfrm>
            <a:off x="3132463" y="3588433"/>
            <a:ext cx="170790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Train – Test Split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B11C528-6B54-4B6A-83AD-550B129A9DF0}"/>
              </a:ext>
            </a:extLst>
          </p:cNvPr>
          <p:cNvCxnSpPr>
            <a:cxnSpLocks/>
          </p:cNvCxnSpPr>
          <p:nvPr/>
        </p:nvCxnSpPr>
        <p:spPr>
          <a:xfrm flipV="1">
            <a:off x="4840368" y="3364440"/>
            <a:ext cx="944451" cy="37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F3EB959-B1A5-46F1-A479-C80D63941A46}"/>
              </a:ext>
            </a:extLst>
          </p:cNvPr>
          <p:cNvSpPr txBox="1"/>
          <p:nvPr/>
        </p:nvSpPr>
        <p:spPr>
          <a:xfrm>
            <a:off x="492107" y="3429000"/>
            <a:ext cx="262037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b="1" dirty="0">
                <a:solidFill>
                  <a:srgbClr val="00B050"/>
                </a:solidFill>
              </a:rPr>
              <a:t>Dataset bilanciato</a:t>
            </a:r>
          </a:p>
          <a:p>
            <a:pPr algn="ctr">
              <a:lnSpc>
                <a:spcPct val="150000"/>
              </a:lnSpc>
            </a:pPr>
            <a:r>
              <a:rPr lang="it-IT" b="1" dirty="0">
                <a:solidFill>
                  <a:srgbClr val="00B050"/>
                </a:solidFill>
              </a:rPr>
              <a:t>(Random </a:t>
            </a:r>
            <a:r>
              <a:rPr lang="it-IT" b="1" dirty="0" err="1">
                <a:solidFill>
                  <a:srgbClr val="00B050"/>
                </a:solidFill>
              </a:rPr>
              <a:t>Undersampling</a:t>
            </a:r>
            <a:r>
              <a:rPr lang="it-IT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77DB70-3DF6-4FCE-8EC6-F0952E167231}"/>
              </a:ext>
            </a:extLst>
          </p:cNvPr>
          <p:cNvSpPr txBox="1"/>
          <p:nvPr/>
        </p:nvSpPr>
        <p:spPr>
          <a:xfrm>
            <a:off x="6828567" y="1901510"/>
            <a:ext cx="3185013" cy="46307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i="1" dirty="0"/>
              <a:t>2∗TP+ (−20)∗FP+ (−1)∗FN+ 2∗TN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DCCBBDE2-7F0B-48EB-8079-68CD8B5D430F}"/>
              </a:ext>
            </a:extLst>
          </p:cNvPr>
          <p:cNvCxnSpPr>
            <a:cxnSpLocks/>
          </p:cNvCxnSpPr>
          <p:nvPr/>
        </p:nvCxnSpPr>
        <p:spPr>
          <a:xfrm>
            <a:off x="4840368" y="3969987"/>
            <a:ext cx="944451" cy="27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3661EAE-EA11-4F1B-9FA2-B3D75D96F16B}"/>
              </a:ext>
            </a:extLst>
          </p:cNvPr>
          <p:cNvSpPr txBox="1"/>
          <p:nvPr/>
        </p:nvSpPr>
        <p:spPr>
          <a:xfrm>
            <a:off x="5984796" y="2983761"/>
            <a:ext cx="177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80% 5-Fold CV</a:t>
            </a:r>
            <a:br>
              <a:rPr lang="it-IT" dirty="0"/>
            </a:br>
            <a:r>
              <a:rPr lang="it-IT" dirty="0"/>
              <a:t> + </a:t>
            </a:r>
            <a:r>
              <a:rPr lang="it-IT" dirty="0" err="1"/>
              <a:t>AutoML</a:t>
            </a:r>
            <a:endParaRPr lang="it-IT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0FAE50C-F5AB-4B10-9472-1DED1CFCA0AF}"/>
              </a:ext>
            </a:extLst>
          </p:cNvPr>
          <p:cNvSpPr txBox="1"/>
          <p:nvPr/>
        </p:nvSpPr>
        <p:spPr>
          <a:xfrm>
            <a:off x="6194840" y="4072279"/>
            <a:ext cx="135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20% Test Set</a:t>
            </a:r>
          </a:p>
        </p:txBody>
      </p:sp>
      <p:graphicFrame>
        <p:nvGraphicFramePr>
          <p:cNvPr id="41" name="Tabella 41">
            <a:extLst>
              <a:ext uri="{FF2B5EF4-FFF2-40B4-BE49-F238E27FC236}">
                <a16:creationId xmlns:a16="http://schemas.microsoft.com/office/drawing/2014/main" id="{89B541FF-1D88-4379-95F0-BFB927810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2168"/>
              </p:ext>
            </p:extLst>
          </p:nvPr>
        </p:nvGraphicFramePr>
        <p:xfrm>
          <a:off x="1902164" y="4790203"/>
          <a:ext cx="83840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816">
                  <a:extLst>
                    <a:ext uri="{9D8B030D-6E8A-4147-A177-3AD203B41FA5}">
                      <a16:colId xmlns:a16="http://schemas.microsoft.com/office/drawing/2014/main" val="944621119"/>
                    </a:ext>
                  </a:extLst>
                </a:gridCol>
                <a:gridCol w="1676816">
                  <a:extLst>
                    <a:ext uri="{9D8B030D-6E8A-4147-A177-3AD203B41FA5}">
                      <a16:colId xmlns:a16="http://schemas.microsoft.com/office/drawing/2014/main" val="445649773"/>
                    </a:ext>
                  </a:extLst>
                </a:gridCol>
                <a:gridCol w="1676816">
                  <a:extLst>
                    <a:ext uri="{9D8B030D-6E8A-4147-A177-3AD203B41FA5}">
                      <a16:colId xmlns:a16="http://schemas.microsoft.com/office/drawing/2014/main" val="1480696535"/>
                    </a:ext>
                  </a:extLst>
                </a:gridCol>
                <a:gridCol w="1130936">
                  <a:extLst>
                    <a:ext uri="{9D8B030D-6E8A-4147-A177-3AD203B41FA5}">
                      <a16:colId xmlns:a16="http://schemas.microsoft.com/office/drawing/2014/main" val="1159070163"/>
                    </a:ext>
                  </a:extLst>
                </a:gridCol>
                <a:gridCol w="2222696">
                  <a:extLst>
                    <a:ext uri="{9D8B030D-6E8A-4147-A177-3AD203B41FA5}">
                      <a16:colId xmlns:a16="http://schemas.microsoft.com/office/drawing/2014/main" val="3431484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Random </a:t>
                      </a:r>
                      <a:r>
                        <a:rPr lang="it-IT" dirty="0" err="1"/>
                        <a:t>Forest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XGBoost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Neural</a:t>
                      </a:r>
                      <a:r>
                        <a:rPr lang="it-IT" dirty="0"/>
                        <a:t>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1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/>
                        <a:t>Guadagno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-17229.4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-18008.4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-18246.6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highlight>
                            <a:srgbClr val="00FF00"/>
                          </a:highlight>
                        </a:rPr>
                        <a:t>-12537.2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4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0.733468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0.726846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0.727473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highlight>
                            <a:srgbClr val="00FF00"/>
                          </a:highlight>
                        </a:rPr>
                        <a:t>0.750731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558229"/>
                  </a:ext>
                </a:extLst>
              </a:tr>
            </a:tbl>
          </a:graphicData>
        </a:graphic>
      </p:graphicFrame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C0EF67B-48B1-4EB6-95F1-8B741B1332C4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19/21</a:t>
            </a:r>
          </a:p>
        </p:txBody>
      </p:sp>
    </p:spTree>
    <p:extLst>
      <p:ext uri="{BB962C8B-B14F-4D97-AF65-F5344CB8AC3E}">
        <p14:creationId xmlns:p14="http://schemas.microsoft.com/office/powerpoint/2010/main" val="130226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9" grpId="0" animBg="1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Introduzione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066CA06-1410-40A8-B623-453F6A9B3073}"/>
              </a:ext>
            </a:extLst>
          </p:cNvPr>
          <p:cNvSpPr txBox="1"/>
          <p:nvPr/>
        </p:nvSpPr>
        <p:spPr>
          <a:xfrm>
            <a:off x="429065" y="1191444"/>
            <a:ext cx="11350559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>BOSCH VHIT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Multinazionale il cui business è dedicato al settore </a:t>
            </a:r>
            <a:r>
              <a:rPr lang="it-IT" i="1" dirty="0">
                <a:solidFill>
                  <a:schemeClr val="tx1"/>
                </a:solidFill>
              </a:rPr>
              <a:t>Automotive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i="1" dirty="0">
                <a:solidFill>
                  <a:schemeClr val="tx1"/>
                </a:solidFill>
              </a:rPr>
              <a:t>Consumer </a:t>
            </a:r>
            <a:r>
              <a:rPr lang="it-IT" i="1" dirty="0" err="1">
                <a:solidFill>
                  <a:schemeClr val="tx1"/>
                </a:solidFill>
              </a:rPr>
              <a:t>Goods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i="1" dirty="0">
                <a:solidFill>
                  <a:schemeClr val="tx1"/>
                </a:solidFill>
              </a:rPr>
              <a:t>Energy and Building Technology</a:t>
            </a:r>
            <a:r>
              <a:rPr lang="it-IT" dirty="0">
                <a:solidFill>
                  <a:schemeClr val="tx1"/>
                </a:solidFill>
              </a:rPr>
              <a:t>, nel caso in esame lo stabilimento produce </a:t>
            </a:r>
            <a:r>
              <a:rPr lang="it-IT" u="sng" dirty="0">
                <a:solidFill>
                  <a:schemeClr val="tx1"/>
                </a:solidFill>
              </a:rPr>
              <a:t>componenti per mezzi di trasporto</a:t>
            </a:r>
            <a:r>
              <a:rPr lang="it-IT" dirty="0">
                <a:solidFill>
                  <a:schemeClr val="tx1"/>
                </a:solidFill>
              </a:rPr>
              <a:t>.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Bosch investe fortemente nella digitalizzazione dell’</a:t>
            </a:r>
            <a:r>
              <a:rPr lang="it-IT" b="1" dirty="0">
                <a:solidFill>
                  <a:schemeClr val="tx1"/>
                </a:solidFill>
              </a:rPr>
              <a:t>industria 4.0</a:t>
            </a:r>
            <a:r>
              <a:rPr lang="it-IT" dirty="0">
                <a:solidFill>
                  <a:schemeClr val="tx1"/>
                </a:solidFill>
              </a:rPr>
              <a:t>, l’utilizzo dei dati è una componente fondamentale per migliorare i processi produttivi e garantire costi sostenibili.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A tale scopo viene fornito un Dataset relativo alla linea di montaggio </a:t>
            </a:r>
            <a:r>
              <a:rPr lang="it-IT" b="1" dirty="0"/>
              <a:t>MVP11</a:t>
            </a:r>
            <a:r>
              <a:rPr lang="it-IT" dirty="0"/>
              <a:t> dello stabilimento VHIT di Offanengo</a:t>
            </a:r>
          </a:p>
          <a:p>
            <a:pPr>
              <a:lnSpc>
                <a:spcPct val="150000"/>
              </a:lnSpc>
            </a:pP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it-IT" b="1" dirty="0">
                <a:solidFill>
                  <a:srgbClr val="FF0000"/>
                </a:solidFill>
              </a:rPr>
              <a:t>OBIETTIVO: </a:t>
            </a:r>
            <a:r>
              <a:rPr lang="it-IT" dirty="0">
                <a:solidFill>
                  <a:schemeClr val="tx1"/>
                </a:solidFill>
              </a:rPr>
              <a:t>Analizzare i dati per valutare l’eventual</a:t>
            </a:r>
            <a:r>
              <a:rPr lang="it-IT" dirty="0"/>
              <a:t>e presenza di </a:t>
            </a:r>
            <a:r>
              <a:rPr lang="it-IT" dirty="0">
                <a:solidFill>
                  <a:schemeClr val="tx1"/>
                </a:solidFill>
              </a:rPr>
              <a:t>correlazioni e pattern nel processo di produzione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DAC65B-5077-496C-9520-9145963C1C5C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2/21</a:t>
            </a:r>
          </a:p>
        </p:txBody>
      </p:sp>
    </p:spTree>
    <p:extLst>
      <p:ext uri="{BB962C8B-B14F-4D97-AF65-F5344CB8AC3E}">
        <p14:creationId xmlns:p14="http://schemas.microsoft.com/office/powerpoint/2010/main" val="1901212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Classificazione Stazione 60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1E57FCD-0848-4AA9-A503-8F591DF1BFB9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9FCF5D1-3AF7-43E6-9D0B-48376A1CA763}"/>
              </a:ext>
            </a:extLst>
          </p:cNvPr>
          <p:cNvSpPr txBox="1"/>
          <p:nvPr/>
        </p:nvSpPr>
        <p:spPr>
          <a:xfrm>
            <a:off x="492107" y="1035251"/>
            <a:ext cx="355157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highlight>
                  <a:srgbClr val="FFFF00"/>
                </a:highlight>
              </a:rPr>
              <a:t>Modelli </a:t>
            </a:r>
            <a:r>
              <a:rPr lang="it-IT" b="1" dirty="0" err="1">
                <a:highlight>
                  <a:srgbClr val="FFFF00"/>
                </a:highlight>
              </a:rPr>
              <a:t>Anomaly</a:t>
            </a:r>
            <a:r>
              <a:rPr lang="it-IT" b="1" dirty="0">
                <a:highlight>
                  <a:srgbClr val="FFFF00"/>
                </a:highlight>
              </a:rPr>
              <a:t> </a:t>
            </a:r>
            <a:r>
              <a:rPr lang="it-IT" b="1" dirty="0" err="1">
                <a:highlight>
                  <a:srgbClr val="FFFF00"/>
                </a:highlight>
              </a:rPr>
              <a:t>Detection</a:t>
            </a:r>
            <a:endParaRPr lang="it-IT" i="1" dirty="0">
              <a:solidFill>
                <a:schemeClr val="tx1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87B70F3-8A37-4659-90E9-3038B4DE653F}"/>
              </a:ext>
            </a:extLst>
          </p:cNvPr>
          <p:cNvSpPr txBox="1"/>
          <p:nvPr/>
        </p:nvSpPr>
        <p:spPr>
          <a:xfrm>
            <a:off x="5471085" y="483646"/>
            <a:ext cx="1246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(Dataset ST60)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F3EB959-B1A5-46F1-A479-C80D63941A46}"/>
              </a:ext>
            </a:extLst>
          </p:cNvPr>
          <p:cNvSpPr txBox="1"/>
          <p:nvPr/>
        </p:nvSpPr>
        <p:spPr>
          <a:xfrm>
            <a:off x="492107" y="2806835"/>
            <a:ext cx="296784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b="1" dirty="0">
                <a:solidFill>
                  <a:srgbClr val="FF0000"/>
                </a:solidFill>
              </a:rPr>
              <a:t>Dataset sbilanciato (34,6 a 1)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5B3D80D-54BA-4EF6-8051-48A040DC584B}"/>
              </a:ext>
            </a:extLst>
          </p:cNvPr>
          <p:cNvSpPr txBox="1"/>
          <p:nvPr/>
        </p:nvSpPr>
        <p:spPr>
          <a:xfrm>
            <a:off x="3682701" y="2571688"/>
            <a:ext cx="170790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Train – Test Split 80% - 20%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77AE67FB-A826-4A48-A6F5-B28D35C267EB}"/>
              </a:ext>
            </a:extLst>
          </p:cNvPr>
          <p:cNvCxnSpPr>
            <a:cxnSpLocks/>
          </p:cNvCxnSpPr>
          <p:nvPr/>
        </p:nvCxnSpPr>
        <p:spPr>
          <a:xfrm flipV="1">
            <a:off x="5390606" y="2158839"/>
            <a:ext cx="1711234" cy="85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3B94B43-C631-4646-91F8-87583B84C83A}"/>
              </a:ext>
            </a:extLst>
          </p:cNvPr>
          <p:cNvSpPr txBox="1"/>
          <p:nvPr/>
        </p:nvSpPr>
        <p:spPr>
          <a:xfrm>
            <a:off x="7459383" y="1974173"/>
            <a:ext cx="147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Autoencoder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CDAD1B7-DFA9-459B-9E0B-58131AE3405E}"/>
              </a:ext>
            </a:extLst>
          </p:cNvPr>
          <p:cNvSpPr txBox="1"/>
          <p:nvPr/>
        </p:nvSpPr>
        <p:spPr>
          <a:xfrm>
            <a:off x="7340528" y="3595551"/>
            <a:ext cx="170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Isolation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Forest</a:t>
            </a:r>
            <a:endParaRPr lang="it-IT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D4CB8661-B1D7-496D-9303-3B3221AEB884}"/>
              </a:ext>
            </a:extLst>
          </p:cNvPr>
          <p:cNvCxnSpPr>
            <a:cxnSpLocks/>
          </p:cNvCxnSpPr>
          <p:nvPr/>
        </p:nvCxnSpPr>
        <p:spPr>
          <a:xfrm>
            <a:off x="5390606" y="3243630"/>
            <a:ext cx="1711234" cy="536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72309F3-93A9-4F76-8135-7464EC4D8ADF}"/>
              </a:ext>
            </a:extLst>
          </p:cNvPr>
          <p:cNvSpPr txBox="1"/>
          <p:nvPr/>
        </p:nvSpPr>
        <p:spPr>
          <a:xfrm>
            <a:off x="9287123" y="1549271"/>
            <a:ext cx="2592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i="1" dirty="0"/>
              <a:t>1238</a:t>
            </a:r>
            <a:r>
              <a:rPr lang="it-IT" i="1" dirty="0">
                <a:solidFill>
                  <a:schemeClr val="tx1"/>
                </a:solidFill>
              </a:rPr>
              <a:t>/27938 </a:t>
            </a:r>
            <a:br>
              <a:rPr lang="it-IT" i="1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scarti correttamente identificati 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B43B65E-AEB8-40BE-B14F-6E39CAD8B750}"/>
              </a:ext>
            </a:extLst>
          </p:cNvPr>
          <p:cNvSpPr txBox="1"/>
          <p:nvPr/>
        </p:nvSpPr>
        <p:spPr>
          <a:xfrm>
            <a:off x="10133340" y="242378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(4.3%)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3AC825E-0EF2-4D99-8ACB-505014DDEC76}"/>
              </a:ext>
            </a:extLst>
          </p:cNvPr>
          <p:cNvSpPr txBox="1"/>
          <p:nvPr/>
        </p:nvSpPr>
        <p:spPr>
          <a:xfrm>
            <a:off x="9287121" y="3595551"/>
            <a:ext cx="2592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i="1" dirty="0"/>
              <a:t>1501/27938</a:t>
            </a:r>
          </a:p>
          <a:p>
            <a:pPr algn="ctr"/>
            <a:r>
              <a:rPr lang="it-IT" dirty="0"/>
              <a:t>scarti correttamente identificati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45D025E-49CE-4AE7-9441-0BCF4A069F5C}"/>
              </a:ext>
            </a:extLst>
          </p:cNvPr>
          <p:cNvSpPr txBox="1"/>
          <p:nvPr/>
        </p:nvSpPr>
        <p:spPr>
          <a:xfrm>
            <a:off x="10133340" y="451888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(5.38%)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5331F1B-C3FA-41AA-A8FF-506D6042FCF0}"/>
              </a:ext>
            </a:extLst>
          </p:cNvPr>
          <p:cNvSpPr txBox="1"/>
          <p:nvPr/>
        </p:nvSpPr>
        <p:spPr>
          <a:xfrm>
            <a:off x="492107" y="5378344"/>
            <a:ext cx="697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NB </a:t>
            </a:r>
            <a:r>
              <a:rPr lang="it-IT" dirty="0"/>
              <a:t>A fronte dei risultati ottenuti si preferisce l’utilizzo dei Modelli Classici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DF822FB-F02C-4FCC-8E12-7367507F0F8F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20/21</a:t>
            </a:r>
          </a:p>
        </p:txBody>
      </p:sp>
    </p:spTree>
    <p:extLst>
      <p:ext uri="{BB962C8B-B14F-4D97-AF65-F5344CB8AC3E}">
        <p14:creationId xmlns:p14="http://schemas.microsoft.com/office/powerpoint/2010/main" val="173051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0" grpId="0"/>
      <p:bldP spid="32" grpId="0"/>
      <p:bldP spid="34" grpId="0"/>
      <p:bldP spid="11" grpId="0"/>
      <p:bldP spid="35" grpId="0"/>
      <p:bldP spid="35" grpId="1"/>
      <p:bldP spid="36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Conclusioni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C974DA-E1E3-46C2-9216-97D832E01FE5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21/21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598125-6841-4DC9-9E88-3530F89BB2D3}"/>
              </a:ext>
            </a:extLst>
          </p:cNvPr>
          <p:cNvSpPr txBox="1"/>
          <p:nvPr/>
        </p:nvSpPr>
        <p:spPr>
          <a:xfrm>
            <a:off x="553916" y="4848101"/>
            <a:ext cx="1116623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Riconoscimento immagini </a:t>
            </a:r>
            <a:r>
              <a:rPr lang="it-IT" dirty="0"/>
              <a:t>per valutare la corretta dimensione dei componenti e il corretto assemblaggio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Tenere traccia del </a:t>
            </a:r>
            <a:r>
              <a:rPr lang="it-IT" b="1" dirty="0"/>
              <a:t>tempo</a:t>
            </a:r>
            <a:r>
              <a:rPr lang="it-IT" dirty="0"/>
              <a:t> ad ogni stazione per valutare eventuali relazioni tempo-scarti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Analisi di stagionalità </a:t>
            </a:r>
            <a:r>
              <a:rPr lang="it-IT" dirty="0"/>
              <a:t>per valutare pattern ricorrenti nella produzione (scarti o cali di produzione)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8BB6D61-10CC-4789-86DD-62F43706B4C0}"/>
              </a:ext>
            </a:extLst>
          </p:cNvPr>
          <p:cNvSpPr txBox="1"/>
          <p:nvPr/>
        </p:nvSpPr>
        <p:spPr>
          <a:xfrm>
            <a:off x="553916" y="950248"/>
            <a:ext cx="10972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Nessun modello di </a:t>
            </a:r>
            <a:r>
              <a:rPr lang="it-IT" b="1" dirty="0"/>
              <a:t>regressione</a:t>
            </a:r>
            <a:r>
              <a:rPr lang="it-IT" dirty="0"/>
              <a:t> riesce a spiegare le eventuali relazioni tra le variabili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Nessun modello di classificazione rappresenta un’alternativa alla stazione di collaudo ST50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I modelli di classificazione utilizzati per prevedere l’esito della produzione alla stazione ST60 devono essere valutati con una </a:t>
            </a:r>
            <a:r>
              <a:rPr lang="it-IT" b="1" dirty="0"/>
              <a:t>funzione di guadagno personalizzata </a:t>
            </a:r>
            <a:r>
              <a:rPr lang="it-IT" dirty="0"/>
              <a:t>dall’azienda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FF2321C0-0050-4DF6-9CDE-120259F428F3}"/>
              </a:ext>
            </a:extLst>
          </p:cNvPr>
          <p:cNvCxnSpPr/>
          <p:nvPr/>
        </p:nvCxnSpPr>
        <p:spPr>
          <a:xfrm>
            <a:off x="1179095" y="1381760"/>
            <a:ext cx="1858745" cy="430998"/>
          </a:xfrm>
          <a:prstGeom prst="bentConnector3">
            <a:avLst>
              <a:gd name="adj1" fmla="val -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664E54-43D9-4E8E-A3DB-BC8C6E406A4A}"/>
              </a:ext>
            </a:extLst>
          </p:cNvPr>
          <p:cNvSpPr txBox="1"/>
          <p:nvPr/>
        </p:nvSpPr>
        <p:spPr>
          <a:xfrm>
            <a:off x="3322320" y="1628092"/>
            <a:ext cx="624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Necessarie </a:t>
            </a:r>
            <a:r>
              <a:rPr lang="it-IT" b="1" dirty="0"/>
              <a:t>variabili più esplicative </a:t>
            </a:r>
            <a:r>
              <a:rPr lang="it-IT" dirty="0"/>
              <a:t>che attualmente sono omesse</a:t>
            </a:r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C044D3AA-705B-418C-A4B0-5FFEB815F64C}"/>
              </a:ext>
            </a:extLst>
          </p:cNvPr>
          <p:cNvCxnSpPr/>
          <p:nvPr/>
        </p:nvCxnSpPr>
        <p:spPr>
          <a:xfrm>
            <a:off x="1179095" y="1812758"/>
            <a:ext cx="1858745" cy="430998"/>
          </a:xfrm>
          <a:prstGeom prst="bentConnector3">
            <a:avLst>
              <a:gd name="adj1" fmla="val -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739B241-5F8C-4571-901F-11FA25735971}"/>
              </a:ext>
            </a:extLst>
          </p:cNvPr>
          <p:cNvSpPr txBox="1"/>
          <p:nvPr/>
        </p:nvSpPr>
        <p:spPr>
          <a:xfrm>
            <a:off x="3322320" y="2021669"/>
            <a:ext cx="749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potrebbero </a:t>
            </a:r>
            <a:r>
              <a:rPr lang="it-IT" b="1" dirty="0"/>
              <a:t>eliminare valori </a:t>
            </a:r>
            <a:r>
              <a:rPr lang="it-IT" b="1" dirty="0" err="1"/>
              <a:t>outlier</a:t>
            </a:r>
            <a:r>
              <a:rPr lang="it-IT" b="1" dirty="0"/>
              <a:t> </a:t>
            </a:r>
            <a:r>
              <a:rPr lang="it-IT" dirty="0"/>
              <a:t>ma minaccerebbe la validità del modello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8303A10D-519E-41F1-A0EA-5911182E8195}"/>
              </a:ext>
            </a:extLst>
          </p:cNvPr>
          <p:cNvSpPr txBox="1">
            <a:spLocks/>
          </p:cNvSpPr>
          <p:nvPr/>
        </p:nvSpPr>
        <p:spPr>
          <a:xfrm>
            <a:off x="429065" y="4037338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Sviluppi futuri per Bosch VHIT</a:t>
            </a:r>
          </a:p>
        </p:txBody>
      </p:sp>
    </p:spTree>
    <p:extLst>
      <p:ext uri="{BB962C8B-B14F-4D97-AF65-F5344CB8AC3E}">
        <p14:creationId xmlns:p14="http://schemas.microsoft.com/office/powerpoint/2010/main" val="13403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4BABD4D-3149-4689-8752-81AB45026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92" y="1629823"/>
            <a:ext cx="8516815" cy="359835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061C21F1-A83A-47AE-907F-AC97299550E6}"/>
              </a:ext>
            </a:extLst>
          </p:cNvPr>
          <p:cNvSpPr/>
          <p:nvPr/>
        </p:nvSpPr>
        <p:spPr>
          <a:xfrm>
            <a:off x="873760" y="1391920"/>
            <a:ext cx="1044448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46200B-1717-4FB5-A208-46EBE362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6654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it-IT" sz="6600" dirty="0"/>
              <a:t>GRAZIE PER L’ATTENZIONE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3D74F275-80FA-4EA7-B7FD-EE3EC5A6BF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9750" y="3228975"/>
            <a:ext cx="9525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88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Processo Produttivo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066CA06-1410-40A8-B623-453F6A9B3073}"/>
              </a:ext>
            </a:extLst>
          </p:cNvPr>
          <p:cNvSpPr txBox="1"/>
          <p:nvPr/>
        </p:nvSpPr>
        <p:spPr>
          <a:xfrm>
            <a:off x="429065" y="1191444"/>
            <a:ext cx="11350559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>BOSCH VHIT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Logica PULL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Assembly To Order (ATO)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Processo continuo e tecnicamente obbligato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/>
              <a:t>STAZIONE MVP11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Linea di produzione adibita all’assemblaggio di pompe del vuoto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Componente critico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Produzione e test devono essere affidabili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Problem</a:t>
            </a:r>
            <a:r>
              <a:rPr lang="it-IT" dirty="0"/>
              <a:t>i causano danni al cliente e danni contrattuali a Bosch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4755674-ECD5-455B-95C3-02F404EEDB6D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3/21</a:t>
            </a:r>
          </a:p>
        </p:txBody>
      </p:sp>
    </p:spTree>
    <p:extLst>
      <p:ext uri="{BB962C8B-B14F-4D97-AF65-F5344CB8AC3E}">
        <p14:creationId xmlns:p14="http://schemas.microsoft.com/office/powerpoint/2010/main" val="412832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Processo Produttivo</a:t>
            </a:r>
          </a:p>
        </p:txBody>
      </p:sp>
      <p:pic>
        <p:nvPicPr>
          <p:cNvPr id="4" name="Immagine 3" descr="Immagine che contiene sedendo, articoli, parcheggiato, schermo&#10;&#10;Descrizione generata automaticamente">
            <a:extLst>
              <a:ext uri="{FF2B5EF4-FFF2-40B4-BE49-F238E27FC236}">
                <a16:creationId xmlns:a16="http://schemas.microsoft.com/office/drawing/2014/main" id="{53341B13-9D2E-4F27-A459-A72DD8419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449" y="1209863"/>
            <a:ext cx="7901101" cy="4438273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DB45EC5F-1105-4C17-8884-323EA37222FE}"/>
              </a:ext>
            </a:extLst>
          </p:cNvPr>
          <p:cNvSpPr/>
          <p:nvPr/>
        </p:nvSpPr>
        <p:spPr>
          <a:xfrm>
            <a:off x="4642339" y="2787162"/>
            <a:ext cx="2549770" cy="2418501"/>
          </a:xfrm>
          <a:prstGeom prst="ellipse">
            <a:avLst/>
          </a:prstGeom>
          <a:solidFill>
            <a:srgbClr val="FF0000">
              <a:alpha val="1411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73F29F0-DCFA-40EC-8C62-DE36FE8D628C}"/>
              </a:ext>
            </a:extLst>
          </p:cNvPr>
          <p:cNvSpPr/>
          <p:nvPr/>
        </p:nvSpPr>
        <p:spPr>
          <a:xfrm rot="20728161">
            <a:off x="5774399" y="1870447"/>
            <a:ext cx="4683433" cy="3117103"/>
          </a:xfrm>
          <a:prstGeom prst="ellipse">
            <a:avLst/>
          </a:prstGeom>
          <a:solidFill>
            <a:srgbClr val="FF0000">
              <a:alpha val="1411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6001DBD0-660F-4F3C-A569-E7F8DCF66B5D}"/>
              </a:ext>
            </a:extLst>
          </p:cNvPr>
          <p:cNvSpPr/>
          <p:nvPr/>
        </p:nvSpPr>
        <p:spPr>
          <a:xfrm>
            <a:off x="5224763" y="602585"/>
            <a:ext cx="1384921" cy="3117103"/>
          </a:xfrm>
          <a:prstGeom prst="ellipse">
            <a:avLst/>
          </a:prstGeom>
          <a:solidFill>
            <a:srgbClr val="FF0000">
              <a:alpha val="1411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FB6D4107-4536-46C6-AB80-1601C4157D24}"/>
              </a:ext>
            </a:extLst>
          </p:cNvPr>
          <p:cNvSpPr/>
          <p:nvPr/>
        </p:nvSpPr>
        <p:spPr>
          <a:xfrm rot="4931454">
            <a:off x="2797329" y="2560395"/>
            <a:ext cx="2813941" cy="4540902"/>
          </a:xfrm>
          <a:prstGeom prst="ellipse">
            <a:avLst/>
          </a:prstGeom>
          <a:solidFill>
            <a:srgbClr val="FF0000">
              <a:alpha val="1411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0915018-1A8F-4217-9399-8D7135C216B9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4/21</a:t>
            </a:r>
          </a:p>
        </p:txBody>
      </p:sp>
    </p:spTree>
    <p:extLst>
      <p:ext uri="{BB962C8B-B14F-4D97-AF65-F5344CB8AC3E}">
        <p14:creationId xmlns:p14="http://schemas.microsoft.com/office/powerpoint/2010/main" val="260687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Processo Produttivo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23534A-B0AE-43C8-BC04-BD6FC90CD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58" y="1073681"/>
            <a:ext cx="9589084" cy="4710637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7643C5DA-520A-4BFA-B2D1-580ECF4685B2}"/>
              </a:ext>
            </a:extLst>
          </p:cNvPr>
          <p:cNvSpPr/>
          <p:nvPr/>
        </p:nvSpPr>
        <p:spPr>
          <a:xfrm>
            <a:off x="6787662" y="2778369"/>
            <a:ext cx="1477107" cy="1529862"/>
          </a:xfrm>
          <a:prstGeom prst="rect">
            <a:avLst/>
          </a:prstGeom>
          <a:solidFill>
            <a:srgbClr val="FF0000">
              <a:alpha val="1411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C352A025-1DBB-4261-8CA7-82B80231D431}"/>
              </a:ext>
            </a:extLst>
          </p:cNvPr>
          <p:cNvSpPr/>
          <p:nvPr/>
        </p:nvSpPr>
        <p:spPr>
          <a:xfrm>
            <a:off x="5310555" y="1813169"/>
            <a:ext cx="1477107" cy="1529862"/>
          </a:xfrm>
          <a:prstGeom prst="rect">
            <a:avLst/>
          </a:prstGeom>
          <a:solidFill>
            <a:srgbClr val="FF0000">
              <a:alpha val="1411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2D4AFA3-C47A-4A58-8D48-CB9FC6407F97}"/>
              </a:ext>
            </a:extLst>
          </p:cNvPr>
          <p:cNvSpPr/>
          <p:nvPr/>
        </p:nvSpPr>
        <p:spPr>
          <a:xfrm>
            <a:off x="3709182" y="2013438"/>
            <a:ext cx="1477107" cy="1529862"/>
          </a:xfrm>
          <a:prstGeom prst="rect">
            <a:avLst/>
          </a:prstGeom>
          <a:solidFill>
            <a:srgbClr val="FF0000">
              <a:alpha val="1411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B9B3E83-6728-45B0-80E1-C95550B489A4}"/>
              </a:ext>
            </a:extLst>
          </p:cNvPr>
          <p:cNvSpPr/>
          <p:nvPr/>
        </p:nvSpPr>
        <p:spPr>
          <a:xfrm>
            <a:off x="2702757" y="1899137"/>
            <a:ext cx="1477107" cy="1529862"/>
          </a:xfrm>
          <a:prstGeom prst="rect">
            <a:avLst/>
          </a:prstGeom>
          <a:solidFill>
            <a:srgbClr val="FF0000">
              <a:alpha val="1411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D7088476-1B8F-4A51-94CA-18839BD0F0B4}"/>
              </a:ext>
            </a:extLst>
          </p:cNvPr>
          <p:cNvSpPr/>
          <p:nvPr/>
        </p:nvSpPr>
        <p:spPr>
          <a:xfrm>
            <a:off x="1666729" y="2402449"/>
            <a:ext cx="1477107" cy="1529862"/>
          </a:xfrm>
          <a:prstGeom prst="rect">
            <a:avLst/>
          </a:prstGeom>
          <a:solidFill>
            <a:srgbClr val="FF0000">
              <a:alpha val="1411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ECB5984-AC78-4EE5-89B7-D1B45670234E}"/>
              </a:ext>
            </a:extLst>
          </p:cNvPr>
          <p:cNvSpPr/>
          <p:nvPr/>
        </p:nvSpPr>
        <p:spPr>
          <a:xfrm>
            <a:off x="1666728" y="3489524"/>
            <a:ext cx="1477107" cy="1529862"/>
          </a:xfrm>
          <a:prstGeom prst="rect">
            <a:avLst/>
          </a:prstGeom>
          <a:solidFill>
            <a:srgbClr val="FF0000">
              <a:alpha val="1411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4539BE5-1CCB-4FCC-9226-71FCEB889191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5/21</a:t>
            </a:r>
          </a:p>
        </p:txBody>
      </p:sp>
    </p:spTree>
    <p:extLst>
      <p:ext uri="{BB962C8B-B14F-4D97-AF65-F5344CB8AC3E}">
        <p14:creationId xmlns:p14="http://schemas.microsoft.com/office/powerpoint/2010/main" val="20717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Analisi dei Dati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F0CFA57-0F30-4375-B045-CCD1DE4944F9}"/>
              </a:ext>
            </a:extLst>
          </p:cNvPr>
          <p:cNvSpPr txBox="1"/>
          <p:nvPr/>
        </p:nvSpPr>
        <p:spPr>
          <a:xfrm>
            <a:off x="420720" y="1326822"/>
            <a:ext cx="1135055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Il </a:t>
            </a:r>
            <a:r>
              <a:rPr lang="it-IT" b="1" dirty="0">
                <a:solidFill>
                  <a:schemeClr val="tx1"/>
                </a:solidFill>
              </a:rPr>
              <a:t>dataset</a:t>
            </a:r>
            <a:r>
              <a:rPr lang="it-IT" dirty="0">
                <a:solidFill>
                  <a:schemeClr val="tx1"/>
                </a:solidFill>
              </a:rPr>
              <a:t> è così composto: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1.294.504 osservazioni dal </a:t>
            </a:r>
            <a:r>
              <a:rPr lang="it-IT" b="0" i="0" dirty="0">
                <a:effectLst/>
                <a:cs typeface="Arial" panose="020B0604020202020204" pitchFamily="34" charset="0"/>
              </a:rPr>
              <a:t>11/12/2015 al 29/4/2020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Data ingresso e uscita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cs typeface="Arial" panose="020B0604020202020204" pitchFamily="34" charset="0"/>
              </a:rPr>
              <a:t>UltimaStazione</a:t>
            </a:r>
            <a:r>
              <a:rPr lang="it-IT" dirty="0">
                <a:cs typeface="Arial" panose="020B0604020202020204" pitchFamily="34" charset="0"/>
              </a:rPr>
              <a:t> ed </a:t>
            </a:r>
            <a:r>
              <a:rPr lang="it-IT" dirty="0" err="1">
                <a:cs typeface="Arial" panose="020B0604020202020204" pitchFamily="34" charset="0"/>
              </a:rPr>
              <a:t>Esito_S</a:t>
            </a:r>
            <a:r>
              <a:rPr lang="it-IT" dirty="0">
                <a:cs typeface="Arial" panose="020B0604020202020204" pitchFamily="34" charset="0"/>
              </a:rPr>
              <a:t>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Misurazioni ad ogni stazione: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930E382-F297-4F7A-B993-815D74F73B3B}"/>
              </a:ext>
            </a:extLst>
          </p:cNvPr>
          <p:cNvSpPr txBox="1"/>
          <p:nvPr/>
        </p:nvSpPr>
        <p:spPr>
          <a:xfrm>
            <a:off x="420720" y="3453686"/>
            <a:ext cx="9923975" cy="172810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Angolo vite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Coppia vite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Portata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Pressione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Velocità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Tenuta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Depressione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Momento Torcente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51293A-DCE1-422D-AF9B-778CDDABFEFF}"/>
              </a:ext>
            </a:extLst>
          </p:cNvPr>
          <p:cNvSpPr txBox="1"/>
          <p:nvPr/>
        </p:nvSpPr>
        <p:spPr>
          <a:xfrm>
            <a:off x="429065" y="5395884"/>
            <a:ext cx="112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NB </a:t>
            </a:r>
            <a:r>
              <a:rPr lang="it-IT" dirty="0"/>
              <a:t>Ciascuna misurazione possiede un intervallo di accettazione specifico stabilito in fase di progettazione del prodotto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DF992F8-8FA3-4F2A-B126-CEAAE44A4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904" y="340984"/>
            <a:ext cx="2314575" cy="197167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B0B2F2-F41D-47DB-AF7C-B5AA270B11CF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6/21</a:t>
            </a:r>
          </a:p>
        </p:txBody>
      </p:sp>
    </p:spTree>
    <p:extLst>
      <p:ext uri="{BB962C8B-B14F-4D97-AF65-F5344CB8AC3E}">
        <p14:creationId xmlns:p14="http://schemas.microsoft.com/office/powerpoint/2010/main" val="107699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Analisi dei Dati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B823F85-CC6A-4B65-8BA8-390C22E01509}"/>
              </a:ext>
            </a:extLst>
          </p:cNvPr>
          <p:cNvSpPr txBox="1"/>
          <p:nvPr/>
        </p:nvSpPr>
        <p:spPr>
          <a:xfrm>
            <a:off x="429065" y="1270882"/>
            <a:ext cx="3632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Molteplici variabili possiedono </a:t>
            </a:r>
            <a:r>
              <a:rPr lang="it-IT" b="1" dirty="0"/>
              <a:t>non normalità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Outlier</a:t>
            </a:r>
            <a:br>
              <a:rPr lang="it-IT" dirty="0"/>
            </a:br>
            <a:endParaRPr lang="it-IT" dirty="0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323A990-017A-4245-B578-EA60F407A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86" y="797462"/>
            <a:ext cx="8500614" cy="432562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8ED4B12-9E2D-426F-87D4-80D6FC9B1CDA}"/>
              </a:ext>
            </a:extLst>
          </p:cNvPr>
          <p:cNvSpPr txBox="1"/>
          <p:nvPr/>
        </p:nvSpPr>
        <p:spPr>
          <a:xfrm>
            <a:off x="429064" y="2343341"/>
            <a:ext cx="4193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Esiti dell’assemblaggio </a:t>
            </a:r>
            <a:r>
              <a:rPr lang="it-IT" b="1" dirty="0"/>
              <a:t>sbilanciati</a:t>
            </a:r>
            <a:r>
              <a:rPr lang="it-IT" dirty="0"/>
              <a:t> e </a:t>
            </a:r>
            <a:r>
              <a:rPr lang="it-IT" b="1" dirty="0"/>
              <a:t>non corretti </a:t>
            </a:r>
            <a:r>
              <a:rPr lang="it-IT" dirty="0"/>
              <a:t>a seguito della consultazione con Astori:</a:t>
            </a:r>
            <a:br>
              <a:rPr lang="it-IT" dirty="0"/>
            </a:b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Rilavorazione e interventi operatore (Esiti 3 e 4)</a:t>
            </a:r>
            <a:br>
              <a:rPr lang="it-IT" dirty="0"/>
            </a:b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Esito_S10 con valore 0</a:t>
            </a:r>
            <a:br>
              <a:rPr lang="it-IT" dirty="0"/>
            </a:b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UltimaStazione</a:t>
            </a:r>
            <a:r>
              <a:rPr lang="it-IT" dirty="0"/>
              <a:t> = 70 con esiti negativi precedenti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456D623-BCCF-4527-AE51-BD860CDB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77" y="953736"/>
            <a:ext cx="6287933" cy="450952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909673B-CED4-4139-A6CE-79CBBA9F9633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7/21</a:t>
            </a:r>
          </a:p>
        </p:txBody>
      </p:sp>
    </p:spTree>
    <p:extLst>
      <p:ext uri="{BB962C8B-B14F-4D97-AF65-F5344CB8AC3E}">
        <p14:creationId xmlns:p14="http://schemas.microsoft.com/office/powerpoint/2010/main" val="156316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Analisi dei Dati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74DE45C-6FD5-49A5-82A2-652058D7F9A1}"/>
              </a:ext>
            </a:extLst>
          </p:cNvPr>
          <p:cNvSpPr txBox="1"/>
          <p:nvPr/>
        </p:nvSpPr>
        <p:spPr>
          <a:xfrm>
            <a:off x="429065" y="1310896"/>
            <a:ext cx="363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Nuove variabili: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Giorno/Mese/Anno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Success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0BC04F9-80EB-4D99-9A8C-AF25FC32FFE6}"/>
              </a:ext>
            </a:extLst>
          </p:cNvPr>
          <p:cNvSpPr txBox="1"/>
          <p:nvPr/>
        </p:nvSpPr>
        <p:spPr>
          <a:xfrm>
            <a:off x="429065" y="2234226"/>
            <a:ext cx="36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Sbilanciamento della conformità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7C9C278C-5F1C-47F5-8A38-DF205BDF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47" y="953736"/>
            <a:ext cx="6287933" cy="4509527"/>
          </a:xfrm>
          <a:prstGeom prst="rect">
            <a:avLst/>
          </a:prstGeom>
        </p:spPr>
      </p:pic>
      <p:pic>
        <p:nvPicPr>
          <p:cNvPr id="20" name="Immagine 19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085EC68-69BF-41D9-BC7F-16093F473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04" y="2547760"/>
            <a:ext cx="10644391" cy="372522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FF769D9-0161-4DA5-BA11-819A29E49832}"/>
              </a:ext>
            </a:extLst>
          </p:cNvPr>
          <p:cNvSpPr txBox="1"/>
          <p:nvPr/>
        </p:nvSpPr>
        <p:spPr>
          <a:xfrm>
            <a:off x="429065" y="2605735"/>
            <a:ext cx="36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Matrice di correlazione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D55E976-3103-454A-BABB-A9D3805A5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75" y="251943"/>
            <a:ext cx="5908945" cy="591311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89CE7EE-5D5E-4663-B7FF-AB590033EE33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8/21</a:t>
            </a:r>
          </a:p>
        </p:txBody>
      </p:sp>
    </p:spTree>
    <p:extLst>
      <p:ext uri="{BB962C8B-B14F-4D97-AF65-F5344CB8AC3E}">
        <p14:creationId xmlns:p14="http://schemas.microsoft.com/office/powerpoint/2010/main" val="98208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Approccio al Problema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ED9E08A-B5C7-4737-9F38-CCF343F11526}"/>
              </a:ext>
            </a:extLst>
          </p:cNvPr>
          <p:cNvSpPr txBox="1"/>
          <p:nvPr/>
        </p:nvSpPr>
        <p:spPr>
          <a:xfrm>
            <a:off x="429065" y="1191444"/>
            <a:ext cx="1135055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Dopo l’analisi del dataset è stata svolta una consultazione con il referente aziendale da cui è emerso: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L’analisi del dataset deve essere svolta per comprendere le relazioni tra le variabili</a:t>
            </a:r>
          </a:p>
          <a:p>
            <a:pPr>
              <a:lnSpc>
                <a:spcPct val="150000"/>
              </a:lnSpc>
            </a:pPr>
            <a:r>
              <a:rPr lang="it-IT" dirty="0"/>
              <a:t>					</a:t>
            </a:r>
            <a:r>
              <a:rPr lang="it-IT" b="1" dirty="0"/>
              <a:t>Regressione</a:t>
            </a:r>
          </a:p>
          <a:p>
            <a:pPr>
              <a:lnSpc>
                <a:spcPct val="150000"/>
              </a:lnSpc>
            </a:pPr>
            <a:endParaRPr lang="it-IT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Vi è la possibilità di svolgere un compito di </a:t>
            </a:r>
            <a:r>
              <a:rPr lang="it-IT" b="1" dirty="0">
                <a:solidFill>
                  <a:schemeClr val="tx1"/>
                </a:solidFill>
              </a:rPr>
              <a:t>classificazione</a:t>
            </a:r>
            <a:r>
              <a:rPr lang="it-IT" dirty="0">
                <a:solidFill>
                  <a:schemeClr val="tx1"/>
                </a:solidFill>
              </a:rPr>
              <a:t> per l’esito delle stazioni ST50 e ST60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Sostituzione delle stazioni di test </a:t>
            </a:r>
            <a:r>
              <a:rPr lang="it-IT" dirty="0">
                <a:solidFill>
                  <a:schemeClr val="tx1"/>
                </a:solidFill>
              </a:rPr>
              <a:t>tramite Machine Learning </a:t>
            </a:r>
            <a:endParaRPr lang="it-IT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Contenimento dei costi</a:t>
            </a: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41B596-1F2B-4875-8B8E-BCC8D6D3AE62}"/>
              </a:ext>
            </a:extLst>
          </p:cNvPr>
          <p:cNvSpPr txBox="1"/>
          <p:nvPr/>
        </p:nvSpPr>
        <p:spPr>
          <a:xfrm>
            <a:off x="1939193" y="4083262"/>
            <a:ext cx="9060375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rgbClr val="FF0000"/>
                </a:solidFill>
              </a:rPr>
              <a:t>NB </a:t>
            </a:r>
            <a:r>
              <a:rPr lang="it-IT" dirty="0">
                <a:solidFill>
                  <a:schemeClr val="tx1"/>
                </a:solidFill>
              </a:rPr>
              <a:t>Necessario un dataset pulito per ottenere buoni risultati in entrambi i task</a:t>
            </a:r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>Analisi della normalità</a:t>
            </a:r>
            <a:r>
              <a:rPr lang="it-IT" dirty="0">
                <a:solidFill>
                  <a:schemeClr val="tx1"/>
                </a:solidFill>
              </a:rPr>
              <a:t>									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9E93DD1-B077-46B1-855B-4245FD5547E4}"/>
              </a:ext>
            </a:extLst>
          </p:cNvPr>
          <p:cNvCxnSpPr>
            <a:cxnSpLocks/>
          </p:cNvCxnSpPr>
          <p:nvPr/>
        </p:nvCxnSpPr>
        <p:spPr>
          <a:xfrm>
            <a:off x="5686474" y="4523399"/>
            <a:ext cx="2919046" cy="53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2776398-AD70-45F6-B459-7F871EFD4475}"/>
              </a:ext>
            </a:extLst>
          </p:cNvPr>
          <p:cNvCxnSpPr>
            <a:cxnSpLocks/>
          </p:cNvCxnSpPr>
          <p:nvPr/>
        </p:nvCxnSpPr>
        <p:spPr>
          <a:xfrm flipH="1">
            <a:off x="3171874" y="4523399"/>
            <a:ext cx="2514600" cy="53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85E7CAD-D5CB-4385-B745-60C7781D3B70}"/>
              </a:ext>
            </a:extLst>
          </p:cNvPr>
          <p:cNvSpPr txBox="1"/>
          <p:nvPr/>
        </p:nvSpPr>
        <p:spPr>
          <a:xfrm>
            <a:off x="7606714" y="4978364"/>
            <a:ext cx="3844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chemeClr val="tx1"/>
                </a:solidFill>
              </a:rPr>
              <a:t>Eliminazione </a:t>
            </a:r>
            <a:r>
              <a:rPr lang="it-IT" b="1" dirty="0" err="1">
                <a:solidFill>
                  <a:schemeClr val="tx1"/>
                </a:solidFill>
              </a:rPr>
              <a:t>Outlier</a:t>
            </a:r>
            <a:endParaRPr lang="it-IT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522B0D-790E-467F-85B9-C3DCAF88E907}"/>
              </a:ext>
            </a:extLst>
          </p:cNvPr>
          <p:cNvSpPr txBox="1"/>
          <p:nvPr/>
        </p:nvSpPr>
        <p:spPr>
          <a:xfrm>
            <a:off x="2004646" y="5347696"/>
            <a:ext cx="2152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Shapiro-</a:t>
            </a:r>
            <a:r>
              <a:rPr lang="it-IT" dirty="0" err="1"/>
              <a:t>Wilk</a:t>
            </a:r>
            <a:endParaRPr lang="it-IT" dirty="0"/>
          </a:p>
          <a:p>
            <a:pPr algn="ctr"/>
            <a:r>
              <a:rPr lang="it-IT" dirty="0" err="1"/>
              <a:t>Kolmogorov</a:t>
            </a:r>
            <a:r>
              <a:rPr lang="it-IT" dirty="0"/>
              <a:t>-Smirnov</a:t>
            </a:r>
          </a:p>
          <a:p>
            <a:pPr algn="ctr"/>
            <a:r>
              <a:rPr lang="it-IT" dirty="0" err="1"/>
              <a:t>Skewness</a:t>
            </a:r>
            <a:r>
              <a:rPr lang="it-IT" dirty="0"/>
              <a:t> Test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DCC74AA-9271-4DED-B8AE-09A055828EEF}"/>
              </a:ext>
            </a:extLst>
          </p:cNvPr>
          <p:cNvSpPr txBox="1"/>
          <p:nvPr/>
        </p:nvSpPr>
        <p:spPr>
          <a:xfrm>
            <a:off x="7956917" y="5372380"/>
            <a:ext cx="1421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Local </a:t>
            </a:r>
            <a:r>
              <a:rPr lang="it-IT" dirty="0" err="1"/>
              <a:t>Outlier</a:t>
            </a:r>
            <a:r>
              <a:rPr lang="it-IT" dirty="0"/>
              <a:t> </a:t>
            </a:r>
          </a:p>
          <a:p>
            <a:pPr algn="ctr"/>
            <a:r>
              <a:rPr lang="it-IT" dirty="0" err="1"/>
              <a:t>Factor</a:t>
            </a:r>
            <a:endParaRPr lang="it-IT" dirty="0"/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9BF4A6FF-76A9-473C-8DFD-309F85E66F65}"/>
              </a:ext>
            </a:extLst>
          </p:cNvPr>
          <p:cNvCxnSpPr/>
          <p:nvPr/>
        </p:nvCxnSpPr>
        <p:spPr>
          <a:xfrm>
            <a:off x="1082380" y="1978479"/>
            <a:ext cx="1335505" cy="362457"/>
          </a:xfrm>
          <a:prstGeom prst="bentConnector3">
            <a:avLst>
              <a:gd name="adj1" fmla="val -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4494569-809B-499F-A9FE-7CE6B73F14AC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9/21</a:t>
            </a:r>
          </a:p>
        </p:txBody>
      </p:sp>
    </p:spTree>
    <p:extLst>
      <p:ext uri="{BB962C8B-B14F-4D97-AF65-F5344CB8AC3E}">
        <p14:creationId xmlns:p14="http://schemas.microsoft.com/office/powerpoint/2010/main" val="22972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1429</Words>
  <Application>Microsoft Office PowerPoint</Application>
  <PresentationFormat>Widescreen</PresentationFormat>
  <Paragraphs>256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Retrospettivo</vt:lpstr>
      <vt:lpstr>Industry Lab   Analisi dati per BOSCH VHIT per la linea di produzione MVP11</vt:lpstr>
      <vt:lpstr>Introduzione</vt:lpstr>
      <vt:lpstr>Processo Produttivo</vt:lpstr>
      <vt:lpstr>Processo Produttivo</vt:lpstr>
      <vt:lpstr>Processo Produttivo</vt:lpstr>
      <vt:lpstr>Analisi dei Dati</vt:lpstr>
      <vt:lpstr>Analisi dei Dati</vt:lpstr>
      <vt:lpstr>Analisi dei Dati</vt:lpstr>
      <vt:lpstr>Approccio al Problema</vt:lpstr>
      <vt:lpstr>Approccio al Problema </vt:lpstr>
      <vt:lpstr>Regressione</vt:lpstr>
      <vt:lpstr>Regressione</vt:lpstr>
      <vt:lpstr>Regressione S50</vt:lpstr>
      <vt:lpstr>Regressione S60</vt:lpstr>
      <vt:lpstr>Classificazione</vt:lpstr>
      <vt:lpstr>Approcci alla Classificazione</vt:lpstr>
      <vt:lpstr>Classificazione Stazione 50</vt:lpstr>
      <vt:lpstr>Classificazione Stazione 50</vt:lpstr>
      <vt:lpstr>Classificazione Stazione 60</vt:lpstr>
      <vt:lpstr>Classificazione Stazione 60</vt:lpstr>
      <vt:lpstr>Conclusioni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Digital Signal &amp; Image Management</dc:title>
  <dc:creator>Matteo Licciardello</dc:creator>
  <cp:lastModifiedBy>p.mariani20@campus.unimib.it</cp:lastModifiedBy>
  <cp:revision>113</cp:revision>
  <dcterms:created xsi:type="dcterms:W3CDTF">2020-02-13T10:37:12Z</dcterms:created>
  <dcterms:modified xsi:type="dcterms:W3CDTF">2020-07-14T17:06:15Z</dcterms:modified>
</cp:coreProperties>
</file>