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999999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999999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999999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999999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999999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999999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999999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999999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999999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999999"/>
        </a:fontRef>
        <a:srgbClr val="99999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DE"/>
          </a:solidFill>
        </a:fill>
      </a:tcStyle>
    </a:wholeTbl>
    <a:band2H>
      <a:tcTxStyle b="def" i="def"/>
      <a:tcStyle>
        <a:tcBdr/>
        <a:fill>
          <a:solidFill>
            <a:srgbClr val="E6F0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999999"/>
        </a:fontRef>
        <a:srgbClr val="99999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BE2"/>
          </a:solidFill>
        </a:fill>
      </a:tcStyle>
    </a:wholeTbl>
    <a:band2H>
      <a:tcTxStyle b="def" i="def"/>
      <a:tcStyle>
        <a:tcBdr/>
        <a:fill>
          <a:solidFill>
            <a:srgbClr val="E7EE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999999"/>
        </a:fontRef>
        <a:srgbClr val="99999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2E0"/>
          </a:solidFill>
        </a:fill>
      </a:tcStyle>
    </a:wholeTbl>
    <a:band2H>
      <a:tcTxStyle b="def" i="def"/>
      <a:tcStyle>
        <a:tcBdr/>
        <a:fill>
          <a:solidFill>
            <a:srgbClr val="E9EA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999999"/>
        </a:fontRef>
        <a:srgbClr val="9999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FE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999999"/>
        </a:fontRef>
        <a:srgbClr val="9999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999999"/>
              </a:solidFill>
              <a:prstDash val="solid"/>
              <a:round/>
            </a:ln>
          </a:top>
          <a:bottom>
            <a:ln w="25400" cap="flat">
              <a:solidFill>
                <a:srgbClr val="99999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999999"/>
              </a:solidFill>
              <a:prstDash val="solid"/>
              <a:round/>
            </a:ln>
          </a:top>
          <a:bottom>
            <a:ln w="25400" cap="flat">
              <a:solidFill>
                <a:srgbClr val="99999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999999"/>
        </a:fontRef>
        <a:srgbClr val="99999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wholeTbl>
    <a:band2H>
      <a:tcTxStyle b="def" i="def"/>
      <a:tcStyle>
        <a:tcBdr/>
        <a:fill>
          <a:solidFill>
            <a:srgbClr val="EFEF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999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9999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9999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999999"/>
        </a:fontRef>
        <a:srgbClr val="999999"/>
      </a:tcTxStyle>
      <a:tcStyle>
        <a:tcBdr>
          <a:left>
            <a:ln w="12700" cap="flat">
              <a:solidFill>
                <a:srgbClr val="999999"/>
              </a:solidFill>
              <a:prstDash val="solid"/>
              <a:round/>
            </a:ln>
          </a:left>
          <a:right>
            <a:ln w="12700" cap="flat">
              <a:solidFill>
                <a:srgbClr val="999999"/>
              </a:solidFill>
              <a:prstDash val="solid"/>
              <a:round/>
            </a:ln>
          </a:right>
          <a:top>
            <a:ln w="12700" cap="flat">
              <a:solidFill>
                <a:srgbClr val="999999"/>
              </a:solidFill>
              <a:prstDash val="solid"/>
              <a:round/>
            </a:ln>
          </a:top>
          <a:bottom>
            <a:ln w="12700" cap="flat">
              <a:solidFill>
                <a:srgbClr val="999999"/>
              </a:solidFill>
              <a:prstDash val="solid"/>
              <a:round/>
            </a:ln>
          </a:bottom>
          <a:insideH>
            <a:ln w="12700" cap="flat">
              <a:solidFill>
                <a:srgbClr val="999999"/>
              </a:solidFill>
              <a:prstDash val="solid"/>
              <a:round/>
            </a:ln>
          </a:insideH>
          <a:insideV>
            <a:ln w="12700" cap="flat">
              <a:solidFill>
                <a:srgbClr val="999999"/>
              </a:solidFill>
              <a:prstDash val="solid"/>
              <a:round/>
            </a:ln>
          </a:insideV>
        </a:tcBdr>
        <a:fill>
          <a:solidFill>
            <a:srgbClr val="99999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999999"/>
        </a:fontRef>
        <a:srgbClr val="999999"/>
      </a:tcTxStyle>
      <a:tcStyle>
        <a:tcBdr>
          <a:left>
            <a:ln w="12700" cap="flat">
              <a:solidFill>
                <a:srgbClr val="999999"/>
              </a:solidFill>
              <a:prstDash val="solid"/>
              <a:round/>
            </a:ln>
          </a:left>
          <a:right>
            <a:ln w="12700" cap="flat">
              <a:solidFill>
                <a:srgbClr val="999999"/>
              </a:solidFill>
              <a:prstDash val="solid"/>
              <a:round/>
            </a:ln>
          </a:right>
          <a:top>
            <a:ln w="12700" cap="flat">
              <a:solidFill>
                <a:srgbClr val="999999"/>
              </a:solidFill>
              <a:prstDash val="solid"/>
              <a:round/>
            </a:ln>
          </a:top>
          <a:bottom>
            <a:ln w="12700" cap="flat">
              <a:solidFill>
                <a:srgbClr val="999999"/>
              </a:solidFill>
              <a:prstDash val="solid"/>
              <a:round/>
            </a:ln>
          </a:bottom>
          <a:insideH>
            <a:ln w="12700" cap="flat">
              <a:solidFill>
                <a:srgbClr val="999999"/>
              </a:solidFill>
              <a:prstDash val="solid"/>
              <a:round/>
            </a:ln>
          </a:insideH>
          <a:insideV>
            <a:ln w="12700" cap="flat">
              <a:solidFill>
                <a:srgbClr val="999999"/>
              </a:solidFill>
              <a:prstDash val="solid"/>
              <a:round/>
            </a:ln>
          </a:insideV>
        </a:tcBdr>
        <a:fill>
          <a:solidFill>
            <a:srgbClr val="999999">
              <a:alpha val="20000"/>
            </a:srgbClr>
          </a:solidFill>
        </a:fill>
      </a:tcStyle>
    </a:firstCol>
    <a:lastRow>
      <a:tcTxStyle b="on" i="off">
        <a:fontRef idx="minor">
          <a:srgbClr val="999999"/>
        </a:fontRef>
        <a:srgbClr val="999999"/>
      </a:tcTxStyle>
      <a:tcStyle>
        <a:tcBdr>
          <a:left>
            <a:ln w="12700" cap="flat">
              <a:solidFill>
                <a:srgbClr val="999999"/>
              </a:solidFill>
              <a:prstDash val="solid"/>
              <a:round/>
            </a:ln>
          </a:left>
          <a:right>
            <a:ln w="12700" cap="flat">
              <a:solidFill>
                <a:srgbClr val="999999"/>
              </a:solidFill>
              <a:prstDash val="solid"/>
              <a:round/>
            </a:ln>
          </a:right>
          <a:top>
            <a:ln w="50800" cap="flat">
              <a:solidFill>
                <a:srgbClr val="999999"/>
              </a:solidFill>
              <a:prstDash val="solid"/>
              <a:round/>
            </a:ln>
          </a:top>
          <a:bottom>
            <a:ln w="12700" cap="flat">
              <a:solidFill>
                <a:srgbClr val="999999"/>
              </a:solidFill>
              <a:prstDash val="solid"/>
              <a:round/>
            </a:ln>
          </a:bottom>
          <a:insideH>
            <a:ln w="12700" cap="flat">
              <a:solidFill>
                <a:srgbClr val="999999"/>
              </a:solidFill>
              <a:prstDash val="solid"/>
              <a:round/>
            </a:ln>
          </a:insideH>
          <a:insideV>
            <a:ln w="12700" cap="flat">
              <a:solidFill>
                <a:srgbClr val="99999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999999"/>
        </a:fontRef>
        <a:srgbClr val="999999"/>
      </a:tcTxStyle>
      <a:tcStyle>
        <a:tcBdr>
          <a:left>
            <a:ln w="12700" cap="flat">
              <a:solidFill>
                <a:srgbClr val="999999"/>
              </a:solidFill>
              <a:prstDash val="solid"/>
              <a:round/>
            </a:ln>
          </a:left>
          <a:right>
            <a:ln w="12700" cap="flat">
              <a:solidFill>
                <a:srgbClr val="999999"/>
              </a:solidFill>
              <a:prstDash val="solid"/>
              <a:round/>
            </a:ln>
          </a:right>
          <a:top>
            <a:ln w="12700" cap="flat">
              <a:solidFill>
                <a:srgbClr val="999999"/>
              </a:solidFill>
              <a:prstDash val="solid"/>
              <a:round/>
            </a:ln>
          </a:top>
          <a:bottom>
            <a:ln w="25400" cap="flat">
              <a:solidFill>
                <a:srgbClr val="999999"/>
              </a:solidFill>
              <a:prstDash val="solid"/>
              <a:round/>
            </a:ln>
          </a:bottom>
          <a:insideH>
            <a:ln w="12700" cap="flat">
              <a:solidFill>
                <a:srgbClr val="999999"/>
              </a:solidFill>
              <a:prstDash val="solid"/>
              <a:round/>
            </a:ln>
          </a:insideH>
          <a:insideV>
            <a:ln w="12700" cap="flat">
              <a:solidFill>
                <a:srgbClr val="99999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n-lt"/>
        <a:ea typeface="+mn-ea"/>
        <a:cs typeface="+mn-cs"/>
        <a:sym typeface="Helvetica"/>
      </a:defRPr>
    </a:lvl1pPr>
    <a:lvl2pPr indent="228600" defTabSz="914216" latinLnBrk="0">
      <a:defRPr sz="2400">
        <a:latin typeface="+mn-lt"/>
        <a:ea typeface="+mn-ea"/>
        <a:cs typeface="+mn-cs"/>
        <a:sym typeface="Helvetica"/>
      </a:defRPr>
    </a:lvl2pPr>
    <a:lvl3pPr indent="457200" defTabSz="914216" latinLnBrk="0">
      <a:defRPr sz="2400">
        <a:latin typeface="+mn-lt"/>
        <a:ea typeface="+mn-ea"/>
        <a:cs typeface="+mn-cs"/>
        <a:sym typeface="Helvetica"/>
      </a:defRPr>
    </a:lvl3pPr>
    <a:lvl4pPr indent="685800" defTabSz="914216" latinLnBrk="0">
      <a:defRPr sz="2400">
        <a:latin typeface="+mn-lt"/>
        <a:ea typeface="+mn-ea"/>
        <a:cs typeface="+mn-cs"/>
        <a:sym typeface="Helvetica"/>
      </a:defRPr>
    </a:lvl4pPr>
    <a:lvl5pPr indent="914400" defTabSz="914216" latinLnBrk="0">
      <a:defRPr sz="2400">
        <a:latin typeface="+mn-lt"/>
        <a:ea typeface="+mn-ea"/>
        <a:cs typeface="+mn-cs"/>
        <a:sym typeface="Helvetica"/>
      </a:defRPr>
    </a:lvl5pPr>
    <a:lvl6pPr indent="1143000" defTabSz="914216" latinLnBrk="0">
      <a:defRPr sz="2400">
        <a:latin typeface="+mn-lt"/>
        <a:ea typeface="+mn-ea"/>
        <a:cs typeface="+mn-cs"/>
        <a:sym typeface="Helvetica"/>
      </a:defRPr>
    </a:lvl6pPr>
    <a:lvl7pPr indent="1371600" defTabSz="914216" latinLnBrk="0">
      <a:defRPr sz="2400">
        <a:latin typeface="+mn-lt"/>
        <a:ea typeface="+mn-ea"/>
        <a:cs typeface="+mn-cs"/>
        <a:sym typeface="Helvetica"/>
      </a:defRPr>
    </a:lvl7pPr>
    <a:lvl8pPr indent="1600200" defTabSz="914216" latinLnBrk="0">
      <a:defRPr sz="2400">
        <a:latin typeface="+mn-lt"/>
        <a:ea typeface="+mn-ea"/>
        <a:cs typeface="+mn-cs"/>
        <a:sym typeface="Helvetica"/>
      </a:defRPr>
    </a:lvl8pPr>
    <a:lvl9pPr indent="1828800" defTabSz="914216" latinLnBrk="0">
      <a:defRPr sz="24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" name="Picture Placeholder 1"/>
          <p:cNvSpPr/>
          <p:nvPr>
            <p:ph type="pic" idx="13"/>
          </p:nvPr>
        </p:nvSpPr>
        <p:spPr>
          <a:xfrm>
            <a:off x="-276644" y="-261257"/>
            <a:ext cx="24930939" cy="142385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" name="Picture Placeholder 8"/>
          <p:cNvSpPr/>
          <p:nvPr>
            <p:ph type="pic" sz="quarter" idx="13"/>
          </p:nvPr>
        </p:nvSpPr>
        <p:spPr>
          <a:xfrm>
            <a:off x="10526932" y="5152752"/>
            <a:ext cx="3317659" cy="33176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" name="Picture Placeholder 8"/>
          <p:cNvSpPr/>
          <p:nvPr>
            <p:ph type="pic" sz="quarter" idx="14"/>
          </p:nvPr>
        </p:nvSpPr>
        <p:spPr>
          <a:xfrm>
            <a:off x="18068352" y="5152752"/>
            <a:ext cx="3317659" cy="33176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" name="Picture Placeholder 8"/>
          <p:cNvSpPr/>
          <p:nvPr>
            <p:ph type="pic" sz="quarter" idx="15"/>
          </p:nvPr>
        </p:nvSpPr>
        <p:spPr>
          <a:xfrm>
            <a:off x="2991634" y="5152754"/>
            <a:ext cx="3317659" cy="33176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" name="Picture Placeholder 1"/>
          <p:cNvSpPr/>
          <p:nvPr>
            <p:ph type="pic" sz="half" idx="13"/>
          </p:nvPr>
        </p:nvSpPr>
        <p:spPr>
          <a:xfrm>
            <a:off x="1343457" y="4023359"/>
            <a:ext cx="11616016" cy="83810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" name="Picture Placeholder 1"/>
          <p:cNvSpPr/>
          <p:nvPr>
            <p:ph type="pic" sz="quarter" idx="13"/>
          </p:nvPr>
        </p:nvSpPr>
        <p:spPr>
          <a:xfrm>
            <a:off x="15867133" y="2931498"/>
            <a:ext cx="4806861" cy="853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mero diapositiva"/>
          <p:cNvSpPr txBox="1"/>
          <p:nvPr>
            <p:ph type="sldNum" sz="quarter" idx="2"/>
          </p:nvPr>
        </p:nvSpPr>
        <p:spPr>
          <a:xfrm>
            <a:off x="23660100" y="610540"/>
            <a:ext cx="704090" cy="7289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3" name="Titolo Testo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914171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182834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274251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3656684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5pPr>
      <a:lvl6pPr marL="5289135" marR="0" indent="-718278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5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6pPr>
      <a:lvl7pPr marL="6203305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5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7pPr>
      <a:lvl8pPr marL="7117477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5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8pPr>
      <a:lvl9pPr marL="8031648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500" u="none">
          <a:solidFill>
            <a:srgbClr val="999999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91421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182843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2742651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365686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108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548530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6399519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731373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tif"/><Relationship Id="rId6" Type="http://schemas.openxmlformats.org/officeDocument/2006/relationships/image" Target="../media/image2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5.jpeg"/><Relationship Id="rId6" Type="http://schemas.openxmlformats.org/officeDocument/2006/relationships/image" Target="../media/image19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5.jpeg"/><Relationship Id="rId6" Type="http://schemas.openxmlformats.org/officeDocument/2006/relationships/image" Target="../media/image19.png"/><Relationship Id="rId7" Type="http://schemas.openxmlformats.org/officeDocument/2006/relationships/image" Target="../media/image6.jpe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5.jpeg"/><Relationship Id="rId6" Type="http://schemas.openxmlformats.org/officeDocument/2006/relationships/image" Target="../media/image19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5.jpeg"/><Relationship Id="rId6" Type="http://schemas.openxmlformats.org/officeDocument/2006/relationships/image" Target="../media/image19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5.jpeg"/><Relationship Id="rId6" Type="http://schemas.openxmlformats.org/officeDocument/2006/relationships/image" Target="../media/image19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6"/>
          <p:cNvSpPr txBox="1"/>
          <p:nvPr>
            <p:ph type="sldNum" sz="quarter" idx="2"/>
          </p:nvPr>
        </p:nvSpPr>
        <p:spPr>
          <a:xfrm>
            <a:off x="23905555" y="610540"/>
            <a:ext cx="33680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" name="TextBox 9"/>
          <p:cNvSpPr txBox="1"/>
          <p:nvPr/>
        </p:nvSpPr>
        <p:spPr>
          <a:xfrm>
            <a:off x="362829" y="3135629"/>
            <a:ext cx="12092597" cy="744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z="8600">
                <a:solidFill>
                  <a:srgbClr val="FFFFFF"/>
                </a:solidFill>
              </a:defRPr>
            </a:pPr>
            <a:r>
              <a:t>Advanced Machine Learning Project - </a:t>
            </a:r>
          </a:p>
          <a:p>
            <a:pPr algn="r">
              <a:defRPr b="1" sz="7000">
                <a:solidFill>
                  <a:srgbClr val="FFFFFF"/>
                </a:solidFill>
              </a:defRPr>
            </a:pPr>
            <a:r>
              <a:rPr sz="8600"/>
              <a:t>Un aiuto per Airbnb</a:t>
            </a:r>
            <a:endParaRPr sz="8600"/>
          </a:p>
          <a:p>
            <a:pPr algn="r">
              <a:defRPr b="1" sz="7000">
                <a:solidFill>
                  <a:srgbClr val="FFFFFF"/>
                </a:solidFill>
              </a:defRPr>
            </a:pPr>
          </a:p>
          <a:p>
            <a:pPr algn="r">
              <a:defRPr b="1" sz="5200">
                <a:solidFill>
                  <a:srgbClr val="FFFFFF"/>
                </a:solidFill>
              </a:defRPr>
            </a:pPr>
            <a:r>
              <a:t>Approcci di Machine Learning per la previsione della destinazione dei nuovi iscritti statunitensi</a:t>
            </a:r>
          </a:p>
        </p:txBody>
      </p:sp>
      <p:sp>
        <p:nvSpPr>
          <p:cNvPr id="56" name="Rectangle 10"/>
          <p:cNvSpPr/>
          <p:nvPr/>
        </p:nvSpPr>
        <p:spPr>
          <a:xfrm>
            <a:off x="13207903" y="5259752"/>
            <a:ext cx="115031" cy="3196492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ubtitle 2"/>
          <p:cNvSpPr txBox="1"/>
          <p:nvPr/>
        </p:nvSpPr>
        <p:spPr>
          <a:xfrm>
            <a:off x="14075410" y="5860223"/>
            <a:ext cx="6905384" cy="199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defTabSz="1087636">
              <a:lnSpc>
                <a:spcPts val="4200"/>
              </a:lnSpc>
              <a:spcBef>
                <a:spcPts val="600"/>
              </a:spcBef>
              <a:defRPr sz="3900">
                <a:solidFill>
                  <a:srgbClr val="FFFFFF"/>
                </a:solidFill>
              </a:defRPr>
            </a:pPr>
            <a:r>
              <a:t>Dario Carolla - 807547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3900">
                <a:solidFill>
                  <a:srgbClr val="FFFFFF"/>
                </a:solidFill>
              </a:defRPr>
            </a:pPr>
            <a:r>
              <a:t>Matteo Gaverini - 808101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3900">
                <a:solidFill>
                  <a:srgbClr val="FFFFFF"/>
                </a:solidFill>
              </a:defRPr>
            </a:pPr>
            <a:r>
              <a:t>Paolo Mariani - 800307</a:t>
            </a:r>
          </a:p>
        </p:txBody>
      </p:sp>
      <p:pic>
        <p:nvPicPr>
          <p:cNvPr id="58" name="Airbnb-Luxe.jpg" descr="Airbnb-Luxe.jpg"/>
          <p:cNvPicPr>
            <a:picLocks noChangeAspect="1"/>
          </p:cNvPicPr>
          <p:nvPr/>
        </p:nvPicPr>
        <p:blipFill>
          <a:blip r:embed="rId2">
            <a:extLst/>
          </a:blip>
          <a:srcRect l="376" t="12441" r="376" b="3797"/>
          <a:stretch>
            <a:fillRect/>
          </a:stretch>
        </p:blipFill>
        <p:spPr>
          <a:xfrm>
            <a:off x="-3175" y="-2883"/>
            <a:ext cx="24377650" cy="13715999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Rectangle 15"/>
          <p:cNvSpPr/>
          <p:nvPr/>
        </p:nvSpPr>
        <p:spPr>
          <a:xfrm flipV="1" rot="10800000">
            <a:off x="-3" y="-1"/>
            <a:ext cx="24377649" cy="13716000"/>
          </a:xfrm>
          <a:prstGeom prst="rect">
            <a:avLst/>
          </a:prstGeom>
          <a:solidFill>
            <a:srgbClr val="494949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TextBox 9"/>
          <p:cNvSpPr txBox="1"/>
          <p:nvPr/>
        </p:nvSpPr>
        <p:spPr>
          <a:xfrm>
            <a:off x="362829" y="3135629"/>
            <a:ext cx="12092597" cy="823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z="8600">
                <a:solidFill>
                  <a:srgbClr val="FFFFFF"/>
                </a:solidFill>
              </a:defRPr>
            </a:pPr>
            <a:r>
              <a:t>Advanced Machine Learning Project - </a:t>
            </a:r>
          </a:p>
          <a:p>
            <a:pPr algn="r">
              <a:defRPr b="1" sz="7000">
                <a:solidFill>
                  <a:srgbClr val="FFFFFF"/>
                </a:solidFill>
              </a:defRPr>
            </a:pPr>
            <a:r>
              <a:rPr sz="8600"/>
              <a:t>Un aiuto per Airbnb</a:t>
            </a:r>
            <a:endParaRPr sz="8600"/>
          </a:p>
          <a:p>
            <a:pPr algn="r">
              <a:defRPr b="1" sz="7000">
                <a:solidFill>
                  <a:srgbClr val="FFFFFF"/>
                </a:solidFill>
              </a:defRPr>
            </a:pPr>
          </a:p>
          <a:p>
            <a:pPr algn="r">
              <a:defRPr b="1" sz="5200">
                <a:solidFill>
                  <a:srgbClr val="FFFFFF"/>
                </a:solidFill>
              </a:defRPr>
            </a:pPr>
            <a:r>
              <a:t>Approcci di Machine Learning per prevedere la destinazione dei</a:t>
            </a:r>
          </a:p>
          <a:p>
            <a:pPr algn="r">
              <a:defRPr b="1" sz="5200">
                <a:solidFill>
                  <a:srgbClr val="FFFFFF"/>
                </a:solidFill>
              </a:defRPr>
            </a:pPr>
            <a:r>
              <a:t>nuovi iscritti statunitensi</a:t>
            </a:r>
          </a:p>
        </p:txBody>
      </p:sp>
      <p:sp>
        <p:nvSpPr>
          <p:cNvPr id="61" name="Rectangle 10"/>
          <p:cNvSpPr/>
          <p:nvPr/>
        </p:nvSpPr>
        <p:spPr>
          <a:xfrm>
            <a:off x="13207903" y="5259752"/>
            <a:ext cx="115031" cy="3196492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Subtitle 2"/>
          <p:cNvSpPr txBox="1"/>
          <p:nvPr/>
        </p:nvSpPr>
        <p:spPr>
          <a:xfrm>
            <a:off x="14075410" y="5860223"/>
            <a:ext cx="6085990" cy="199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defTabSz="1087636">
              <a:lnSpc>
                <a:spcPts val="4200"/>
              </a:lnSpc>
              <a:spcBef>
                <a:spcPts val="600"/>
              </a:spcBef>
              <a:defRPr sz="3900">
                <a:solidFill>
                  <a:srgbClr val="FFFFFF"/>
                </a:solidFill>
              </a:defRPr>
            </a:pPr>
            <a:r>
              <a:t>Dario Carolla - 807547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3900">
                <a:solidFill>
                  <a:srgbClr val="FFFFFF"/>
                </a:solidFill>
              </a:defRPr>
            </a:pPr>
            <a:r>
              <a:t>Matteo Gaverini - 808101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3900">
                <a:solidFill>
                  <a:srgbClr val="FFFFFF"/>
                </a:solidFill>
              </a:defRPr>
            </a:pPr>
            <a:r>
              <a:t>Paolo Mariani - 800307</a:t>
            </a:r>
          </a:p>
        </p:txBody>
      </p:sp>
      <p:pic>
        <p:nvPicPr>
          <p:cNvPr id="63" name="kisspng-airbnb-computer-icons-accommodation-airbnb-logo-5b259ec19f76a7.0265607215291921296532.jpg" descr="kisspng-airbnb-computer-icons-accommodation-airbnb-logo-5b259ec19f76a7.0265607215291921296532.jpg"/>
          <p:cNvPicPr>
            <a:picLocks noChangeAspect="1"/>
          </p:cNvPicPr>
          <p:nvPr/>
        </p:nvPicPr>
        <p:blipFill>
          <a:blip r:embed="rId3">
            <a:extLst/>
          </a:blip>
          <a:srcRect l="8706" t="4779" r="7808" b="8370"/>
          <a:stretch>
            <a:fillRect/>
          </a:stretch>
        </p:blipFill>
        <p:spPr>
          <a:xfrm>
            <a:off x="21129577" y="10272308"/>
            <a:ext cx="2360971" cy="2674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8" h="21412" fill="norm" stroke="1" extrusionOk="0">
                <a:moveTo>
                  <a:pt x="10655" y="0"/>
                </a:moveTo>
                <a:cubicBezTo>
                  <a:pt x="9807" y="-8"/>
                  <a:pt x="9300" y="179"/>
                  <a:pt x="8735" y="705"/>
                </a:cubicBezTo>
                <a:cubicBezTo>
                  <a:pt x="8319" y="1093"/>
                  <a:pt x="7194" y="2969"/>
                  <a:pt x="5429" y="6225"/>
                </a:cubicBezTo>
                <a:cubicBezTo>
                  <a:pt x="3258" y="10229"/>
                  <a:pt x="3133" y="10512"/>
                  <a:pt x="3133" y="11394"/>
                </a:cubicBezTo>
                <a:cubicBezTo>
                  <a:pt x="3133" y="12834"/>
                  <a:pt x="4228" y="14042"/>
                  <a:pt x="5784" y="14321"/>
                </a:cubicBezTo>
                <a:cubicBezTo>
                  <a:pt x="7104" y="14557"/>
                  <a:pt x="8585" y="14069"/>
                  <a:pt x="9956" y="12948"/>
                </a:cubicBezTo>
                <a:lnTo>
                  <a:pt x="10637" y="12392"/>
                </a:lnTo>
                <a:lnTo>
                  <a:pt x="11436" y="13008"/>
                </a:lnTo>
                <a:cubicBezTo>
                  <a:pt x="13244" y="14397"/>
                  <a:pt x="14758" y="14720"/>
                  <a:pt x="16328" y="14051"/>
                </a:cubicBezTo>
                <a:cubicBezTo>
                  <a:pt x="17979" y="13347"/>
                  <a:pt x="18622" y="11717"/>
                  <a:pt x="17897" y="10076"/>
                </a:cubicBezTo>
                <a:cubicBezTo>
                  <a:pt x="17244" y="8597"/>
                  <a:pt x="13346" y="1559"/>
                  <a:pt x="12825" y="922"/>
                </a:cubicBezTo>
                <a:cubicBezTo>
                  <a:pt x="12657" y="715"/>
                  <a:pt x="12268" y="429"/>
                  <a:pt x="11959" y="280"/>
                </a:cubicBezTo>
                <a:cubicBezTo>
                  <a:pt x="11497" y="57"/>
                  <a:pt x="11268" y="6"/>
                  <a:pt x="10655" y="0"/>
                </a:cubicBezTo>
                <a:close/>
                <a:moveTo>
                  <a:pt x="10687" y="731"/>
                </a:moveTo>
                <a:cubicBezTo>
                  <a:pt x="10825" y="730"/>
                  <a:pt x="10962" y="746"/>
                  <a:pt x="11110" y="782"/>
                </a:cubicBezTo>
                <a:cubicBezTo>
                  <a:pt x="11857" y="961"/>
                  <a:pt x="12301" y="1535"/>
                  <a:pt x="13921" y="4436"/>
                </a:cubicBezTo>
                <a:cubicBezTo>
                  <a:pt x="15947" y="8060"/>
                  <a:pt x="17165" y="10367"/>
                  <a:pt x="17313" y="10860"/>
                </a:cubicBezTo>
                <a:cubicBezTo>
                  <a:pt x="17736" y="12262"/>
                  <a:pt x="16471" y="13667"/>
                  <a:pt x="14781" y="13669"/>
                </a:cubicBezTo>
                <a:cubicBezTo>
                  <a:pt x="13985" y="13670"/>
                  <a:pt x="12945" y="13206"/>
                  <a:pt x="12002" y="12427"/>
                </a:cubicBezTo>
                <a:lnTo>
                  <a:pt x="11292" y="11842"/>
                </a:lnTo>
                <a:lnTo>
                  <a:pt x="11905" y="11051"/>
                </a:lnTo>
                <a:cubicBezTo>
                  <a:pt x="13464" y="9037"/>
                  <a:pt x="13787" y="7464"/>
                  <a:pt x="12890" y="6260"/>
                </a:cubicBezTo>
                <a:cubicBezTo>
                  <a:pt x="12300" y="5468"/>
                  <a:pt x="10977" y="5097"/>
                  <a:pt x="9810" y="5398"/>
                </a:cubicBezTo>
                <a:cubicBezTo>
                  <a:pt x="9061" y="5592"/>
                  <a:pt x="8290" y="6229"/>
                  <a:pt x="8094" y="6816"/>
                </a:cubicBezTo>
                <a:cubicBezTo>
                  <a:pt x="7917" y="7346"/>
                  <a:pt x="7935" y="8215"/>
                  <a:pt x="8133" y="8821"/>
                </a:cubicBezTo>
                <a:cubicBezTo>
                  <a:pt x="8337" y="9442"/>
                  <a:pt x="8961" y="10498"/>
                  <a:pt x="9534" y="11188"/>
                </a:cubicBezTo>
                <a:cubicBezTo>
                  <a:pt x="9769" y="11471"/>
                  <a:pt x="9960" y="11741"/>
                  <a:pt x="9960" y="11788"/>
                </a:cubicBezTo>
                <a:cubicBezTo>
                  <a:pt x="9960" y="11981"/>
                  <a:pt x="8477" y="13102"/>
                  <a:pt x="7900" y="13345"/>
                </a:cubicBezTo>
                <a:cubicBezTo>
                  <a:pt x="6991" y="13728"/>
                  <a:pt x="6089" y="13763"/>
                  <a:pt x="5375" y="13440"/>
                </a:cubicBezTo>
                <a:cubicBezTo>
                  <a:pt x="4497" y="13044"/>
                  <a:pt x="3975" y="12290"/>
                  <a:pt x="3975" y="11420"/>
                </a:cubicBezTo>
                <a:cubicBezTo>
                  <a:pt x="3975" y="10711"/>
                  <a:pt x="4437" y="9746"/>
                  <a:pt x="6830" y="5465"/>
                </a:cubicBezTo>
                <a:cubicBezTo>
                  <a:pt x="9121" y="1365"/>
                  <a:pt x="9394" y="992"/>
                  <a:pt x="10250" y="788"/>
                </a:cubicBezTo>
                <a:cubicBezTo>
                  <a:pt x="10410" y="750"/>
                  <a:pt x="10550" y="732"/>
                  <a:pt x="10687" y="731"/>
                </a:cubicBezTo>
                <a:close/>
                <a:moveTo>
                  <a:pt x="10655" y="6101"/>
                </a:moveTo>
                <a:cubicBezTo>
                  <a:pt x="11364" y="6089"/>
                  <a:pt x="12055" y="6444"/>
                  <a:pt x="12331" y="7086"/>
                </a:cubicBezTo>
                <a:cubicBezTo>
                  <a:pt x="12674" y="7883"/>
                  <a:pt x="12329" y="8995"/>
                  <a:pt x="11346" y="10282"/>
                </a:cubicBezTo>
                <a:cubicBezTo>
                  <a:pt x="10714" y="11110"/>
                  <a:pt x="10672" y="11125"/>
                  <a:pt x="10279" y="10708"/>
                </a:cubicBezTo>
                <a:cubicBezTo>
                  <a:pt x="9836" y="10238"/>
                  <a:pt x="8948" y="8589"/>
                  <a:pt x="8868" y="8090"/>
                </a:cubicBezTo>
                <a:cubicBezTo>
                  <a:pt x="8768" y="7472"/>
                  <a:pt x="8975" y="6907"/>
                  <a:pt x="9441" y="6533"/>
                </a:cubicBezTo>
                <a:cubicBezTo>
                  <a:pt x="9796" y="6247"/>
                  <a:pt x="10229" y="6108"/>
                  <a:pt x="10655" y="6101"/>
                </a:cubicBezTo>
                <a:close/>
                <a:moveTo>
                  <a:pt x="9014" y="16376"/>
                </a:moveTo>
                <a:lnTo>
                  <a:pt x="9014" y="18852"/>
                </a:lnTo>
                <a:lnTo>
                  <a:pt x="9014" y="21327"/>
                </a:lnTo>
                <a:lnTo>
                  <a:pt x="9430" y="21327"/>
                </a:lnTo>
                <a:cubicBezTo>
                  <a:pt x="9658" y="21327"/>
                  <a:pt x="9873" y="21286"/>
                  <a:pt x="9906" y="21238"/>
                </a:cubicBezTo>
                <a:cubicBezTo>
                  <a:pt x="9942" y="21186"/>
                  <a:pt x="10103" y="21208"/>
                  <a:pt x="10304" y="21289"/>
                </a:cubicBezTo>
                <a:cubicBezTo>
                  <a:pt x="11048" y="21588"/>
                  <a:pt x="12120" y="21275"/>
                  <a:pt x="12546" y="20634"/>
                </a:cubicBezTo>
                <a:cubicBezTo>
                  <a:pt x="12830" y="20207"/>
                  <a:pt x="12817" y="19095"/>
                  <a:pt x="12525" y="18743"/>
                </a:cubicBezTo>
                <a:cubicBezTo>
                  <a:pt x="11993" y="18104"/>
                  <a:pt x="11060" y="17830"/>
                  <a:pt x="10336" y="18098"/>
                </a:cubicBezTo>
                <a:cubicBezTo>
                  <a:pt x="10118" y="18180"/>
                  <a:pt x="9897" y="18222"/>
                  <a:pt x="9845" y="18194"/>
                </a:cubicBezTo>
                <a:cubicBezTo>
                  <a:pt x="9794" y="18165"/>
                  <a:pt x="9752" y="17745"/>
                  <a:pt x="9752" y="17260"/>
                </a:cubicBezTo>
                <a:lnTo>
                  <a:pt x="9752" y="16376"/>
                </a:lnTo>
                <a:lnTo>
                  <a:pt x="9383" y="16376"/>
                </a:lnTo>
                <a:lnTo>
                  <a:pt x="9014" y="16376"/>
                </a:lnTo>
                <a:close/>
                <a:moveTo>
                  <a:pt x="17629" y="16376"/>
                </a:moveTo>
                <a:lnTo>
                  <a:pt x="17629" y="18852"/>
                </a:lnTo>
                <a:lnTo>
                  <a:pt x="17629" y="21327"/>
                </a:lnTo>
                <a:lnTo>
                  <a:pt x="17990" y="21327"/>
                </a:lnTo>
                <a:cubicBezTo>
                  <a:pt x="18189" y="21327"/>
                  <a:pt x="18379" y="21286"/>
                  <a:pt x="18413" y="21238"/>
                </a:cubicBezTo>
                <a:cubicBezTo>
                  <a:pt x="18449" y="21185"/>
                  <a:pt x="18612" y="21204"/>
                  <a:pt x="18814" y="21282"/>
                </a:cubicBezTo>
                <a:cubicBezTo>
                  <a:pt x="19616" y="21592"/>
                  <a:pt x="20649" y="21292"/>
                  <a:pt x="21067" y="20628"/>
                </a:cubicBezTo>
                <a:cubicBezTo>
                  <a:pt x="21221" y="20383"/>
                  <a:pt x="21301" y="20054"/>
                  <a:pt x="21307" y="19725"/>
                </a:cubicBezTo>
                <a:cubicBezTo>
                  <a:pt x="21313" y="19396"/>
                  <a:pt x="21244" y="19066"/>
                  <a:pt x="21099" y="18813"/>
                </a:cubicBezTo>
                <a:cubicBezTo>
                  <a:pt x="20722" y="18155"/>
                  <a:pt x="19581" y="17784"/>
                  <a:pt x="18886" y="18092"/>
                </a:cubicBezTo>
                <a:cubicBezTo>
                  <a:pt x="18700" y="18175"/>
                  <a:pt x="18507" y="18219"/>
                  <a:pt x="18456" y="18191"/>
                </a:cubicBezTo>
                <a:cubicBezTo>
                  <a:pt x="18405" y="18163"/>
                  <a:pt x="18363" y="17745"/>
                  <a:pt x="18363" y="17260"/>
                </a:cubicBezTo>
                <a:lnTo>
                  <a:pt x="18363" y="16376"/>
                </a:lnTo>
                <a:lnTo>
                  <a:pt x="17998" y="16376"/>
                </a:lnTo>
                <a:lnTo>
                  <a:pt x="17629" y="16376"/>
                </a:lnTo>
                <a:close/>
                <a:moveTo>
                  <a:pt x="5132" y="16386"/>
                </a:moveTo>
                <a:cubicBezTo>
                  <a:pt x="5046" y="16381"/>
                  <a:pt x="4941" y="16417"/>
                  <a:pt x="4766" y="16488"/>
                </a:cubicBezTo>
                <a:cubicBezTo>
                  <a:pt x="4559" y="16572"/>
                  <a:pt x="4501" y="16662"/>
                  <a:pt x="4501" y="16901"/>
                </a:cubicBezTo>
                <a:cubicBezTo>
                  <a:pt x="4501" y="17094"/>
                  <a:pt x="4568" y="17246"/>
                  <a:pt x="4684" y="17307"/>
                </a:cubicBezTo>
                <a:cubicBezTo>
                  <a:pt x="4895" y="17419"/>
                  <a:pt x="5353" y="17348"/>
                  <a:pt x="5468" y="17187"/>
                </a:cubicBezTo>
                <a:cubicBezTo>
                  <a:pt x="5600" y="17003"/>
                  <a:pt x="5560" y="16680"/>
                  <a:pt x="5386" y="16526"/>
                </a:cubicBezTo>
                <a:cubicBezTo>
                  <a:pt x="5287" y="16438"/>
                  <a:pt x="5218" y="16391"/>
                  <a:pt x="5132" y="16386"/>
                </a:cubicBezTo>
                <a:close/>
                <a:moveTo>
                  <a:pt x="8112" y="17962"/>
                </a:moveTo>
                <a:cubicBezTo>
                  <a:pt x="7988" y="17969"/>
                  <a:pt x="7816" y="18020"/>
                  <a:pt x="7578" y="18108"/>
                </a:cubicBezTo>
                <a:cubicBezTo>
                  <a:pt x="7317" y="18205"/>
                  <a:pt x="7157" y="18221"/>
                  <a:pt x="7084" y="18156"/>
                </a:cubicBezTo>
                <a:cubicBezTo>
                  <a:pt x="7025" y="18103"/>
                  <a:pt x="6823" y="18057"/>
                  <a:pt x="6633" y="18057"/>
                </a:cubicBezTo>
                <a:lnTo>
                  <a:pt x="6285" y="18057"/>
                </a:lnTo>
                <a:lnTo>
                  <a:pt x="6285" y="19694"/>
                </a:lnTo>
                <a:lnTo>
                  <a:pt x="6285" y="21327"/>
                </a:lnTo>
                <a:lnTo>
                  <a:pt x="6654" y="21327"/>
                </a:lnTo>
                <a:lnTo>
                  <a:pt x="7019" y="21327"/>
                </a:lnTo>
                <a:lnTo>
                  <a:pt x="7019" y="20189"/>
                </a:lnTo>
                <a:cubicBezTo>
                  <a:pt x="7019" y="19149"/>
                  <a:pt x="7040" y="19033"/>
                  <a:pt x="7249" y="18836"/>
                </a:cubicBezTo>
                <a:cubicBezTo>
                  <a:pt x="7419" y="18674"/>
                  <a:pt x="7594" y="18620"/>
                  <a:pt x="7933" y="18620"/>
                </a:cubicBezTo>
                <a:cubicBezTo>
                  <a:pt x="8382" y="18620"/>
                  <a:pt x="8384" y="18615"/>
                  <a:pt x="8384" y="18292"/>
                </a:cubicBezTo>
                <a:cubicBezTo>
                  <a:pt x="8384" y="18055"/>
                  <a:pt x="8318" y="17950"/>
                  <a:pt x="8112" y="17962"/>
                </a:cubicBezTo>
                <a:close/>
                <a:moveTo>
                  <a:pt x="1754" y="17990"/>
                </a:moveTo>
                <a:cubicBezTo>
                  <a:pt x="1121" y="18002"/>
                  <a:pt x="543" y="18330"/>
                  <a:pt x="221" y="18896"/>
                </a:cubicBezTo>
                <a:cubicBezTo>
                  <a:pt x="-287" y="19790"/>
                  <a:pt x="112" y="20903"/>
                  <a:pt x="1084" y="21289"/>
                </a:cubicBezTo>
                <a:cubicBezTo>
                  <a:pt x="1505" y="21455"/>
                  <a:pt x="2008" y="21452"/>
                  <a:pt x="2474" y="21279"/>
                </a:cubicBezTo>
                <a:cubicBezTo>
                  <a:pt x="2735" y="21182"/>
                  <a:pt x="2892" y="21166"/>
                  <a:pt x="2965" y="21231"/>
                </a:cubicBezTo>
                <a:cubicBezTo>
                  <a:pt x="3024" y="21284"/>
                  <a:pt x="3225" y="21327"/>
                  <a:pt x="3416" y="21327"/>
                </a:cubicBezTo>
                <a:lnTo>
                  <a:pt x="3764" y="21327"/>
                </a:lnTo>
                <a:lnTo>
                  <a:pt x="3764" y="19694"/>
                </a:lnTo>
                <a:lnTo>
                  <a:pt x="3764" y="18057"/>
                </a:lnTo>
                <a:lnTo>
                  <a:pt x="3416" y="18057"/>
                </a:lnTo>
                <a:cubicBezTo>
                  <a:pt x="3225" y="18057"/>
                  <a:pt x="3024" y="18100"/>
                  <a:pt x="2968" y="18149"/>
                </a:cubicBezTo>
                <a:cubicBezTo>
                  <a:pt x="2904" y="18207"/>
                  <a:pt x="2698" y="18186"/>
                  <a:pt x="2395" y="18089"/>
                </a:cubicBezTo>
                <a:cubicBezTo>
                  <a:pt x="2180" y="18020"/>
                  <a:pt x="1965" y="17986"/>
                  <a:pt x="1754" y="17990"/>
                </a:cubicBezTo>
                <a:close/>
                <a:moveTo>
                  <a:pt x="15297" y="18000"/>
                </a:moveTo>
                <a:cubicBezTo>
                  <a:pt x="15103" y="18004"/>
                  <a:pt x="14913" y="18035"/>
                  <a:pt x="14742" y="18098"/>
                </a:cubicBezTo>
                <a:cubicBezTo>
                  <a:pt x="14464" y="18202"/>
                  <a:pt x="14303" y="18221"/>
                  <a:pt x="14229" y="18156"/>
                </a:cubicBezTo>
                <a:cubicBezTo>
                  <a:pt x="14170" y="18103"/>
                  <a:pt x="13965" y="18057"/>
                  <a:pt x="13775" y="18057"/>
                </a:cubicBezTo>
                <a:lnTo>
                  <a:pt x="13427" y="18057"/>
                </a:lnTo>
                <a:lnTo>
                  <a:pt x="13427" y="19694"/>
                </a:lnTo>
                <a:lnTo>
                  <a:pt x="13427" y="21327"/>
                </a:lnTo>
                <a:lnTo>
                  <a:pt x="13828" y="21327"/>
                </a:lnTo>
                <a:lnTo>
                  <a:pt x="14229" y="21327"/>
                </a:lnTo>
                <a:lnTo>
                  <a:pt x="14183" y="20269"/>
                </a:lnTo>
                <a:lnTo>
                  <a:pt x="14136" y="19207"/>
                </a:lnTo>
                <a:lnTo>
                  <a:pt x="14452" y="18893"/>
                </a:lnTo>
                <a:cubicBezTo>
                  <a:pt x="14870" y="18476"/>
                  <a:pt x="15434" y="18455"/>
                  <a:pt x="15805" y="18839"/>
                </a:cubicBezTo>
                <a:cubicBezTo>
                  <a:pt x="16037" y="19078"/>
                  <a:pt x="16053" y="19173"/>
                  <a:pt x="16053" y="20211"/>
                </a:cubicBezTo>
                <a:lnTo>
                  <a:pt x="16053" y="21327"/>
                </a:lnTo>
                <a:lnTo>
                  <a:pt x="16422" y="21327"/>
                </a:lnTo>
                <a:lnTo>
                  <a:pt x="16787" y="21327"/>
                </a:lnTo>
                <a:lnTo>
                  <a:pt x="16787" y="20072"/>
                </a:lnTo>
                <a:cubicBezTo>
                  <a:pt x="16787" y="19367"/>
                  <a:pt x="16740" y="18716"/>
                  <a:pt x="16676" y="18591"/>
                </a:cubicBezTo>
                <a:cubicBezTo>
                  <a:pt x="16486" y="18221"/>
                  <a:pt x="15877" y="17987"/>
                  <a:pt x="15297" y="18000"/>
                </a:cubicBezTo>
                <a:close/>
                <a:moveTo>
                  <a:pt x="4605" y="18057"/>
                </a:moveTo>
                <a:lnTo>
                  <a:pt x="4605" y="19061"/>
                </a:lnTo>
                <a:cubicBezTo>
                  <a:pt x="4606" y="19613"/>
                  <a:pt x="4636" y="20351"/>
                  <a:pt x="4673" y="20698"/>
                </a:cubicBezTo>
                <a:cubicBezTo>
                  <a:pt x="4739" y="21315"/>
                  <a:pt x="4745" y="21327"/>
                  <a:pt x="5039" y="21327"/>
                </a:cubicBezTo>
                <a:lnTo>
                  <a:pt x="5340" y="21327"/>
                </a:lnTo>
                <a:lnTo>
                  <a:pt x="5340" y="19694"/>
                </a:lnTo>
                <a:lnTo>
                  <a:pt x="5340" y="18057"/>
                </a:lnTo>
                <a:lnTo>
                  <a:pt x="4974" y="18057"/>
                </a:lnTo>
                <a:lnTo>
                  <a:pt x="4605" y="18057"/>
                </a:lnTo>
                <a:close/>
                <a:moveTo>
                  <a:pt x="19312" y="18645"/>
                </a:moveTo>
                <a:cubicBezTo>
                  <a:pt x="19711" y="18632"/>
                  <a:pt x="20057" y="18812"/>
                  <a:pt x="20336" y="19179"/>
                </a:cubicBezTo>
                <a:cubicBezTo>
                  <a:pt x="20653" y="19594"/>
                  <a:pt x="20592" y="20041"/>
                  <a:pt x="20168" y="20418"/>
                </a:cubicBezTo>
                <a:cubicBezTo>
                  <a:pt x="19678" y="20854"/>
                  <a:pt x="18891" y="20852"/>
                  <a:pt x="18495" y="20412"/>
                </a:cubicBezTo>
                <a:cubicBezTo>
                  <a:pt x="18422" y="20329"/>
                  <a:pt x="18363" y="20005"/>
                  <a:pt x="18363" y="19674"/>
                </a:cubicBezTo>
                <a:cubicBezTo>
                  <a:pt x="18363" y="18993"/>
                  <a:pt x="18541" y="18760"/>
                  <a:pt x="19137" y="18661"/>
                </a:cubicBezTo>
                <a:cubicBezTo>
                  <a:pt x="19196" y="18651"/>
                  <a:pt x="19255" y="18647"/>
                  <a:pt x="19312" y="18645"/>
                </a:cubicBezTo>
                <a:close/>
                <a:moveTo>
                  <a:pt x="2069" y="18651"/>
                </a:moveTo>
                <a:cubicBezTo>
                  <a:pt x="2214" y="18659"/>
                  <a:pt x="2358" y="18693"/>
                  <a:pt x="2496" y="18756"/>
                </a:cubicBezTo>
                <a:cubicBezTo>
                  <a:pt x="2878" y="18932"/>
                  <a:pt x="2988" y="19141"/>
                  <a:pt x="3019" y="19767"/>
                </a:cubicBezTo>
                <a:cubicBezTo>
                  <a:pt x="3037" y="20151"/>
                  <a:pt x="2997" y="20249"/>
                  <a:pt x="2728" y="20488"/>
                </a:cubicBezTo>
                <a:cubicBezTo>
                  <a:pt x="2355" y="20820"/>
                  <a:pt x="1881" y="20854"/>
                  <a:pt x="1382" y="20583"/>
                </a:cubicBezTo>
                <a:cubicBezTo>
                  <a:pt x="960" y="20355"/>
                  <a:pt x="823" y="20130"/>
                  <a:pt x="823" y="19662"/>
                </a:cubicBezTo>
                <a:cubicBezTo>
                  <a:pt x="823" y="19066"/>
                  <a:pt x="1444" y="18618"/>
                  <a:pt x="2069" y="18651"/>
                </a:cubicBezTo>
                <a:close/>
                <a:moveTo>
                  <a:pt x="10795" y="18658"/>
                </a:moveTo>
                <a:cubicBezTo>
                  <a:pt x="11419" y="18641"/>
                  <a:pt x="11959" y="19071"/>
                  <a:pt x="11959" y="19684"/>
                </a:cubicBezTo>
                <a:cubicBezTo>
                  <a:pt x="11959" y="20130"/>
                  <a:pt x="11756" y="20429"/>
                  <a:pt x="11325" y="20628"/>
                </a:cubicBezTo>
                <a:cubicBezTo>
                  <a:pt x="10932" y="20808"/>
                  <a:pt x="10725" y="20802"/>
                  <a:pt x="10275" y="20602"/>
                </a:cubicBezTo>
                <a:cubicBezTo>
                  <a:pt x="9924" y="20446"/>
                  <a:pt x="9908" y="20416"/>
                  <a:pt x="9878" y="19884"/>
                </a:cubicBezTo>
                <a:cubicBezTo>
                  <a:pt x="9832" y="19090"/>
                  <a:pt x="9906" y="18910"/>
                  <a:pt x="10354" y="18743"/>
                </a:cubicBezTo>
                <a:cubicBezTo>
                  <a:pt x="10502" y="18689"/>
                  <a:pt x="10651" y="18662"/>
                  <a:pt x="10795" y="18658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12" name="Group 1"/>
          <p:cNvGrpSpPr/>
          <p:nvPr/>
        </p:nvGrpSpPr>
        <p:grpSpPr>
          <a:xfrm>
            <a:off x="7040623" y="1173092"/>
            <a:ext cx="10296401" cy="2607116"/>
            <a:chOff x="0" y="0"/>
            <a:chExt cx="10296400" cy="2607114"/>
          </a:xfrm>
        </p:grpSpPr>
        <p:grpSp>
          <p:nvGrpSpPr>
            <p:cNvPr id="210" name="Group 4"/>
            <p:cNvGrpSpPr/>
            <p:nvPr/>
          </p:nvGrpSpPr>
          <p:grpSpPr>
            <a:xfrm>
              <a:off x="0" y="282123"/>
              <a:ext cx="10296401" cy="2324992"/>
              <a:chOff x="0" y="0"/>
              <a:chExt cx="10296400" cy="2324991"/>
            </a:xfrm>
          </p:grpSpPr>
          <p:sp>
            <p:nvSpPr>
              <p:cNvPr id="208" name="TextBox 33"/>
              <p:cNvSpPr/>
              <p:nvPr/>
            </p:nvSpPr>
            <p:spPr>
              <a:xfrm>
                <a:off x="0" y="0"/>
                <a:ext cx="10296401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ANALISI DATI</a:t>
                </a:r>
              </a:p>
            </p:txBody>
          </p:sp>
          <p:sp>
            <p:nvSpPr>
              <p:cNvPr id="209" name="TextBox 36"/>
              <p:cNvSpPr/>
              <p:nvPr/>
            </p:nvSpPr>
            <p:spPr>
              <a:xfrm>
                <a:off x="5148200" y="105499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DATI FORNITI DA AIRBNB</a:t>
                </a:r>
              </a:p>
            </p:txBody>
          </p:sp>
        </p:grpSp>
        <p:sp>
          <p:nvSpPr>
            <p:cNvPr id="211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3" name="Rectangle 31"/>
          <p:cNvSpPr txBox="1"/>
          <p:nvPr/>
        </p:nvSpPr>
        <p:spPr>
          <a:xfrm>
            <a:off x="1474190" y="3899564"/>
            <a:ext cx="413480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train/test_user.csv</a:t>
            </a:r>
          </a:p>
        </p:txBody>
      </p:sp>
      <p:sp>
        <p:nvSpPr>
          <p:cNvPr id="214" name="Rectangle 31"/>
          <p:cNvSpPr txBox="1"/>
          <p:nvPr/>
        </p:nvSpPr>
        <p:spPr>
          <a:xfrm>
            <a:off x="1474190" y="645901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535353"/>
                </a:solidFill>
              </a:defRPr>
            </a:lvl1pPr>
          </a:lstStyle>
          <a:p>
            <a:pPr/>
            <a:r>
              <a:t>countries.csv</a:t>
            </a:r>
          </a:p>
        </p:txBody>
      </p:sp>
      <p:sp>
        <p:nvSpPr>
          <p:cNvPr id="215" name="Rectangle 31"/>
          <p:cNvSpPr txBox="1"/>
          <p:nvPr/>
        </p:nvSpPr>
        <p:spPr>
          <a:xfrm>
            <a:off x="1474190" y="901846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sessions.csv</a:t>
            </a:r>
          </a:p>
        </p:txBody>
      </p:sp>
      <p:sp>
        <p:nvSpPr>
          <p:cNvPr id="216" name="Rectangle 31"/>
          <p:cNvSpPr txBox="1"/>
          <p:nvPr/>
        </p:nvSpPr>
        <p:spPr>
          <a:xfrm>
            <a:off x="1474190" y="11577912"/>
            <a:ext cx="480779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age_gender_bkts.csv</a:t>
            </a:r>
          </a:p>
        </p:txBody>
      </p:sp>
      <p:sp>
        <p:nvSpPr>
          <p:cNvPr id="217" name="Rectangle 31"/>
          <p:cNvSpPr txBox="1"/>
          <p:nvPr/>
        </p:nvSpPr>
        <p:spPr>
          <a:xfrm>
            <a:off x="9077369" y="3912264"/>
            <a:ext cx="10681253" cy="269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400">
                <a:solidFill>
                  <a:srgbClr val="494949"/>
                </a:solidFill>
              </a:defRPr>
            </a:pPr>
            <a:r>
              <a:t>Informazioni relative ai possibili paesi di destinazione: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 marL="340894" indent="-340894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Posizione geografica</a:t>
            </a:r>
          </a:p>
          <a:p>
            <a:pPr marL="340894" indent="-340894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Lingua ufficiale</a:t>
            </a:r>
          </a:p>
          <a:p>
            <a:pPr marL="340894" indent="-340894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Superficie</a:t>
            </a:r>
          </a:p>
        </p:txBody>
      </p:sp>
      <p:sp>
        <p:nvSpPr>
          <p:cNvPr id="218" name="11 osservazioni…"/>
          <p:cNvSpPr txBox="1"/>
          <p:nvPr/>
        </p:nvSpPr>
        <p:spPr>
          <a:xfrm>
            <a:off x="1486543" y="7083241"/>
            <a:ext cx="2548717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494949"/>
                </a:solidFill>
              </a:defRPr>
            </a:pPr>
            <a:r>
              <a:t>11 osservazioni</a:t>
            </a:r>
          </a:p>
          <a:p>
            <a:pPr>
              <a:defRPr sz="2800">
                <a:solidFill>
                  <a:srgbClr val="494949"/>
                </a:solidFill>
              </a:defRPr>
            </a:pPr>
            <a:r>
              <a:t>7   variabili</a:t>
            </a:r>
          </a:p>
        </p:txBody>
      </p:sp>
      <p:pic>
        <p:nvPicPr>
          <p:cNvPr id="219" name="Schermata 2020-05-19 alle 11.20.20.png" descr="Schermata 2020-05-19 alle 11.20.20.png"/>
          <p:cNvPicPr>
            <a:picLocks noChangeAspect="1"/>
          </p:cNvPicPr>
          <p:nvPr/>
        </p:nvPicPr>
        <p:blipFill>
          <a:blip r:embed="rId2">
            <a:extLst/>
          </a:blip>
          <a:srcRect l="50027" t="0" r="0" b="0"/>
          <a:stretch>
            <a:fillRect/>
          </a:stretch>
        </p:blipFill>
        <p:spPr>
          <a:xfrm>
            <a:off x="467942" y="6380559"/>
            <a:ext cx="885456" cy="95501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3/13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6"/>
          <p:cNvSpPr txBox="1"/>
          <p:nvPr>
            <p:ph type="sldNum" sz="quarter" idx="2"/>
          </p:nvPr>
        </p:nvSpPr>
        <p:spPr>
          <a:xfrm>
            <a:off x="23844287" y="610540"/>
            <a:ext cx="45934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27" name="Group 1"/>
          <p:cNvGrpSpPr/>
          <p:nvPr/>
        </p:nvGrpSpPr>
        <p:grpSpPr>
          <a:xfrm>
            <a:off x="7040623" y="1173092"/>
            <a:ext cx="10296401" cy="2607116"/>
            <a:chOff x="0" y="0"/>
            <a:chExt cx="10296400" cy="2607114"/>
          </a:xfrm>
        </p:grpSpPr>
        <p:grpSp>
          <p:nvGrpSpPr>
            <p:cNvPr id="225" name="Group 4"/>
            <p:cNvGrpSpPr/>
            <p:nvPr/>
          </p:nvGrpSpPr>
          <p:grpSpPr>
            <a:xfrm>
              <a:off x="0" y="282123"/>
              <a:ext cx="10296401" cy="2324992"/>
              <a:chOff x="0" y="0"/>
              <a:chExt cx="10296400" cy="2324991"/>
            </a:xfrm>
          </p:grpSpPr>
          <p:sp>
            <p:nvSpPr>
              <p:cNvPr id="223" name="TextBox 33"/>
              <p:cNvSpPr/>
              <p:nvPr/>
            </p:nvSpPr>
            <p:spPr>
              <a:xfrm>
                <a:off x="0" y="0"/>
                <a:ext cx="10296401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ANALISI DATI</a:t>
                </a:r>
              </a:p>
            </p:txBody>
          </p:sp>
          <p:sp>
            <p:nvSpPr>
              <p:cNvPr id="224" name="TextBox 36"/>
              <p:cNvSpPr/>
              <p:nvPr/>
            </p:nvSpPr>
            <p:spPr>
              <a:xfrm>
                <a:off x="5148200" y="105499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DATI FORNITI DA AIRBNB</a:t>
                </a:r>
              </a:p>
            </p:txBody>
          </p:sp>
        </p:grpSp>
        <p:sp>
          <p:nvSpPr>
            <p:cNvPr id="226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8" name="Rectangle 31"/>
          <p:cNvSpPr txBox="1"/>
          <p:nvPr/>
        </p:nvSpPr>
        <p:spPr>
          <a:xfrm>
            <a:off x="1474190" y="3899564"/>
            <a:ext cx="413480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train/test_user.csv</a:t>
            </a:r>
          </a:p>
        </p:txBody>
      </p:sp>
      <p:sp>
        <p:nvSpPr>
          <p:cNvPr id="229" name="Rectangle 31"/>
          <p:cNvSpPr txBox="1"/>
          <p:nvPr/>
        </p:nvSpPr>
        <p:spPr>
          <a:xfrm>
            <a:off x="1474190" y="645901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countries.csv</a:t>
            </a:r>
          </a:p>
        </p:txBody>
      </p:sp>
      <p:sp>
        <p:nvSpPr>
          <p:cNvPr id="230" name="Rectangle 31"/>
          <p:cNvSpPr txBox="1"/>
          <p:nvPr/>
        </p:nvSpPr>
        <p:spPr>
          <a:xfrm>
            <a:off x="1474190" y="901846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535353"/>
                </a:solidFill>
              </a:defRPr>
            </a:lvl1pPr>
          </a:lstStyle>
          <a:p>
            <a:pPr/>
            <a:r>
              <a:t>sessions.csv</a:t>
            </a:r>
          </a:p>
        </p:txBody>
      </p:sp>
      <p:sp>
        <p:nvSpPr>
          <p:cNvPr id="231" name="Rectangle 31"/>
          <p:cNvSpPr txBox="1"/>
          <p:nvPr/>
        </p:nvSpPr>
        <p:spPr>
          <a:xfrm>
            <a:off x="1474190" y="11577912"/>
            <a:ext cx="480779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age_gender_bkts.csv</a:t>
            </a:r>
          </a:p>
        </p:txBody>
      </p:sp>
      <p:sp>
        <p:nvSpPr>
          <p:cNvPr id="232" name="Rectangle 31"/>
          <p:cNvSpPr txBox="1"/>
          <p:nvPr/>
        </p:nvSpPr>
        <p:spPr>
          <a:xfrm>
            <a:off x="8828380" y="3890598"/>
            <a:ext cx="13612386" cy="373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400">
                <a:solidFill>
                  <a:srgbClr val="494949"/>
                </a:solidFill>
              </a:defRPr>
            </a:pPr>
            <a:r>
              <a:t>Attributi relativi ai log di utilizzo del sito da parte degli utenti registrati.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Intervallo temporale: 01-01-2014 —&gt;  30-09-2014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Tipologie di azioni svolte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Dispositivo utilizzato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Durata azione</a:t>
            </a:r>
          </a:p>
        </p:txBody>
      </p:sp>
      <p:pic>
        <p:nvPicPr>
          <p:cNvPr id="233" name="Schermata 2020-05-19 alle 11.20.20.png" descr="Schermata 2020-05-19 alle 11.20.20.png"/>
          <p:cNvPicPr>
            <a:picLocks noChangeAspect="1"/>
          </p:cNvPicPr>
          <p:nvPr/>
        </p:nvPicPr>
        <p:blipFill>
          <a:blip r:embed="rId2">
            <a:extLst/>
          </a:blip>
          <a:srcRect l="0" t="0" r="50713" b="0"/>
          <a:stretch>
            <a:fillRect/>
          </a:stretch>
        </p:blipFill>
        <p:spPr>
          <a:xfrm>
            <a:off x="494483" y="8859792"/>
            <a:ext cx="873288" cy="95501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10567737 osservazioni…"/>
          <p:cNvSpPr txBox="1"/>
          <p:nvPr/>
        </p:nvSpPr>
        <p:spPr>
          <a:xfrm>
            <a:off x="1541874" y="9658936"/>
            <a:ext cx="376154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494949"/>
                </a:solidFill>
              </a:defRPr>
            </a:pPr>
            <a:r>
              <a:t>10567737 osservazioni</a:t>
            </a:r>
          </a:p>
          <a:p>
            <a:pPr>
              <a:defRPr sz="2800">
                <a:solidFill>
                  <a:srgbClr val="494949"/>
                </a:solidFill>
              </a:defRPr>
            </a:pPr>
            <a:r>
              <a:t>6 variabili</a:t>
            </a:r>
          </a:p>
        </p:txBody>
      </p:sp>
      <p:sp>
        <p:nvSpPr>
          <p:cNvPr id="235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3/13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42" name="Group 1"/>
          <p:cNvGrpSpPr/>
          <p:nvPr/>
        </p:nvGrpSpPr>
        <p:grpSpPr>
          <a:xfrm>
            <a:off x="7040623" y="1173092"/>
            <a:ext cx="10296401" cy="2607116"/>
            <a:chOff x="0" y="0"/>
            <a:chExt cx="10296400" cy="2607114"/>
          </a:xfrm>
        </p:grpSpPr>
        <p:grpSp>
          <p:nvGrpSpPr>
            <p:cNvPr id="240" name="Group 4"/>
            <p:cNvGrpSpPr/>
            <p:nvPr/>
          </p:nvGrpSpPr>
          <p:grpSpPr>
            <a:xfrm>
              <a:off x="0" y="282123"/>
              <a:ext cx="10296401" cy="2324992"/>
              <a:chOff x="0" y="0"/>
              <a:chExt cx="10296400" cy="2324991"/>
            </a:xfrm>
          </p:grpSpPr>
          <p:sp>
            <p:nvSpPr>
              <p:cNvPr id="238" name="TextBox 33"/>
              <p:cNvSpPr/>
              <p:nvPr/>
            </p:nvSpPr>
            <p:spPr>
              <a:xfrm>
                <a:off x="0" y="0"/>
                <a:ext cx="10296401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ANALISI DATI</a:t>
                </a:r>
              </a:p>
            </p:txBody>
          </p:sp>
          <p:sp>
            <p:nvSpPr>
              <p:cNvPr id="239" name="TextBox 36"/>
              <p:cNvSpPr/>
              <p:nvPr/>
            </p:nvSpPr>
            <p:spPr>
              <a:xfrm>
                <a:off x="5148200" y="105499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DATI FORNITI DA AIRBNB</a:t>
                </a:r>
              </a:p>
            </p:txBody>
          </p:sp>
        </p:grpSp>
        <p:sp>
          <p:nvSpPr>
            <p:cNvPr id="241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3" name="Rectangle 31"/>
          <p:cNvSpPr txBox="1"/>
          <p:nvPr/>
        </p:nvSpPr>
        <p:spPr>
          <a:xfrm>
            <a:off x="1474190" y="3899564"/>
            <a:ext cx="413480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train/test_user.csv</a:t>
            </a:r>
          </a:p>
        </p:txBody>
      </p:sp>
      <p:sp>
        <p:nvSpPr>
          <p:cNvPr id="244" name="Rectangle 31"/>
          <p:cNvSpPr txBox="1"/>
          <p:nvPr/>
        </p:nvSpPr>
        <p:spPr>
          <a:xfrm>
            <a:off x="1474190" y="645901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countries.csv</a:t>
            </a:r>
          </a:p>
        </p:txBody>
      </p:sp>
      <p:sp>
        <p:nvSpPr>
          <p:cNvPr id="245" name="Rectangle 31"/>
          <p:cNvSpPr txBox="1"/>
          <p:nvPr/>
        </p:nvSpPr>
        <p:spPr>
          <a:xfrm>
            <a:off x="1474190" y="901846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535353"/>
                </a:solidFill>
              </a:defRPr>
            </a:lvl1pPr>
          </a:lstStyle>
          <a:p>
            <a:pPr/>
            <a:r>
              <a:t>sessions.csv</a:t>
            </a:r>
          </a:p>
        </p:txBody>
      </p:sp>
      <p:sp>
        <p:nvSpPr>
          <p:cNvPr id="246" name="Rectangle 31"/>
          <p:cNvSpPr txBox="1"/>
          <p:nvPr/>
        </p:nvSpPr>
        <p:spPr>
          <a:xfrm>
            <a:off x="1474190" y="11577912"/>
            <a:ext cx="480779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age_gender_bkts.csv</a:t>
            </a:r>
          </a:p>
        </p:txBody>
      </p:sp>
      <p:sp>
        <p:nvSpPr>
          <p:cNvPr id="247" name="Rectangle 31"/>
          <p:cNvSpPr txBox="1"/>
          <p:nvPr/>
        </p:nvSpPr>
        <p:spPr>
          <a:xfrm>
            <a:off x="8828380" y="3890598"/>
            <a:ext cx="13612386" cy="581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400">
                <a:solidFill>
                  <a:srgbClr val="494949"/>
                </a:solidFill>
              </a:defRPr>
            </a:pPr>
            <a:r>
              <a:t>Attributi relativi ai log di utilizzo del sito da parte degli utenti registrati.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Intervallo temporale: 01-01-2014 —&gt;  30-09-2014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 marL="360947" indent="-360947">
              <a:buSzPct val="100000"/>
              <a:buChar char="•"/>
              <a:defRPr b="1" sz="3400">
                <a:solidFill>
                  <a:srgbClr val="494949"/>
                </a:solidFill>
              </a:defRPr>
            </a:pPr>
            <a:r>
              <a:t>Tipologie di azioni svolte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Dispositivo utilizzato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Durata azione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% NA </a:t>
            </a:r>
            <a:r>
              <a:rPr i="1"/>
              <a:t>‘action’</a:t>
            </a:r>
            <a:r>
              <a:t> : 0.7 %</a:t>
            </a: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% NA </a:t>
            </a:r>
            <a:r>
              <a:rPr i="1"/>
              <a:t>‘action_type’ </a:t>
            </a:r>
            <a:r>
              <a:t>: 10.6 %</a:t>
            </a:r>
          </a:p>
        </p:txBody>
      </p:sp>
      <p:pic>
        <p:nvPicPr>
          <p:cNvPr id="248" name="Schermata 2020-05-19 alle 11.20.20.png" descr="Schermata 2020-05-19 alle 11.20.20.png"/>
          <p:cNvPicPr>
            <a:picLocks noChangeAspect="1"/>
          </p:cNvPicPr>
          <p:nvPr/>
        </p:nvPicPr>
        <p:blipFill>
          <a:blip r:embed="rId2">
            <a:extLst/>
          </a:blip>
          <a:srcRect l="0" t="0" r="50713" b="0"/>
          <a:stretch>
            <a:fillRect/>
          </a:stretch>
        </p:blipFill>
        <p:spPr>
          <a:xfrm>
            <a:off x="494483" y="8859792"/>
            <a:ext cx="873288" cy="95501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10567737 osservazioni…"/>
          <p:cNvSpPr txBox="1"/>
          <p:nvPr/>
        </p:nvSpPr>
        <p:spPr>
          <a:xfrm>
            <a:off x="1541874" y="9658936"/>
            <a:ext cx="376154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494949"/>
                </a:solidFill>
              </a:defRPr>
            </a:pPr>
            <a:r>
              <a:t>10567737 osservazioni</a:t>
            </a:r>
          </a:p>
          <a:p>
            <a:pPr>
              <a:defRPr sz="2800">
                <a:solidFill>
                  <a:srgbClr val="494949"/>
                </a:solidFill>
              </a:defRPr>
            </a:pPr>
            <a:r>
              <a:t>6 variabili</a:t>
            </a:r>
          </a:p>
        </p:txBody>
      </p:sp>
      <p:sp>
        <p:nvSpPr>
          <p:cNvPr id="250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3/13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57" name="Group 1"/>
          <p:cNvGrpSpPr/>
          <p:nvPr/>
        </p:nvGrpSpPr>
        <p:grpSpPr>
          <a:xfrm>
            <a:off x="7040623" y="1173092"/>
            <a:ext cx="10296401" cy="2607116"/>
            <a:chOff x="0" y="0"/>
            <a:chExt cx="10296400" cy="2607114"/>
          </a:xfrm>
        </p:grpSpPr>
        <p:grpSp>
          <p:nvGrpSpPr>
            <p:cNvPr id="255" name="Group 4"/>
            <p:cNvGrpSpPr/>
            <p:nvPr/>
          </p:nvGrpSpPr>
          <p:grpSpPr>
            <a:xfrm>
              <a:off x="0" y="282123"/>
              <a:ext cx="10296401" cy="2324992"/>
              <a:chOff x="0" y="0"/>
              <a:chExt cx="10296400" cy="2324991"/>
            </a:xfrm>
          </p:grpSpPr>
          <p:sp>
            <p:nvSpPr>
              <p:cNvPr id="253" name="TextBox 33"/>
              <p:cNvSpPr/>
              <p:nvPr/>
            </p:nvSpPr>
            <p:spPr>
              <a:xfrm>
                <a:off x="0" y="0"/>
                <a:ext cx="10296401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ANALISI DATI</a:t>
                </a:r>
              </a:p>
            </p:txBody>
          </p:sp>
          <p:sp>
            <p:nvSpPr>
              <p:cNvPr id="254" name="TextBox 36"/>
              <p:cNvSpPr/>
              <p:nvPr/>
            </p:nvSpPr>
            <p:spPr>
              <a:xfrm>
                <a:off x="5148200" y="105499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DATI FORNITI DA AIRBNB</a:t>
                </a:r>
              </a:p>
            </p:txBody>
          </p:sp>
        </p:grpSp>
        <p:sp>
          <p:nvSpPr>
            <p:cNvPr id="256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58" name="Rectangle 31"/>
          <p:cNvSpPr txBox="1"/>
          <p:nvPr/>
        </p:nvSpPr>
        <p:spPr>
          <a:xfrm>
            <a:off x="1474190" y="3899564"/>
            <a:ext cx="413480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train/test_user.csv</a:t>
            </a:r>
          </a:p>
        </p:txBody>
      </p:sp>
      <p:sp>
        <p:nvSpPr>
          <p:cNvPr id="259" name="Rectangle 31"/>
          <p:cNvSpPr txBox="1"/>
          <p:nvPr/>
        </p:nvSpPr>
        <p:spPr>
          <a:xfrm>
            <a:off x="1474190" y="645901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countries.csv</a:t>
            </a:r>
          </a:p>
        </p:txBody>
      </p:sp>
      <p:sp>
        <p:nvSpPr>
          <p:cNvPr id="260" name="Rectangle 31"/>
          <p:cNvSpPr txBox="1"/>
          <p:nvPr/>
        </p:nvSpPr>
        <p:spPr>
          <a:xfrm>
            <a:off x="1474190" y="901846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535353"/>
                </a:solidFill>
              </a:defRPr>
            </a:lvl1pPr>
          </a:lstStyle>
          <a:p>
            <a:pPr/>
            <a:r>
              <a:t>sessions.csv</a:t>
            </a:r>
          </a:p>
        </p:txBody>
      </p:sp>
      <p:sp>
        <p:nvSpPr>
          <p:cNvPr id="261" name="Rectangle 31"/>
          <p:cNvSpPr txBox="1"/>
          <p:nvPr/>
        </p:nvSpPr>
        <p:spPr>
          <a:xfrm>
            <a:off x="1474190" y="11577912"/>
            <a:ext cx="480779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age_gender_bkts.csv</a:t>
            </a:r>
          </a:p>
        </p:txBody>
      </p:sp>
      <p:sp>
        <p:nvSpPr>
          <p:cNvPr id="262" name="Rectangle 31"/>
          <p:cNvSpPr txBox="1"/>
          <p:nvPr/>
        </p:nvSpPr>
        <p:spPr>
          <a:xfrm>
            <a:off x="8828380" y="3890598"/>
            <a:ext cx="13612386" cy="373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400">
                <a:solidFill>
                  <a:srgbClr val="494949"/>
                </a:solidFill>
              </a:defRPr>
            </a:pPr>
            <a:r>
              <a:t>Attributi relativi ai log di utilizzo del sito da parte degli utenti registrati.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Intervallo temporale: 01-01-2014 —&gt;  30-09-2014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Tipologie di azioni svolte</a:t>
            </a:r>
          </a:p>
          <a:p>
            <a:pPr marL="360947" indent="-360947">
              <a:buSzPct val="100000"/>
              <a:buChar char="•"/>
              <a:defRPr b="1" sz="3400">
                <a:solidFill>
                  <a:srgbClr val="494949"/>
                </a:solidFill>
              </a:defRPr>
            </a:pPr>
            <a:r>
              <a:t>Dispositivo utilizzato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Durata azione</a:t>
            </a:r>
          </a:p>
        </p:txBody>
      </p:sp>
      <p:pic>
        <p:nvPicPr>
          <p:cNvPr id="263" name="Schermata 2020-05-19 alle 11.20.20.png" descr="Schermata 2020-05-19 alle 11.20.20.png"/>
          <p:cNvPicPr>
            <a:picLocks noChangeAspect="1"/>
          </p:cNvPicPr>
          <p:nvPr/>
        </p:nvPicPr>
        <p:blipFill>
          <a:blip r:embed="rId2">
            <a:extLst/>
          </a:blip>
          <a:srcRect l="0" t="0" r="50713" b="0"/>
          <a:stretch>
            <a:fillRect/>
          </a:stretch>
        </p:blipFill>
        <p:spPr>
          <a:xfrm>
            <a:off x="494483" y="8859792"/>
            <a:ext cx="873288" cy="95501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10567737 osservazioni…"/>
          <p:cNvSpPr txBox="1"/>
          <p:nvPr/>
        </p:nvSpPr>
        <p:spPr>
          <a:xfrm>
            <a:off x="1541874" y="9658936"/>
            <a:ext cx="376154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494949"/>
                </a:solidFill>
              </a:defRPr>
            </a:pPr>
            <a:r>
              <a:t>10567737 osservazioni</a:t>
            </a:r>
          </a:p>
          <a:p>
            <a:pPr>
              <a:defRPr sz="2800">
                <a:solidFill>
                  <a:srgbClr val="494949"/>
                </a:solidFill>
              </a:defRPr>
            </a:pPr>
            <a:r>
              <a:t>6 variabili</a:t>
            </a:r>
          </a:p>
        </p:txBody>
      </p:sp>
      <p:sp>
        <p:nvSpPr>
          <p:cNvPr id="265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3/13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72" name="Group 1"/>
          <p:cNvGrpSpPr/>
          <p:nvPr/>
        </p:nvGrpSpPr>
        <p:grpSpPr>
          <a:xfrm>
            <a:off x="7040623" y="1173092"/>
            <a:ext cx="10296401" cy="2607116"/>
            <a:chOff x="0" y="0"/>
            <a:chExt cx="10296400" cy="2607114"/>
          </a:xfrm>
        </p:grpSpPr>
        <p:grpSp>
          <p:nvGrpSpPr>
            <p:cNvPr id="270" name="Group 4"/>
            <p:cNvGrpSpPr/>
            <p:nvPr/>
          </p:nvGrpSpPr>
          <p:grpSpPr>
            <a:xfrm>
              <a:off x="0" y="282123"/>
              <a:ext cx="10296401" cy="2324992"/>
              <a:chOff x="0" y="0"/>
              <a:chExt cx="10296400" cy="2324991"/>
            </a:xfrm>
          </p:grpSpPr>
          <p:sp>
            <p:nvSpPr>
              <p:cNvPr id="268" name="TextBox 33"/>
              <p:cNvSpPr/>
              <p:nvPr/>
            </p:nvSpPr>
            <p:spPr>
              <a:xfrm>
                <a:off x="0" y="0"/>
                <a:ext cx="10296401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ANALISI DATI</a:t>
                </a:r>
              </a:p>
            </p:txBody>
          </p:sp>
          <p:sp>
            <p:nvSpPr>
              <p:cNvPr id="269" name="TextBox 36"/>
              <p:cNvSpPr/>
              <p:nvPr/>
            </p:nvSpPr>
            <p:spPr>
              <a:xfrm>
                <a:off x="5148200" y="105499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DATI FORNITI DA AIRBNB</a:t>
                </a:r>
              </a:p>
            </p:txBody>
          </p:sp>
        </p:grpSp>
        <p:sp>
          <p:nvSpPr>
            <p:cNvPr id="271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73" name="Rectangle 31"/>
          <p:cNvSpPr txBox="1"/>
          <p:nvPr/>
        </p:nvSpPr>
        <p:spPr>
          <a:xfrm>
            <a:off x="1474190" y="3899564"/>
            <a:ext cx="413480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train/test_user.csv</a:t>
            </a:r>
          </a:p>
        </p:txBody>
      </p:sp>
      <p:sp>
        <p:nvSpPr>
          <p:cNvPr id="274" name="Rectangle 31"/>
          <p:cNvSpPr txBox="1"/>
          <p:nvPr/>
        </p:nvSpPr>
        <p:spPr>
          <a:xfrm>
            <a:off x="1474190" y="645901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countries.csv</a:t>
            </a:r>
          </a:p>
        </p:txBody>
      </p:sp>
      <p:sp>
        <p:nvSpPr>
          <p:cNvPr id="275" name="Rectangle 31"/>
          <p:cNvSpPr txBox="1"/>
          <p:nvPr/>
        </p:nvSpPr>
        <p:spPr>
          <a:xfrm>
            <a:off x="1474190" y="901846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535353"/>
                </a:solidFill>
              </a:defRPr>
            </a:lvl1pPr>
          </a:lstStyle>
          <a:p>
            <a:pPr/>
            <a:r>
              <a:t>sessions.csv</a:t>
            </a:r>
          </a:p>
        </p:txBody>
      </p:sp>
      <p:sp>
        <p:nvSpPr>
          <p:cNvPr id="276" name="Rectangle 31"/>
          <p:cNvSpPr txBox="1"/>
          <p:nvPr/>
        </p:nvSpPr>
        <p:spPr>
          <a:xfrm>
            <a:off x="1474190" y="11577912"/>
            <a:ext cx="480779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age_gender_bkts.csv</a:t>
            </a:r>
          </a:p>
        </p:txBody>
      </p:sp>
      <p:sp>
        <p:nvSpPr>
          <p:cNvPr id="277" name="Rectangle 31"/>
          <p:cNvSpPr txBox="1"/>
          <p:nvPr/>
        </p:nvSpPr>
        <p:spPr>
          <a:xfrm>
            <a:off x="8828380" y="3890598"/>
            <a:ext cx="13612386" cy="529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400">
                <a:solidFill>
                  <a:srgbClr val="494949"/>
                </a:solidFill>
              </a:defRPr>
            </a:pPr>
            <a:r>
              <a:t>Attributi relativi ai log di utilizzo del sito da parte degli utenti registrati.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Intervallo temporale: 01-01-2014 —&gt;  30-09-2014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Tipologie di azioni svolte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Dispositivo utilizzato</a:t>
            </a:r>
          </a:p>
          <a:p>
            <a:pPr marL="360947" indent="-360947">
              <a:buSzPct val="100000"/>
              <a:buChar char="•"/>
              <a:defRPr b="1" sz="3400">
                <a:solidFill>
                  <a:srgbClr val="494949"/>
                </a:solidFill>
              </a:defRPr>
            </a:pPr>
            <a:r>
              <a:t>Durata azione</a:t>
            </a:r>
          </a:p>
          <a:p>
            <a:pPr>
              <a:defRPr b="1" sz="3400">
                <a:solidFill>
                  <a:srgbClr val="494949"/>
                </a:solidFill>
              </a:defRPr>
            </a:pPr>
          </a:p>
          <a:p>
            <a:pPr>
              <a:defRPr b="1"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% NA </a:t>
            </a:r>
            <a:r>
              <a:rPr i="1"/>
              <a:t>‘secs_elapsed’ </a:t>
            </a:r>
            <a:r>
              <a:t>: 1.2 %</a:t>
            </a:r>
          </a:p>
        </p:txBody>
      </p:sp>
      <p:pic>
        <p:nvPicPr>
          <p:cNvPr id="278" name="Schermata 2020-05-19 alle 11.20.20.png" descr="Schermata 2020-05-19 alle 11.20.20.png"/>
          <p:cNvPicPr>
            <a:picLocks noChangeAspect="1"/>
          </p:cNvPicPr>
          <p:nvPr/>
        </p:nvPicPr>
        <p:blipFill>
          <a:blip r:embed="rId2">
            <a:extLst/>
          </a:blip>
          <a:srcRect l="0" t="0" r="50713" b="0"/>
          <a:stretch>
            <a:fillRect/>
          </a:stretch>
        </p:blipFill>
        <p:spPr>
          <a:xfrm>
            <a:off x="494483" y="8859792"/>
            <a:ext cx="873288" cy="955011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10567737 osservazioni…"/>
          <p:cNvSpPr txBox="1"/>
          <p:nvPr/>
        </p:nvSpPr>
        <p:spPr>
          <a:xfrm>
            <a:off x="1541874" y="9658936"/>
            <a:ext cx="376154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494949"/>
                </a:solidFill>
              </a:defRPr>
            </a:pPr>
            <a:r>
              <a:t>10567737 osservazioni</a:t>
            </a:r>
          </a:p>
          <a:p>
            <a:pPr>
              <a:defRPr sz="2800">
                <a:solidFill>
                  <a:srgbClr val="494949"/>
                </a:solidFill>
              </a:defRPr>
            </a:pPr>
            <a:r>
              <a:t>6 variabili</a:t>
            </a:r>
          </a:p>
        </p:txBody>
      </p:sp>
      <p:sp>
        <p:nvSpPr>
          <p:cNvPr id="280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3/13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87" name="Group 1"/>
          <p:cNvGrpSpPr/>
          <p:nvPr/>
        </p:nvGrpSpPr>
        <p:grpSpPr>
          <a:xfrm>
            <a:off x="7040623" y="1173092"/>
            <a:ext cx="10296401" cy="2607116"/>
            <a:chOff x="0" y="0"/>
            <a:chExt cx="10296400" cy="2607114"/>
          </a:xfrm>
        </p:grpSpPr>
        <p:grpSp>
          <p:nvGrpSpPr>
            <p:cNvPr id="285" name="Group 4"/>
            <p:cNvGrpSpPr/>
            <p:nvPr/>
          </p:nvGrpSpPr>
          <p:grpSpPr>
            <a:xfrm>
              <a:off x="0" y="282123"/>
              <a:ext cx="10296401" cy="2324992"/>
              <a:chOff x="0" y="0"/>
              <a:chExt cx="10296400" cy="2324991"/>
            </a:xfrm>
          </p:grpSpPr>
          <p:sp>
            <p:nvSpPr>
              <p:cNvPr id="283" name="TextBox 33"/>
              <p:cNvSpPr/>
              <p:nvPr/>
            </p:nvSpPr>
            <p:spPr>
              <a:xfrm>
                <a:off x="0" y="0"/>
                <a:ext cx="10296401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ANALISI DATI</a:t>
                </a:r>
              </a:p>
            </p:txBody>
          </p:sp>
          <p:sp>
            <p:nvSpPr>
              <p:cNvPr id="284" name="TextBox 36"/>
              <p:cNvSpPr/>
              <p:nvPr/>
            </p:nvSpPr>
            <p:spPr>
              <a:xfrm>
                <a:off x="5148200" y="105499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DATI FORNITI DA AIRBNB</a:t>
                </a:r>
              </a:p>
            </p:txBody>
          </p:sp>
        </p:grpSp>
        <p:sp>
          <p:nvSpPr>
            <p:cNvPr id="286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88" name="Rectangle 31"/>
          <p:cNvSpPr txBox="1"/>
          <p:nvPr/>
        </p:nvSpPr>
        <p:spPr>
          <a:xfrm>
            <a:off x="1474190" y="3899564"/>
            <a:ext cx="413480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train/test_user.csv</a:t>
            </a:r>
          </a:p>
        </p:txBody>
      </p:sp>
      <p:sp>
        <p:nvSpPr>
          <p:cNvPr id="289" name="Rectangle 31"/>
          <p:cNvSpPr txBox="1"/>
          <p:nvPr/>
        </p:nvSpPr>
        <p:spPr>
          <a:xfrm>
            <a:off x="1474190" y="645901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countries.csv</a:t>
            </a:r>
          </a:p>
        </p:txBody>
      </p:sp>
      <p:sp>
        <p:nvSpPr>
          <p:cNvPr id="290" name="Rectangle 31"/>
          <p:cNvSpPr txBox="1"/>
          <p:nvPr/>
        </p:nvSpPr>
        <p:spPr>
          <a:xfrm>
            <a:off x="1474190" y="901846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sessions.csv</a:t>
            </a:r>
          </a:p>
        </p:txBody>
      </p:sp>
      <p:sp>
        <p:nvSpPr>
          <p:cNvPr id="291" name="Rectangle 31"/>
          <p:cNvSpPr txBox="1"/>
          <p:nvPr/>
        </p:nvSpPr>
        <p:spPr>
          <a:xfrm>
            <a:off x="1474190" y="11577912"/>
            <a:ext cx="480779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535353"/>
                </a:solidFill>
              </a:defRPr>
            </a:lvl1pPr>
          </a:lstStyle>
          <a:p>
            <a:pPr/>
            <a:r>
              <a:t>age_gender_bkts.csv</a:t>
            </a:r>
          </a:p>
        </p:txBody>
      </p:sp>
      <p:sp>
        <p:nvSpPr>
          <p:cNvPr id="292" name="Rectangle 31"/>
          <p:cNvSpPr txBox="1"/>
          <p:nvPr/>
        </p:nvSpPr>
        <p:spPr>
          <a:xfrm>
            <a:off x="8828380" y="3890598"/>
            <a:ext cx="13640590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solidFill>
                  <a:srgbClr val="494949"/>
                </a:solidFill>
              </a:defRPr>
            </a:lvl1pPr>
          </a:lstStyle>
          <a:p>
            <a:pPr/>
            <a:r>
              <a:t>Statistiche  descrittive  riguardo  la  popolazione  di  ogni  destinazione suddivisa per range di età e genere.</a:t>
            </a:r>
          </a:p>
        </p:txBody>
      </p:sp>
      <p:pic>
        <p:nvPicPr>
          <p:cNvPr id="293" name="Schermata 2020-05-19 alle 11.20.20.png" descr="Schermata 2020-05-19 alle 11.20.20.png"/>
          <p:cNvPicPr>
            <a:picLocks noChangeAspect="1"/>
          </p:cNvPicPr>
          <p:nvPr/>
        </p:nvPicPr>
        <p:blipFill>
          <a:blip r:embed="rId2">
            <a:extLst/>
          </a:blip>
          <a:srcRect l="50027" t="0" r="0" b="0"/>
          <a:stretch>
            <a:fillRect/>
          </a:stretch>
        </p:blipFill>
        <p:spPr>
          <a:xfrm>
            <a:off x="550939" y="11419241"/>
            <a:ext cx="885455" cy="955011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420 osservazioni…"/>
          <p:cNvSpPr txBox="1"/>
          <p:nvPr/>
        </p:nvSpPr>
        <p:spPr>
          <a:xfrm>
            <a:off x="1514209" y="12286612"/>
            <a:ext cx="277270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494949"/>
                </a:solidFill>
              </a:defRPr>
            </a:pPr>
            <a:r>
              <a:t>420 osservazioni</a:t>
            </a:r>
          </a:p>
          <a:p>
            <a:pPr>
              <a:defRPr sz="2800">
                <a:solidFill>
                  <a:srgbClr val="494949"/>
                </a:solidFill>
              </a:defRPr>
            </a:pPr>
            <a:r>
              <a:t>5     variabili</a:t>
            </a:r>
          </a:p>
        </p:txBody>
      </p:sp>
      <p:sp>
        <p:nvSpPr>
          <p:cNvPr id="295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3/13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02" name="Group 1"/>
          <p:cNvGrpSpPr/>
          <p:nvPr/>
        </p:nvGrpSpPr>
        <p:grpSpPr>
          <a:xfrm>
            <a:off x="7040623" y="1173092"/>
            <a:ext cx="10296401" cy="2607116"/>
            <a:chOff x="0" y="0"/>
            <a:chExt cx="10296400" cy="2607114"/>
          </a:xfrm>
        </p:grpSpPr>
        <p:grpSp>
          <p:nvGrpSpPr>
            <p:cNvPr id="300" name="Group 4"/>
            <p:cNvGrpSpPr/>
            <p:nvPr/>
          </p:nvGrpSpPr>
          <p:grpSpPr>
            <a:xfrm>
              <a:off x="0" y="282123"/>
              <a:ext cx="10296401" cy="2324992"/>
              <a:chOff x="0" y="0"/>
              <a:chExt cx="10296400" cy="2324991"/>
            </a:xfrm>
          </p:grpSpPr>
          <p:sp>
            <p:nvSpPr>
              <p:cNvPr id="298" name="TextBox 33"/>
              <p:cNvSpPr/>
              <p:nvPr/>
            </p:nvSpPr>
            <p:spPr>
              <a:xfrm>
                <a:off x="0" y="0"/>
                <a:ext cx="10296401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PREPROCESSING</a:t>
                </a:r>
              </a:p>
            </p:txBody>
          </p:sp>
          <p:sp>
            <p:nvSpPr>
              <p:cNvPr id="299" name="TextBox 36"/>
              <p:cNvSpPr/>
              <p:nvPr/>
            </p:nvSpPr>
            <p:spPr>
              <a:xfrm>
                <a:off x="5148200" y="105499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b="1" spc="450" sz="3000">
                    <a:solidFill>
                      <a:srgbClr val="535353"/>
                    </a:solidFill>
                  </a:defRPr>
                </a:lvl1pPr>
              </a:lstStyle>
              <a:p>
                <a:pPr/>
                <a:r>
                  <a:t>train/test_user.csv</a:t>
                </a:r>
              </a:p>
            </p:txBody>
          </p:sp>
        </p:grpSp>
        <p:sp>
          <p:nvSpPr>
            <p:cNvPr id="301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03" name="Rectangle 31"/>
          <p:cNvSpPr txBox="1"/>
          <p:nvPr/>
        </p:nvSpPr>
        <p:spPr>
          <a:xfrm>
            <a:off x="1220381" y="5521099"/>
            <a:ext cx="4413729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solidFill>
                  <a:srgbClr val="494949"/>
                </a:solidFill>
              </a:defRPr>
            </a:lvl1pPr>
          </a:lstStyle>
          <a:p>
            <a:pPr/>
            <a:r>
              <a:t>Variable Trasformation</a:t>
            </a:r>
          </a:p>
        </p:txBody>
      </p:sp>
      <p:sp>
        <p:nvSpPr>
          <p:cNvPr id="304" name="Rectangle 31"/>
          <p:cNvSpPr txBox="1"/>
          <p:nvPr/>
        </p:nvSpPr>
        <p:spPr>
          <a:xfrm>
            <a:off x="1272037" y="9615179"/>
            <a:ext cx="4310417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solidFill>
                  <a:srgbClr val="494949"/>
                </a:solidFill>
              </a:defRPr>
            </a:lvl1pPr>
          </a:lstStyle>
          <a:p>
            <a:pPr/>
            <a:r>
              <a:t>Missing Replacement</a:t>
            </a:r>
          </a:p>
        </p:txBody>
      </p:sp>
      <p:sp>
        <p:nvSpPr>
          <p:cNvPr id="305" name="Rectangle 31"/>
          <p:cNvSpPr txBox="1"/>
          <p:nvPr/>
        </p:nvSpPr>
        <p:spPr>
          <a:xfrm>
            <a:off x="8825636" y="3958999"/>
            <a:ext cx="10407298" cy="373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3400">
                <a:solidFill>
                  <a:srgbClr val="494949"/>
                </a:solidFill>
              </a:defRPr>
            </a:pPr>
            <a:r>
              <a:t>Per le date estrazione della stagionalità tramite seno e coseno.</a:t>
            </a:r>
          </a:p>
          <a:p>
            <a:pPr algn="just">
              <a:defRPr sz="3400">
                <a:solidFill>
                  <a:srgbClr val="494949"/>
                </a:solidFill>
              </a:defRPr>
            </a:pPr>
          </a:p>
          <a:p>
            <a:pPr algn="just">
              <a:defRPr i="1" sz="3400">
                <a:solidFill>
                  <a:srgbClr val="494949"/>
                </a:solidFill>
              </a:defRPr>
            </a:pPr>
            <a:r>
              <a:t>‘age’ </a:t>
            </a:r>
            <a:r>
              <a:rPr i="0"/>
              <a:t>:</a:t>
            </a:r>
            <a:r>
              <a:t> </a:t>
            </a:r>
            <a:r>
              <a:rPr i="0"/>
              <a:t>sostituzione dei valori corrispondenti all’anno di nascita con l’età al momento dell’iscrizione;</a:t>
            </a:r>
          </a:p>
          <a:p>
            <a:pPr algn="just">
              <a:defRPr i="1" sz="3400">
                <a:solidFill>
                  <a:srgbClr val="494949"/>
                </a:solidFill>
              </a:defRPr>
            </a:pPr>
            <a:r>
              <a:rPr i="0"/>
              <a:t>sostituzione dei valori esterni all’intervallo [18,100] con valore costante ‘-1’.</a:t>
            </a:r>
          </a:p>
        </p:txBody>
      </p:sp>
      <p:sp>
        <p:nvSpPr>
          <p:cNvPr id="306" name="Linea"/>
          <p:cNvSpPr/>
          <p:nvPr/>
        </p:nvSpPr>
        <p:spPr>
          <a:xfrm>
            <a:off x="5710970" y="5848835"/>
            <a:ext cx="2859034" cy="1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Linea"/>
          <p:cNvSpPr/>
          <p:nvPr/>
        </p:nvSpPr>
        <p:spPr>
          <a:xfrm>
            <a:off x="5710970" y="9921249"/>
            <a:ext cx="2859034" cy="1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Rectangle 31"/>
          <p:cNvSpPr txBox="1"/>
          <p:nvPr/>
        </p:nvSpPr>
        <p:spPr>
          <a:xfrm>
            <a:off x="8825636" y="8779899"/>
            <a:ext cx="10407298" cy="269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i="1" sz="3400">
                <a:solidFill>
                  <a:srgbClr val="494949"/>
                </a:solidFill>
              </a:defRPr>
            </a:pPr>
            <a:r>
              <a:t>‘age’ </a:t>
            </a:r>
            <a:r>
              <a:rPr i="0"/>
              <a:t>:</a:t>
            </a:r>
            <a:r>
              <a:t> </a:t>
            </a:r>
            <a:r>
              <a:rPr i="0"/>
              <a:t>sostituzione dei missing values con valore costante ‘-1’.</a:t>
            </a:r>
          </a:p>
          <a:p>
            <a:pPr algn="just">
              <a:defRPr i="1" sz="3400">
                <a:solidFill>
                  <a:srgbClr val="494949"/>
                </a:solidFill>
              </a:defRPr>
            </a:pPr>
          </a:p>
          <a:p>
            <a:pPr algn="just">
              <a:defRPr i="1" sz="3400">
                <a:solidFill>
                  <a:srgbClr val="494949"/>
                </a:solidFill>
              </a:defRPr>
            </a:pPr>
            <a:r>
              <a:rPr i="0"/>
              <a:t>‘</a:t>
            </a:r>
            <a:r>
              <a:t>first_affiliate_tracked’ </a:t>
            </a:r>
            <a:r>
              <a:rPr i="0"/>
              <a:t>:</a:t>
            </a:r>
            <a:r>
              <a:t> </a:t>
            </a:r>
            <a:r>
              <a:rPr i="0"/>
              <a:t>sostituzione condizionata dei missing values rispetto al valore di ‘</a:t>
            </a:r>
            <a:r>
              <a:t>affiliate_channel’.</a:t>
            </a:r>
          </a:p>
        </p:txBody>
      </p:sp>
      <p:sp>
        <p:nvSpPr>
          <p:cNvPr id="309" name="Rectangle 5"/>
          <p:cNvSpPr/>
          <p:nvPr/>
        </p:nvSpPr>
        <p:spPr>
          <a:xfrm>
            <a:off x="8647020" y="3922169"/>
            <a:ext cx="101601" cy="3810001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Rectangle 5"/>
          <p:cNvSpPr/>
          <p:nvPr/>
        </p:nvSpPr>
        <p:spPr>
          <a:xfrm>
            <a:off x="8647020" y="8222369"/>
            <a:ext cx="101601" cy="3810001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4/13</a:t>
            </a:r>
          </a:p>
        </p:txBody>
      </p:sp>
      <p:grpSp>
        <p:nvGrpSpPr>
          <p:cNvPr id="316" name="Gruppo"/>
          <p:cNvGrpSpPr/>
          <p:nvPr/>
        </p:nvGrpSpPr>
        <p:grpSpPr>
          <a:xfrm>
            <a:off x="675569" y="3215678"/>
            <a:ext cx="22950582" cy="9679662"/>
            <a:chOff x="0" y="0"/>
            <a:chExt cx="22950581" cy="9679660"/>
          </a:xfrm>
        </p:grpSpPr>
        <p:sp>
          <p:nvSpPr>
            <p:cNvPr id="312" name="Rettangolo"/>
            <p:cNvSpPr/>
            <p:nvPr/>
          </p:nvSpPr>
          <p:spPr>
            <a:xfrm>
              <a:off x="432421" y="0"/>
              <a:ext cx="21883915" cy="9679661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3" name="Linea"/>
            <p:cNvSpPr/>
            <p:nvPr/>
          </p:nvSpPr>
          <p:spPr>
            <a:xfrm>
              <a:off x="10505364" y="4633614"/>
              <a:ext cx="2009432" cy="1"/>
            </a:xfrm>
            <a:prstGeom prst="line">
              <a:avLst/>
            </a:prstGeom>
            <a:noFill/>
            <a:ln w="50800" cap="flat">
              <a:solidFill>
                <a:srgbClr val="FF5A5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14" name="age prima (1).png" descr="age prima (1)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983820"/>
              <a:ext cx="10167361" cy="52995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5" name="age poi (1).png" descr="age poi (1)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852801" y="2191879"/>
              <a:ext cx="10097781" cy="529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23" name="Group 1"/>
          <p:cNvGrpSpPr/>
          <p:nvPr/>
        </p:nvGrpSpPr>
        <p:grpSpPr>
          <a:xfrm>
            <a:off x="7040623" y="1173092"/>
            <a:ext cx="10296401" cy="2607116"/>
            <a:chOff x="0" y="0"/>
            <a:chExt cx="10296400" cy="2607114"/>
          </a:xfrm>
        </p:grpSpPr>
        <p:grpSp>
          <p:nvGrpSpPr>
            <p:cNvPr id="321" name="Group 4"/>
            <p:cNvGrpSpPr/>
            <p:nvPr/>
          </p:nvGrpSpPr>
          <p:grpSpPr>
            <a:xfrm>
              <a:off x="0" y="282123"/>
              <a:ext cx="10296401" cy="2324992"/>
              <a:chOff x="0" y="0"/>
              <a:chExt cx="10296400" cy="2324991"/>
            </a:xfrm>
          </p:grpSpPr>
          <p:sp>
            <p:nvSpPr>
              <p:cNvPr id="319" name="TextBox 33"/>
              <p:cNvSpPr/>
              <p:nvPr/>
            </p:nvSpPr>
            <p:spPr>
              <a:xfrm>
                <a:off x="0" y="0"/>
                <a:ext cx="10296401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PREPROCESSING</a:t>
                </a:r>
              </a:p>
            </p:txBody>
          </p:sp>
          <p:sp>
            <p:nvSpPr>
              <p:cNvPr id="320" name="TextBox 36"/>
              <p:cNvSpPr/>
              <p:nvPr/>
            </p:nvSpPr>
            <p:spPr>
              <a:xfrm>
                <a:off x="5148200" y="105499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b="1" spc="450" sz="3000">
                    <a:solidFill>
                      <a:srgbClr val="535353"/>
                    </a:solidFill>
                  </a:defRPr>
                </a:lvl1pPr>
              </a:lstStyle>
              <a:p>
                <a:pPr/>
                <a:r>
                  <a:t>sessions.csv</a:t>
                </a:r>
              </a:p>
            </p:txBody>
          </p:sp>
        </p:grpSp>
        <p:sp>
          <p:nvSpPr>
            <p:cNvPr id="322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24" name="Rectangle 31"/>
          <p:cNvSpPr txBox="1"/>
          <p:nvPr/>
        </p:nvSpPr>
        <p:spPr>
          <a:xfrm>
            <a:off x="1220381" y="4967790"/>
            <a:ext cx="4413729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solidFill>
                  <a:srgbClr val="494949"/>
                </a:solidFill>
              </a:defRPr>
            </a:lvl1pPr>
          </a:lstStyle>
          <a:p>
            <a:pPr/>
            <a:r>
              <a:t>Missing replacement</a:t>
            </a:r>
          </a:p>
        </p:txBody>
      </p:sp>
      <p:sp>
        <p:nvSpPr>
          <p:cNvPr id="325" name="Rectangle 31"/>
          <p:cNvSpPr txBox="1"/>
          <p:nvPr/>
        </p:nvSpPr>
        <p:spPr>
          <a:xfrm>
            <a:off x="8732053" y="3405690"/>
            <a:ext cx="13359721" cy="373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i="1" sz="3400">
                <a:solidFill>
                  <a:srgbClr val="494949"/>
                </a:solidFill>
              </a:defRPr>
            </a:pPr>
            <a:r>
              <a:t>‘action’ </a:t>
            </a:r>
            <a:r>
              <a:rPr i="0"/>
              <a:t>: sostituzione NA con stringa </a:t>
            </a:r>
            <a:r>
              <a:t>‘message’</a:t>
            </a:r>
            <a:r>
              <a:rPr i="0"/>
              <a:t> poiché per tali osservazioni il valore di </a:t>
            </a:r>
            <a:r>
              <a:t>‘action_type</a:t>
            </a:r>
            <a:r>
              <a:rPr i="0"/>
              <a:t>’ è sempre </a:t>
            </a:r>
            <a:r>
              <a:t>‘message_post’</a:t>
            </a:r>
            <a:r>
              <a:rPr i="0"/>
              <a:t>.</a:t>
            </a:r>
            <a:endParaRPr i="0"/>
          </a:p>
          <a:p>
            <a:pPr algn="just">
              <a:defRPr i="1" sz="3400">
                <a:solidFill>
                  <a:srgbClr val="494949"/>
                </a:solidFill>
              </a:defRPr>
            </a:pPr>
            <a:endParaRPr i="0"/>
          </a:p>
          <a:p>
            <a:pPr algn="just">
              <a:defRPr i="1" sz="3400">
                <a:solidFill>
                  <a:srgbClr val="494949"/>
                </a:solidFill>
              </a:defRPr>
            </a:pPr>
            <a:r>
              <a:t>‘action_type’</a:t>
            </a:r>
            <a:r>
              <a:rPr i="0"/>
              <a:t>: sostituzione condizionata degli NA con la moda che l’attributo assume in relazione a specifici valori di </a:t>
            </a:r>
            <a:r>
              <a:t>‘action’.</a:t>
            </a:r>
          </a:p>
          <a:p>
            <a:pPr algn="just">
              <a:defRPr i="1" sz="3400">
                <a:solidFill>
                  <a:srgbClr val="494949"/>
                </a:solidFill>
              </a:defRPr>
            </a:pPr>
          </a:p>
          <a:p>
            <a:pPr algn="just">
              <a:defRPr i="1" sz="3400">
                <a:solidFill>
                  <a:srgbClr val="494949"/>
                </a:solidFill>
              </a:defRPr>
            </a:pPr>
            <a:r>
              <a:t>‘secs_elapsed’</a:t>
            </a:r>
            <a:r>
              <a:rPr i="0"/>
              <a:t>: sostituzione NA con mediana.</a:t>
            </a:r>
          </a:p>
        </p:txBody>
      </p:sp>
      <p:sp>
        <p:nvSpPr>
          <p:cNvPr id="326" name="Linea"/>
          <p:cNvSpPr/>
          <p:nvPr/>
        </p:nvSpPr>
        <p:spPr>
          <a:xfrm>
            <a:off x="5710970" y="5295526"/>
            <a:ext cx="2859034" cy="1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Rectangle 5"/>
          <p:cNvSpPr/>
          <p:nvPr/>
        </p:nvSpPr>
        <p:spPr>
          <a:xfrm>
            <a:off x="8651028" y="3495528"/>
            <a:ext cx="101601" cy="3810001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32" name="Gruppo"/>
          <p:cNvGrpSpPr/>
          <p:nvPr/>
        </p:nvGrpSpPr>
        <p:grpSpPr>
          <a:xfrm>
            <a:off x="1126057" y="8274217"/>
            <a:ext cx="21003817" cy="4826001"/>
            <a:chOff x="0" y="0"/>
            <a:chExt cx="21003815" cy="4826000"/>
          </a:xfrm>
        </p:grpSpPr>
        <p:sp>
          <p:nvSpPr>
            <p:cNvPr id="328" name="Rectangle 31"/>
            <p:cNvSpPr txBox="1"/>
            <p:nvPr/>
          </p:nvSpPr>
          <p:spPr>
            <a:xfrm>
              <a:off x="0" y="2085264"/>
              <a:ext cx="4413729" cy="61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3400">
                  <a:solidFill>
                    <a:srgbClr val="494949"/>
                  </a:solidFill>
                </a:defRPr>
              </a:lvl1pPr>
            </a:lstStyle>
            <a:p>
              <a:pPr/>
              <a:r>
                <a:t>Variabili derivate</a:t>
              </a:r>
            </a:p>
          </p:txBody>
        </p:sp>
        <p:sp>
          <p:nvSpPr>
            <p:cNvPr id="329" name="Rectangle 31"/>
            <p:cNvSpPr txBox="1"/>
            <p:nvPr/>
          </p:nvSpPr>
          <p:spPr>
            <a:xfrm>
              <a:off x="7644096" y="2464"/>
              <a:ext cx="13359720" cy="4777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3400">
                  <a:solidFill>
                    <a:srgbClr val="494949"/>
                  </a:solidFill>
                </a:defRPr>
              </a:pPr>
              <a:r>
                <a:t>Il totale delle azioni effettuate, le azioni più frequenti ed il relativo conteggio, l’ultima azione effettuata in ordine cronologico.</a:t>
              </a:r>
            </a:p>
            <a:p>
              <a:pPr algn="just">
                <a:defRPr sz="3400">
                  <a:solidFill>
                    <a:srgbClr val="494949"/>
                  </a:solidFill>
                </a:defRPr>
              </a:pPr>
            </a:p>
            <a:p>
              <a:pPr algn="just">
                <a:defRPr i="1" sz="3400">
                  <a:solidFill>
                    <a:srgbClr val="494949"/>
                  </a:solidFill>
                </a:defRPr>
              </a:pPr>
              <a:r>
                <a:rPr i="0"/>
                <a:t>Variabile binaria che indica se l’utente ha richiesto la traduzione di un contenuto.</a:t>
              </a:r>
              <a:endParaRPr i="0"/>
            </a:p>
            <a:p>
              <a:pPr algn="just">
                <a:defRPr i="1" sz="3400">
                  <a:solidFill>
                    <a:srgbClr val="494949"/>
                  </a:solidFill>
                </a:defRPr>
              </a:pPr>
              <a:endParaRPr i="0"/>
            </a:p>
            <a:p>
              <a:pPr algn="just">
                <a:defRPr i="1" sz="3400">
                  <a:solidFill>
                    <a:srgbClr val="494949"/>
                  </a:solidFill>
                </a:defRPr>
              </a:pPr>
              <a:r>
                <a:rPr i="0"/>
                <a:t>Totale, minimo, massimo, media, dev. std. della durata delle azioni svolte. Scarto tra il tempo totale delle azioni dell’utente e la media dell’intero dataset.</a:t>
              </a:r>
            </a:p>
          </p:txBody>
        </p:sp>
        <p:sp>
          <p:nvSpPr>
            <p:cNvPr id="330" name="Linea"/>
            <p:cNvSpPr/>
            <p:nvPr/>
          </p:nvSpPr>
          <p:spPr>
            <a:xfrm>
              <a:off x="4490588" y="2413000"/>
              <a:ext cx="2859035" cy="0"/>
            </a:xfrm>
            <a:prstGeom prst="line">
              <a:avLst/>
            </a:prstGeom>
            <a:noFill/>
            <a:ln w="50800" cap="flat">
              <a:solidFill>
                <a:srgbClr val="53535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Rectangle 5"/>
            <p:cNvSpPr/>
            <p:nvPr/>
          </p:nvSpPr>
          <p:spPr>
            <a:xfrm>
              <a:off x="7524970" y="0"/>
              <a:ext cx="101601" cy="4826000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33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5/13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38" name="Group 1"/>
          <p:cNvGrpSpPr/>
          <p:nvPr/>
        </p:nvGrpSpPr>
        <p:grpSpPr>
          <a:xfrm>
            <a:off x="7040623" y="1173093"/>
            <a:ext cx="10296401" cy="282124"/>
            <a:chOff x="0" y="0"/>
            <a:chExt cx="10296400" cy="282123"/>
          </a:xfrm>
        </p:grpSpPr>
        <p:sp>
          <p:nvSpPr>
            <p:cNvPr id="336" name="Group 4"/>
            <p:cNvSpPr/>
            <p:nvPr/>
          </p:nvSpPr>
          <p:spPr>
            <a:xfrm>
              <a:off x="0" y="282123"/>
              <a:ext cx="102964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PREPROCESSING</a:t>
              </a:r>
            </a:p>
          </p:txBody>
        </p:sp>
        <p:sp>
          <p:nvSpPr>
            <p:cNvPr id="337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39" name="Cerchio"/>
          <p:cNvSpPr/>
          <p:nvPr/>
        </p:nvSpPr>
        <p:spPr>
          <a:xfrm>
            <a:off x="5739162" y="3350899"/>
            <a:ext cx="1968501" cy="1968501"/>
          </a:xfrm>
          <a:prstGeom prst="ellipse">
            <a:avLst/>
          </a:prstGeom>
          <a:solidFill>
            <a:srgbClr val="FFFFFF"/>
          </a:solidFill>
          <a:ln w="114300">
            <a:solidFill>
              <a:srgbClr val="FF5A5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5A5F"/>
                </a:solidFill>
              </a:defRPr>
            </a:pPr>
          </a:p>
        </p:txBody>
      </p:sp>
      <p:pic>
        <p:nvPicPr>
          <p:cNvPr id="340" name="kisspng-computer-icons-data-analysis-business-bendera-malaysia-clipart-black-and-white-5b4fffeb1778b8.3090207615319695150962.jpg" descr="kisspng-computer-icons-data-analysis-business-bendera-malaysia-clipart-black-and-white-5b4fffeb1778b8.3090207615319695150962.jpg"/>
          <p:cNvPicPr>
            <a:picLocks noChangeAspect="1"/>
          </p:cNvPicPr>
          <p:nvPr/>
        </p:nvPicPr>
        <p:blipFill>
          <a:blip r:embed="rId2">
            <a:extLst/>
          </a:blip>
          <a:srcRect l="10913" t="12027" r="11008" b="12159"/>
          <a:stretch>
            <a:fillRect/>
          </a:stretch>
        </p:blipFill>
        <p:spPr>
          <a:xfrm>
            <a:off x="6204053" y="3830799"/>
            <a:ext cx="1038753" cy="1008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51" fill="norm" stroke="1" extrusionOk="0">
                <a:moveTo>
                  <a:pt x="8796" y="0"/>
                </a:moveTo>
                <a:cubicBezTo>
                  <a:pt x="8235" y="0"/>
                  <a:pt x="7679" y="39"/>
                  <a:pt x="7286" y="110"/>
                </a:cubicBezTo>
                <a:cubicBezTo>
                  <a:pt x="5387" y="456"/>
                  <a:pt x="3644" y="1397"/>
                  <a:pt x="2337" y="2790"/>
                </a:cubicBezTo>
                <a:cubicBezTo>
                  <a:pt x="1121" y="4086"/>
                  <a:pt x="368" y="5637"/>
                  <a:pt x="85" y="7412"/>
                </a:cubicBezTo>
                <a:cubicBezTo>
                  <a:pt x="21" y="7813"/>
                  <a:pt x="-10" y="8378"/>
                  <a:pt x="2" y="8938"/>
                </a:cubicBezTo>
                <a:cubicBezTo>
                  <a:pt x="15" y="9498"/>
                  <a:pt x="69" y="10054"/>
                  <a:pt x="151" y="10439"/>
                </a:cubicBezTo>
                <a:cubicBezTo>
                  <a:pt x="896" y="13956"/>
                  <a:pt x="3579" y="16572"/>
                  <a:pt x="7171" y="17291"/>
                </a:cubicBezTo>
                <a:cubicBezTo>
                  <a:pt x="7986" y="17454"/>
                  <a:pt x="9614" y="17455"/>
                  <a:pt x="10429" y="17291"/>
                </a:cubicBezTo>
                <a:cubicBezTo>
                  <a:pt x="11570" y="17061"/>
                  <a:pt x="12746" y="16601"/>
                  <a:pt x="13580" y="16053"/>
                </a:cubicBezTo>
                <a:cubicBezTo>
                  <a:pt x="13794" y="15912"/>
                  <a:pt x="13990" y="15827"/>
                  <a:pt x="14017" y="15858"/>
                </a:cubicBezTo>
                <a:cubicBezTo>
                  <a:pt x="14044" y="15889"/>
                  <a:pt x="15013" y="17085"/>
                  <a:pt x="16170" y="18521"/>
                </a:cubicBezTo>
                <a:cubicBezTo>
                  <a:pt x="18372" y="21251"/>
                  <a:pt x="18458" y="21337"/>
                  <a:pt x="19123" y="21514"/>
                </a:cubicBezTo>
                <a:cubicBezTo>
                  <a:pt x="19447" y="21600"/>
                  <a:pt x="20046" y="21531"/>
                  <a:pt x="20402" y="21370"/>
                </a:cubicBezTo>
                <a:cubicBezTo>
                  <a:pt x="21152" y="21030"/>
                  <a:pt x="21590" y="20322"/>
                  <a:pt x="21589" y="19445"/>
                </a:cubicBezTo>
                <a:cubicBezTo>
                  <a:pt x="21589" y="18841"/>
                  <a:pt x="21416" y="18396"/>
                  <a:pt x="21029" y="18003"/>
                </a:cubicBezTo>
                <a:cubicBezTo>
                  <a:pt x="20850" y="17822"/>
                  <a:pt x="16658" y="14389"/>
                  <a:pt x="16038" y="13916"/>
                </a:cubicBezTo>
                <a:cubicBezTo>
                  <a:pt x="15963" y="13858"/>
                  <a:pt x="16005" y="13754"/>
                  <a:pt x="16261" y="13365"/>
                </a:cubicBezTo>
                <a:cubicBezTo>
                  <a:pt x="16861" y="12451"/>
                  <a:pt x="17325" y="11228"/>
                  <a:pt x="17531" y="10015"/>
                </a:cubicBezTo>
                <a:cubicBezTo>
                  <a:pt x="17747" y="8746"/>
                  <a:pt x="17560" y="6911"/>
                  <a:pt x="17086" y="5648"/>
                </a:cubicBezTo>
                <a:cubicBezTo>
                  <a:pt x="16006" y="2775"/>
                  <a:pt x="13392" y="627"/>
                  <a:pt x="10346" y="110"/>
                </a:cubicBezTo>
                <a:cubicBezTo>
                  <a:pt x="9924" y="39"/>
                  <a:pt x="9356" y="0"/>
                  <a:pt x="8796" y="0"/>
                </a:cubicBezTo>
                <a:close/>
                <a:moveTo>
                  <a:pt x="8779" y="2264"/>
                </a:moveTo>
                <a:cubicBezTo>
                  <a:pt x="10146" y="2262"/>
                  <a:pt x="11493" y="2673"/>
                  <a:pt x="12623" y="3451"/>
                </a:cubicBezTo>
                <a:cubicBezTo>
                  <a:pt x="13220" y="3863"/>
                  <a:pt x="14191" y="4901"/>
                  <a:pt x="14512" y="5470"/>
                </a:cubicBezTo>
                <a:cubicBezTo>
                  <a:pt x="15195" y="6680"/>
                  <a:pt x="15386" y="7394"/>
                  <a:pt x="15378" y="8768"/>
                </a:cubicBezTo>
                <a:cubicBezTo>
                  <a:pt x="15373" y="9677"/>
                  <a:pt x="15354" y="9872"/>
                  <a:pt x="15197" y="10405"/>
                </a:cubicBezTo>
                <a:cubicBezTo>
                  <a:pt x="14468" y="12873"/>
                  <a:pt x="12498" y="14631"/>
                  <a:pt x="9959" y="15086"/>
                </a:cubicBezTo>
                <a:cubicBezTo>
                  <a:pt x="9445" y="15178"/>
                  <a:pt x="8240" y="15213"/>
                  <a:pt x="7905" y="15145"/>
                </a:cubicBezTo>
                <a:cubicBezTo>
                  <a:pt x="7831" y="15131"/>
                  <a:pt x="7604" y="15084"/>
                  <a:pt x="7402" y="15044"/>
                </a:cubicBezTo>
                <a:cubicBezTo>
                  <a:pt x="4873" y="14544"/>
                  <a:pt x="2838" y="12522"/>
                  <a:pt x="2287" y="9947"/>
                </a:cubicBezTo>
                <a:cubicBezTo>
                  <a:pt x="2197" y="9526"/>
                  <a:pt x="2179" y="9203"/>
                  <a:pt x="2205" y="8472"/>
                </a:cubicBezTo>
                <a:cubicBezTo>
                  <a:pt x="2233" y="7664"/>
                  <a:pt x="2273" y="7440"/>
                  <a:pt x="2452" y="6877"/>
                </a:cubicBezTo>
                <a:cubicBezTo>
                  <a:pt x="2792" y="5815"/>
                  <a:pt x="3181" y="5178"/>
                  <a:pt x="4028" y="4308"/>
                </a:cubicBezTo>
                <a:cubicBezTo>
                  <a:pt x="5254" y="3048"/>
                  <a:pt x="6514" y="2440"/>
                  <a:pt x="8193" y="2290"/>
                </a:cubicBezTo>
                <a:cubicBezTo>
                  <a:pt x="8389" y="2272"/>
                  <a:pt x="8584" y="2265"/>
                  <a:pt x="8779" y="2264"/>
                </a:cubicBezTo>
                <a:close/>
                <a:moveTo>
                  <a:pt x="12508" y="5733"/>
                </a:moveTo>
                <a:cubicBezTo>
                  <a:pt x="11931" y="5724"/>
                  <a:pt x="10943" y="5764"/>
                  <a:pt x="10899" y="5809"/>
                </a:cubicBezTo>
                <a:cubicBezTo>
                  <a:pt x="10868" y="5840"/>
                  <a:pt x="10841" y="7676"/>
                  <a:pt x="10841" y="9896"/>
                </a:cubicBezTo>
                <a:lnTo>
                  <a:pt x="10841" y="13933"/>
                </a:lnTo>
                <a:lnTo>
                  <a:pt x="11006" y="13873"/>
                </a:lnTo>
                <a:cubicBezTo>
                  <a:pt x="11555" y="13660"/>
                  <a:pt x="12164" y="13290"/>
                  <a:pt x="12697" y="12839"/>
                </a:cubicBezTo>
                <a:lnTo>
                  <a:pt x="13011" y="12568"/>
                </a:lnTo>
                <a:lnTo>
                  <a:pt x="13011" y="9176"/>
                </a:lnTo>
                <a:cubicBezTo>
                  <a:pt x="13011" y="6007"/>
                  <a:pt x="13005" y="5788"/>
                  <a:pt x="12895" y="5758"/>
                </a:cubicBezTo>
                <a:cubicBezTo>
                  <a:pt x="12845" y="5744"/>
                  <a:pt x="12700" y="5736"/>
                  <a:pt x="12508" y="5733"/>
                </a:cubicBezTo>
                <a:close/>
                <a:moveTo>
                  <a:pt x="5686" y="7861"/>
                </a:moveTo>
                <a:lnTo>
                  <a:pt x="4630" y="7878"/>
                </a:lnTo>
                <a:lnTo>
                  <a:pt x="4630" y="10244"/>
                </a:lnTo>
                <a:lnTo>
                  <a:pt x="4630" y="12610"/>
                </a:lnTo>
                <a:lnTo>
                  <a:pt x="5034" y="12941"/>
                </a:lnTo>
                <a:cubicBezTo>
                  <a:pt x="5483" y="13312"/>
                  <a:pt x="5984" y="13616"/>
                  <a:pt x="6453" y="13806"/>
                </a:cubicBezTo>
                <a:lnTo>
                  <a:pt x="6766" y="13941"/>
                </a:lnTo>
                <a:lnTo>
                  <a:pt x="6783" y="10973"/>
                </a:lnTo>
                <a:cubicBezTo>
                  <a:pt x="6792" y="9344"/>
                  <a:pt x="6784" y="7977"/>
                  <a:pt x="6766" y="7929"/>
                </a:cubicBezTo>
                <a:cubicBezTo>
                  <a:pt x="6741" y="7862"/>
                  <a:pt x="6492" y="7847"/>
                  <a:pt x="5686" y="7861"/>
                </a:cubicBezTo>
                <a:close/>
                <a:moveTo>
                  <a:pt x="8812" y="9905"/>
                </a:moveTo>
                <a:cubicBezTo>
                  <a:pt x="7906" y="9905"/>
                  <a:pt x="7741" y="9914"/>
                  <a:pt x="7707" y="10007"/>
                </a:cubicBezTo>
                <a:cubicBezTo>
                  <a:pt x="7684" y="10066"/>
                  <a:pt x="7666" y="11042"/>
                  <a:pt x="7666" y="12169"/>
                </a:cubicBezTo>
                <a:lnTo>
                  <a:pt x="7666" y="14221"/>
                </a:lnTo>
                <a:lnTo>
                  <a:pt x="7855" y="14247"/>
                </a:lnTo>
                <a:cubicBezTo>
                  <a:pt x="8159" y="14294"/>
                  <a:pt x="9352" y="14301"/>
                  <a:pt x="9620" y="14255"/>
                </a:cubicBezTo>
                <a:lnTo>
                  <a:pt x="9876" y="14213"/>
                </a:lnTo>
                <a:lnTo>
                  <a:pt x="9876" y="12059"/>
                </a:lnTo>
                <a:lnTo>
                  <a:pt x="9876" y="9905"/>
                </a:lnTo>
                <a:lnTo>
                  <a:pt x="8812" y="99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341" name="Rectangle 31"/>
          <p:cNvSpPr txBox="1"/>
          <p:nvPr/>
        </p:nvSpPr>
        <p:spPr>
          <a:xfrm>
            <a:off x="4855362" y="5629874"/>
            <a:ext cx="3736101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Analisi di correlazione</a:t>
            </a:r>
          </a:p>
        </p:txBody>
      </p:sp>
      <p:sp>
        <p:nvSpPr>
          <p:cNvPr id="342" name="Cerchio"/>
          <p:cNvSpPr/>
          <p:nvPr/>
        </p:nvSpPr>
        <p:spPr>
          <a:xfrm>
            <a:off x="11170394" y="3350899"/>
            <a:ext cx="1968501" cy="1968501"/>
          </a:xfrm>
          <a:prstGeom prst="ellipse">
            <a:avLst/>
          </a:prstGeom>
          <a:solidFill>
            <a:srgbClr val="FFFFFF"/>
          </a:solidFill>
          <a:ln w="114300">
            <a:solidFill>
              <a:srgbClr val="FF5A5F">
                <a:alpha val="48370"/>
              </a:srgb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5A5F"/>
                </a:solidFill>
              </a:defRPr>
            </a:pPr>
          </a:p>
        </p:txBody>
      </p:sp>
      <p:pic>
        <p:nvPicPr>
          <p:cNvPr id="343" name="Immagine" descr="Immagine"/>
          <p:cNvPicPr>
            <a:picLocks noChangeAspect="1"/>
          </p:cNvPicPr>
          <p:nvPr/>
        </p:nvPicPr>
        <p:blipFill>
          <a:blip r:embed="rId3">
            <a:extLst/>
          </a:blip>
          <a:srcRect l="0" t="0" r="5325" b="0"/>
          <a:stretch>
            <a:fillRect/>
          </a:stretch>
        </p:blipFill>
        <p:spPr>
          <a:xfrm>
            <a:off x="11403161" y="3784485"/>
            <a:ext cx="1502813" cy="1101185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Rectangle 31"/>
          <p:cNvSpPr txBox="1"/>
          <p:nvPr/>
        </p:nvSpPr>
        <p:spPr>
          <a:xfrm>
            <a:off x="10286594" y="5629874"/>
            <a:ext cx="3736100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Unione dei Dataset</a:t>
            </a:r>
          </a:p>
        </p:txBody>
      </p:sp>
      <p:sp>
        <p:nvSpPr>
          <p:cNvPr id="345" name="Gruppo"/>
          <p:cNvSpPr/>
          <p:nvPr/>
        </p:nvSpPr>
        <p:spPr>
          <a:xfrm>
            <a:off x="16601625" y="3351242"/>
            <a:ext cx="1967815" cy="1967815"/>
          </a:xfrm>
          <a:prstGeom prst="ellipse">
            <a:avLst/>
          </a:prstGeom>
          <a:solidFill>
            <a:srgbClr val="FFFFFF"/>
          </a:solidFill>
          <a:ln w="114300">
            <a:solidFill>
              <a:srgbClr val="FF5A5F">
                <a:alpha val="48370"/>
              </a:srgb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5A5F"/>
                </a:solidFill>
              </a:defRPr>
            </a:pPr>
          </a:p>
        </p:txBody>
      </p:sp>
      <p:sp>
        <p:nvSpPr>
          <p:cNvPr id="346" name="Rectangle 31"/>
          <p:cNvSpPr txBox="1"/>
          <p:nvPr/>
        </p:nvSpPr>
        <p:spPr>
          <a:xfrm>
            <a:off x="15655126" y="5629874"/>
            <a:ext cx="3860811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Codifica e normalizzazione</a:t>
            </a:r>
          </a:p>
        </p:txBody>
      </p:sp>
      <p:sp>
        <p:nvSpPr>
          <p:cNvPr id="347" name="Rectangle 5"/>
          <p:cNvSpPr/>
          <p:nvPr/>
        </p:nvSpPr>
        <p:spPr>
          <a:xfrm>
            <a:off x="7632324" y="4301956"/>
            <a:ext cx="3516367" cy="66387"/>
          </a:xfrm>
          <a:prstGeom prst="rect">
            <a:avLst/>
          </a:prstGeom>
          <a:solidFill>
            <a:srgbClr val="FF5A5F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8" name="Rectangle 5"/>
          <p:cNvSpPr/>
          <p:nvPr/>
        </p:nvSpPr>
        <p:spPr>
          <a:xfrm>
            <a:off x="13084264" y="4301956"/>
            <a:ext cx="3516367" cy="66386"/>
          </a:xfrm>
          <a:prstGeom prst="rect">
            <a:avLst/>
          </a:prstGeom>
          <a:solidFill>
            <a:srgbClr val="FF5A5F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49" name="analytics.png" descr="analytic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93713" y="3743329"/>
            <a:ext cx="1183641" cy="11836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2" name="Gruppo"/>
          <p:cNvGrpSpPr/>
          <p:nvPr/>
        </p:nvGrpSpPr>
        <p:grpSpPr>
          <a:xfrm>
            <a:off x="9694247" y="2829272"/>
            <a:ext cx="11208632" cy="10540239"/>
            <a:chOff x="0" y="0"/>
            <a:chExt cx="11208630" cy="10540238"/>
          </a:xfrm>
        </p:grpSpPr>
        <p:pic>
          <p:nvPicPr>
            <p:cNvPr id="350" name="Immagine" descr="Immagin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23413"/>
              <a:ext cx="11208631" cy="10216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1" name="Rectangle 31"/>
            <p:cNvSpPr txBox="1"/>
            <p:nvPr/>
          </p:nvSpPr>
          <p:spPr>
            <a:xfrm>
              <a:off x="2483222" y="0"/>
              <a:ext cx="7033846" cy="545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900">
                  <a:solidFill>
                    <a:srgbClr val="A7A7A7"/>
                  </a:solidFill>
                </a:defRPr>
              </a:lvl1pPr>
            </a:lstStyle>
            <a:p>
              <a:pPr/>
              <a:r>
                <a:t>Matrice di correlazione per train/test_user</a:t>
              </a:r>
            </a:p>
          </p:txBody>
        </p:sp>
      </p:grpSp>
      <p:grpSp>
        <p:nvGrpSpPr>
          <p:cNvPr id="355" name="Gruppo"/>
          <p:cNvGrpSpPr/>
          <p:nvPr/>
        </p:nvGrpSpPr>
        <p:grpSpPr>
          <a:xfrm>
            <a:off x="10550656" y="2673548"/>
            <a:ext cx="11076038" cy="10161036"/>
            <a:chOff x="0" y="0"/>
            <a:chExt cx="11076037" cy="10161035"/>
          </a:xfrm>
        </p:grpSpPr>
        <p:pic>
          <p:nvPicPr>
            <p:cNvPr id="353" name="Immagine" descr="Immagin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57153"/>
              <a:ext cx="11076038" cy="9803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4" name="Rectangle 31"/>
            <p:cNvSpPr txBox="1"/>
            <p:nvPr/>
          </p:nvSpPr>
          <p:spPr>
            <a:xfrm>
              <a:off x="2432986" y="0"/>
              <a:ext cx="6210065" cy="804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900">
                  <a:solidFill>
                    <a:srgbClr val="A7A7A7"/>
                  </a:solidFill>
                </a:defRPr>
              </a:lvl1pPr>
            </a:lstStyle>
            <a:p>
              <a:pPr/>
              <a:r>
                <a:t>Matrice di correlazione per sessions</a:t>
              </a:r>
            </a:p>
          </p:txBody>
        </p:sp>
      </p:grpSp>
      <p:sp>
        <p:nvSpPr>
          <p:cNvPr id="356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6/13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5" grpId="3"/>
      <p:bldP build="whole" bldLvl="1" animBg="1" rev="0" advAuto="0" spid="352" grpId="1"/>
      <p:bldP build="whole" bldLvl="1" animBg="1" rev="0" advAuto="0" spid="352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61" name="Group 1"/>
          <p:cNvGrpSpPr/>
          <p:nvPr/>
        </p:nvGrpSpPr>
        <p:grpSpPr>
          <a:xfrm>
            <a:off x="7040623" y="1173093"/>
            <a:ext cx="10296401" cy="282124"/>
            <a:chOff x="0" y="0"/>
            <a:chExt cx="10296400" cy="282123"/>
          </a:xfrm>
        </p:grpSpPr>
        <p:sp>
          <p:nvSpPr>
            <p:cNvPr id="359" name="Group 4"/>
            <p:cNvSpPr/>
            <p:nvPr/>
          </p:nvSpPr>
          <p:spPr>
            <a:xfrm>
              <a:off x="0" y="282123"/>
              <a:ext cx="102964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PREPROCESSING</a:t>
              </a:r>
            </a:p>
          </p:txBody>
        </p:sp>
        <p:sp>
          <p:nvSpPr>
            <p:cNvPr id="360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62" name="Cerchio"/>
          <p:cNvSpPr/>
          <p:nvPr/>
        </p:nvSpPr>
        <p:spPr>
          <a:xfrm>
            <a:off x="5739162" y="3350899"/>
            <a:ext cx="1968501" cy="1968501"/>
          </a:xfrm>
          <a:prstGeom prst="ellipse">
            <a:avLst/>
          </a:prstGeom>
          <a:solidFill>
            <a:srgbClr val="FFFFFF"/>
          </a:solidFill>
          <a:ln w="114300">
            <a:solidFill>
              <a:srgbClr val="FF5A5F">
                <a:alpha val="50572"/>
              </a:srgb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5A5F"/>
                </a:solidFill>
              </a:defRPr>
            </a:pPr>
          </a:p>
        </p:txBody>
      </p:sp>
      <p:sp>
        <p:nvSpPr>
          <p:cNvPr id="363" name="Rectangle 31"/>
          <p:cNvSpPr txBox="1"/>
          <p:nvPr/>
        </p:nvSpPr>
        <p:spPr>
          <a:xfrm>
            <a:off x="4855362" y="5629874"/>
            <a:ext cx="3736101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Analisi di correlazione</a:t>
            </a:r>
          </a:p>
        </p:txBody>
      </p:sp>
      <p:sp>
        <p:nvSpPr>
          <p:cNvPr id="364" name="Gruppo"/>
          <p:cNvSpPr/>
          <p:nvPr/>
        </p:nvSpPr>
        <p:spPr>
          <a:xfrm>
            <a:off x="11170394" y="3350899"/>
            <a:ext cx="1968501" cy="1968501"/>
          </a:xfrm>
          <a:prstGeom prst="ellipse">
            <a:avLst/>
          </a:prstGeom>
          <a:solidFill>
            <a:srgbClr val="FFFFFF"/>
          </a:solidFill>
          <a:ln w="114300">
            <a:solidFill>
              <a:srgbClr val="FF5A5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5A5F"/>
                </a:solidFill>
              </a:defRPr>
            </a:pPr>
          </a:p>
        </p:txBody>
      </p:sp>
      <p:sp>
        <p:nvSpPr>
          <p:cNvPr id="365" name="Rectangle 31"/>
          <p:cNvSpPr txBox="1"/>
          <p:nvPr/>
        </p:nvSpPr>
        <p:spPr>
          <a:xfrm>
            <a:off x="10286594" y="5629874"/>
            <a:ext cx="3736100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Unione dei Dataset</a:t>
            </a:r>
          </a:p>
        </p:txBody>
      </p:sp>
      <p:sp>
        <p:nvSpPr>
          <p:cNvPr id="366" name="Gruppo"/>
          <p:cNvSpPr/>
          <p:nvPr/>
        </p:nvSpPr>
        <p:spPr>
          <a:xfrm>
            <a:off x="16601625" y="3351242"/>
            <a:ext cx="1967815" cy="1967815"/>
          </a:xfrm>
          <a:prstGeom prst="ellipse">
            <a:avLst/>
          </a:prstGeom>
          <a:solidFill>
            <a:srgbClr val="FFFFFF"/>
          </a:solidFill>
          <a:ln w="114300">
            <a:solidFill>
              <a:srgbClr val="FF5A5F">
                <a:alpha val="48370"/>
              </a:srgb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5A5F"/>
                </a:solidFill>
              </a:defRPr>
            </a:pPr>
          </a:p>
        </p:txBody>
      </p:sp>
      <p:sp>
        <p:nvSpPr>
          <p:cNvPr id="367" name="Rectangle 31"/>
          <p:cNvSpPr txBox="1"/>
          <p:nvPr/>
        </p:nvSpPr>
        <p:spPr>
          <a:xfrm>
            <a:off x="15655126" y="5629874"/>
            <a:ext cx="3860811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Codifica e normalizzazione</a:t>
            </a:r>
          </a:p>
        </p:txBody>
      </p:sp>
      <p:sp>
        <p:nvSpPr>
          <p:cNvPr id="368" name="Rectangle 5"/>
          <p:cNvSpPr/>
          <p:nvPr/>
        </p:nvSpPr>
        <p:spPr>
          <a:xfrm>
            <a:off x="7632324" y="4301956"/>
            <a:ext cx="3516367" cy="66387"/>
          </a:xfrm>
          <a:prstGeom prst="rect">
            <a:avLst/>
          </a:prstGeom>
          <a:solidFill>
            <a:srgbClr val="FF5A5F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9" name="Rectangle 5"/>
          <p:cNvSpPr/>
          <p:nvPr/>
        </p:nvSpPr>
        <p:spPr>
          <a:xfrm>
            <a:off x="13084264" y="4301956"/>
            <a:ext cx="3516367" cy="66386"/>
          </a:xfrm>
          <a:prstGeom prst="rect">
            <a:avLst/>
          </a:prstGeom>
          <a:solidFill>
            <a:srgbClr val="FF5A5F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0" name="Rectangle 31"/>
          <p:cNvSpPr txBox="1"/>
          <p:nvPr/>
        </p:nvSpPr>
        <p:spPr>
          <a:xfrm>
            <a:off x="6784012" y="9026608"/>
            <a:ext cx="10833951" cy="165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400">
                <a:solidFill>
                  <a:srgbClr val="494949"/>
                </a:solidFill>
              </a:defRPr>
            </a:pPr>
            <a:r>
              <a:t>Left join tra </a:t>
            </a:r>
            <a:r>
              <a:rPr i="1"/>
              <a:t>train/test_user</a:t>
            </a:r>
            <a:r>
              <a:t> e </a:t>
            </a:r>
            <a:r>
              <a:rPr i="1"/>
              <a:t>sessions</a:t>
            </a:r>
            <a:r>
              <a:t> su id dell’utente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Sostituzione NA generati con -1 per 140265 utenti</a:t>
            </a:r>
          </a:p>
        </p:txBody>
      </p:sp>
      <p:sp>
        <p:nvSpPr>
          <p:cNvPr id="371" name="Rectangle 5"/>
          <p:cNvSpPr/>
          <p:nvPr/>
        </p:nvSpPr>
        <p:spPr>
          <a:xfrm>
            <a:off x="6672612" y="8996128"/>
            <a:ext cx="101601" cy="1714501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72" name="kisspng-computer-icons-data-analysis-business-bendera-malaysia-clipart-black-and-white-5b4fffeb1778b8.3090207615319695150962.jpg" descr="kisspng-computer-icons-data-analysis-business-bendera-malaysia-clipart-black-and-white-5b4fffeb1778b8.3090207615319695150962.jpg"/>
          <p:cNvPicPr>
            <a:picLocks noChangeAspect="1"/>
          </p:cNvPicPr>
          <p:nvPr/>
        </p:nvPicPr>
        <p:blipFill>
          <a:blip r:embed="rId2">
            <a:extLst/>
          </a:blip>
          <a:srcRect l="10913" t="12027" r="11008" b="12159"/>
          <a:stretch>
            <a:fillRect/>
          </a:stretch>
        </p:blipFill>
        <p:spPr>
          <a:xfrm>
            <a:off x="6204053" y="3830799"/>
            <a:ext cx="1038753" cy="1008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51" fill="norm" stroke="1" extrusionOk="0">
                <a:moveTo>
                  <a:pt x="8796" y="0"/>
                </a:moveTo>
                <a:cubicBezTo>
                  <a:pt x="8235" y="0"/>
                  <a:pt x="7679" y="39"/>
                  <a:pt x="7286" y="110"/>
                </a:cubicBezTo>
                <a:cubicBezTo>
                  <a:pt x="5387" y="456"/>
                  <a:pt x="3644" y="1397"/>
                  <a:pt x="2337" y="2790"/>
                </a:cubicBezTo>
                <a:cubicBezTo>
                  <a:pt x="1121" y="4086"/>
                  <a:pt x="368" y="5637"/>
                  <a:pt x="85" y="7412"/>
                </a:cubicBezTo>
                <a:cubicBezTo>
                  <a:pt x="21" y="7813"/>
                  <a:pt x="-10" y="8378"/>
                  <a:pt x="2" y="8938"/>
                </a:cubicBezTo>
                <a:cubicBezTo>
                  <a:pt x="15" y="9498"/>
                  <a:pt x="69" y="10054"/>
                  <a:pt x="151" y="10439"/>
                </a:cubicBezTo>
                <a:cubicBezTo>
                  <a:pt x="896" y="13956"/>
                  <a:pt x="3579" y="16572"/>
                  <a:pt x="7171" y="17291"/>
                </a:cubicBezTo>
                <a:cubicBezTo>
                  <a:pt x="7986" y="17454"/>
                  <a:pt x="9614" y="17455"/>
                  <a:pt x="10429" y="17291"/>
                </a:cubicBezTo>
                <a:cubicBezTo>
                  <a:pt x="11570" y="17061"/>
                  <a:pt x="12746" y="16601"/>
                  <a:pt x="13580" y="16053"/>
                </a:cubicBezTo>
                <a:cubicBezTo>
                  <a:pt x="13794" y="15912"/>
                  <a:pt x="13990" y="15827"/>
                  <a:pt x="14017" y="15858"/>
                </a:cubicBezTo>
                <a:cubicBezTo>
                  <a:pt x="14044" y="15889"/>
                  <a:pt x="15013" y="17085"/>
                  <a:pt x="16170" y="18521"/>
                </a:cubicBezTo>
                <a:cubicBezTo>
                  <a:pt x="18372" y="21251"/>
                  <a:pt x="18458" y="21337"/>
                  <a:pt x="19123" y="21514"/>
                </a:cubicBezTo>
                <a:cubicBezTo>
                  <a:pt x="19447" y="21600"/>
                  <a:pt x="20046" y="21531"/>
                  <a:pt x="20402" y="21370"/>
                </a:cubicBezTo>
                <a:cubicBezTo>
                  <a:pt x="21152" y="21030"/>
                  <a:pt x="21590" y="20322"/>
                  <a:pt x="21589" y="19445"/>
                </a:cubicBezTo>
                <a:cubicBezTo>
                  <a:pt x="21589" y="18841"/>
                  <a:pt x="21416" y="18396"/>
                  <a:pt x="21029" y="18003"/>
                </a:cubicBezTo>
                <a:cubicBezTo>
                  <a:pt x="20850" y="17822"/>
                  <a:pt x="16658" y="14389"/>
                  <a:pt x="16038" y="13916"/>
                </a:cubicBezTo>
                <a:cubicBezTo>
                  <a:pt x="15963" y="13858"/>
                  <a:pt x="16005" y="13754"/>
                  <a:pt x="16261" y="13365"/>
                </a:cubicBezTo>
                <a:cubicBezTo>
                  <a:pt x="16861" y="12451"/>
                  <a:pt x="17325" y="11228"/>
                  <a:pt x="17531" y="10015"/>
                </a:cubicBezTo>
                <a:cubicBezTo>
                  <a:pt x="17747" y="8746"/>
                  <a:pt x="17560" y="6911"/>
                  <a:pt x="17086" y="5648"/>
                </a:cubicBezTo>
                <a:cubicBezTo>
                  <a:pt x="16006" y="2775"/>
                  <a:pt x="13392" y="627"/>
                  <a:pt x="10346" y="110"/>
                </a:cubicBezTo>
                <a:cubicBezTo>
                  <a:pt x="9924" y="39"/>
                  <a:pt x="9356" y="0"/>
                  <a:pt x="8796" y="0"/>
                </a:cubicBezTo>
                <a:close/>
                <a:moveTo>
                  <a:pt x="8779" y="2264"/>
                </a:moveTo>
                <a:cubicBezTo>
                  <a:pt x="10146" y="2262"/>
                  <a:pt x="11493" y="2673"/>
                  <a:pt x="12623" y="3451"/>
                </a:cubicBezTo>
                <a:cubicBezTo>
                  <a:pt x="13220" y="3863"/>
                  <a:pt x="14191" y="4901"/>
                  <a:pt x="14512" y="5470"/>
                </a:cubicBezTo>
                <a:cubicBezTo>
                  <a:pt x="15195" y="6680"/>
                  <a:pt x="15386" y="7394"/>
                  <a:pt x="15378" y="8768"/>
                </a:cubicBezTo>
                <a:cubicBezTo>
                  <a:pt x="15373" y="9677"/>
                  <a:pt x="15354" y="9872"/>
                  <a:pt x="15197" y="10405"/>
                </a:cubicBezTo>
                <a:cubicBezTo>
                  <a:pt x="14468" y="12873"/>
                  <a:pt x="12498" y="14631"/>
                  <a:pt x="9959" y="15086"/>
                </a:cubicBezTo>
                <a:cubicBezTo>
                  <a:pt x="9445" y="15178"/>
                  <a:pt x="8240" y="15213"/>
                  <a:pt x="7905" y="15145"/>
                </a:cubicBezTo>
                <a:cubicBezTo>
                  <a:pt x="7831" y="15131"/>
                  <a:pt x="7604" y="15084"/>
                  <a:pt x="7402" y="15044"/>
                </a:cubicBezTo>
                <a:cubicBezTo>
                  <a:pt x="4873" y="14544"/>
                  <a:pt x="2838" y="12522"/>
                  <a:pt x="2287" y="9947"/>
                </a:cubicBezTo>
                <a:cubicBezTo>
                  <a:pt x="2197" y="9526"/>
                  <a:pt x="2179" y="9203"/>
                  <a:pt x="2205" y="8472"/>
                </a:cubicBezTo>
                <a:cubicBezTo>
                  <a:pt x="2233" y="7664"/>
                  <a:pt x="2273" y="7440"/>
                  <a:pt x="2452" y="6877"/>
                </a:cubicBezTo>
                <a:cubicBezTo>
                  <a:pt x="2792" y="5815"/>
                  <a:pt x="3181" y="5178"/>
                  <a:pt x="4028" y="4308"/>
                </a:cubicBezTo>
                <a:cubicBezTo>
                  <a:pt x="5254" y="3048"/>
                  <a:pt x="6514" y="2440"/>
                  <a:pt x="8193" y="2290"/>
                </a:cubicBezTo>
                <a:cubicBezTo>
                  <a:pt x="8389" y="2272"/>
                  <a:pt x="8584" y="2265"/>
                  <a:pt x="8779" y="2264"/>
                </a:cubicBezTo>
                <a:close/>
                <a:moveTo>
                  <a:pt x="12508" y="5733"/>
                </a:moveTo>
                <a:cubicBezTo>
                  <a:pt x="11931" y="5724"/>
                  <a:pt x="10943" y="5764"/>
                  <a:pt x="10899" y="5809"/>
                </a:cubicBezTo>
                <a:cubicBezTo>
                  <a:pt x="10868" y="5840"/>
                  <a:pt x="10841" y="7676"/>
                  <a:pt x="10841" y="9896"/>
                </a:cubicBezTo>
                <a:lnTo>
                  <a:pt x="10841" y="13933"/>
                </a:lnTo>
                <a:lnTo>
                  <a:pt x="11006" y="13873"/>
                </a:lnTo>
                <a:cubicBezTo>
                  <a:pt x="11555" y="13660"/>
                  <a:pt x="12164" y="13290"/>
                  <a:pt x="12697" y="12839"/>
                </a:cubicBezTo>
                <a:lnTo>
                  <a:pt x="13011" y="12568"/>
                </a:lnTo>
                <a:lnTo>
                  <a:pt x="13011" y="9176"/>
                </a:lnTo>
                <a:cubicBezTo>
                  <a:pt x="13011" y="6007"/>
                  <a:pt x="13005" y="5788"/>
                  <a:pt x="12895" y="5758"/>
                </a:cubicBezTo>
                <a:cubicBezTo>
                  <a:pt x="12845" y="5744"/>
                  <a:pt x="12700" y="5736"/>
                  <a:pt x="12508" y="5733"/>
                </a:cubicBezTo>
                <a:close/>
                <a:moveTo>
                  <a:pt x="5686" y="7861"/>
                </a:moveTo>
                <a:lnTo>
                  <a:pt x="4630" y="7878"/>
                </a:lnTo>
                <a:lnTo>
                  <a:pt x="4630" y="10244"/>
                </a:lnTo>
                <a:lnTo>
                  <a:pt x="4630" y="12610"/>
                </a:lnTo>
                <a:lnTo>
                  <a:pt x="5034" y="12941"/>
                </a:lnTo>
                <a:cubicBezTo>
                  <a:pt x="5483" y="13312"/>
                  <a:pt x="5984" y="13616"/>
                  <a:pt x="6453" y="13806"/>
                </a:cubicBezTo>
                <a:lnTo>
                  <a:pt x="6766" y="13941"/>
                </a:lnTo>
                <a:lnTo>
                  <a:pt x="6783" y="10973"/>
                </a:lnTo>
                <a:cubicBezTo>
                  <a:pt x="6792" y="9344"/>
                  <a:pt x="6784" y="7977"/>
                  <a:pt x="6766" y="7929"/>
                </a:cubicBezTo>
                <a:cubicBezTo>
                  <a:pt x="6741" y="7862"/>
                  <a:pt x="6492" y="7847"/>
                  <a:pt x="5686" y="7861"/>
                </a:cubicBezTo>
                <a:close/>
                <a:moveTo>
                  <a:pt x="8812" y="9905"/>
                </a:moveTo>
                <a:cubicBezTo>
                  <a:pt x="7906" y="9905"/>
                  <a:pt x="7741" y="9914"/>
                  <a:pt x="7707" y="10007"/>
                </a:cubicBezTo>
                <a:cubicBezTo>
                  <a:pt x="7684" y="10066"/>
                  <a:pt x="7666" y="11042"/>
                  <a:pt x="7666" y="12169"/>
                </a:cubicBezTo>
                <a:lnTo>
                  <a:pt x="7666" y="14221"/>
                </a:lnTo>
                <a:lnTo>
                  <a:pt x="7855" y="14247"/>
                </a:lnTo>
                <a:cubicBezTo>
                  <a:pt x="8159" y="14294"/>
                  <a:pt x="9352" y="14301"/>
                  <a:pt x="9620" y="14255"/>
                </a:cubicBezTo>
                <a:lnTo>
                  <a:pt x="9876" y="14213"/>
                </a:lnTo>
                <a:lnTo>
                  <a:pt x="9876" y="12059"/>
                </a:lnTo>
                <a:lnTo>
                  <a:pt x="9876" y="9905"/>
                </a:lnTo>
                <a:lnTo>
                  <a:pt x="8812" y="9905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373" name="Immagine" descr="Immagine"/>
          <p:cNvPicPr>
            <a:picLocks noChangeAspect="1"/>
          </p:cNvPicPr>
          <p:nvPr/>
        </p:nvPicPr>
        <p:blipFill>
          <a:blip r:embed="rId3">
            <a:extLst/>
          </a:blip>
          <a:srcRect l="0" t="0" r="5325" b="0"/>
          <a:stretch>
            <a:fillRect/>
          </a:stretch>
        </p:blipFill>
        <p:spPr>
          <a:xfrm>
            <a:off x="11403161" y="3784485"/>
            <a:ext cx="1502813" cy="1101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analytics.png" descr="analytic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93713" y="3743329"/>
            <a:ext cx="1183641" cy="1183641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6/13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"/>
          <p:cNvSpPr txBox="1"/>
          <p:nvPr>
            <p:ph type="sldNum" sz="quarter" idx="2"/>
          </p:nvPr>
        </p:nvSpPr>
        <p:spPr>
          <a:xfrm>
            <a:off x="23905555" y="610540"/>
            <a:ext cx="33680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8" name="Group 1"/>
          <p:cNvGrpSpPr/>
          <p:nvPr/>
        </p:nvGrpSpPr>
        <p:grpSpPr>
          <a:xfrm>
            <a:off x="7040017" y="1172888"/>
            <a:ext cx="10297614" cy="1288116"/>
            <a:chOff x="0" y="0"/>
            <a:chExt cx="10297612" cy="1288114"/>
          </a:xfrm>
        </p:grpSpPr>
        <p:sp>
          <p:nvSpPr>
            <p:cNvPr id="66" name="Group 4"/>
            <p:cNvSpPr txBox="1"/>
            <p:nvPr/>
          </p:nvSpPr>
          <p:spPr>
            <a:xfrm>
              <a:off x="0" y="282156"/>
              <a:ext cx="10297613" cy="100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OVERVIEW</a:t>
              </a:r>
            </a:p>
          </p:txBody>
        </p:sp>
        <p:sp>
          <p:nvSpPr>
            <p:cNvPr id="67" name="Rectangle 5"/>
            <p:cNvSpPr/>
            <p:nvPr/>
          </p:nvSpPr>
          <p:spPr>
            <a:xfrm>
              <a:off x="4816458" y="0"/>
              <a:ext cx="664697" cy="76984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2" name="Gruppo"/>
          <p:cNvGrpSpPr/>
          <p:nvPr/>
        </p:nvGrpSpPr>
        <p:grpSpPr>
          <a:xfrm>
            <a:off x="3814734" y="4756651"/>
            <a:ext cx="3816117" cy="5639263"/>
            <a:chOff x="0" y="0"/>
            <a:chExt cx="3816115" cy="5639261"/>
          </a:xfrm>
        </p:grpSpPr>
        <p:sp>
          <p:nvSpPr>
            <p:cNvPr id="69" name="Rectangle 31"/>
            <p:cNvSpPr txBox="1"/>
            <p:nvPr/>
          </p:nvSpPr>
          <p:spPr>
            <a:xfrm>
              <a:off x="40009" y="0"/>
              <a:ext cx="3736100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494949"/>
                  </a:solidFill>
                </a:defRPr>
              </a:lvl1pPr>
            </a:lstStyle>
            <a:p>
              <a:pPr/>
              <a:r>
                <a:t>Airbnb</a:t>
              </a:r>
            </a:p>
          </p:txBody>
        </p:sp>
        <p:sp>
          <p:nvSpPr>
            <p:cNvPr id="70" name="Subtitle 2"/>
            <p:cNvSpPr txBox="1"/>
            <p:nvPr/>
          </p:nvSpPr>
          <p:spPr>
            <a:xfrm>
              <a:off x="0" y="3823158"/>
              <a:ext cx="3816116" cy="1816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8718" tIns="108718" rIns="108718" bIns="108718" numCol="1" anchor="t">
              <a:spAutoFit/>
            </a:bodyPr>
            <a:lstStyle>
              <a:lvl1pPr algn="ctr" defTabSz="1087636">
                <a:lnSpc>
                  <a:spcPts val="4200"/>
                </a:lnSpc>
                <a:spcBef>
                  <a:spcPts val="600"/>
                </a:spcBef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Piattaforma digitale per affittare camere</a:t>
              </a:r>
            </a:p>
          </p:txBody>
        </p:sp>
        <p:pic>
          <p:nvPicPr>
            <p:cNvPr id="71" name="kisspng-airbnb-computer-icons-accommodation-airbnb-logo-5b259ec19f76a7.0265607215291921296532.jpg" descr="kisspng-airbnb-computer-icons-accommodation-airbnb-logo-5b259ec19f76a7.0265607215291921296532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700" t="4779" r="7814" b="8366"/>
            <a:stretch>
              <a:fillRect/>
            </a:stretch>
          </p:blipFill>
          <p:spPr>
            <a:xfrm>
              <a:off x="925347" y="984984"/>
              <a:ext cx="1965422" cy="222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412" fill="norm" stroke="1" extrusionOk="0">
                  <a:moveTo>
                    <a:pt x="10653" y="0"/>
                  </a:moveTo>
                  <a:cubicBezTo>
                    <a:pt x="9806" y="-8"/>
                    <a:pt x="9299" y="180"/>
                    <a:pt x="8735" y="706"/>
                  </a:cubicBezTo>
                  <a:cubicBezTo>
                    <a:pt x="8319" y="1093"/>
                    <a:pt x="7195" y="2970"/>
                    <a:pt x="5430" y="6225"/>
                  </a:cubicBezTo>
                  <a:cubicBezTo>
                    <a:pt x="3260" y="10230"/>
                    <a:pt x="3137" y="10511"/>
                    <a:pt x="3137" y="11393"/>
                  </a:cubicBezTo>
                  <a:cubicBezTo>
                    <a:pt x="3137" y="12832"/>
                    <a:pt x="4228" y="14042"/>
                    <a:pt x="5783" y="14321"/>
                  </a:cubicBezTo>
                  <a:cubicBezTo>
                    <a:pt x="7103" y="14557"/>
                    <a:pt x="8586" y="14068"/>
                    <a:pt x="9956" y="12946"/>
                  </a:cubicBezTo>
                  <a:lnTo>
                    <a:pt x="10636" y="12393"/>
                  </a:lnTo>
                  <a:lnTo>
                    <a:pt x="11436" y="13008"/>
                  </a:lnTo>
                  <a:cubicBezTo>
                    <a:pt x="13244" y="14396"/>
                    <a:pt x="14758" y="14719"/>
                    <a:pt x="16328" y="14050"/>
                  </a:cubicBezTo>
                  <a:cubicBezTo>
                    <a:pt x="17979" y="13346"/>
                    <a:pt x="18623" y="11714"/>
                    <a:pt x="17899" y="10072"/>
                  </a:cubicBezTo>
                  <a:cubicBezTo>
                    <a:pt x="17246" y="8593"/>
                    <a:pt x="13346" y="1561"/>
                    <a:pt x="12826" y="924"/>
                  </a:cubicBezTo>
                  <a:cubicBezTo>
                    <a:pt x="12658" y="717"/>
                    <a:pt x="12266" y="428"/>
                    <a:pt x="11957" y="279"/>
                  </a:cubicBezTo>
                  <a:cubicBezTo>
                    <a:pt x="11495" y="56"/>
                    <a:pt x="11267" y="6"/>
                    <a:pt x="10653" y="0"/>
                  </a:cubicBezTo>
                  <a:close/>
                  <a:moveTo>
                    <a:pt x="10688" y="729"/>
                  </a:moveTo>
                  <a:cubicBezTo>
                    <a:pt x="10825" y="728"/>
                    <a:pt x="10961" y="747"/>
                    <a:pt x="11109" y="783"/>
                  </a:cubicBezTo>
                  <a:cubicBezTo>
                    <a:pt x="11856" y="961"/>
                    <a:pt x="12298" y="1535"/>
                    <a:pt x="13919" y="4435"/>
                  </a:cubicBezTo>
                  <a:cubicBezTo>
                    <a:pt x="15944" y="8059"/>
                    <a:pt x="17165" y="10369"/>
                    <a:pt x="17313" y="10863"/>
                  </a:cubicBezTo>
                  <a:cubicBezTo>
                    <a:pt x="17736" y="12265"/>
                    <a:pt x="16469" y="13665"/>
                    <a:pt x="14779" y="13668"/>
                  </a:cubicBezTo>
                  <a:cubicBezTo>
                    <a:pt x="13983" y="13669"/>
                    <a:pt x="12948" y="13207"/>
                    <a:pt x="12004" y="12427"/>
                  </a:cubicBezTo>
                  <a:lnTo>
                    <a:pt x="11294" y="11840"/>
                  </a:lnTo>
                  <a:lnTo>
                    <a:pt x="11905" y="11050"/>
                  </a:lnTo>
                  <a:cubicBezTo>
                    <a:pt x="13464" y="9035"/>
                    <a:pt x="13788" y="7464"/>
                    <a:pt x="12891" y="6260"/>
                  </a:cubicBezTo>
                  <a:cubicBezTo>
                    <a:pt x="12301" y="5468"/>
                    <a:pt x="10978" y="5099"/>
                    <a:pt x="9810" y="5401"/>
                  </a:cubicBezTo>
                  <a:cubicBezTo>
                    <a:pt x="9062" y="5594"/>
                    <a:pt x="8289" y="6231"/>
                    <a:pt x="8093" y="6817"/>
                  </a:cubicBezTo>
                  <a:cubicBezTo>
                    <a:pt x="7916" y="7347"/>
                    <a:pt x="7934" y="8215"/>
                    <a:pt x="8132" y="8821"/>
                  </a:cubicBezTo>
                  <a:cubicBezTo>
                    <a:pt x="8336" y="9442"/>
                    <a:pt x="8962" y="10497"/>
                    <a:pt x="9535" y="11187"/>
                  </a:cubicBezTo>
                  <a:cubicBezTo>
                    <a:pt x="9770" y="11470"/>
                    <a:pt x="9961" y="11739"/>
                    <a:pt x="9961" y="11786"/>
                  </a:cubicBezTo>
                  <a:cubicBezTo>
                    <a:pt x="9961" y="11979"/>
                    <a:pt x="8477" y="13101"/>
                    <a:pt x="7900" y="13343"/>
                  </a:cubicBezTo>
                  <a:cubicBezTo>
                    <a:pt x="6990" y="13726"/>
                    <a:pt x="6088" y="13761"/>
                    <a:pt x="5374" y="13439"/>
                  </a:cubicBezTo>
                  <a:cubicBezTo>
                    <a:pt x="4496" y="13042"/>
                    <a:pt x="3976" y="12290"/>
                    <a:pt x="3976" y="11420"/>
                  </a:cubicBezTo>
                  <a:cubicBezTo>
                    <a:pt x="3976" y="10711"/>
                    <a:pt x="4436" y="9747"/>
                    <a:pt x="6829" y="5466"/>
                  </a:cubicBezTo>
                  <a:cubicBezTo>
                    <a:pt x="9120" y="1365"/>
                    <a:pt x="9397" y="994"/>
                    <a:pt x="10253" y="790"/>
                  </a:cubicBezTo>
                  <a:cubicBezTo>
                    <a:pt x="10414" y="752"/>
                    <a:pt x="10550" y="730"/>
                    <a:pt x="10688" y="729"/>
                  </a:cubicBezTo>
                  <a:close/>
                  <a:moveTo>
                    <a:pt x="10658" y="6103"/>
                  </a:moveTo>
                  <a:cubicBezTo>
                    <a:pt x="11367" y="6092"/>
                    <a:pt x="12056" y="6442"/>
                    <a:pt x="12331" y="7084"/>
                  </a:cubicBezTo>
                  <a:cubicBezTo>
                    <a:pt x="12674" y="7881"/>
                    <a:pt x="12333" y="8995"/>
                    <a:pt x="11350" y="10282"/>
                  </a:cubicBezTo>
                  <a:cubicBezTo>
                    <a:pt x="10718" y="11110"/>
                    <a:pt x="10676" y="11123"/>
                    <a:pt x="10283" y="10706"/>
                  </a:cubicBezTo>
                  <a:cubicBezTo>
                    <a:pt x="9841" y="10236"/>
                    <a:pt x="8948" y="8587"/>
                    <a:pt x="8868" y="8088"/>
                  </a:cubicBezTo>
                  <a:cubicBezTo>
                    <a:pt x="8768" y="7470"/>
                    <a:pt x="8979" y="6905"/>
                    <a:pt x="9444" y="6531"/>
                  </a:cubicBezTo>
                  <a:cubicBezTo>
                    <a:pt x="9800" y="6245"/>
                    <a:pt x="10232" y="6110"/>
                    <a:pt x="10658" y="6103"/>
                  </a:cubicBezTo>
                  <a:close/>
                  <a:moveTo>
                    <a:pt x="9018" y="16378"/>
                  </a:moveTo>
                  <a:lnTo>
                    <a:pt x="9018" y="18851"/>
                  </a:lnTo>
                  <a:lnTo>
                    <a:pt x="9018" y="21328"/>
                  </a:lnTo>
                  <a:lnTo>
                    <a:pt x="9432" y="21328"/>
                  </a:lnTo>
                  <a:cubicBezTo>
                    <a:pt x="9659" y="21328"/>
                    <a:pt x="9871" y="21289"/>
                    <a:pt x="9905" y="21240"/>
                  </a:cubicBezTo>
                  <a:cubicBezTo>
                    <a:pt x="9941" y="21188"/>
                    <a:pt x="10104" y="21205"/>
                    <a:pt x="10305" y="21286"/>
                  </a:cubicBezTo>
                  <a:cubicBezTo>
                    <a:pt x="11049" y="21585"/>
                    <a:pt x="12121" y="21274"/>
                    <a:pt x="12546" y="20633"/>
                  </a:cubicBezTo>
                  <a:cubicBezTo>
                    <a:pt x="12830" y="20206"/>
                    <a:pt x="12817" y="19095"/>
                    <a:pt x="12525" y="18744"/>
                  </a:cubicBezTo>
                  <a:cubicBezTo>
                    <a:pt x="11993" y="18104"/>
                    <a:pt x="11063" y="17826"/>
                    <a:pt x="10339" y="18095"/>
                  </a:cubicBezTo>
                  <a:cubicBezTo>
                    <a:pt x="10121" y="18176"/>
                    <a:pt x="9896" y="18223"/>
                    <a:pt x="9845" y="18194"/>
                  </a:cubicBezTo>
                  <a:cubicBezTo>
                    <a:pt x="9793" y="18166"/>
                    <a:pt x="9754" y="17744"/>
                    <a:pt x="9754" y="17259"/>
                  </a:cubicBezTo>
                  <a:lnTo>
                    <a:pt x="9754" y="16378"/>
                  </a:lnTo>
                  <a:lnTo>
                    <a:pt x="9384" y="16378"/>
                  </a:lnTo>
                  <a:lnTo>
                    <a:pt x="9018" y="16378"/>
                  </a:lnTo>
                  <a:close/>
                  <a:moveTo>
                    <a:pt x="17628" y="16378"/>
                  </a:moveTo>
                  <a:lnTo>
                    <a:pt x="17628" y="18851"/>
                  </a:lnTo>
                  <a:lnTo>
                    <a:pt x="17628" y="21328"/>
                  </a:lnTo>
                  <a:lnTo>
                    <a:pt x="17989" y="21328"/>
                  </a:lnTo>
                  <a:cubicBezTo>
                    <a:pt x="18188" y="21328"/>
                    <a:pt x="18381" y="21289"/>
                    <a:pt x="18415" y="21240"/>
                  </a:cubicBezTo>
                  <a:cubicBezTo>
                    <a:pt x="18451" y="21188"/>
                    <a:pt x="18613" y="21204"/>
                    <a:pt x="18815" y="21282"/>
                  </a:cubicBezTo>
                  <a:cubicBezTo>
                    <a:pt x="19616" y="21592"/>
                    <a:pt x="20647" y="21290"/>
                    <a:pt x="21065" y="20626"/>
                  </a:cubicBezTo>
                  <a:cubicBezTo>
                    <a:pt x="21219" y="20381"/>
                    <a:pt x="21300" y="20054"/>
                    <a:pt x="21306" y="19725"/>
                  </a:cubicBezTo>
                  <a:cubicBezTo>
                    <a:pt x="21312" y="19396"/>
                    <a:pt x="21244" y="19065"/>
                    <a:pt x="21100" y="18813"/>
                  </a:cubicBezTo>
                  <a:cubicBezTo>
                    <a:pt x="20722" y="18155"/>
                    <a:pt x="19583" y="17783"/>
                    <a:pt x="18888" y="18091"/>
                  </a:cubicBezTo>
                  <a:cubicBezTo>
                    <a:pt x="18702" y="18174"/>
                    <a:pt x="18509" y="18219"/>
                    <a:pt x="18458" y="18191"/>
                  </a:cubicBezTo>
                  <a:cubicBezTo>
                    <a:pt x="18407" y="18163"/>
                    <a:pt x="18363" y="17744"/>
                    <a:pt x="18363" y="17259"/>
                  </a:cubicBezTo>
                  <a:lnTo>
                    <a:pt x="18363" y="16378"/>
                  </a:lnTo>
                  <a:lnTo>
                    <a:pt x="17998" y="16378"/>
                  </a:lnTo>
                  <a:lnTo>
                    <a:pt x="17628" y="16378"/>
                  </a:lnTo>
                  <a:close/>
                  <a:moveTo>
                    <a:pt x="5133" y="16385"/>
                  </a:moveTo>
                  <a:cubicBezTo>
                    <a:pt x="5047" y="16380"/>
                    <a:pt x="4942" y="16414"/>
                    <a:pt x="4768" y="16485"/>
                  </a:cubicBezTo>
                  <a:cubicBezTo>
                    <a:pt x="4560" y="16569"/>
                    <a:pt x="4501" y="16662"/>
                    <a:pt x="4501" y="16901"/>
                  </a:cubicBezTo>
                  <a:cubicBezTo>
                    <a:pt x="4501" y="17094"/>
                    <a:pt x="4570" y="17244"/>
                    <a:pt x="4686" y="17305"/>
                  </a:cubicBezTo>
                  <a:cubicBezTo>
                    <a:pt x="4897" y="17417"/>
                    <a:pt x="5354" y="17348"/>
                    <a:pt x="5469" y="17187"/>
                  </a:cubicBezTo>
                  <a:cubicBezTo>
                    <a:pt x="5600" y="17003"/>
                    <a:pt x="5561" y="16678"/>
                    <a:pt x="5387" y="16523"/>
                  </a:cubicBezTo>
                  <a:cubicBezTo>
                    <a:pt x="5289" y="16435"/>
                    <a:pt x="5220" y="16391"/>
                    <a:pt x="5133" y="16385"/>
                  </a:cubicBezTo>
                  <a:close/>
                  <a:moveTo>
                    <a:pt x="8111" y="17962"/>
                  </a:moveTo>
                  <a:cubicBezTo>
                    <a:pt x="7987" y="17969"/>
                    <a:pt x="7815" y="18018"/>
                    <a:pt x="7577" y="18107"/>
                  </a:cubicBezTo>
                  <a:cubicBezTo>
                    <a:pt x="7316" y="18204"/>
                    <a:pt x="7160" y="18218"/>
                    <a:pt x="7087" y="18153"/>
                  </a:cubicBezTo>
                  <a:cubicBezTo>
                    <a:pt x="7028" y="18100"/>
                    <a:pt x="6826" y="18057"/>
                    <a:pt x="6635" y="18057"/>
                  </a:cubicBezTo>
                  <a:lnTo>
                    <a:pt x="6286" y="18057"/>
                  </a:lnTo>
                  <a:lnTo>
                    <a:pt x="6286" y="19691"/>
                  </a:lnTo>
                  <a:lnTo>
                    <a:pt x="6286" y="21328"/>
                  </a:lnTo>
                  <a:lnTo>
                    <a:pt x="6656" y="21328"/>
                  </a:lnTo>
                  <a:lnTo>
                    <a:pt x="7022" y="21328"/>
                  </a:lnTo>
                  <a:lnTo>
                    <a:pt x="7022" y="20187"/>
                  </a:lnTo>
                  <a:cubicBezTo>
                    <a:pt x="7022" y="19147"/>
                    <a:pt x="7042" y="19033"/>
                    <a:pt x="7250" y="18836"/>
                  </a:cubicBezTo>
                  <a:cubicBezTo>
                    <a:pt x="7421" y="18674"/>
                    <a:pt x="7595" y="18618"/>
                    <a:pt x="7934" y="18618"/>
                  </a:cubicBezTo>
                  <a:cubicBezTo>
                    <a:pt x="8383" y="18618"/>
                    <a:pt x="8386" y="18613"/>
                    <a:pt x="8386" y="18290"/>
                  </a:cubicBezTo>
                  <a:cubicBezTo>
                    <a:pt x="8386" y="18053"/>
                    <a:pt x="8317" y="17949"/>
                    <a:pt x="8111" y="17962"/>
                  </a:cubicBezTo>
                  <a:close/>
                  <a:moveTo>
                    <a:pt x="1756" y="17992"/>
                  </a:moveTo>
                  <a:cubicBezTo>
                    <a:pt x="1123" y="18004"/>
                    <a:pt x="542" y="18331"/>
                    <a:pt x="220" y="18897"/>
                  </a:cubicBezTo>
                  <a:cubicBezTo>
                    <a:pt x="-288" y="19791"/>
                    <a:pt x="117" y="20900"/>
                    <a:pt x="1089" y="21286"/>
                  </a:cubicBezTo>
                  <a:cubicBezTo>
                    <a:pt x="1299" y="21369"/>
                    <a:pt x="1529" y="21414"/>
                    <a:pt x="1765" y="21412"/>
                  </a:cubicBezTo>
                  <a:cubicBezTo>
                    <a:pt x="2001" y="21410"/>
                    <a:pt x="2241" y="21365"/>
                    <a:pt x="2475" y="21278"/>
                  </a:cubicBezTo>
                  <a:cubicBezTo>
                    <a:pt x="2735" y="21181"/>
                    <a:pt x="2892" y="21167"/>
                    <a:pt x="2965" y="21233"/>
                  </a:cubicBezTo>
                  <a:cubicBezTo>
                    <a:pt x="3024" y="21285"/>
                    <a:pt x="3230" y="21328"/>
                    <a:pt x="3421" y="21328"/>
                  </a:cubicBezTo>
                  <a:lnTo>
                    <a:pt x="3765" y="21328"/>
                  </a:lnTo>
                  <a:lnTo>
                    <a:pt x="3765" y="19691"/>
                  </a:lnTo>
                  <a:lnTo>
                    <a:pt x="3765" y="18057"/>
                  </a:lnTo>
                  <a:lnTo>
                    <a:pt x="3421" y="18057"/>
                  </a:lnTo>
                  <a:cubicBezTo>
                    <a:pt x="3230" y="18057"/>
                    <a:pt x="3025" y="18099"/>
                    <a:pt x="2969" y="18149"/>
                  </a:cubicBezTo>
                  <a:cubicBezTo>
                    <a:pt x="2905" y="18206"/>
                    <a:pt x="2700" y="18184"/>
                    <a:pt x="2397" y="18088"/>
                  </a:cubicBezTo>
                  <a:cubicBezTo>
                    <a:pt x="2182" y="18019"/>
                    <a:pt x="1967" y="17988"/>
                    <a:pt x="1756" y="17992"/>
                  </a:cubicBezTo>
                  <a:close/>
                  <a:moveTo>
                    <a:pt x="15300" y="18000"/>
                  </a:moveTo>
                  <a:cubicBezTo>
                    <a:pt x="15107" y="18004"/>
                    <a:pt x="14916" y="18035"/>
                    <a:pt x="14745" y="18099"/>
                  </a:cubicBezTo>
                  <a:cubicBezTo>
                    <a:pt x="14468" y="18202"/>
                    <a:pt x="14302" y="18218"/>
                    <a:pt x="14229" y="18153"/>
                  </a:cubicBezTo>
                  <a:cubicBezTo>
                    <a:pt x="14170" y="18100"/>
                    <a:pt x="13963" y="18057"/>
                    <a:pt x="13773" y="18057"/>
                  </a:cubicBezTo>
                  <a:lnTo>
                    <a:pt x="13428" y="18057"/>
                  </a:lnTo>
                  <a:lnTo>
                    <a:pt x="13428" y="19691"/>
                  </a:lnTo>
                  <a:lnTo>
                    <a:pt x="13428" y="21328"/>
                  </a:lnTo>
                  <a:lnTo>
                    <a:pt x="13829" y="21328"/>
                  </a:lnTo>
                  <a:lnTo>
                    <a:pt x="14229" y="21328"/>
                  </a:lnTo>
                  <a:lnTo>
                    <a:pt x="14186" y="20267"/>
                  </a:lnTo>
                  <a:lnTo>
                    <a:pt x="14138" y="19206"/>
                  </a:lnTo>
                  <a:lnTo>
                    <a:pt x="14452" y="18893"/>
                  </a:lnTo>
                  <a:cubicBezTo>
                    <a:pt x="14871" y="18476"/>
                    <a:pt x="15432" y="18455"/>
                    <a:pt x="15803" y="18840"/>
                  </a:cubicBezTo>
                  <a:cubicBezTo>
                    <a:pt x="16035" y="19079"/>
                    <a:pt x="16053" y="19171"/>
                    <a:pt x="16053" y="20210"/>
                  </a:cubicBezTo>
                  <a:lnTo>
                    <a:pt x="16053" y="21328"/>
                  </a:lnTo>
                  <a:lnTo>
                    <a:pt x="16423" y="21328"/>
                  </a:lnTo>
                  <a:lnTo>
                    <a:pt x="16789" y="21328"/>
                  </a:lnTo>
                  <a:lnTo>
                    <a:pt x="16789" y="20072"/>
                  </a:lnTo>
                  <a:cubicBezTo>
                    <a:pt x="16789" y="19368"/>
                    <a:pt x="16741" y="18716"/>
                    <a:pt x="16677" y="18591"/>
                  </a:cubicBezTo>
                  <a:cubicBezTo>
                    <a:pt x="16487" y="18221"/>
                    <a:pt x="15880" y="17987"/>
                    <a:pt x="15300" y="18000"/>
                  </a:cubicBezTo>
                  <a:close/>
                  <a:moveTo>
                    <a:pt x="4609" y="18057"/>
                  </a:moveTo>
                  <a:lnTo>
                    <a:pt x="4609" y="19061"/>
                  </a:lnTo>
                  <a:cubicBezTo>
                    <a:pt x="4609" y="19613"/>
                    <a:pt x="4636" y="20352"/>
                    <a:pt x="4673" y="20698"/>
                  </a:cubicBezTo>
                  <a:cubicBezTo>
                    <a:pt x="4739" y="21315"/>
                    <a:pt x="4749" y="21328"/>
                    <a:pt x="5043" y="21328"/>
                  </a:cubicBezTo>
                  <a:lnTo>
                    <a:pt x="5340" y="21328"/>
                  </a:lnTo>
                  <a:lnTo>
                    <a:pt x="5340" y="19691"/>
                  </a:lnTo>
                  <a:lnTo>
                    <a:pt x="5340" y="18057"/>
                  </a:lnTo>
                  <a:lnTo>
                    <a:pt x="4974" y="18057"/>
                  </a:lnTo>
                  <a:lnTo>
                    <a:pt x="4609" y="18057"/>
                  </a:lnTo>
                  <a:close/>
                  <a:moveTo>
                    <a:pt x="19310" y="18645"/>
                  </a:moveTo>
                  <a:cubicBezTo>
                    <a:pt x="19709" y="18632"/>
                    <a:pt x="20059" y="18812"/>
                    <a:pt x="20338" y="19179"/>
                  </a:cubicBezTo>
                  <a:cubicBezTo>
                    <a:pt x="20654" y="19594"/>
                    <a:pt x="20594" y="20043"/>
                    <a:pt x="20170" y="20420"/>
                  </a:cubicBezTo>
                  <a:cubicBezTo>
                    <a:pt x="19680" y="20856"/>
                    <a:pt x="18892" y="20852"/>
                    <a:pt x="18497" y="20412"/>
                  </a:cubicBezTo>
                  <a:cubicBezTo>
                    <a:pt x="18423" y="20330"/>
                    <a:pt x="18363" y="20006"/>
                    <a:pt x="18363" y="19675"/>
                  </a:cubicBezTo>
                  <a:cubicBezTo>
                    <a:pt x="18363" y="18994"/>
                    <a:pt x="18542" y="18759"/>
                    <a:pt x="19138" y="18660"/>
                  </a:cubicBezTo>
                  <a:cubicBezTo>
                    <a:pt x="19197" y="18650"/>
                    <a:pt x="19253" y="18647"/>
                    <a:pt x="19310" y="18645"/>
                  </a:cubicBezTo>
                  <a:close/>
                  <a:moveTo>
                    <a:pt x="2070" y="18652"/>
                  </a:moveTo>
                  <a:cubicBezTo>
                    <a:pt x="2214" y="18660"/>
                    <a:pt x="2359" y="18692"/>
                    <a:pt x="2496" y="18756"/>
                  </a:cubicBezTo>
                  <a:cubicBezTo>
                    <a:pt x="2878" y="18931"/>
                    <a:pt x="2986" y="19142"/>
                    <a:pt x="3017" y="19767"/>
                  </a:cubicBezTo>
                  <a:cubicBezTo>
                    <a:pt x="3036" y="20151"/>
                    <a:pt x="2997" y="20250"/>
                    <a:pt x="2728" y="20488"/>
                  </a:cubicBezTo>
                  <a:cubicBezTo>
                    <a:pt x="2355" y="20821"/>
                    <a:pt x="1881" y="20854"/>
                    <a:pt x="1382" y="20584"/>
                  </a:cubicBezTo>
                  <a:cubicBezTo>
                    <a:pt x="960" y="20355"/>
                    <a:pt x="827" y="20128"/>
                    <a:pt x="827" y="19660"/>
                  </a:cubicBezTo>
                  <a:cubicBezTo>
                    <a:pt x="827" y="19064"/>
                    <a:pt x="1445" y="18619"/>
                    <a:pt x="2070" y="18652"/>
                  </a:cubicBezTo>
                  <a:close/>
                  <a:moveTo>
                    <a:pt x="10795" y="18656"/>
                  </a:moveTo>
                  <a:cubicBezTo>
                    <a:pt x="11419" y="18640"/>
                    <a:pt x="11957" y="19070"/>
                    <a:pt x="11957" y="19683"/>
                  </a:cubicBezTo>
                  <a:cubicBezTo>
                    <a:pt x="11957" y="20129"/>
                    <a:pt x="11761" y="20427"/>
                    <a:pt x="11329" y="20626"/>
                  </a:cubicBezTo>
                  <a:cubicBezTo>
                    <a:pt x="10936" y="20806"/>
                    <a:pt x="10729" y="20803"/>
                    <a:pt x="10279" y="20603"/>
                  </a:cubicBezTo>
                  <a:cubicBezTo>
                    <a:pt x="9928" y="20447"/>
                    <a:pt x="9910" y="20417"/>
                    <a:pt x="9879" y="19885"/>
                  </a:cubicBezTo>
                  <a:cubicBezTo>
                    <a:pt x="9833" y="19091"/>
                    <a:pt x="9908" y="18911"/>
                    <a:pt x="10357" y="18744"/>
                  </a:cubicBezTo>
                  <a:cubicBezTo>
                    <a:pt x="10504" y="18689"/>
                    <a:pt x="10651" y="18660"/>
                    <a:pt x="10795" y="1865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uppo"/>
          <p:cNvGrpSpPr/>
          <p:nvPr/>
        </p:nvGrpSpPr>
        <p:grpSpPr>
          <a:xfrm>
            <a:off x="10156490" y="4672851"/>
            <a:ext cx="4058320" cy="6201210"/>
            <a:chOff x="0" y="0"/>
            <a:chExt cx="4058319" cy="6201209"/>
          </a:xfrm>
        </p:grpSpPr>
        <p:sp>
          <p:nvSpPr>
            <p:cNvPr id="73" name="Rectangle 31"/>
            <p:cNvSpPr txBox="1"/>
            <p:nvPr/>
          </p:nvSpPr>
          <p:spPr>
            <a:xfrm>
              <a:off x="161110" y="0"/>
              <a:ext cx="3736100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494949"/>
                  </a:solidFill>
                </a:defRPr>
              </a:lvl1pPr>
            </a:lstStyle>
            <a:p>
              <a:pPr/>
              <a:r>
                <a:t>Obiettivo</a:t>
              </a:r>
            </a:p>
          </p:txBody>
        </p:sp>
        <p:sp>
          <p:nvSpPr>
            <p:cNvPr id="74" name="Subtitle 2"/>
            <p:cNvSpPr txBox="1"/>
            <p:nvPr/>
          </p:nvSpPr>
          <p:spPr>
            <a:xfrm>
              <a:off x="0" y="3851705"/>
              <a:ext cx="4058320" cy="23495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8718" tIns="108718" rIns="108718" bIns="108718" numCol="1" anchor="t">
              <a:spAutoFit/>
            </a:bodyPr>
            <a:lstStyle>
              <a:lvl1pPr algn="ctr" defTabSz="1087636">
                <a:lnSpc>
                  <a:spcPts val="4200"/>
                </a:lnSpc>
                <a:spcBef>
                  <a:spcPts val="600"/>
                </a:spcBef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Determinare la destinazione del viaggio dei nuovi clienti</a:t>
              </a:r>
            </a:p>
          </p:txBody>
        </p:sp>
        <p:pic>
          <p:nvPicPr>
            <p:cNvPr id="75" name="kisspng-accuracy-and-precision-clip-art-goal-5ae29275a77f06.6134877015247980696861.jpg" descr="kisspng-accuracy-and-precision-clip-art-goal-5ae29275a77f06.6134877015247980696861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266" t="13083" r="4493" b="7333"/>
            <a:stretch>
              <a:fillRect/>
            </a:stretch>
          </p:blipFill>
          <p:spPr>
            <a:xfrm>
              <a:off x="769081" y="991076"/>
              <a:ext cx="2520157" cy="2222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19290" y="0"/>
                  </a:moveTo>
                  <a:cubicBezTo>
                    <a:pt x="19281" y="-9"/>
                    <a:pt x="18443" y="663"/>
                    <a:pt x="17430" y="1491"/>
                  </a:cubicBezTo>
                  <a:cubicBezTo>
                    <a:pt x="15692" y="2911"/>
                    <a:pt x="15577" y="2990"/>
                    <a:pt x="15399" y="2860"/>
                  </a:cubicBezTo>
                  <a:cubicBezTo>
                    <a:pt x="15295" y="2785"/>
                    <a:pt x="14873" y="2468"/>
                    <a:pt x="14460" y="2157"/>
                  </a:cubicBezTo>
                  <a:cubicBezTo>
                    <a:pt x="11706" y="77"/>
                    <a:pt x="8180" y="-185"/>
                    <a:pt x="5147" y="1465"/>
                  </a:cubicBezTo>
                  <a:cubicBezTo>
                    <a:pt x="2735" y="2776"/>
                    <a:pt x="945" y="5245"/>
                    <a:pt x="231" y="8241"/>
                  </a:cubicBezTo>
                  <a:cubicBezTo>
                    <a:pt x="23" y="9116"/>
                    <a:pt x="0" y="9371"/>
                    <a:pt x="0" y="10902"/>
                  </a:cubicBezTo>
                  <a:cubicBezTo>
                    <a:pt x="0" y="12428"/>
                    <a:pt x="22" y="12692"/>
                    <a:pt x="228" y="13564"/>
                  </a:cubicBezTo>
                  <a:cubicBezTo>
                    <a:pt x="499" y="14711"/>
                    <a:pt x="1223" y="16396"/>
                    <a:pt x="1833" y="17300"/>
                  </a:cubicBezTo>
                  <a:cubicBezTo>
                    <a:pt x="3312" y="19491"/>
                    <a:pt x="5671" y="21010"/>
                    <a:pt x="8123" y="21349"/>
                  </a:cubicBezTo>
                  <a:cubicBezTo>
                    <a:pt x="8440" y="21393"/>
                    <a:pt x="8782" y="21415"/>
                    <a:pt x="9133" y="21414"/>
                  </a:cubicBezTo>
                  <a:cubicBezTo>
                    <a:pt x="10187" y="21413"/>
                    <a:pt x="11341" y="21216"/>
                    <a:pt x="12276" y="20864"/>
                  </a:cubicBezTo>
                  <a:cubicBezTo>
                    <a:pt x="14743" y="19935"/>
                    <a:pt x="16883" y="17718"/>
                    <a:pt x="17862" y="15074"/>
                  </a:cubicBezTo>
                  <a:cubicBezTo>
                    <a:pt x="18405" y="13606"/>
                    <a:pt x="18567" y="12662"/>
                    <a:pt x="18573" y="10948"/>
                  </a:cubicBezTo>
                  <a:cubicBezTo>
                    <a:pt x="18578" y="9325"/>
                    <a:pt x="18453" y="8468"/>
                    <a:pt x="18035" y="7231"/>
                  </a:cubicBezTo>
                  <a:lnTo>
                    <a:pt x="17865" y="6726"/>
                  </a:lnTo>
                  <a:lnTo>
                    <a:pt x="18763" y="6080"/>
                  </a:lnTo>
                  <a:cubicBezTo>
                    <a:pt x="19257" y="5725"/>
                    <a:pt x="20098" y="5116"/>
                    <a:pt x="20631" y="4730"/>
                  </a:cubicBezTo>
                  <a:lnTo>
                    <a:pt x="21600" y="4031"/>
                  </a:lnTo>
                  <a:lnTo>
                    <a:pt x="20297" y="4031"/>
                  </a:lnTo>
                  <a:lnTo>
                    <a:pt x="18994" y="4031"/>
                  </a:lnTo>
                  <a:lnTo>
                    <a:pt x="18756" y="3621"/>
                  </a:lnTo>
                  <a:cubicBezTo>
                    <a:pt x="18624" y="3396"/>
                    <a:pt x="18518" y="3167"/>
                    <a:pt x="18522" y="3113"/>
                  </a:cubicBezTo>
                  <a:cubicBezTo>
                    <a:pt x="18525" y="3058"/>
                    <a:pt x="18702" y="2338"/>
                    <a:pt x="18916" y="1514"/>
                  </a:cubicBezTo>
                  <a:cubicBezTo>
                    <a:pt x="19131" y="690"/>
                    <a:pt x="19299" y="9"/>
                    <a:pt x="1929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80" name="Gruppo"/>
          <p:cNvGrpSpPr/>
          <p:nvPr/>
        </p:nvGrpSpPr>
        <p:grpSpPr>
          <a:xfrm>
            <a:off x="16740449" y="4756651"/>
            <a:ext cx="3816117" cy="5639263"/>
            <a:chOff x="0" y="0"/>
            <a:chExt cx="3816115" cy="5639261"/>
          </a:xfrm>
        </p:grpSpPr>
        <p:sp>
          <p:nvSpPr>
            <p:cNvPr id="77" name="Rectangle 31"/>
            <p:cNvSpPr txBox="1"/>
            <p:nvPr/>
          </p:nvSpPr>
          <p:spPr>
            <a:xfrm>
              <a:off x="40008" y="0"/>
              <a:ext cx="3736100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494949"/>
                  </a:solidFill>
                </a:defRPr>
              </a:lvl1pPr>
            </a:lstStyle>
            <a:p>
              <a:pPr/>
              <a:r>
                <a:t>Dati</a:t>
              </a:r>
            </a:p>
          </p:txBody>
        </p:sp>
        <p:sp>
          <p:nvSpPr>
            <p:cNvPr id="78" name="Subtitle 2"/>
            <p:cNvSpPr txBox="1"/>
            <p:nvPr/>
          </p:nvSpPr>
          <p:spPr>
            <a:xfrm>
              <a:off x="0" y="3823158"/>
              <a:ext cx="3816116" cy="1816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8718" tIns="108718" rIns="108718" bIns="108718" numCol="1" anchor="t">
              <a:spAutoFit/>
            </a:bodyPr>
            <a:lstStyle>
              <a:lvl1pPr algn="ctr" defTabSz="1087636">
                <a:lnSpc>
                  <a:spcPts val="4200"/>
                </a:lnSpc>
                <a:spcBef>
                  <a:spcPts val="600"/>
                </a:spcBef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Informazioni sugli utenti e log di sessione</a:t>
              </a:r>
            </a:p>
          </p:txBody>
        </p:sp>
        <p:pic>
          <p:nvPicPr>
            <p:cNvPr id="79" name="images.png" descr="images.png"/>
            <p:cNvPicPr>
              <a:picLocks noChangeAspect="1"/>
            </p:cNvPicPr>
            <p:nvPr/>
          </p:nvPicPr>
          <p:blipFill>
            <a:blip r:embed="rId4">
              <a:alphaModFix amt="81780"/>
              <a:extLst/>
            </a:blip>
            <a:stretch>
              <a:fillRect/>
            </a:stretch>
          </p:blipFill>
          <p:spPr>
            <a:xfrm>
              <a:off x="796807" y="896004"/>
              <a:ext cx="2222501" cy="2222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80" name="Group 1"/>
          <p:cNvGrpSpPr/>
          <p:nvPr/>
        </p:nvGrpSpPr>
        <p:grpSpPr>
          <a:xfrm>
            <a:off x="7040623" y="1173093"/>
            <a:ext cx="10296401" cy="282124"/>
            <a:chOff x="0" y="0"/>
            <a:chExt cx="10296400" cy="282123"/>
          </a:xfrm>
        </p:grpSpPr>
        <p:sp>
          <p:nvSpPr>
            <p:cNvPr id="378" name="Group 4"/>
            <p:cNvSpPr/>
            <p:nvPr/>
          </p:nvSpPr>
          <p:spPr>
            <a:xfrm>
              <a:off x="0" y="282123"/>
              <a:ext cx="102964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PREPROCESSING</a:t>
              </a:r>
            </a:p>
          </p:txBody>
        </p:sp>
        <p:sp>
          <p:nvSpPr>
            <p:cNvPr id="379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81" name="Gruppo"/>
          <p:cNvSpPr/>
          <p:nvPr/>
        </p:nvSpPr>
        <p:spPr>
          <a:xfrm>
            <a:off x="5739162" y="3350899"/>
            <a:ext cx="1968501" cy="1968501"/>
          </a:xfrm>
          <a:prstGeom prst="ellipse">
            <a:avLst/>
          </a:prstGeom>
          <a:solidFill>
            <a:srgbClr val="FFFFFF"/>
          </a:solidFill>
          <a:ln w="114300">
            <a:solidFill>
              <a:srgbClr val="FF5A5F">
                <a:alpha val="50000"/>
              </a:srgb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5A5F"/>
                </a:solidFill>
              </a:defRPr>
            </a:pPr>
          </a:p>
        </p:txBody>
      </p:sp>
      <p:sp>
        <p:nvSpPr>
          <p:cNvPr id="382" name="Rectangle 31"/>
          <p:cNvSpPr txBox="1"/>
          <p:nvPr/>
        </p:nvSpPr>
        <p:spPr>
          <a:xfrm>
            <a:off x="4855362" y="5629874"/>
            <a:ext cx="3736101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Analisi di correlazione</a:t>
            </a:r>
          </a:p>
        </p:txBody>
      </p:sp>
      <p:sp>
        <p:nvSpPr>
          <p:cNvPr id="383" name="Gruppo"/>
          <p:cNvSpPr/>
          <p:nvPr/>
        </p:nvSpPr>
        <p:spPr>
          <a:xfrm>
            <a:off x="11170394" y="3350899"/>
            <a:ext cx="1968501" cy="1968501"/>
          </a:xfrm>
          <a:prstGeom prst="ellipse">
            <a:avLst/>
          </a:prstGeom>
          <a:solidFill>
            <a:srgbClr val="FFFFFF"/>
          </a:solidFill>
          <a:ln w="114300">
            <a:solidFill>
              <a:srgbClr val="FF5A5F">
                <a:alpha val="48370"/>
              </a:srgb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5A5F"/>
                </a:solidFill>
              </a:defRPr>
            </a:pPr>
          </a:p>
        </p:txBody>
      </p:sp>
      <p:sp>
        <p:nvSpPr>
          <p:cNvPr id="384" name="Rectangle 31"/>
          <p:cNvSpPr txBox="1"/>
          <p:nvPr/>
        </p:nvSpPr>
        <p:spPr>
          <a:xfrm>
            <a:off x="10286594" y="5629874"/>
            <a:ext cx="3736100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Unione dei Dataset</a:t>
            </a:r>
          </a:p>
        </p:txBody>
      </p:sp>
      <p:sp>
        <p:nvSpPr>
          <p:cNvPr id="385" name="Gruppo"/>
          <p:cNvSpPr/>
          <p:nvPr/>
        </p:nvSpPr>
        <p:spPr>
          <a:xfrm>
            <a:off x="16601625" y="3351242"/>
            <a:ext cx="1967815" cy="1967815"/>
          </a:xfrm>
          <a:prstGeom prst="ellipse">
            <a:avLst/>
          </a:prstGeom>
          <a:solidFill>
            <a:srgbClr val="FFFFFF"/>
          </a:solidFill>
          <a:ln w="114300">
            <a:solidFill>
              <a:srgbClr val="FF5A5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5A5F"/>
                </a:solidFill>
              </a:defRPr>
            </a:pPr>
          </a:p>
        </p:txBody>
      </p:sp>
      <p:sp>
        <p:nvSpPr>
          <p:cNvPr id="386" name="Rectangle 31"/>
          <p:cNvSpPr txBox="1"/>
          <p:nvPr/>
        </p:nvSpPr>
        <p:spPr>
          <a:xfrm>
            <a:off x="15655126" y="5629874"/>
            <a:ext cx="3860811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Codifica e normalizzazione</a:t>
            </a:r>
          </a:p>
        </p:txBody>
      </p:sp>
      <p:sp>
        <p:nvSpPr>
          <p:cNvPr id="387" name="Rectangle 5"/>
          <p:cNvSpPr/>
          <p:nvPr/>
        </p:nvSpPr>
        <p:spPr>
          <a:xfrm>
            <a:off x="7632324" y="4301956"/>
            <a:ext cx="3516367" cy="66387"/>
          </a:xfrm>
          <a:prstGeom prst="rect">
            <a:avLst/>
          </a:prstGeom>
          <a:solidFill>
            <a:srgbClr val="FF5A5F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8" name="Rectangle 31"/>
          <p:cNvSpPr txBox="1"/>
          <p:nvPr/>
        </p:nvSpPr>
        <p:spPr>
          <a:xfrm>
            <a:off x="1086433" y="8245558"/>
            <a:ext cx="12779720" cy="321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400">
                <a:solidFill>
                  <a:srgbClr val="494949"/>
                </a:solidFill>
              </a:defRPr>
            </a:pPr>
            <a:r>
              <a:t>Feature categoriche:</a:t>
            </a:r>
          </a:p>
          <a:p>
            <a:pPr marL="340894" indent="-340894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One-hot ecoding per le variabili con meno di dieci possibili valori </a:t>
            </a:r>
          </a:p>
          <a:p>
            <a:pPr marL="340894" indent="-340894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Label encoding per per le variabili con più di dieci possibili valori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Feature numeriche:</a:t>
            </a:r>
          </a:p>
          <a:p>
            <a:pPr marL="340894" indent="-340894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Min/max scaling</a:t>
            </a:r>
          </a:p>
        </p:txBody>
      </p:sp>
      <p:sp>
        <p:nvSpPr>
          <p:cNvPr id="389" name="Rectangle 5"/>
          <p:cNvSpPr/>
          <p:nvPr/>
        </p:nvSpPr>
        <p:spPr>
          <a:xfrm>
            <a:off x="13211264" y="4301956"/>
            <a:ext cx="3317991" cy="66387"/>
          </a:xfrm>
          <a:prstGeom prst="rect">
            <a:avLst/>
          </a:prstGeom>
          <a:solidFill>
            <a:srgbClr val="FF5A5F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0" name="Rectangle 31"/>
          <p:cNvSpPr txBox="1"/>
          <p:nvPr/>
        </p:nvSpPr>
        <p:spPr>
          <a:xfrm>
            <a:off x="15524184" y="8505908"/>
            <a:ext cx="7801018" cy="269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400">
                <a:solidFill>
                  <a:srgbClr val="494949"/>
                </a:solidFill>
              </a:defRPr>
            </a:pPr>
            <a:r>
              <a:t>Dataset finale:</a:t>
            </a: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55 variabili</a:t>
            </a: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275547 osservazioni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Diviso in train e test (Kaggle)</a:t>
            </a:r>
          </a:p>
        </p:txBody>
      </p:sp>
      <p:sp>
        <p:nvSpPr>
          <p:cNvPr id="391" name="Rectangle 5"/>
          <p:cNvSpPr/>
          <p:nvPr/>
        </p:nvSpPr>
        <p:spPr>
          <a:xfrm>
            <a:off x="15418271" y="8075046"/>
            <a:ext cx="101601" cy="3556665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92" name="kisspng-computer-icons-data-analysis-business-bendera-malaysia-clipart-black-and-white-5b4fffeb1778b8.3090207615319695150962.jpg" descr="kisspng-computer-icons-data-analysis-business-bendera-malaysia-clipart-black-and-white-5b4fffeb1778b8.3090207615319695150962.jpg"/>
          <p:cNvPicPr>
            <a:picLocks noChangeAspect="1"/>
          </p:cNvPicPr>
          <p:nvPr/>
        </p:nvPicPr>
        <p:blipFill>
          <a:blip r:embed="rId2">
            <a:extLst/>
          </a:blip>
          <a:srcRect l="10913" t="12027" r="11008" b="12159"/>
          <a:stretch>
            <a:fillRect/>
          </a:stretch>
        </p:blipFill>
        <p:spPr>
          <a:xfrm>
            <a:off x="6204053" y="3830799"/>
            <a:ext cx="1038753" cy="1008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51" fill="norm" stroke="1" extrusionOk="0">
                <a:moveTo>
                  <a:pt x="8796" y="0"/>
                </a:moveTo>
                <a:cubicBezTo>
                  <a:pt x="8235" y="0"/>
                  <a:pt x="7679" y="39"/>
                  <a:pt x="7286" y="110"/>
                </a:cubicBezTo>
                <a:cubicBezTo>
                  <a:pt x="5387" y="456"/>
                  <a:pt x="3644" y="1397"/>
                  <a:pt x="2337" y="2790"/>
                </a:cubicBezTo>
                <a:cubicBezTo>
                  <a:pt x="1121" y="4086"/>
                  <a:pt x="368" y="5637"/>
                  <a:pt x="85" y="7412"/>
                </a:cubicBezTo>
                <a:cubicBezTo>
                  <a:pt x="21" y="7813"/>
                  <a:pt x="-10" y="8378"/>
                  <a:pt x="2" y="8938"/>
                </a:cubicBezTo>
                <a:cubicBezTo>
                  <a:pt x="15" y="9498"/>
                  <a:pt x="69" y="10054"/>
                  <a:pt x="151" y="10439"/>
                </a:cubicBezTo>
                <a:cubicBezTo>
                  <a:pt x="896" y="13956"/>
                  <a:pt x="3579" y="16572"/>
                  <a:pt x="7171" y="17291"/>
                </a:cubicBezTo>
                <a:cubicBezTo>
                  <a:pt x="7986" y="17454"/>
                  <a:pt x="9614" y="17455"/>
                  <a:pt x="10429" y="17291"/>
                </a:cubicBezTo>
                <a:cubicBezTo>
                  <a:pt x="11570" y="17061"/>
                  <a:pt x="12746" y="16601"/>
                  <a:pt x="13580" y="16053"/>
                </a:cubicBezTo>
                <a:cubicBezTo>
                  <a:pt x="13794" y="15912"/>
                  <a:pt x="13990" y="15827"/>
                  <a:pt x="14017" y="15858"/>
                </a:cubicBezTo>
                <a:cubicBezTo>
                  <a:pt x="14044" y="15889"/>
                  <a:pt x="15013" y="17085"/>
                  <a:pt x="16170" y="18521"/>
                </a:cubicBezTo>
                <a:cubicBezTo>
                  <a:pt x="18372" y="21251"/>
                  <a:pt x="18458" y="21337"/>
                  <a:pt x="19123" y="21514"/>
                </a:cubicBezTo>
                <a:cubicBezTo>
                  <a:pt x="19447" y="21600"/>
                  <a:pt x="20046" y="21531"/>
                  <a:pt x="20402" y="21370"/>
                </a:cubicBezTo>
                <a:cubicBezTo>
                  <a:pt x="21152" y="21030"/>
                  <a:pt x="21590" y="20322"/>
                  <a:pt x="21589" y="19445"/>
                </a:cubicBezTo>
                <a:cubicBezTo>
                  <a:pt x="21589" y="18841"/>
                  <a:pt x="21416" y="18396"/>
                  <a:pt x="21029" y="18003"/>
                </a:cubicBezTo>
                <a:cubicBezTo>
                  <a:pt x="20850" y="17822"/>
                  <a:pt x="16658" y="14389"/>
                  <a:pt x="16038" y="13916"/>
                </a:cubicBezTo>
                <a:cubicBezTo>
                  <a:pt x="15963" y="13858"/>
                  <a:pt x="16005" y="13754"/>
                  <a:pt x="16261" y="13365"/>
                </a:cubicBezTo>
                <a:cubicBezTo>
                  <a:pt x="16861" y="12451"/>
                  <a:pt x="17325" y="11228"/>
                  <a:pt x="17531" y="10015"/>
                </a:cubicBezTo>
                <a:cubicBezTo>
                  <a:pt x="17747" y="8746"/>
                  <a:pt x="17560" y="6911"/>
                  <a:pt x="17086" y="5648"/>
                </a:cubicBezTo>
                <a:cubicBezTo>
                  <a:pt x="16006" y="2775"/>
                  <a:pt x="13392" y="627"/>
                  <a:pt x="10346" y="110"/>
                </a:cubicBezTo>
                <a:cubicBezTo>
                  <a:pt x="9924" y="39"/>
                  <a:pt x="9356" y="0"/>
                  <a:pt x="8796" y="0"/>
                </a:cubicBezTo>
                <a:close/>
                <a:moveTo>
                  <a:pt x="8779" y="2264"/>
                </a:moveTo>
                <a:cubicBezTo>
                  <a:pt x="10146" y="2262"/>
                  <a:pt x="11493" y="2673"/>
                  <a:pt x="12623" y="3451"/>
                </a:cubicBezTo>
                <a:cubicBezTo>
                  <a:pt x="13220" y="3863"/>
                  <a:pt x="14191" y="4901"/>
                  <a:pt x="14512" y="5470"/>
                </a:cubicBezTo>
                <a:cubicBezTo>
                  <a:pt x="15195" y="6680"/>
                  <a:pt x="15386" y="7394"/>
                  <a:pt x="15378" y="8768"/>
                </a:cubicBezTo>
                <a:cubicBezTo>
                  <a:pt x="15373" y="9677"/>
                  <a:pt x="15354" y="9872"/>
                  <a:pt x="15197" y="10405"/>
                </a:cubicBezTo>
                <a:cubicBezTo>
                  <a:pt x="14468" y="12873"/>
                  <a:pt x="12498" y="14631"/>
                  <a:pt x="9959" y="15086"/>
                </a:cubicBezTo>
                <a:cubicBezTo>
                  <a:pt x="9445" y="15178"/>
                  <a:pt x="8240" y="15213"/>
                  <a:pt x="7905" y="15145"/>
                </a:cubicBezTo>
                <a:cubicBezTo>
                  <a:pt x="7831" y="15131"/>
                  <a:pt x="7604" y="15084"/>
                  <a:pt x="7402" y="15044"/>
                </a:cubicBezTo>
                <a:cubicBezTo>
                  <a:pt x="4873" y="14544"/>
                  <a:pt x="2838" y="12522"/>
                  <a:pt x="2287" y="9947"/>
                </a:cubicBezTo>
                <a:cubicBezTo>
                  <a:pt x="2197" y="9526"/>
                  <a:pt x="2179" y="9203"/>
                  <a:pt x="2205" y="8472"/>
                </a:cubicBezTo>
                <a:cubicBezTo>
                  <a:pt x="2233" y="7664"/>
                  <a:pt x="2273" y="7440"/>
                  <a:pt x="2452" y="6877"/>
                </a:cubicBezTo>
                <a:cubicBezTo>
                  <a:pt x="2792" y="5815"/>
                  <a:pt x="3181" y="5178"/>
                  <a:pt x="4028" y="4308"/>
                </a:cubicBezTo>
                <a:cubicBezTo>
                  <a:pt x="5254" y="3048"/>
                  <a:pt x="6514" y="2440"/>
                  <a:pt x="8193" y="2290"/>
                </a:cubicBezTo>
                <a:cubicBezTo>
                  <a:pt x="8389" y="2272"/>
                  <a:pt x="8584" y="2265"/>
                  <a:pt x="8779" y="2264"/>
                </a:cubicBezTo>
                <a:close/>
                <a:moveTo>
                  <a:pt x="12508" y="5733"/>
                </a:moveTo>
                <a:cubicBezTo>
                  <a:pt x="11931" y="5724"/>
                  <a:pt x="10943" y="5764"/>
                  <a:pt x="10899" y="5809"/>
                </a:cubicBezTo>
                <a:cubicBezTo>
                  <a:pt x="10868" y="5840"/>
                  <a:pt x="10841" y="7676"/>
                  <a:pt x="10841" y="9896"/>
                </a:cubicBezTo>
                <a:lnTo>
                  <a:pt x="10841" y="13933"/>
                </a:lnTo>
                <a:lnTo>
                  <a:pt x="11006" y="13873"/>
                </a:lnTo>
                <a:cubicBezTo>
                  <a:pt x="11555" y="13660"/>
                  <a:pt x="12164" y="13290"/>
                  <a:pt x="12697" y="12839"/>
                </a:cubicBezTo>
                <a:lnTo>
                  <a:pt x="13011" y="12568"/>
                </a:lnTo>
                <a:lnTo>
                  <a:pt x="13011" y="9176"/>
                </a:lnTo>
                <a:cubicBezTo>
                  <a:pt x="13011" y="6007"/>
                  <a:pt x="13005" y="5788"/>
                  <a:pt x="12895" y="5758"/>
                </a:cubicBezTo>
                <a:cubicBezTo>
                  <a:pt x="12845" y="5744"/>
                  <a:pt x="12700" y="5736"/>
                  <a:pt x="12508" y="5733"/>
                </a:cubicBezTo>
                <a:close/>
                <a:moveTo>
                  <a:pt x="5686" y="7861"/>
                </a:moveTo>
                <a:lnTo>
                  <a:pt x="4630" y="7878"/>
                </a:lnTo>
                <a:lnTo>
                  <a:pt x="4630" y="10244"/>
                </a:lnTo>
                <a:lnTo>
                  <a:pt x="4630" y="12610"/>
                </a:lnTo>
                <a:lnTo>
                  <a:pt x="5034" y="12941"/>
                </a:lnTo>
                <a:cubicBezTo>
                  <a:pt x="5483" y="13312"/>
                  <a:pt x="5984" y="13616"/>
                  <a:pt x="6453" y="13806"/>
                </a:cubicBezTo>
                <a:lnTo>
                  <a:pt x="6766" y="13941"/>
                </a:lnTo>
                <a:lnTo>
                  <a:pt x="6783" y="10973"/>
                </a:lnTo>
                <a:cubicBezTo>
                  <a:pt x="6792" y="9344"/>
                  <a:pt x="6784" y="7977"/>
                  <a:pt x="6766" y="7929"/>
                </a:cubicBezTo>
                <a:cubicBezTo>
                  <a:pt x="6741" y="7862"/>
                  <a:pt x="6492" y="7847"/>
                  <a:pt x="5686" y="7861"/>
                </a:cubicBezTo>
                <a:close/>
                <a:moveTo>
                  <a:pt x="8812" y="9905"/>
                </a:moveTo>
                <a:cubicBezTo>
                  <a:pt x="7906" y="9905"/>
                  <a:pt x="7741" y="9914"/>
                  <a:pt x="7707" y="10007"/>
                </a:cubicBezTo>
                <a:cubicBezTo>
                  <a:pt x="7684" y="10066"/>
                  <a:pt x="7666" y="11042"/>
                  <a:pt x="7666" y="12169"/>
                </a:cubicBezTo>
                <a:lnTo>
                  <a:pt x="7666" y="14221"/>
                </a:lnTo>
                <a:lnTo>
                  <a:pt x="7855" y="14247"/>
                </a:lnTo>
                <a:cubicBezTo>
                  <a:pt x="8159" y="14294"/>
                  <a:pt x="9352" y="14301"/>
                  <a:pt x="9620" y="14255"/>
                </a:cubicBezTo>
                <a:lnTo>
                  <a:pt x="9876" y="14213"/>
                </a:lnTo>
                <a:lnTo>
                  <a:pt x="9876" y="12059"/>
                </a:lnTo>
                <a:lnTo>
                  <a:pt x="9876" y="9905"/>
                </a:lnTo>
                <a:lnTo>
                  <a:pt x="8812" y="9905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393" name="Immagine" descr="Immagine"/>
          <p:cNvPicPr>
            <a:picLocks noChangeAspect="1"/>
          </p:cNvPicPr>
          <p:nvPr/>
        </p:nvPicPr>
        <p:blipFill>
          <a:blip r:embed="rId3">
            <a:extLst/>
          </a:blip>
          <a:srcRect l="0" t="0" r="5325" b="0"/>
          <a:stretch>
            <a:fillRect/>
          </a:stretch>
        </p:blipFill>
        <p:spPr>
          <a:xfrm>
            <a:off x="11403161" y="3784485"/>
            <a:ext cx="1502813" cy="1101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analytics.png" descr="analytic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93713" y="3743329"/>
            <a:ext cx="1183641" cy="118364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Rectangle 5"/>
          <p:cNvSpPr/>
          <p:nvPr/>
        </p:nvSpPr>
        <p:spPr>
          <a:xfrm>
            <a:off x="993243" y="8075046"/>
            <a:ext cx="101601" cy="3556665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6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6/13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04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401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399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CREAZIONE DEL MODELLO</a:t>
                </a:r>
              </a:p>
            </p:txBody>
          </p:sp>
          <p:sp>
            <p:nvSpPr>
              <p:cNvPr id="400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DEEP NEURAL NETWORK</a:t>
                </a:r>
              </a:p>
            </p:txBody>
          </p:sp>
        </p:grpSp>
        <p:sp>
          <p:nvSpPr>
            <p:cNvPr id="402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07" name="Gruppo"/>
          <p:cNvGrpSpPr/>
          <p:nvPr/>
        </p:nvGrpSpPr>
        <p:grpSpPr>
          <a:xfrm>
            <a:off x="1159037" y="10360903"/>
            <a:ext cx="11643578" cy="2857501"/>
            <a:chOff x="0" y="0"/>
            <a:chExt cx="11643577" cy="2857500"/>
          </a:xfrm>
        </p:grpSpPr>
        <p:sp>
          <p:nvSpPr>
            <p:cNvPr id="405" name="Rectangle 31"/>
            <p:cNvSpPr txBox="1"/>
            <p:nvPr/>
          </p:nvSpPr>
          <p:spPr>
            <a:xfrm>
              <a:off x="2987768" y="563879"/>
              <a:ext cx="8655810" cy="172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494949"/>
                  </a:solidFill>
                </a:defRPr>
              </a:pPr>
              <a:r>
                <a:t>Risorse utilizzate:</a:t>
              </a:r>
            </a:p>
            <a:p>
              <a:pPr>
                <a:defRPr>
                  <a:solidFill>
                    <a:srgbClr val="494949"/>
                  </a:solidFill>
                </a:defRPr>
              </a:pPr>
              <a:r>
                <a:t>Google Colaboratory - Macchina virtuale con 25 GB di RAM e 68 GB di Storage</a:t>
              </a:r>
            </a:p>
          </p:txBody>
        </p:sp>
        <p:pic>
          <p:nvPicPr>
            <p:cNvPr id="406" name="colab.png" descr="colab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57500" cy="285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25" name="Gruppo"/>
          <p:cNvGrpSpPr/>
          <p:nvPr/>
        </p:nvGrpSpPr>
        <p:grpSpPr>
          <a:xfrm>
            <a:off x="1383046" y="4486683"/>
            <a:ext cx="21605208" cy="4305102"/>
            <a:chOff x="0" y="0"/>
            <a:chExt cx="21605206" cy="4305100"/>
          </a:xfrm>
        </p:grpSpPr>
        <p:sp>
          <p:nvSpPr>
            <p:cNvPr id="408" name="Cerchio"/>
            <p:cNvSpPr/>
            <p:nvPr/>
          </p:nvSpPr>
          <p:spPr>
            <a:xfrm>
              <a:off x="438955" y="11130"/>
              <a:ext cx="2858189" cy="2858189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409" name="156-512.png" descr="156-51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3038450" y="801258"/>
              <a:ext cx="1532011" cy="15320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0" name="Rectangle 31"/>
            <p:cNvSpPr txBox="1"/>
            <p:nvPr/>
          </p:nvSpPr>
          <p:spPr>
            <a:xfrm>
              <a:off x="0" y="3121460"/>
              <a:ext cx="3736100" cy="1183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Creazione Deep Neural Network</a:t>
              </a:r>
            </a:p>
          </p:txBody>
        </p:sp>
        <p:sp>
          <p:nvSpPr>
            <p:cNvPr id="411" name="Gruppo"/>
            <p:cNvSpPr/>
            <p:nvPr/>
          </p:nvSpPr>
          <p:spPr>
            <a:xfrm>
              <a:off x="6407141" y="11130"/>
              <a:ext cx="2858189" cy="2858189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sp>
          <p:nvSpPr>
            <p:cNvPr id="412" name="Rectangle 31"/>
            <p:cNvSpPr txBox="1"/>
            <p:nvPr/>
          </p:nvSpPr>
          <p:spPr>
            <a:xfrm>
              <a:off x="5968186" y="3121460"/>
              <a:ext cx="373610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AutoML</a:t>
              </a:r>
            </a:p>
          </p:txBody>
        </p:sp>
        <p:sp>
          <p:nvSpPr>
            <p:cNvPr id="413" name="Cerchio"/>
            <p:cNvSpPr/>
            <p:nvPr/>
          </p:nvSpPr>
          <p:spPr>
            <a:xfrm>
              <a:off x="12375327" y="11130"/>
              <a:ext cx="2858189" cy="2858189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414" name="156-512.png" descr="156-51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102080" y="674255"/>
              <a:ext cx="1532011" cy="15320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5" name="Rectangle 31"/>
            <p:cNvSpPr txBox="1"/>
            <p:nvPr/>
          </p:nvSpPr>
          <p:spPr>
            <a:xfrm>
              <a:off x="11936371" y="3121460"/>
              <a:ext cx="373610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Cross Validation</a:t>
              </a:r>
            </a:p>
          </p:txBody>
        </p:sp>
        <p:sp>
          <p:nvSpPr>
            <p:cNvPr id="416" name="Rectangle 5"/>
            <p:cNvSpPr/>
            <p:nvPr/>
          </p:nvSpPr>
          <p:spPr>
            <a:xfrm>
              <a:off x="3369805" y="1418727"/>
              <a:ext cx="3035572" cy="76978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Rectangle 5"/>
            <p:cNvSpPr/>
            <p:nvPr/>
          </p:nvSpPr>
          <p:spPr>
            <a:xfrm>
              <a:off x="9302543" y="1418726"/>
              <a:ext cx="3035571" cy="76978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18" name="1_LURlp5NVvYpSB0LDcrHTug.png" descr="1_LURlp5NVvYpSB0LDcrHTug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544019" y="794493"/>
              <a:ext cx="2584433" cy="13254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9" name="download.png" descr="download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4084" t="14084" r="14078" b="14078"/>
            <a:stretch>
              <a:fillRect/>
            </a:stretch>
          </p:blipFill>
          <p:spPr>
            <a:xfrm>
              <a:off x="13040833" y="693628"/>
              <a:ext cx="1527176" cy="152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9050" y="0"/>
                    <a:pt x="8891" y="84"/>
                    <a:pt x="8891" y="1055"/>
                  </a:cubicBezTo>
                  <a:cubicBezTo>
                    <a:pt x="8891" y="1847"/>
                    <a:pt x="8547" y="2260"/>
                    <a:pt x="7516" y="2694"/>
                  </a:cubicBezTo>
                  <a:cubicBezTo>
                    <a:pt x="6281" y="3215"/>
                    <a:pt x="6054" y="3195"/>
                    <a:pt x="5271" y="2487"/>
                  </a:cubicBezTo>
                  <a:cubicBezTo>
                    <a:pt x="4414" y="1711"/>
                    <a:pt x="4373" y="1721"/>
                    <a:pt x="3048" y="3087"/>
                  </a:cubicBezTo>
                  <a:lnTo>
                    <a:pt x="1701" y="4479"/>
                  </a:lnTo>
                  <a:lnTo>
                    <a:pt x="2582" y="5361"/>
                  </a:lnTo>
                  <a:cubicBezTo>
                    <a:pt x="3421" y="6199"/>
                    <a:pt x="3430" y="6307"/>
                    <a:pt x="2779" y="7567"/>
                  </a:cubicBezTo>
                  <a:cubicBezTo>
                    <a:pt x="2291" y="8510"/>
                    <a:pt x="1795" y="8891"/>
                    <a:pt x="1050" y="8891"/>
                  </a:cubicBezTo>
                  <a:cubicBezTo>
                    <a:pt x="90" y="8891"/>
                    <a:pt x="0" y="9055"/>
                    <a:pt x="0" y="10800"/>
                  </a:cubicBezTo>
                  <a:cubicBezTo>
                    <a:pt x="0" y="12545"/>
                    <a:pt x="90" y="12703"/>
                    <a:pt x="1050" y="12703"/>
                  </a:cubicBezTo>
                  <a:cubicBezTo>
                    <a:pt x="1793" y="12703"/>
                    <a:pt x="2291" y="13084"/>
                    <a:pt x="2773" y="14016"/>
                  </a:cubicBezTo>
                  <a:cubicBezTo>
                    <a:pt x="3416" y="15261"/>
                    <a:pt x="3408" y="15382"/>
                    <a:pt x="2577" y="16267"/>
                  </a:cubicBezTo>
                  <a:lnTo>
                    <a:pt x="1701" y="17199"/>
                  </a:lnTo>
                  <a:lnTo>
                    <a:pt x="3087" y="18546"/>
                  </a:lnTo>
                  <a:lnTo>
                    <a:pt x="4479" y="19894"/>
                  </a:lnTo>
                  <a:lnTo>
                    <a:pt x="5366" y="19007"/>
                  </a:lnTo>
                  <a:cubicBezTo>
                    <a:pt x="6171" y="18202"/>
                    <a:pt x="6373" y="18174"/>
                    <a:pt x="7471" y="18698"/>
                  </a:cubicBezTo>
                  <a:cubicBezTo>
                    <a:pt x="8294" y="19091"/>
                    <a:pt x="8722" y="19650"/>
                    <a:pt x="8813" y="20438"/>
                  </a:cubicBezTo>
                  <a:cubicBezTo>
                    <a:pt x="8936" y="21507"/>
                    <a:pt x="9099" y="21600"/>
                    <a:pt x="10800" y="21600"/>
                  </a:cubicBezTo>
                  <a:cubicBezTo>
                    <a:pt x="12501" y="21600"/>
                    <a:pt x="12658" y="21507"/>
                    <a:pt x="12781" y="20438"/>
                  </a:cubicBezTo>
                  <a:cubicBezTo>
                    <a:pt x="12872" y="19650"/>
                    <a:pt x="13306" y="19091"/>
                    <a:pt x="14129" y="18698"/>
                  </a:cubicBezTo>
                  <a:cubicBezTo>
                    <a:pt x="15227" y="18174"/>
                    <a:pt x="15423" y="18202"/>
                    <a:pt x="16228" y="19007"/>
                  </a:cubicBezTo>
                  <a:lnTo>
                    <a:pt x="17121" y="19894"/>
                  </a:lnTo>
                  <a:lnTo>
                    <a:pt x="18513" y="18546"/>
                  </a:lnTo>
                  <a:lnTo>
                    <a:pt x="19899" y="17199"/>
                  </a:lnTo>
                  <a:lnTo>
                    <a:pt x="19023" y="16267"/>
                  </a:lnTo>
                  <a:cubicBezTo>
                    <a:pt x="18192" y="15382"/>
                    <a:pt x="18178" y="15261"/>
                    <a:pt x="18821" y="14016"/>
                  </a:cubicBezTo>
                  <a:cubicBezTo>
                    <a:pt x="19304" y="13084"/>
                    <a:pt x="19807" y="12703"/>
                    <a:pt x="20550" y="12703"/>
                  </a:cubicBezTo>
                  <a:cubicBezTo>
                    <a:pt x="21510" y="12703"/>
                    <a:pt x="21600" y="12545"/>
                    <a:pt x="21600" y="10800"/>
                  </a:cubicBezTo>
                  <a:cubicBezTo>
                    <a:pt x="21600" y="9055"/>
                    <a:pt x="21510" y="8891"/>
                    <a:pt x="20550" y="8891"/>
                  </a:cubicBezTo>
                  <a:cubicBezTo>
                    <a:pt x="19807" y="8891"/>
                    <a:pt x="19304" y="8510"/>
                    <a:pt x="18821" y="7578"/>
                  </a:cubicBezTo>
                  <a:cubicBezTo>
                    <a:pt x="18178" y="6334"/>
                    <a:pt x="18192" y="6218"/>
                    <a:pt x="19023" y="5333"/>
                  </a:cubicBezTo>
                  <a:lnTo>
                    <a:pt x="19899" y="4395"/>
                  </a:lnTo>
                  <a:lnTo>
                    <a:pt x="18513" y="3048"/>
                  </a:lnTo>
                  <a:cubicBezTo>
                    <a:pt x="17150" y="1728"/>
                    <a:pt x="17104" y="1717"/>
                    <a:pt x="16290" y="2492"/>
                  </a:cubicBezTo>
                  <a:cubicBezTo>
                    <a:pt x="15541" y="3205"/>
                    <a:pt x="15323" y="3227"/>
                    <a:pt x="14084" y="2700"/>
                  </a:cubicBezTo>
                  <a:cubicBezTo>
                    <a:pt x="13055" y="2263"/>
                    <a:pt x="12703" y="1846"/>
                    <a:pt x="12703" y="1055"/>
                  </a:cubicBezTo>
                  <a:cubicBezTo>
                    <a:pt x="12703" y="84"/>
                    <a:pt x="12550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420" name="156-512.png" descr="156-51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8971187" y="790128"/>
              <a:ext cx="1532011" cy="15320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1" name="Cerchio"/>
            <p:cNvSpPr/>
            <p:nvPr/>
          </p:nvSpPr>
          <p:spPr>
            <a:xfrm>
              <a:off x="18308063" y="0"/>
              <a:ext cx="2858189" cy="2858188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sp>
          <p:nvSpPr>
            <p:cNvPr id="422" name="Rectangle 31"/>
            <p:cNvSpPr txBox="1"/>
            <p:nvPr/>
          </p:nvSpPr>
          <p:spPr>
            <a:xfrm>
              <a:off x="17869107" y="3110330"/>
              <a:ext cx="3736100" cy="1183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Confronto con altri modelli</a:t>
              </a:r>
            </a:p>
          </p:txBody>
        </p:sp>
        <p:pic>
          <p:nvPicPr>
            <p:cNvPr id="423" name="961660-200.png" descr="961660-20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669220" y="361156"/>
              <a:ext cx="2135875" cy="2135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4" name="Rectangle 5"/>
            <p:cNvSpPr/>
            <p:nvPr/>
          </p:nvSpPr>
          <p:spPr>
            <a:xfrm>
              <a:off x="15273108" y="1418727"/>
              <a:ext cx="3035571" cy="76978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26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7/13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34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431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429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STRUTTURA NN</a:t>
                </a:r>
              </a:p>
            </p:txBody>
          </p:sp>
          <p:sp>
            <p:nvSpPr>
              <p:cNvPr id="430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DEEP NEURAL NETWORK</a:t>
                </a:r>
              </a:p>
            </p:txBody>
          </p:sp>
        </p:grpSp>
        <p:sp>
          <p:nvSpPr>
            <p:cNvPr id="432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35" name="Cerchio"/>
          <p:cNvSpPr/>
          <p:nvPr/>
        </p:nvSpPr>
        <p:spPr>
          <a:xfrm>
            <a:off x="1290242" y="5796717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6" name="Cerchio"/>
          <p:cNvSpPr/>
          <p:nvPr/>
        </p:nvSpPr>
        <p:spPr>
          <a:xfrm>
            <a:off x="1290242" y="4115369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7" name="Cerchio"/>
          <p:cNvSpPr/>
          <p:nvPr/>
        </p:nvSpPr>
        <p:spPr>
          <a:xfrm>
            <a:off x="1290242" y="9246134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8" name="Cerchio"/>
          <p:cNvSpPr/>
          <p:nvPr/>
        </p:nvSpPr>
        <p:spPr>
          <a:xfrm>
            <a:off x="1290242" y="10927481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9" name="Rectangle 31"/>
          <p:cNvSpPr txBox="1"/>
          <p:nvPr/>
        </p:nvSpPr>
        <p:spPr>
          <a:xfrm>
            <a:off x="1258492" y="12488179"/>
            <a:ext cx="133350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1X54</a:t>
            </a:r>
          </a:p>
        </p:txBody>
      </p:sp>
      <p:sp>
        <p:nvSpPr>
          <p:cNvPr id="440" name="Rectangle 31"/>
          <p:cNvSpPr txBox="1"/>
          <p:nvPr/>
        </p:nvSpPr>
        <p:spPr>
          <a:xfrm>
            <a:off x="9035235" y="12488179"/>
            <a:ext cx="133350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1X12</a:t>
            </a:r>
          </a:p>
        </p:txBody>
      </p:sp>
      <p:sp>
        <p:nvSpPr>
          <p:cNvPr id="441" name="Rectangle 31"/>
          <p:cNvSpPr txBox="1"/>
          <p:nvPr/>
        </p:nvSpPr>
        <p:spPr>
          <a:xfrm>
            <a:off x="1595452" y="7189956"/>
            <a:ext cx="659582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442" name="Cerchio"/>
          <p:cNvSpPr/>
          <p:nvPr/>
        </p:nvSpPr>
        <p:spPr>
          <a:xfrm>
            <a:off x="9066985" y="5796717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3" name="Cerchio"/>
          <p:cNvSpPr/>
          <p:nvPr/>
        </p:nvSpPr>
        <p:spPr>
          <a:xfrm>
            <a:off x="9066985" y="9246134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4" name="Rectangle 31"/>
          <p:cNvSpPr txBox="1"/>
          <p:nvPr/>
        </p:nvSpPr>
        <p:spPr>
          <a:xfrm>
            <a:off x="9462950" y="7189956"/>
            <a:ext cx="478070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445" name="Cerchio"/>
          <p:cNvSpPr/>
          <p:nvPr/>
        </p:nvSpPr>
        <p:spPr>
          <a:xfrm>
            <a:off x="5178614" y="5796717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6" name="Cerchio"/>
          <p:cNvSpPr/>
          <p:nvPr/>
        </p:nvSpPr>
        <p:spPr>
          <a:xfrm>
            <a:off x="5178614" y="9246134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7" name="Rectangle 31"/>
          <p:cNvSpPr txBox="1"/>
          <p:nvPr/>
        </p:nvSpPr>
        <p:spPr>
          <a:xfrm>
            <a:off x="5483823" y="7215356"/>
            <a:ext cx="659582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448" name="Rectangle 31"/>
          <p:cNvSpPr txBox="1"/>
          <p:nvPr/>
        </p:nvSpPr>
        <p:spPr>
          <a:xfrm>
            <a:off x="5279245" y="12488179"/>
            <a:ext cx="106873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94949"/>
                </a:solidFill>
              </a:defRPr>
            </a:pPr>
            <a:r>
              <a:t>3X</a:t>
            </a:r>
            <a:r>
              <a:rPr b="1"/>
              <a:t>?</a:t>
            </a:r>
          </a:p>
        </p:txBody>
      </p:sp>
      <p:cxnSp>
        <p:nvCxnSpPr>
          <p:cNvPr id="449" name="Linea di collegamento"/>
          <p:cNvCxnSpPr>
            <a:stCxn id="445" idx="0"/>
            <a:endCxn id="436" idx="0"/>
          </p:cNvCxnSpPr>
          <p:nvPr/>
        </p:nvCxnSpPr>
        <p:spPr>
          <a:xfrm flipH="1" flipV="1">
            <a:off x="1925242" y="4750369"/>
            <a:ext cx="3888373" cy="1681349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450" name="Linea di collegamento"/>
          <p:cNvCxnSpPr>
            <a:stCxn id="435" idx="0"/>
            <a:endCxn id="445" idx="0"/>
          </p:cNvCxnSpPr>
          <p:nvPr/>
        </p:nvCxnSpPr>
        <p:spPr>
          <a:xfrm>
            <a:off x="1925242" y="6431717"/>
            <a:ext cx="3888373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451" name="Linea di collegamento"/>
          <p:cNvCxnSpPr>
            <a:stCxn id="437" idx="0"/>
            <a:endCxn id="445" idx="0"/>
          </p:cNvCxnSpPr>
          <p:nvPr/>
        </p:nvCxnSpPr>
        <p:spPr>
          <a:xfrm flipV="1">
            <a:off x="1925242" y="6431717"/>
            <a:ext cx="3888373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452" name="Linea di collegamento"/>
          <p:cNvCxnSpPr>
            <a:stCxn id="437" idx="0"/>
            <a:endCxn id="446" idx="0"/>
          </p:cNvCxnSpPr>
          <p:nvPr/>
        </p:nvCxnSpPr>
        <p:spPr>
          <a:xfrm>
            <a:off x="1925242" y="9881134"/>
            <a:ext cx="3888373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453" name="Linea di collegamento"/>
          <p:cNvCxnSpPr>
            <a:stCxn id="446" idx="0"/>
            <a:endCxn id="438" idx="0"/>
          </p:cNvCxnSpPr>
          <p:nvPr/>
        </p:nvCxnSpPr>
        <p:spPr>
          <a:xfrm flipH="1">
            <a:off x="1925242" y="9881134"/>
            <a:ext cx="3888373" cy="168134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454" name="Linea di collegamento"/>
          <p:cNvCxnSpPr>
            <a:stCxn id="445" idx="0"/>
            <a:endCxn id="443" idx="0"/>
          </p:cNvCxnSpPr>
          <p:nvPr/>
        </p:nvCxnSpPr>
        <p:spPr>
          <a:xfrm>
            <a:off x="5813614" y="6431717"/>
            <a:ext cx="3888372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455" name="Linea di collegamento"/>
          <p:cNvCxnSpPr>
            <a:stCxn id="442" idx="0"/>
            <a:endCxn id="446" idx="0"/>
          </p:cNvCxnSpPr>
          <p:nvPr/>
        </p:nvCxnSpPr>
        <p:spPr>
          <a:xfrm flipH="1">
            <a:off x="5813614" y="6431717"/>
            <a:ext cx="3888372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456" name="Linea di collegamento"/>
          <p:cNvCxnSpPr>
            <a:stCxn id="445" idx="0"/>
            <a:endCxn id="442" idx="0"/>
          </p:cNvCxnSpPr>
          <p:nvPr/>
        </p:nvCxnSpPr>
        <p:spPr>
          <a:xfrm>
            <a:off x="5813614" y="6431717"/>
            <a:ext cx="3888372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457" name="Linea di collegamento"/>
          <p:cNvCxnSpPr>
            <a:stCxn id="446" idx="0"/>
            <a:endCxn id="443" idx="0"/>
          </p:cNvCxnSpPr>
          <p:nvPr/>
        </p:nvCxnSpPr>
        <p:spPr>
          <a:xfrm>
            <a:off x="5813614" y="9881134"/>
            <a:ext cx="3888372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458" name="Linea di collegamento"/>
          <p:cNvCxnSpPr>
            <a:stCxn id="445" idx="0"/>
            <a:endCxn id="438" idx="0"/>
          </p:cNvCxnSpPr>
          <p:nvPr/>
        </p:nvCxnSpPr>
        <p:spPr>
          <a:xfrm flipH="1">
            <a:off x="1925242" y="6431717"/>
            <a:ext cx="3888373" cy="5130765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459" name="Linea di collegamento"/>
          <p:cNvCxnSpPr>
            <a:stCxn id="435" idx="0"/>
            <a:endCxn id="446" idx="0"/>
          </p:cNvCxnSpPr>
          <p:nvPr/>
        </p:nvCxnSpPr>
        <p:spPr>
          <a:xfrm>
            <a:off x="1925242" y="6431717"/>
            <a:ext cx="3888373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460" name="Linea di collegamento"/>
          <p:cNvCxnSpPr>
            <a:stCxn id="446" idx="0"/>
            <a:endCxn id="436" idx="0"/>
          </p:cNvCxnSpPr>
          <p:nvPr/>
        </p:nvCxnSpPr>
        <p:spPr>
          <a:xfrm flipH="1" flipV="1">
            <a:off x="1925242" y="4750369"/>
            <a:ext cx="3888373" cy="5130766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461" name="Rectangle 31"/>
          <p:cNvSpPr txBox="1"/>
          <p:nvPr/>
        </p:nvSpPr>
        <p:spPr>
          <a:xfrm>
            <a:off x="1314446" y="3098232"/>
            <a:ext cx="122159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462" name="Rectangle 31"/>
          <p:cNvSpPr txBox="1"/>
          <p:nvPr/>
        </p:nvSpPr>
        <p:spPr>
          <a:xfrm>
            <a:off x="8928454" y="3098232"/>
            <a:ext cx="154706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463" name="Rectangle 31"/>
          <p:cNvSpPr txBox="1"/>
          <p:nvPr/>
        </p:nvSpPr>
        <p:spPr>
          <a:xfrm>
            <a:off x="5040083" y="3098232"/>
            <a:ext cx="154706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Hidden</a:t>
            </a:r>
          </a:p>
        </p:txBody>
      </p:sp>
      <p:sp>
        <p:nvSpPr>
          <p:cNvPr id="464" name="Rectangle 31"/>
          <p:cNvSpPr txBox="1"/>
          <p:nvPr/>
        </p:nvSpPr>
        <p:spPr>
          <a:xfrm>
            <a:off x="14431911" y="7245616"/>
            <a:ext cx="331254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80% Train</a:t>
            </a:r>
          </a:p>
        </p:txBody>
      </p:sp>
      <p:sp>
        <p:nvSpPr>
          <p:cNvPr id="465" name="Rectangle 31"/>
          <p:cNvSpPr txBox="1"/>
          <p:nvPr/>
        </p:nvSpPr>
        <p:spPr>
          <a:xfrm>
            <a:off x="19459410" y="7245616"/>
            <a:ext cx="331254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20% Test</a:t>
            </a:r>
          </a:p>
        </p:txBody>
      </p:sp>
      <p:sp>
        <p:nvSpPr>
          <p:cNvPr id="466" name="Rectangle 31"/>
          <p:cNvSpPr txBox="1"/>
          <p:nvPr/>
        </p:nvSpPr>
        <p:spPr>
          <a:xfrm>
            <a:off x="12300946" y="10052346"/>
            <a:ext cx="331254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80% Train NN</a:t>
            </a:r>
          </a:p>
        </p:txBody>
      </p:sp>
      <p:sp>
        <p:nvSpPr>
          <p:cNvPr id="467" name="Rectangle 31"/>
          <p:cNvSpPr txBox="1"/>
          <p:nvPr/>
        </p:nvSpPr>
        <p:spPr>
          <a:xfrm>
            <a:off x="16177717" y="10052346"/>
            <a:ext cx="410398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20% Validation NN</a:t>
            </a:r>
          </a:p>
        </p:txBody>
      </p:sp>
      <p:cxnSp>
        <p:nvCxnSpPr>
          <p:cNvPr id="468" name="Linea di collegamento"/>
          <p:cNvCxnSpPr>
            <a:stCxn id="466" idx="0"/>
            <a:endCxn id="464" idx="0"/>
          </p:cNvCxnSpPr>
          <p:nvPr/>
        </p:nvCxnSpPr>
        <p:spPr>
          <a:xfrm flipV="1">
            <a:off x="13957217" y="7564386"/>
            <a:ext cx="2130966" cy="2806731"/>
          </a:xfrm>
          <a:prstGeom prst="straightConnector1">
            <a:avLst/>
          </a:prstGeom>
          <a:ln w="38100">
            <a:solidFill>
              <a:srgbClr val="535353"/>
            </a:solidFill>
            <a:miter/>
            <a:headEnd type="triangle"/>
          </a:ln>
        </p:spPr>
      </p:cxnSp>
      <p:cxnSp>
        <p:nvCxnSpPr>
          <p:cNvPr id="469" name="Linea di collegamento"/>
          <p:cNvCxnSpPr>
            <a:stCxn id="467" idx="0"/>
            <a:endCxn id="464" idx="0"/>
          </p:cNvCxnSpPr>
          <p:nvPr/>
        </p:nvCxnSpPr>
        <p:spPr>
          <a:xfrm flipH="1" flipV="1">
            <a:off x="16088182" y="7564386"/>
            <a:ext cx="2141529" cy="2806731"/>
          </a:xfrm>
          <a:prstGeom prst="straightConnector1">
            <a:avLst/>
          </a:prstGeom>
          <a:ln w="38100">
            <a:solidFill>
              <a:srgbClr val="535353"/>
            </a:solidFill>
            <a:miter/>
            <a:headEnd type="triangle"/>
          </a:ln>
        </p:spPr>
      </p:cxnSp>
      <p:pic>
        <p:nvPicPr>
          <p:cNvPr id="470" name="database-logo-png-1.png" descr="database-logo-png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7735" y="4083619"/>
            <a:ext cx="1000001" cy="1333501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Linea di collegamento"/>
          <p:cNvSpPr/>
          <p:nvPr/>
        </p:nvSpPr>
        <p:spPr>
          <a:xfrm>
            <a:off x="19037938" y="5453812"/>
            <a:ext cx="1763933" cy="1791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38100">
            <a:solidFill>
              <a:srgbClr val="535353"/>
            </a:solidFill>
            <a:miter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76" name="Linea di collegamento"/>
          <p:cNvSpPr/>
          <p:nvPr/>
        </p:nvSpPr>
        <p:spPr>
          <a:xfrm>
            <a:off x="16386807" y="5475794"/>
            <a:ext cx="1657980" cy="1769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535353"/>
            </a:solidFill>
            <a:miter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73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8/13</a:t>
            </a:r>
          </a:p>
        </p:txBody>
      </p:sp>
      <p:sp>
        <p:nvSpPr>
          <p:cNvPr id="474" name="Rectangle 31"/>
          <p:cNvSpPr txBox="1"/>
          <p:nvPr/>
        </p:nvSpPr>
        <p:spPr>
          <a:xfrm>
            <a:off x="16951526" y="3560217"/>
            <a:ext cx="331254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i="1" sz="2800">
                <a:solidFill>
                  <a:srgbClr val="535353"/>
                </a:solidFill>
              </a:defRPr>
            </a:lvl1pPr>
          </a:lstStyle>
          <a:p>
            <a:pPr/>
            <a:r>
              <a:t>Train (Kaggle)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84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481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479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STRUTTURA NN</a:t>
                </a:r>
              </a:p>
            </p:txBody>
          </p:sp>
          <p:sp>
            <p:nvSpPr>
              <p:cNvPr id="480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DEEP NEURAL NETWORK</a:t>
                </a:r>
              </a:p>
            </p:txBody>
          </p:sp>
        </p:grpSp>
        <p:sp>
          <p:nvSpPr>
            <p:cNvPr id="482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3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85" name="Cerchio"/>
          <p:cNvSpPr/>
          <p:nvPr/>
        </p:nvSpPr>
        <p:spPr>
          <a:xfrm>
            <a:off x="1290242" y="5796717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6" name="Cerchio"/>
          <p:cNvSpPr/>
          <p:nvPr/>
        </p:nvSpPr>
        <p:spPr>
          <a:xfrm>
            <a:off x="1290242" y="4115369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7" name="Cerchio"/>
          <p:cNvSpPr/>
          <p:nvPr/>
        </p:nvSpPr>
        <p:spPr>
          <a:xfrm>
            <a:off x="1290242" y="9246134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8" name="Cerchio"/>
          <p:cNvSpPr/>
          <p:nvPr/>
        </p:nvSpPr>
        <p:spPr>
          <a:xfrm>
            <a:off x="1290242" y="10927481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9" name="Rectangle 31"/>
          <p:cNvSpPr txBox="1"/>
          <p:nvPr/>
        </p:nvSpPr>
        <p:spPr>
          <a:xfrm>
            <a:off x="1258492" y="12488179"/>
            <a:ext cx="133350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1X54</a:t>
            </a:r>
          </a:p>
        </p:txBody>
      </p:sp>
      <p:sp>
        <p:nvSpPr>
          <p:cNvPr id="490" name="Rectangle 31"/>
          <p:cNvSpPr txBox="1"/>
          <p:nvPr/>
        </p:nvSpPr>
        <p:spPr>
          <a:xfrm>
            <a:off x="9035235" y="12488179"/>
            <a:ext cx="133350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1X12</a:t>
            </a:r>
          </a:p>
        </p:txBody>
      </p:sp>
      <p:sp>
        <p:nvSpPr>
          <p:cNvPr id="491" name="Rectangle 31"/>
          <p:cNvSpPr txBox="1"/>
          <p:nvPr/>
        </p:nvSpPr>
        <p:spPr>
          <a:xfrm>
            <a:off x="1595452" y="7189956"/>
            <a:ext cx="659582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492" name="Cerchio"/>
          <p:cNvSpPr/>
          <p:nvPr/>
        </p:nvSpPr>
        <p:spPr>
          <a:xfrm>
            <a:off x="9066985" y="5796717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3" name="Cerchio"/>
          <p:cNvSpPr/>
          <p:nvPr/>
        </p:nvSpPr>
        <p:spPr>
          <a:xfrm>
            <a:off x="9066985" y="9246134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4" name="Rectangle 31"/>
          <p:cNvSpPr txBox="1"/>
          <p:nvPr/>
        </p:nvSpPr>
        <p:spPr>
          <a:xfrm>
            <a:off x="9462950" y="7189956"/>
            <a:ext cx="478070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495" name="Cerchio"/>
          <p:cNvSpPr/>
          <p:nvPr/>
        </p:nvSpPr>
        <p:spPr>
          <a:xfrm>
            <a:off x="5178614" y="5796717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6" name="Cerchio"/>
          <p:cNvSpPr/>
          <p:nvPr/>
        </p:nvSpPr>
        <p:spPr>
          <a:xfrm>
            <a:off x="5178614" y="9246134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7" name="Rectangle 31"/>
          <p:cNvSpPr txBox="1"/>
          <p:nvPr/>
        </p:nvSpPr>
        <p:spPr>
          <a:xfrm>
            <a:off x="5483823" y="7215356"/>
            <a:ext cx="659582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498" name="Rectangle 31"/>
          <p:cNvSpPr txBox="1"/>
          <p:nvPr/>
        </p:nvSpPr>
        <p:spPr>
          <a:xfrm>
            <a:off x="5279245" y="12488179"/>
            <a:ext cx="106873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94949"/>
                </a:solidFill>
              </a:defRPr>
            </a:pPr>
            <a:r>
              <a:t>3X</a:t>
            </a:r>
            <a:r>
              <a:rPr b="1"/>
              <a:t>?</a:t>
            </a:r>
          </a:p>
        </p:txBody>
      </p:sp>
      <p:cxnSp>
        <p:nvCxnSpPr>
          <p:cNvPr id="499" name="Linea di collegamento"/>
          <p:cNvCxnSpPr>
            <a:stCxn id="495" idx="0"/>
            <a:endCxn id="486" idx="0"/>
          </p:cNvCxnSpPr>
          <p:nvPr/>
        </p:nvCxnSpPr>
        <p:spPr>
          <a:xfrm flipH="1" flipV="1">
            <a:off x="1925242" y="4750369"/>
            <a:ext cx="3888373" cy="1681349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00" name="Linea di collegamento"/>
          <p:cNvCxnSpPr>
            <a:stCxn id="485" idx="0"/>
            <a:endCxn id="495" idx="0"/>
          </p:cNvCxnSpPr>
          <p:nvPr/>
        </p:nvCxnSpPr>
        <p:spPr>
          <a:xfrm>
            <a:off x="1925242" y="6431717"/>
            <a:ext cx="3888373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01" name="Linea di collegamento"/>
          <p:cNvCxnSpPr>
            <a:stCxn id="487" idx="0"/>
            <a:endCxn id="495" idx="0"/>
          </p:cNvCxnSpPr>
          <p:nvPr/>
        </p:nvCxnSpPr>
        <p:spPr>
          <a:xfrm flipV="1">
            <a:off x="1925242" y="6431717"/>
            <a:ext cx="3888373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02" name="Linea di collegamento"/>
          <p:cNvCxnSpPr>
            <a:stCxn id="487" idx="0"/>
            <a:endCxn id="496" idx="0"/>
          </p:cNvCxnSpPr>
          <p:nvPr/>
        </p:nvCxnSpPr>
        <p:spPr>
          <a:xfrm>
            <a:off x="1925242" y="9881134"/>
            <a:ext cx="3888373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03" name="Linea di collegamento"/>
          <p:cNvCxnSpPr>
            <a:stCxn id="496" idx="0"/>
            <a:endCxn id="488" idx="0"/>
          </p:cNvCxnSpPr>
          <p:nvPr/>
        </p:nvCxnSpPr>
        <p:spPr>
          <a:xfrm flipH="1">
            <a:off x="1925242" y="9881134"/>
            <a:ext cx="3888373" cy="168134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04" name="Linea di collegamento"/>
          <p:cNvCxnSpPr>
            <a:stCxn id="495" idx="0"/>
            <a:endCxn id="493" idx="0"/>
          </p:cNvCxnSpPr>
          <p:nvPr/>
        </p:nvCxnSpPr>
        <p:spPr>
          <a:xfrm>
            <a:off x="5813614" y="6431717"/>
            <a:ext cx="3888372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05" name="Linea di collegamento"/>
          <p:cNvCxnSpPr>
            <a:stCxn id="492" idx="0"/>
            <a:endCxn id="496" idx="0"/>
          </p:cNvCxnSpPr>
          <p:nvPr/>
        </p:nvCxnSpPr>
        <p:spPr>
          <a:xfrm flipH="1">
            <a:off x="5813614" y="6431717"/>
            <a:ext cx="3888372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06" name="Linea di collegamento"/>
          <p:cNvCxnSpPr>
            <a:stCxn id="495" idx="0"/>
            <a:endCxn id="492" idx="0"/>
          </p:cNvCxnSpPr>
          <p:nvPr/>
        </p:nvCxnSpPr>
        <p:spPr>
          <a:xfrm>
            <a:off x="5813614" y="6431717"/>
            <a:ext cx="3888372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07" name="Linea di collegamento"/>
          <p:cNvCxnSpPr>
            <a:stCxn id="496" idx="0"/>
            <a:endCxn id="493" idx="0"/>
          </p:cNvCxnSpPr>
          <p:nvPr/>
        </p:nvCxnSpPr>
        <p:spPr>
          <a:xfrm>
            <a:off x="5813614" y="9881134"/>
            <a:ext cx="3888372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08" name="Linea di collegamento"/>
          <p:cNvCxnSpPr>
            <a:stCxn id="495" idx="0"/>
            <a:endCxn id="488" idx="0"/>
          </p:cNvCxnSpPr>
          <p:nvPr/>
        </p:nvCxnSpPr>
        <p:spPr>
          <a:xfrm flipH="1">
            <a:off x="1925242" y="6431717"/>
            <a:ext cx="3888373" cy="5130765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09" name="Linea di collegamento"/>
          <p:cNvCxnSpPr>
            <a:stCxn id="485" idx="0"/>
            <a:endCxn id="496" idx="0"/>
          </p:cNvCxnSpPr>
          <p:nvPr/>
        </p:nvCxnSpPr>
        <p:spPr>
          <a:xfrm>
            <a:off x="1925242" y="6431717"/>
            <a:ext cx="3888373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10" name="Linea di collegamento"/>
          <p:cNvCxnSpPr>
            <a:stCxn id="496" idx="0"/>
            <a:endCxn id="486" idx="0"/>
          </p:cNvCxnSpPr>
          <p:nvPr/>
        </p:nvCxnSpPr>
        <p:spPr>
          <a:xfrm flipH="1" flipV="1">
            <a:off x="1925242" y="4750369"/>
            <a:ext cx="3888373" cy="5130766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11" name="Rectangle 31"/>
          <p:cNvSpPr txBox="1"/>
          <p:nvPr/>
        </p:nvSpPr>
        <p:spPr>
          <a:xfrm>
            <a:off x="1314446" y="3098232"/>
            <a:ext cx="122159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512" name="Rectangle 31"/>
          <p:cNvSpPr txBox="1"/>
          <p:nvPr/>
        </p:nvSpPr>
        <p:spPr>
          <a:xfrm>
            <a:off x="8928454" y="3098232"/>
            <a:ext cx="154706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513" name="Rectangle 31"/>
          <p:cNvSpPr txBox="1"/>
          <p:nvPr/>
        </p:nvSpPr>
        <p:spPr>
          <a:xfrm>
            <a:off x="5040083" y="3098232"/>
            <a:ext cx="154706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Hidden</a:t>
            </a:r>
          </a:p>
        </p:txBody>
      </p:sp>
      <p:sp>
        <p:nvSpPr>
          <p:cNvPr id="514" name="Rectangle 31"/>
          <p:cNvSpPr txBox="1"/>
          <p:nvPr/>
        </p:nvSpPr>
        <p:spPr>
          <a:xfrm>
            <a:off x="12923606" y="7018506"/>
            <a:ext cx="10037336" cy="227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535353"/>
                </a:solidFill>
              </a:defRPr>
            </a:pPr>
            <a:r>
              <a:t>Funzione di Loss: </a:t>
            </a:r>
            <a:r>
              <a:rPr b="1" i="1"/>
              <a:t>Categorical Cross Entropy</a:t>
            </a:r>
            <a:endParaRPr b="1" i="1"/>
          </a:p>
          <a:p>
            <a:pPr>
              <a:defRPr>
                <a:solidFill>
                  <a:srgbClr val="535353"/>
                </a:solidFill>
              </a:defRPr>
            </a:pPr>
            <a:endParaRPr b="1"/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Classificazione multiclasse 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Appartenenza ad una sola classe</a:t>
            </a:r>
          </a:p>
        </p:txBody>
      </p:sp>
      <p:sp>
        <p:nvSpPr>
          <p:cNvPr id="515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8/13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23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520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518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STRUTTURA NN</a:t>
                </a:r>
              </a:p>
            </p:txBody>
          </p:sp>
          <p:sp>
            <p:nvSpPr>
              <p:cNvPr id="519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DEEP NEURAL NETWORK</a:t>
                </a:r>
              </a:p>
            </p:txBody>
          </p:sp>
        </p:grpSp>
        <p:sp>
          <p:nvSpPr>
            <p:cNvPr id="521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2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24" name="Cerchio"/>
          <p:cNvSpPr/>
          <p:nvPr/>
        </p:nvSpPr>
        <p:spPr>
          <a:xfrm>
            <a:off x="1290242" y="5796717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5" name="Cerchio"/>
          <p:cNvSpPr/>
          <p:nvPr/>
        </p:nvSpPr>
        <p:spPr>
          <a:xfrm>
            <a:off x="1290242" y="4115369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6" name="Cerchio"/>
          <p:cNvSpPr/>
          <p:nvPr/>
        </p:nvSpPr>
        <p:spPr>
          <a:xfrm>
            <a:off x="1290242" y="9246134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7" name="Cerchio"/>
          <p:cNvSpPr/>
          <p:nvPr/>
        </p:nvSpPr>
        <p:spPr>
          <a:xfrm>
            <a:off x="1290242" y="10927481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8" name="Rectangle 31"/>
          <p:cNvSpPr txBox="1"/>
          <p:nvPr/>
        </p:nvSpPr>
        <p:spPr>
          <a:xfrm>
            <a:off x="1258492" y="12488179"/>
            <a:ext cx="133350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1X54</a:t>
            </a:r>
          </a:p>
        </p:txBody>
      </p:sp>
      <p:sp>
        <p:nvSpPr>
          <p:cNvPr id="529" name="Rectangle 31"/>
          <p:cNvSpPr txBox="1"/>
          <p:nvPr/>
        </p:nvSpPr>
        <p:spPr>
          <a:xfrm>
            <a:off x="9035235" y="12488179"/>
            <a:ext cx="133350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1X12</a:t>
            </a:r>
          </a:p>
        </p:txBody>
      </p:sp>
      <p:sp>
        <p:nvSpPr>
          <p:cNvPr id="530" name="Rectangle 31"/>
          <p:cNvSpPr txBox="1"/>
          <p:nvPr/>
        </p:nvSpPr>
        <p:spPr>
          <a:xfrm>
            <a:off x="1595452" y="7189956"/>
            <a:ext cx="659582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531" name="Cerchio"/>
          <p:cNvSpPr/>
          <p:nvPr/>
        </p:nvSpPr>
        <p:spPr>
          <a:xfrm>
            <a:off x="9066985" y="5796717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2" name="Cerchio"/>
          <p:cNvSpPr/>
          <p:nvPr/>
        </p:nvSpPr>
        <p:spPr>
          <a:xfrm>
            <a:off x="9066985" y="9246134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3" name="Rectangle 31"/>
          <p:cNvSpPr txBox="1"/>
          <p:nvPr/>
        </p:nvSpPr>
        <p:spPr>
          <a:xfrm>
            <a:off x="9462950" y="7189956"/>
            <a:ext cx="478070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534" name="Cerchio"/>
          <p:cNvSpPr/>
          <p:nvPr/>
        </p:nvSpPr>
        <p:spPr>
          <a:xfrm>
            <a:off x="5178614" y="5796717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5" name="Cerchio"/>
          <p:cNvSpPr/>
          <p:nvPr/>
        </p:nvSpPr>
        <p:spPr>
          <a:xfrm>
            <a:off x="5178614" y="9246134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6" name="Rectangle 31"/>
          <p:cNvSpPr txBox="1"/>
          <p:nvPr/>
        </p:nvSpPr>
        <p:spPr>
          <a:xfrm>
            <a:off x="5483823" y="7215356"/>
            <a:ext cx="659582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537" name="Rectangle 31"/>
          <p:cNvSpPr txBox="1"/>
          <p:nvPr/>
        </p:nvSpPr>
        <p:spPr>
          <a:xfrm>
            <a:off x="5279245" y="12488179"/>
            <a:ext cx="106873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94949"/>
                </a:solidFill>
              </a:defRPr>
            </a:pPr>
            <a:r>
              <a:t>3X</a:t>
            </a:r>
            <a:r>
              <a:rPr b="1"/>
              <a:t>?</a:t>
            </a:r>
          </a:p>
        </p:txBody>
      </p:sp>
      <p:cxnSp>
        <p:nvCxnSpPr>
          <p:cNvPr id="538" name="Linea di collegamento"/>
          <p:cNvCxnSpPr>
            <a:stCxn id="534" idx="0"/>
            <a:endCxn id="525" idx="0"/>
          </p:cNvCxnSpPr>
          <p:nvPr/>
        </p:nvCxnSpPr>
        <p:spPr>
          <a:xfrm flipH="1" flipV="1">
            <a:off x="1925242" y="4750369"/>
            <a:ext cx="3888373" cy="1681349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39" name="Linea di collegamento"/>
          <p:cNvCxnSpPr>
            <a:stCxn id="524" idx="0"/>
            <a:endCxn id="534" idx="0"/>
          </p:cNvCxnSpPr>
          <p:nvPr/>
        </p:nvCxnSpPr>
        <p:spPr>
          <a:xfrm>
            <a:off x="1925242" y="6431717"/>
            <a:ext cx="3888373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40" name="Linea di collegamento"/>
          <p:cNvCxnSpPr>
            <a:stCxn id="526" idx="0"/>
            <a:endCxn id="534" idx="0"/>
          </p:cNvCxnSpPr>
          <p:nvPr/>
        </p:nvCxnSpPr>
        <p:spPr>
          <a:xfrm flipV="1">
            <a:off x="1925242" y="6431717"/>
            <a:ext cx="3888373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41" name="Linea di collegamento"/>
          <p:cNvCxnSpPr>
            <a:stCxn id="526" idx="0"/>
            <a:endCxn id="535" idx="0"/>
          </p:cNvCxnSpPr>
          <p:nvPr/>
        </p:nvCxnSpPr>
        <p:spPr>
          <a:xfrm>
            <a:off x="1925242" y="9881134"/>
            <a:ext cx="3888373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42" name="Linea di collegamento"/>
          <p:cNvCxnSpPr>
            <a:stCxn id="535" idx="0"/>
            <a:endCxn id="527" idx="0"/>
          </p:cNvCxnSpPr>
          <p:nvPr/>
        </p:nvCxnSpPr>
        <p:spPr>
          <a:xfrm flipH="1">
            <a:off x="1925242" y="9881134"/>
            <a:ext cx="3888373" cy="168134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43" name="Linea di collegamento"/>
          <p:cNvCxnSpPr>
            <a:stCxn id="534" idx="0"/>
            <a:endCxn id="532" idx="0"/>
          </p:cNvCxnSpPr>
          <p:nvPr/>
        </p:nvCxnSpPr>
        <p:spPr>
          <a:xfrm>
            <a:off x="5813614" y="6431717"/>
            <a:ext cx="3888372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44" name="Linea di collegamento"/>
          <p:cNvCxnSpPr>
            <a:stCxn id="531" idx="0"/>
            <a:endCxn id="535" idx="0"/>
          </p:cNvCxnSpPr>
          <p:nvPr/>
        </p:nvCxnSpPr>
        <p:spPr>
          <a:xfrm flipH="1">
            <a:off x="5813614" y="6431717"/>
            <a:ext cx="3888372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45" name="Linea di collegamento"/>
          <p:cNvCxnSpPr>
            <a:stCxn id="534" idx="0"/>
            <a:endCxn id="531" idx="0"/>
          </p:cNvCxnSpPr>
          <p:nvPr/>
        </p:nvCxnSpPr>
        <p:spPr>
          <a:xfrm>
            <a:off x="5813614" y="6431717"/>
            <a:ext cx="3888372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46" name="Linea di collegamento"/>
          <p:cNvCxnSpPr>
            <a:stCxn id="535" idx="0"/>
            <a:endCxn id="532" idx="0"/>
          </p:cNvCxnSpPr>
          <p:nvPr/>
        </p:nvCxnSpPr>
        <p:spPr>
          <a:xfrm>
            <a:off x="5813614" y="9881134"/>
            <a:ext cx="3888372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47" name="Linea di collegamento"/>
          <p:cNvCxnSpPr>
            <a:stCxn id="534" idx="0"/>
            <a:endCxn id="527" idx="0"/>
          </p:cNvCxnSpPr>
          <p:nvPr/>
        </p:nvCxnSpPr>
        <p:spPr>
          <a:xfrm flipH="1">
            <a:off x="1925242" y="6431717"/>
            <a:ext cx="3888373" cy="5130765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48" name="Linea di collegamento"/>
          <p:cNvCxnSpPr>
            <a:stCxn id="524" idx="0"/>
            <a:endCxn id="535" idx="0"/>
          </p:cNvCxnSpPr>
          <p:nvPr/>
        </p:nvCxnSpPr>
        <p:spPr>
          <a:xfrm>
            <a:off x="1925242" y="6431717"/>
            <a:ext cx="3888373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49" name="Linea di collegamento"/>
          <p:cNvCxnSpPr>
            <a:stCxn id="535" idx="0"/>
            <a:endCxn id="525" idx="0"/>
          </p:cNvCxnSpPr>
          <p:nvPr/>
        </p:nvCxnSpPr>
        <p:spPr>
          <a:xfrm flipH="1" flipV="1">
            <a:off x="1925242" y="4750369"/>
            <a:ext cx="3888373" cy="5130766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50" name="Rectangle 31"/>
          <p:cNvSpPr txBox="1"/>
          <p:nvPr/>
        </p:nvSpPr>
        <p:spPr>
          <a:xfrm>
            <a:off x="1314446" y="3098232"/>
            <a:ext cx="122159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551" name="Rectangle 31"/>
          <p:cNvSpPr txBox="1"/>
          <p:nvPr/>
        </p:nvSpPr>
        <p:spPr>
          <a:xfrm>
            <a:off x="8928454" y="3098232"/>
            <a:ext cx="154706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552" name="Rectangle 31"/>
          <p:cNvSpPr txBox="1"/>
          <p:nvPr/>
        </p:nvSpPr>
        <p:spPr>
          <a:xfrm>
            <a:off x="5040083" y="3098232"/>
            <a:ext cx="154706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Hidden</a:t>
            </a:r>
          </a:p>
        </p:txBody>
      </p:sp>
      <p:sp>
        <p:nvSpPr>
          <p:cNvPr id="553" name="Rectangle 31"/>
          <p:cNvSpPr txBox="1"/>
          <p:nvPr/>
        </p:nvSpPr>
        <p:spPr>
          <a:xfrm>
            <a:off x="12923606" y="7018506"/>
            <a:ext cx="10037336" cy="172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535353"/>
                </a:solidFill>
              </a:defRPr>
            </a:pPr>
            <a:r>
              <a:t>Metrica: </a:t>
            </a:r>
            <a:r>
              <a:rPr b="1" i="1"/>
              <a:t>Top-5 accuracy</a:t>
            </a:r>
            <a:endParaRPr b="1" i="1"/>
          </a:p>
          <a:p>
            <a:pPr>
              <a:defRPr>
                <a:solidFill>
                  <a:srgbClr val="535353"/>
                </a:solidFill>
              </a:defRPr>
            </a:pPr>
            <a:endParaRPr b="1"/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L’esito corretto deve essere tra i primi cinque</a:t>
            </a:r>
          </a:p>
        </p:txBody>
      </p:sp>
      <p:sp>
        <p:nvSpPr>
          <p:cNvPr id="554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8/13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62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559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557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STRUTTURA NN</a:t>
                </a:r>
              </a:p>
            </p:txBody>
          </p:sp>
          <p:sp>
            <p:nvSpPr>
              <p:cNvPr id="558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DEEP NEURAL NETWORK</a:t>
                </a:r>
              </a:p>
            </p:txBody>
          </p:sp>
        </p:grpSp>
        <p:sp>
          <p:nvSpPr>
            <p:cNvPr id="560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1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63" name="Cerchio"/>
          <p:cNvSpPr/>
          <p:nvPr/>
        </p:nvSpPr>
        <p:spPr>
          <a:xfrm>
            <a:off x="1290242" y="5796717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4" name="Cerchio"/>
          <p:cNvSpPr/>
          <p:nvPr/>
        </p:nvSpPr>
        <p:spPr>
          <a:xfrm>
            <a:off x="1290242" y="4115369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5" name="Cerchio"/>
          <p:cNvSpPr/>
          <p:nvPr/>
        </p:nvSpPr>
        <p:spPr>
          <a:xfrm>
            <a:off x="1290242" y="9246134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6" name="Cerchio"/>
          <p:cNvSpPr/>
          <p:nvPr/>
        </p:nvSpPr>
        <p:spPr>
          <a:xfrm>
            <a:off x="1290242" y="10927481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7" name="Rectangle 31"/>
          <p:cNvSpPr txBox="1"/>
          <p:nvPr/>
        </p:nvSpPr>
        <p:spPr>
          <a:xfrm>
            <a:off x="1258492" y="12488179"/>
            <a:ext cx="133350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1X54</a:t>
            </a:r>
          </a:p>
        </p:txBody>
      </p:sp>
      <p:sp>
        <p:nvSpPr>
          <p:cNvPr id="568" name="Rectangle 31"/>
          <p:cNvSpPr txBox="1"/>
          <p:nvPr/>
        </p:nvSpPr>
        <p:spPr>
          <a:xfrm>
            <a:off x="9035235" y="12488179"/>
            <a:ext cx="133350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1X12</a:t>
            </a:r>
          </a:p>
        </p:txBody>
      </p:sp>
      <p:sp>
        <p:nvSpPr>
          <p:cNvPr id="569" name="Rectangle 31"/>
          <p:cNvSpPr txBox="1"/>
          <p:nvPr/>
        </p:nvSpPr>
        <p:spPr>
          <a:xfrm>
            <a:off x="1595452" y="7189956"/>
            <a:ext cx="659582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570" name="Cerchio"/>
          <p:cNvSpPr/>
          <p:nvPr/>
        </p:nvSpPr>
        <p:spPr>
          <a:xfrm>
            <a:off x="9066985" y="5796717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1" name="Cerchio"/>
          <p:cNvSpPr/>
          <p:nvPr/>
        </p:nvSpPr>
        <p:spPr>
          <a:xfrm>
            <a:off x="9066985" y="9246134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2" name="Rectangle 31"/>
          <p:cNvSpPr txBox="1"/>
          <p:nvPr/>
        </p:nvSpPr>
        <p:spPr>
          <a:xfrm>
            <a:off x="9462950" y="7189956"/>
            <a:ext cx="478070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573" name="Cerchio"/>
          <p:cNvSpPr/>
          <p:nvPr/>
        </p:nvSpPr>
        <p:spPr>
          <a:xfrm>
            <a:off x="5178614" y="5796717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4" name="Cerchio"/>
          <p:cNvSpPr/>
          <p:nvPr/>
        </p:nvSpPr>
        <p:spPr>
          <a:xfrm>
            <a:off x="5178614" y="9246134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5" name="Rectangle 31"/>
          <p:cNvSpPr txBox="1"/>
          <p:nvPr/>
        </p:nvSpPr>
        <p:spPr>
          <a:xfrm>
            <a:off x="5483823" y="7215356"/>
            <a:ext cx="659582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576" name="Rectangle 31"/>
          <p:cNvSpPr txBox="1"/>
          <p:nvPr/>
        </p:nvSpPr>
        <p:spPr>
          <a:xfrm>
            <a:off x="5279245" y="12488179"/>
            <a:ext cx="106873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94949"/>
                </a:solidFill>
              </a:defRPr>
            </a:pPr>
            <a:r>
              <a:t>3X</a:t>
            </a:r>
            <a:r>
              <a:rPr b="1"/>
              <a:t>?</a:t>
            </a:r>
          </a:p>
        </p:txBody>
      </p:sp>
      <p:cxnSp>
        <p:nvCxnSpPr>
          <p:cNvPr id="577" name="Linea di collegamento"/>
          <p:cNvCxnSpPr>
            <a:stCxn id="573" idx="0"/>
            <a:endCxn id="564" idx="0"/>
          </p:cNvCxnSpPr>
          <p:nvPr/>
        </p:nvCxnSpPr>
        <p:spPr>
          <a:xfrm flipH="1" flipV="1">
            <a:off x="1925242" y="4750369"/>
            <a:ext cx="3888373" cy="1681349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78" name="Linea di collegamento"/>
          <p:cNvCxnSpPr>
            <a:stCxn id="563" idx="0"/>
            <a:endCxn id="573" idx="0"/>
          </p:cNvCxnSpPr>
          <p:nvPr/>
        </p:nvCxnSpPr>
        <p:spPr>
          <a:xfrm>
            <a:off x="1925242" y="6431717"/>
            <a:ext cx="3888373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79" name="Linea di collegamento"/>
          <p:cNvCxnSpPr>
            <a:stCxn id="565" idx="0"/>
            <a:endCxn id="573" idx="0"/>
          </p:cNvCxnSpPr>
          <p:nvPr/>
        </p:nvCxnSpPr>
        <p:spPr>
          <a:xfrm flipV="1">
            <a:off x="1925242" y="6431717"/>
            <a:ext cx="3888373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80" name="Linea di collegamento"/>
          <p:cNvCxnSpPr>
            <a:stCxn id="565" idx="0"/>
            <a:endCxn id="574" idx="0"/>
          </p:cNvCxnSpPr>
          <p:nvPr/>
        </p:nvCxnSpPr>
        <p:spPr>
          <a:xfrm>
            <a:off x="1925242" y="9881134"/>
            <a:ext cx="3888373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81" name="Linea di collegamento"/>
          <p:cNvCxnSpPr>
            <a:stCxn id="574" idx="0"/>
            <a:endCxn id="566" idx="0"/>
          </p:cNvCxnSpPr>
          <p:nvPr/>
        </p:nvCxnSpPr>
        <p:spPr>
          <a:xfrm flipH="1">
            <a:off x="1925242" y="9881134"/>
            <a:ext cx="3888373" cy="168134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82" name="Linea di collegamento"/>
          <p:cNvCxnSpPr>
            <a:stCxn id="573" idx="0"/>
            <a:endCxn id="571" idx="0"/>
          </p:cNvCxnSpPr>
          <p:nvPr/>
        </p:nvCxnSpPr>
        <p:spPr>
          <a:xfrm>
            <a:off x="5813614" y="6431717"/>
            <a:ext cx="3888372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83" name="Linea di collegamento"/>
          <p:cNvCxnSpPr>
            <a:stCxn id="570" idx="0"/>
            <a:endCxn id="574" idx="0"/>
          </p:cNvCxnSpPr>
          <p:nvPr/>
        </p:nvCxnSpPr>
        <p:spPr>
          <a:xfrm flipH="1">
            <a:off x="5813614" y="6431717"/>
            <a:ext cx="3888372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84" name="Linea di collegamento"/>
          <p:cNvCxnSpPr>
            <a:stCxn id="573" idx="0"/>
            <a:endCxn id="570" idx="0"/>
          </p:cNvCxnSpPr>
          <p:nvPr/>
        </p:nvCxnSpPr>
        <p:spPr>
          <a:xfrm>
            <a:off x="5813614" y="6431717"/>
            <a:ext cx="3888372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85" name="Linea di collegamento"/>
          <p:cNvCxnSpPr>
            <a:stCxn id="574" idx="0"/>
            <a:endCxn id="571" idx="0"/>
          </p:cNvCxnSpPr>
          <p:nvPr/>
        </p:nvCxnSpPr>
        <p:spPr>
          <a:xfrm>
            <a:off x="5813614" y="9881134"/>
            <a:ext cx="3888372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86" name="Linea di collegamento"/>
          <p:cNvCxnSpPr>
            <a:stCxn id="573" idx="0"/>
            <a:endCxn id="566" idx="0"/>
          </p:cNvCxnSpPr>
          <p:nvPr/>
        </p:nvCxnSpPr>
        <p:spPr>
          <a:xfrm flipH="1">
            <a:off x="1925242" y="6431717"/>
            <a:ext cx="3888373" cy="5130765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87" name="Linea di collegamento"/>
          <p:cNvCxnSpPr>
            <a:stCxn id="563" idx="0"/>
            <a:endCxn id="574" idx="0"/>
          </p:cNvCxnSpPr>
          <p:nvPr/>
        </p:nvCxnSpPr>
        <p:spPr>
          <a:xfrm>
            <a:off x="1925242" y="6431717"/>
            <a:ext cx="3888373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588" name="Linea di collegamento"/>
          <p:cNvCxnSpPr>
            <a:stCxn id="574" idx="0"/>
            <a:endCxn id="564" idx="0"/>
          </p:cNvCxnSpPr>
          <p:nvPr/>
        </p:nvCxnSpPr>
        <p:spPr>
          <a:xfrm flipH="1" flipV="1">
            <a:off x="1925242" y="4750369"/>
            <a:ext cx="3888373" cy="5130766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89" name="Rectangle 31"/>
          <p:cNvSpPr txBox="1"/>
          <p:nvPr/>
        </p:nvSpPr>
        <p:spPr>
          <a:xfrm>
            <a:off x="1314446" y="3098232"/>
            <a:ext cx="122159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590" name="Rectangle 31"/>
          <p:cNvSpPr txBox="1"/>
          <p:nvPr/>
        </p:nvSpPr>
        <p:spPr>
          <a:xfrm>
            <a:off x="8928454" y="3098232"/>
            <a:ext cx="154706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591" name="Rectangle 31"/>
          <p:cNvSpPr txBox="1"/>
          <p:nvPr/>
        </p:nvSpPr>
        <p:spPr>
          <a:xfrm>
            <a:off x="5040083" y="3098232"/>
            <a:ext cx="154706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Hidden</a:t>
            </a:r>
          </a:p>
        </p:txBody>
      </p:sp>
      <p:sp>
        <p:nvSpPr>
          <p:cNvPr id="592" name="Rectangle 31"/>
          <p:cNvSpPr txBox="1"/>
          <p:nvPr/>
        </p:nvSpPr>
        <p:spPr>
          <a:xfrm>
            <a:off x="12923606" y="6447006"/>
            <a:ext cx="10037336" cy="336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535353"/>
                </a:solidFill>
              </a:defRPr>
            </a:pPr>
            <a:r>
              <a:t>Ottimizzatore: </a:t>
            </a:r>
            <a:r>
              <a:rPr b="1" i="1"/>
              <a:t>Adam</a:t>
            </a:r>
            <a:endParaRPr b="1" i="1"/>
          </a:p>
          <a:p>
            <a:pPr>
              <a:defRPr>
                <a:solidFill>
                  <a:srgbClr val="535353"/>
                </a:solidFill>
              </a:defRPr>
            </a:pPr>
            <a:endParaRPr b="1"/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Computazionalmente efficiente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Richiede poca memoria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Adatto per problemi con elevato numero di parametri e dati</a:t>
            </a:r>
          </a:p>
        </p:txBody>
      </p:sp>
      <p:sp>
        <p:nvSpPr>
          <p:cNvPr id="593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8/13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01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598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596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STRUTTURA NN</a:t>
                </a:r>
              </a:p>
            </p:txBody>
          </p:sp>
          <p:sp>
            <p:nvSpPr>
              <p:cNvPr id="597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DEEP NEURAL NETWORK</a:t>
                </a:r>
              </a:p>
            </p:txBody>
          </p:sp>
        </p:grpSp>
        <p:sp>
          <p:nvSpPr>
            <p:cNvPr id="599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0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31" name="Gruppo"/>
          <p:cNvGrpSpPr/>
          <p:nvPr/>
        </p:nvGrpSpPr>
        <p:grpSpPr>
          <a:xfrm>
            <a:off x="1258492" y="3098231"/>
            <a:ext cx="9217025" cy="10027489"/>
            <a:chOff x="0" y="0"/>
            <a:chExt cx="9217023" cy="10027487"/>
          </a:xfrm>
        </p:grpSpPr>
        <p:sp>
          <p:nvSpPr>
            <p:cNvPr id="602" name="Cerchio"/>
            <p:cNvSpPr/>
            <p:nvPr/>
          </p:nvSpPr>
          <p:spPr>
            <a:xfrm>
              <a:off x="31750" y="2698485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3" name="Cerchio"/>
            <p:cNvSpPr/>
            <p:nvPr/>
          </p:nvSpPr>
          <p:spPr>
            <a:xfrm>
              <a:off x="31750" y="1017137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4" name="Cerchio"/>
            <p:cNvSpPr/>
            <p:nvPr/>
          </p:nvSpPr>
          <p:spPr>
            <a:xfrm>
              <a:off x="31750" y="6147903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5" name="Cerchio"/>
            <p:cNvSpPr/>
            <p:nvPr/>
          </p:nvSpPr>
          <p:spPr>
            <a:xfrm>
              <a:off x="31750" y="7829250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6" name="Rectangle 31"/>
            <p:cNvSpPr txBox="1"/>
            <p:nvPr/>
          </p:nvSpPr>
          <p:spPr>
            <a:xfrm>
              <a:off x="0" y="9389947"/>
              <a:ext cx="133350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1X54</a:t>
              </a:r>
            </a:p>
          </p:txBody>
        </p:sp>
        <p:sp>
          <p:nvSpPr>
            <p:cNvPr id="607" name="Rectangle 31"/>
            <p:cNvSpPr txBox="1"/>
            <p:nvPr/>
          </p:nvSpPr>
          <p:spPr>
            <a:xfrm>
              <a:off x="7776742" y="9389947"/>
              <a:ext cx="133350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1X12</a:t>
              </a:r>
            </a:p>
          </p:txBody>
        </p:sp>
        <p:sp>
          <p:nvSpPr>
            <p:cNvPr id="608" name="Rectangle 31"/>
            <p:cNvSpPr txBox="1"/>
            <p:nvPr/>
          </p:nvSpPr>
          <p:spPr>
            <a:xfrm>
              <a:off x="336959" y="4091724"/>
              <a:ext cx="659582" cy="188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</p:txBody>
        </p:sp>
        <p:sp>
          <p:nvSpPr>
            <p:cNvPr id="609" name="Cerchio"/>
            <p:cNvSpPr/>
            <p:nvPr/>
          </p:nvSpPr>
          <p:spPr>
            <a:xfrm>
              <a:off x="7808492" y="2698485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0" name="Cerchio"/>
            <p:cNvSpPr/>
            <p:nvPr/>
          </p:nvSpPr>
          <p:spPr>
            <a:xfrm>
              <a:off x="7808492" y="6147903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1" name="Rectangle 31"/>
            <p:cNvSpPr txBox="1"/>
            <p:nvPr/>
          </p:nvSpPr>
          <p:spPr>
            <a:xfrm>
              <a:off x="8204457" y="4091724"/>
              <a:ext cx="478070" cy="188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</p:txBody>
        </p:sp>
        <p:sp>
          <p:nvSpPr>
            <p:cNvPr id="612" name="Cerchio"/>
            <p:cNvSpPr/>
            <p:nvPr/>
          </p:nvSpPr>
          <p:spPr>
            <a:xfrm>
              <a:off x="3920121" y="2698485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3" name="Cerchio"/>
            <p:cNvSpPr/>
            <p:nvPr/>
          </p:nvSpPr>
          <p:spPr>
            <a:xfrm>
              <a:off x="3920121" y="6147903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4" name="Rectangle 31"/>
            <p:cNvSpPr txBox="1"/>
            <p:nvPr/>
          </p:nvSpPr>
          <p:spPr>
            <a:xfrm>
              <a:off x="4225330" y="4117124"/>
              <a:ext cx="659582" cy="188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</p:txBody>
        </p:sp>
        <p:sp>
          <p:nvSpPr>
            <p:cNvPr id="615" name="Rectangle 31"/>
            <p:cNvSpPr txBox="1"/>
            <p:nvPr/>
          </p:nvSpPr>
          <p:spPr>
            <a:xfrm>
              <a:off x="4020753" y="9389947"/>
              <a:ext cx="10687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494949"/>
                  </a:solidFill>
                </a:defRPr>
              </a:pPr>
              <a:r>
                <a:t>3X</a:t>
              </a:r>
              <a:r>
                <a:rPr b="1"/>
                <a:t>?</a:t>
              </a:r>
            </a:p>
          </p:txBody>
        </p:sp>
        <p:cxnSp>
          <p:nvCxnSpPr>
            <p:cNvPr id="616" name="Linea di collegamento"/>
            <p:cNvCxnSpPr>
              <a:stCxn id="612" idx="0"/>
              <a:endCxn id="603" idx="0"/>
            </p:cNvCxnSpPr>
            <p:nvPr/>
          </p:nvCxnSpPr>
          <p:spPr>
            <a:xfrm flipH="1" flipV="1">
              <a:off x="666750" y="1652137"/>
              <a:ext cx="3888372" cy="168134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17" name="Linea di collegamento"/>
            <p:cNvCxnSpPr>
              <a:stCxn id="602" idx="0"/>
              <a:endCxn id="612" idx="0"/>
            </p:cNvCxnSpPr>
            <p:nvPr/>
          </p:nvCxnSpPr>
          <p:spPr>
            <a:xfrm>
              <a:off x="666750" y="3333485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18" name="Linea di collegamento"/>
            <p:cNvCxnSpPr>
              <a:stCxn id="604" idx="0"/>
              <a:endCxn id="612" idx="0"/>
            </p:cNvCxnSpPr>
            <p:nvPr/>
          </p:nvCxnSpPr>
          <p:spPr>
            <a:xfrm flipV="1">
              <a:off x="666750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19" name="Linea di collegamento"/>
            <p:cNvCxnSpPr>
              <a:stCxn id="604" idx="0"/>
              <a:endCxn id="613" idx="0"/>
            </p:cNvCxnSpPr>
            <p:nvPr/>
          </p:nvCxnSpPr>
          <p:spPr>
            <a:xfrm>
              <a:off x="666750" y="6782903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20" name="Linea di collegamento"/>
            <p:cNvCxnSpPr>
              <a:stCxn id="613" idx="0"/>
              <a:endCxn id="605" idx="0"/>
            </p:cNvCxnSpPr>
            <p:nvPr/>
          </p:nvCxnSpPr>
          <p:spPr>
            <a:xfrm flipH="1">
              <a:off x="666750" y="6782903"/>
              <a:ext cx="3888372" cy="1681348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21" name="Linea di collegamento"/>
            <p:cNvCxnSpPr>
              <a:stCxn id="612" idx="0"/>
              <a:endCxn id="610" idx="0"/>
            </p:cNvCxnSpPr>
            <p:nvPr/>
          </p:nvCxnSpPr>
          <p:spPr>
            <a:xfrm>
              <a:off x="4555121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22" name="Linea di collegamento"/>
            <p:cNvCxnSpPr>
              <a:stCxn id="609" idx="0"/>
              <a:endCxn id="613" idx="0"/>
            </p:cNvCxnSpPr>
            <p:nvPr/>
          </p:nvCxnSpPr>
          <p:spPr>
            <a:xfrm flipH="1">
              <a:off x="4555121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23" name="Linea di collegamento"/>
            <p:cNvCxnSpPr>
              <a:stCxn id="612" idx="0"/>
              <a:endCxn id="609" idx="0"/>
            </p:cNvCxnSpPr>
            <p:nvPr/>
          </p:nvCxnSpPr>
          <p:spPr>
            <a:xfrm>
              <a:off x="4555121" y="3333485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24" name="Linea di collegamento"/>
            <p:cNvCxnSpPr>
              <a:stCxn id="613" idx="0"/>
              <a:endCxn id="610" idx="0"/>
            </p:cNvCxnSpPr>
            <p:nvPr/>
          </p:nvCxnSpPr>
          <p:spPr>
            <a:xfrm>
              <a:off x="4555121" y="6782903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25" name="Linea di collegamento"/>
            <p:cNvCxnSpPr>
              <a:stCxn id="612" idx="0"/>
              <a:endCxn id="605" idx="0"/>
            </p:cNvCxnSpPr>
            <p:nvPr/>
          </p:nvCxnSpPr>
          <p:spPr>
            <a:xfrm flipH="1">
              <a:off x="666750" y="3333485"/>
              <a:ext cx="3888372" cy="5130766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26" name="Linea di collegamento"/>
            <p:cNvCxnSpPr>
              <a:stCxn id="602" idx="0"/>
              <a:endCxn id="613" idx="0"/>
            </p:cNvCxnSpPr>
            <p:nvPr/>
          </p:nvCxnSpPr>
          <p:spPr>
            <a:xfrm>
              <a:off x="666750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27" name="Linea di collegamento"/>
            <p:cNvCxnSpPr>
              <a:stCxn id="613" idx="0"/>
              <a:endCxn id="603" idx="0"/>
            </p:cNvCxnSpPr>
            <p:nvPr/>
          </p:nvCxnSpPr>
          <p:spPr>
            <a:xfrm flipH="1" flipV="1">
              <a:off x="666750" y="1652137"/>
              <a:ext cx="3888372" cy="5130767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sp>
          <p:nvSpPr>
            <p:cNvPr id="628" name="Rectangle 31"/>
            <p:cNvSpPr txBox="1"/>
            <p:nvPr/>
          </p:nvSpPr>
          <p:spPr>
            <a:xfrm>
              <a:off x="55953" y="0"/>
              <a:ext cx="1221594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A7A7A7"/>
                  </a:solidFill>
                </a:defRPr>
              </a:lvl1pPr>
            </a:lstStyle>
            <a:p>
              <a:pPr/>
              <a:r>
                <a:t>Input</a:t>
              </a:r>
            </a:p>
          </p:txBody>
        </p:sp>
        <p:sp>
          <p:nvSpPr>
            <p:cNvPr id="629" name="Rectangle 31"/>
            <p:cNvSpPr txBox="1"/>
            <p:nvPr/>
          </p:nvSpPr>
          <p:spPr>
            <a:xfrm>
              <a:off x="7669961" y="0"/>
              <a:ext cx="1547063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A7A7A7"/>
                  </a:solidFill>
                </a:defRPr>
              </a:lvl1pPr>
            </a:lstStyle>
            <a:p>
              <a:pPr/>
              <a:r>
                <a:t>Output</a:t>
              </a:r>
            </a:p>
          </p:txBody>
        </p:sp>
        <p:sp>
          <p:nvSpPr>
            <p:cNvPr id="630" name="Rectangle 31"/>
            <p:cNvSpPr txBox="1"/>
            <p:nvPr/>
          </p:nvSpPr>
          <p:spPr>
            <a:xfrm>
              <a:off x="3781590" y="0"/>
              <a:ext cx="1547063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A7A7A7"/>
                  </a:solidFill>
                </a:defRPr>
              </a:lvl1pPr>
            </a:lstStyle>
            <a:p>
              <a:pPr/>
              <a:r>
                <a:t>Hidden</a:t>
              </a:r>
            </a:p>
          </p:txBody>
        </p:sp>
      </p:grpSp>
      <p:sp>
        <p:nvSpPr>
          <p:cNvPr id="632" name="Rectangle 31"/>
          <p:cNvSpPr txBox="1"/>
          <p:nvPr/>
        </p:nvSpPr>
        <p:spPr>
          <a:xfrm>
            <a:off x="12895980" y="6701005"/>
            <a:ext cx="10037335" cy="282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535353"/>
                </a:solidFill>
              </a:defRPr>
            </a:pPr>
            <a:r>
              <a:t>Struttura della rete:</a:t>
            </a:r>
            <a:endParaRPr b="1" i="1"/>
          </a:p>
          <a:p>
            <a:pPr>
              <a:defRPr>
                <a:solidFill>
                  <a:srgbClr val="535353"/>
                </a:solidFill>
              </a:defRPr>
            </a:pPr>
            <a:endParaRPr b="1"/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Neuroni di input: 54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Neuroni di output: 12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Numero di strati nascosti: 3</a:t>
            </a:r>
          </a:p>
        </p:txBody>
      </p:sp>
      <p:sp>
        <p:nvSpPr>
          <p:cNvPr id="633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8/13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41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638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636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STRUTTURA NN</a:t>
                </a:r>
              </a:p>
            </p:txBody>
          </p:sp>
          <p:sp>
            <p:nvSpPr>
              <p:cNvPr id="637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DEEP NEURAL NETWORK</a:t>
                </a:r>
              </a:p>
            </p:txBody>
          </p:sp>
        </p:grpSp>
        <p:sp>
          <p:nvSpPr>
            <p:cNvPr id="639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0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71" name="Gruppo"/>
          <p:cNvGrpSpPr/>
          <p:nvPr/>
        </p:nvGrpSpPr>
        <p:grpSpPr>
          <a:xfrm>
            <a:off x="1258492" y="3098231"/>
            <a:ext cx="9217025" cy="10027489"/>
            <a:chOff x="0" y="0"/>
            <a:chExt cx="9217023" cy="10027487"/>
          </a:xfrm>
        </p:grpSpPr>
        <p:sp>
          <p:nvSpPr>
            <p:cNvPr id="642" name="Cerchio"/>
            <p:cNvSpPr/>
            <p:nvPr/>
          </p:nvSpPr>
          <p:spPr>
            <a:xfrm>
              <a:off x="31750" y="2698485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3" name="Cerchio"/>
            <p:cNvSpPr/>
            <p:nvPr/>
          </p:nvSpPr>
          <p:spPr>
            <a:xfrm>
              <a:off x="31750" y="1017137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4" name="Cerchio"/>
            <p:cNvSpPr/>
            <p:nvPr/>
          </p:nvSpPr>
          <p:spPr>
            <a:xfrm>
              <a:off x="31750" y="6147903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5" name="Cerchio"/>
            <p:cNvSpPr/>
            <p:nvPr/>
          </p:nvSpPr>
          <p:spPr>
            <a:xfrm>
              <a:off x="31750" y="7829250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6" name="Rectangle 31"/>
            <p:cNvSpPr txBox="1"/>
            <p:nvPr/>
          </p:nvSpPr>
          <p:spPr>
            <a:xfrm>
              <a:off x="0" y="9389947"/>
              <a:ext cx="133350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1X54</a:t>
              </a:r>
            </a:p>
          </p:txBody>
        </p:sp>
        <p:sp>
          <p:nvSpPr>
            <p:cNvPr id="647" name="Rectangle 31"/>
            <p:cNvSpPr txBox="1"/>
            <p:nvPr/>
          </p:nvSpPr>
          <p:spPr>
            <a:xfrm>
              <a:off x="7776742" y="9389947"/>
              <a:ext cx="133350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1X12</a:t>
              </a:r>
            </a:p>
          </p:txBody>
        </p:sp>
        <p:sp>
          <p:nvSpPr>
            <p:cNvPr id="648" name="Rectangle 31"/>
            <p:cNvSpPr txBox="1"/>
            <p:nvPr/>
          </p:nvSpPr>
          <p:spPr>
            <a:xfrm>
              <a:off x="336959" y="4091724"/>
              <a:ext cx="659582" cy="188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</p:txBody>
        </p:sp>
        <p:sp>
          <p:nvSpPr>
            <p:cNvPr id="649" name="Cerchio"/>
            <p:cNvSpPr/>
            <p:nvPr/>
          </p:nvSpPr>
          <p:spPr>
            <a:xfrm>
              <a:off x="7808492" y="2698485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>
                  <a:alpha val="5122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50" name="Cerchio"/>
            <p:cNvSpPr/>
            <p:nvPr/>
          </p:nvSpPr>
          <p:spPr>
            <a:xfrm>
              <a:off x="7808492" y="6147903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>
                  <a:alpha val="5122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51" name="Rectangle 31"/>
            <p:cNvSpPr txBox="1"/>
            <p:nvPr/>
          </p:nvSpPr>
          <p:spPr>
            <a:xfrm>
              <a:off x="8204457" y="4091724"/>
              <a:ext cx="478070" cy="188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</p:txBody>
        </p:sp>
        <p:sp>
          <p:nvSpPr>
            <p:cNvPr id="652" name="Cerchio"/>
            <p:cNvSpPr/>
            <p:nvPr/>
          </p:nvSpPr>
          <p:spPr>
            <a:xfrm>
              <a:off x="3920121" y="2698485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53" name="Cerchio"/>
            <p:cNvSpPr/>
            <p:nvPr/>
          </p:nvSpPr>
          <p:spPr>
            <a:xfrm>
              <a:off x="3920121" y="6147903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54" name="Rectangle 31"/>
            <p:cNvSpPr txBox="1"/>
            <p:nvPr/>
          </p:nvSpPr>
          <p:spPr>
            <a:xfrm>
              <a:off x="4225330" y="4117124"/>
              <a:ext cx="659582" cy="188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</p:txBody>
        </p:sp>
        <p:sp>
          <p:nvSpPr>
            <p:cNvPr id="655" name="Rectangle 31"/>
            <p:cNvSpPr txBox="1"/>
            <p:nvPr/>
          </p:nvSpPr>
          <p:spPr>
            <a:xfrm>
              <a:off x="4020753" y="9389947"/>
              <a:ext cx="10687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494949"/>
                  </a:solidFill>
                </a:defRPr>
              </a:pPr>
              <a:r>
                <a:t>3X</a:t>
              </a:r>
              <a:r>
                <a:rPr b="1"/>
                <a:t>?</a:t>
              </a:r>
            </a:p>
          </p:txBody>
        </p:sp>
        <p:cxnSp>
          <p:nvCxnSpPr>
            <p:cNvPr id="656" name="Linea di collegamento"/>
            <p:cNvCxnSpPr>
              <a:stCxn id="652" idx="0"/>
              <a:endCxn id="643" idx="0"/>
            </p:cNvCxnSpPr>
            <p:nvPr/>
          </p:nvCxnSpPr>
          <p:spPr>
            <a:xfrm flipH="1" flipV="1">
              <a:off x="666750" y="1652137"/>
              <a:ext cx="3888372" cy="168134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57" name="Linea di collegamento"/>
            <p:cNvCxnSpPr>
              <a:stCxn id="642" idx="0"/>
              <a:endCxn id="652" idx="0"/>
            </p:cNvCxnSpPr>
            <p:nvPr/>
          </p:nvCxnSpPr>
          <p:spPr>
            <a:xfrm>
              <a:off x="666750" y="3333485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58" name="Linea di collegamento"/>
            <p:cNvCxnSpPr>
              <a:stCxn id="644" idx="0"/>
              <a:endCxn id="652" idx="0"/>
            </p:cNvCxnSpPr>
            <p:nvPr/>
          </p:nvCxnSpPr>
          <p:spPr>
            <a:xfrm flipV="1">
              <a:off x="666750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59" name="Linea di collegamento"/>
            <p:cNvCxnSpPr>
              <a:stCxn id="644" idx="0"/>
              <a:endCxn id="653" idx="0"/>
            </p:cNvCxnSpPr>
            <p:nvPr/>
          </p:nvCxnSpPr>
          <p:spPr>
            <a:xfrm>
              <a:off x="666750" y="6782903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60" name="Linea di collegamento"/>
            <p:cNvCxnSpPr>
              <a:stCxn id="653" idx="0"/>
              <a:endCxn id="645" idx="0"/>
            </p:cNvCxnSpPr>
            <p:nvPr/>
          </p:nvCxnSpPr>
          <p:spPr>
            <a:xfrm flipH="1">
              <a:off x="666750" y="6782903"/>
              <a:ext cx="3888372" cy="1681348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61" name="Linea di collegamento"/>
            <p:cNvCxnSpPr>
              <a:stCxn id="652" idx="0"/>
              <a:endCxn id="650" idx="0"/>
            </p:cNvCxnSpPr>
            <p:nvPr/>
          </p:nvCxnSpPr>
          <p:spPr>
            <a:xfrm>
              <a:off x="4555121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62" name="Linea di collegamento"/>
            <p:cNvCxnSpPr>
              <a:stCxn id="649" idx="0"/>
              <a:endCxn id="653" idx="0"/>
            </p:cNvCxnSpPr>
            <p:nvPr/>
          </p:nvCxnSpPr>
          <p:spPr>
            <a:xfrm flipH="1">
              <a:off x="4555121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63" name="Linea di collegamento"/>
            <p:cNvCxnSpPr>
              <a:stCxn id="652" idx="0"/>
              <a:endCxn id="649" idx="0"/>
            </p:cNvCxnSpPr>
            <p:nvPr/>
          </p:nvCxnSpPr>
          <p:spPr>
            <a:xfrm>
              <a:off x="4555121" y="3333485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64" name="Linea di collegamento"/>
            <p:cNvCxnSpPr>
              <a:stCxn id="653" idx="0"/>
              <a:endCxn id="650" idx="0"/>
            </p:cNvCxnSpPr>
            <p:nvPr/>
          </p:nvCxnSpPr>
          <p:spPr>
            <a:xfrm>
              <a:off x="4555121" y="6782903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65" name="Linea di collegamento"/>
            <p:cNvCxnSpPr>
              <a:stCxn id="652" idx="0"/>
              <a:endCxn id="645" idx="0"/>
            </p:cNvCxnSpPr>
            <p:nvPr/>
          </p:nvCxnSpPr>
          <p:spPr>
            <a:xfrm flipH="1">
              <a:off x="666750" y="3333485"/>
              <a:ext cx="3888372" cy="5130766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66" name="Linea di collegamento"/>
            <p:cNvCxnSpPr>
              <a:stCxn id="642" idx="0"/>
              <a:endCxn id="653" idx="0"/>
            </p:cNvCxnSpPr>
            <p:nvPr/>
          </p:nvCxnSpPr>
          <p:spPr>
            <a:xfrm>
              <a:off x="666750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667" name="Linea di collegamento"/>
            <p:cNvCxnSpPr>
              <a:stCxn id="653" idx="0"/>
              <a:endCxn id="643" idx="0"/>
            </p:cNvCxnSpPr>
            <p:nvPr/>
          </p:nvCxnSpPr>
          <p:spPr>
            <a:xfrm flipH="1" flipV="1">
              <a:off x="666750" y="1652137"/>
              <a:ext cx="3888372" cy="5130767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sp>
          <p:nvSpPr>
            <p:cNvPr id="668" name="Rectangle 31"/>
            <p:cNvSpPr txBox="1"/>
            <p:nvPr/>
          </p:nvSpPr>
          <p:spPr>
            <a:xfrm>
              <a:off x="55953" y="0"/>
              <a:ext cx="1221594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A7A7A7"/>
                  </a:solidFill>
                </a:defRPr>
              </a:lvl1pPr>
            </a:lstStyle>
            <a:p>
              <a:pPr/>
              <a:r>
                <a:t>Input</a:t>
              </a:r>
            </a:p>
          </p:txBody>
        </p:sp>
        <p:sp>
          <p:nvSpPr>
            <p:cNvPr id="669" name="Rectangle 31"/>
            <p:cNvSpPr txBox="1"/>
            <p:nvPr/>
          </p:nvSpPr>
          <p:spPr>
            <a:xfrm>
              <a:off x="7669961" y="0"/>
              <a:ext cx="1547063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A7A7A7"/>
                  </a:solidFill>
                </a:defRPr>
              </a:lvl1pPr>
            </a:lstStyle>
            <a:p>
              <a:pPr/>
              <a:r>
                <a:t>Output</a:t>
              </a:r>
            </a:p>
          </p:txBody>
        </p:sp>
        <p:sp>
          <p:nvSpPr>
            <p:cNvPr id="670" name="Rectangle 31"/>
            <p:cNvSpPr txBox="1"/>
            <p:nvPr/>
          </p:nvSpPr>
          <p:spPr>
            <a:xfrm>
              <a:off x="3781590" y="0"/>
              <a:ext cx="1547063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A7A7A7"/>
                  </a:solidFill>
                </a:defRPr>
              </a:lvl1pPr>
            </a:lstStyle>
            <a:p>
              <a:pPr/>
              <a:r>
                <a:t>Hidden</a:t>
              </a:r>
            </a:p>
          </p:txBody>
        </p:sp>
      </p:grpSp>
      <p:grpSp>
        <p:nvGrpSpPr>
          <p:cNvPr id="674" name="Gruppo"/>
          <p:cNvGrpSpPr/>
          <p:nvPr/>
        </p:nvGrpSpPr>
        <p:grpSpPr>
          <a:xfrm>
            <a:off x="13138264" y="4848194"/>
            <a:ext cx="10037336" cy="6527563"/>
            <a:chOff x="0" y="0"/>
            <a:chExt cx="10037334" cy="6527562"/>
          </a:xfrm>
        </p:grpSpPr>
        <p:sp>
          <p:nvSpPr>
            <p:cNvPr id="672" name="Rectangle 31"/>
            <p:cNvSpPr txBox="1"/>
            <p:nvPr/>
          </p:nvSpPr>
          <p:spPr>
            <a:xfrm>
              <a:off x="0" y="0"/>
              <a:ext cx="10037335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535353"/>
                  </a:solidFill>
                </a:defRPr>
              </a:pPr>
              <a:r>
                <a:t>Funzione di attivazione: </a:t>
              </a:r>
              <a:r>
                <a:rPr b="1" i="1"/>
                <a:t>Relu</a:t>
              </a:r>
            </a:p>
          </p:txBody>
        </p:sp>
        <p:pic>
          <p:nvPicPr>
            <p:cNvPr id="673" name="Line-Plot-of-Rectified-Linear-Activation-for-Negative-and-Positive-Inputs.png" descr="Line-Plot-of-Rectified-Linear-Activation-for-Negative-and-Positive-Inputs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361" t="9924" r="0" b="0"/>
            <a:stretch>
              <a:fillRect/>
            </a:stretch>
          </p:blipFill>
          <p:spPr>
            <a:xfrm>
              <a:off x="0" y="1144517"/>
              <a:ext cx="7301928" cy="53830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5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8/13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83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680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678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STRUTTURA NN</a:t>
                </a:r>
              </a:p>
            </p:txBody>
          </p:sp>
          <p:sp>
            <p:nvSpPr>
              <p:cNvPr id="679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DEEP NEURAL NETWORK</a:t>
                </a:r>
              </a:p>
            </p:txBody>
          </p:sp>
        </p:grpSp>
        <p:sp>
          <p:nvSpPr>
            <p:cNvPr id="681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2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84" name="Cerchio"/>
          <p:cNvSpPr/>
          <p:nvPr/>
        </p:nvSpPr>
        <p:spPr>
          <a:xfrm>
            <a:off x="1264842" y="5796717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>
                <a:alpha val="50000"/>
              </a:srgb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5" name="Cerchio"/>
          <p:cNvSpPr/>
          <p:nvPr/>
        </p:nvSpPr>
        <p:spPr>
          <a:xfrm>
            <a:off x="1264842" y="4115369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>
                <a:alpha val="50000"/>
              </a:srgb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6" name="Cerchio"/>
          <p:cNvSpPr/>
          <p:nvPr/>
        </p:nvSpPr>
        <p:spPr>
          <a:xfrm>
            <a:off x="1264842" y="9246134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>
                <a:alpha val="50000"/>
              </a:srgb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7" name="Cerchio"/>
          <p:cNvSpPr/>
          <p:nvPr/>
        </p:nvSpPr>
        <p:spPr>
          <a:xfrm>
            <a:off x="1264842" y="10927481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>
                <a:alpha val="50000"/>
              </a:srgb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8" name="Rectangle 31"/>
          <p:cNvSpPr txBox="1"/>
          <p:nvPr/>
        </p:nvSpPr>
        <p:spPr>
          <a:xfrm>
            <a:off x="1258492" y="12488179"/>
            <a:ext cx="133350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1X54</a:t>
            </a:r>
          </a:p>
        </p:txBody>
      </p:sp>
      <p:sp>
        <p:nvSpPr>
          <p:cNvPr id="689" name="Rectangle 31"/>
          <p:cNvSpPr txBox="1"/>
          <p:nvPr/>
        </p:nvSpPr>
        <p:spPr>
          <a:xfrm>
            <a:off x="9035235" y="12488179"/>
            <a:ext cx="133350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1X12</a:t>
            </a:r>
          </a:p>
        </p:txBody>
      </p:sp>
      <p:sp>
        <p:nvSpPr>
          <p:cNvPr id="690" name="Rectangle 31"/>
          <p:cNvSpPr txBox="1"/>
          <p:nvPr/>
        </p:nvSpPr>
        <p:spPr>
          <a:xfrm>
            <a:off x="1595452" y="7189956"/>
            <a:ext cx="659582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691" name="Cerchio"/>
          <p:cNvSpPr/>
          <p:nvPr/>
        </p:nvSpPr>
        <p:spPr>
          <a:xfrm>
            <a:off x="9066985" y="5796717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2" name="Cerchio"/>
          <p:cNvSpPr/>
          <p:nvPr/>
        </p:nvSpPr>
        <p:spPr>
          <a:xfrm>
            <a:off x="9066985" y="9246134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3" name="Rectangle 31"/>
          <p:cNvSpPr txBox="1"/>
          <p:nvPr/>
        </p:nvSpPr>
        <p:spPr>
          <a:xfrm>
            <a:off x="9462950" y="7189956"/>
            <a:ext cx="478070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694" name="Cerchio"/>
          <p:cNvSpPr/>
          <p:nvPr/>
        </p:nvSpPr>
        <p:spPr>
          <a:xfrm>
            <a:off x="5153214" y="5796717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>
                <a:alpha val="50000"/>
              </a:srgb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5" name="Cerchio"/>
          <p:cNvSpPr/>
          <p:nvPr/>
        </p:nvSpPr>
        <p:spPr>
          <a:xfrm>
            <a:off x="5153214" y="9246134"/>
            <a:ext cx="1270001" cy="1270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000000">
                <a:alpha val="50000"/>
              </a:srgb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6" name="Rectangle 31"/>
          <p:cNvSpPr txBox="1"/>
          <p:nvPr/>
        </p:nvSpPr>
        <p:spPr>
          <a:xfrm>
            <a:off x="5483823" y="7215356"/>
            <a:ext cx="659582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  <a:p>
            <a:pPr algn="ctr">
              <a:defRPr b="1" sz="3900">
                <a:solidFill>
                  <a:srgbClr val="494949"/>
                </a:solidFill>
              </a:defRPr>
            </a:pPr>
            <a:r>
              <a:t>.</a:t>
            </a:r>
          </a:p>
        </p:txBody>
      </p:sp>
      <p:sp>
        <p:nvSpPr>
          <p:cNvPr id="697" name="Rectangle 31"/>
          <p:cNvSpPr txBox="1"/>
          <p:nvPr/>
        </p:nvSpPr>
        <p:spPr>
          <a:xfrm>
            <a:off x="5279245" y="12488179"/>
            <a:ext cx="106873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94949"/>
                </a:solidFill>
              </a:defRPr>
            </a:pPr>
            <a:r>
              <a:t>3X</a:t>
            </a:r>
            <a:r>
              <a:rPr b="1"/>
              <a:t>?</a:t>
            </a:r>
          </a:p>
        </p:txBody>
      </p:sp>
      <p:cxnSp>
        <p:nvCxnSpPr>
          <p:cNvPr id="698" name="Linea di collegamento"/>
          <p:cNvCxnSpPr>
            <a:stCxn id="694" idx="0"/>
            <a:endCxn id="685" idx="0"/>
          </p:cNvCxnSpPr>
          <p:nvPr/>
        </p:nvCxnSpPr>
        <p:spPr>
          <a:xfrm flipH="1" flipV="1">
            <a:off x="1899842" y="4750369"/>
            <a:ext cx="3888373" cy="1681349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699" name="Linea di collegamento"/>
          <p:cNvCxnSpPr>
            <a:stCxn id="684" idx="0"/>
            <a:endCxn id="694" idx="0"/>
          </p:cNvCxnSpPr>
          <p:nvPr/>
        </p:nvCxnSpPr>
        <p:spPr>
          <a:xfrm>
            <a:off x="1899842" y="6431717"/>
            <a:ext cx="3888373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700" name="Linea di collegamento"/>
          <p:cNvCxnSpPr>
            <a:stCxn id="686" idx="0"/>
            <a:endCxn id="694" idx="0"/>
          </p:cNvCxnSpPr>
          <p:nvPr/>
        </p:nvCxnSpPr>
        <p:spPr>
          <a:xfrm flipV="1">
            <a:off x="1899842" y="6431717"/>
            <a:ext cx="3888373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701" name="Linea di collegamento"/>
          <p:cNvCxnSpPr>
            <a:stCxn id="686" idx="0"/>
            <a:endCxn id="695" idx="0"/>
          </p:cNvCxnSpPr>
          <p:nvPr/>
        </p:nvCxnSpPr>
        <p:spPr>
          <a:xfrm>
            <a:off x="1899842" y="9881134"/>
            <a:ext cx="3888373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702" name="Linea di collegamento"/>
          <p:cNvCxnSpPr>
            <a:stCxn id="695" idx="0"/>
            <a:endCxn id="687" idx="0"/>
          </p:cNvCxnSpPr>
          <p:nvPr/>
        </p:nvCxnSpPr>
        <p:spPr>
          <a:xfrm flipH="1">
            <a:off x="1899842" y="9881134"/>
            <a:ext cx="3888373" cy="168134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703" name="Linea di collegamento"/>
          <p:cNvCxnSpPr>
            <a:stCxn id="694" idx="0"/>
            <a:endCxn id="692" idx="0"/>
          </p:cNvCxnSpPr>
          <p:nvPr/>
        </p:nvCxnSpPr>
        <p:spPr>
          <a:xfrm>
            <a:off x="5788214" y="6431717"/>
            <a:ext cx="3913772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704" name="Linea di collegamento"/>
          <p:cNvCxnSpPr>
            <a:stCxn id="691" idx="0"/>
            <a:endCxn id="695" idx="0"/>
          </p:cNvCxnSpPr>
          <p:nvPr/>
        </p:nvCxnSpPr>
        <p:spPr>
          <a:xfrm flipH="1">
            <a:off x="5788214" y="6431717"/>
            <a:ext cx="3913772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705" name="Linea di collegamento"/>
          <p:cNvCxnSpPr>
            <a:stCxn id="694" idx="0"/>
            <a:endCxn id="691" idx="0"/>
          </p:cNvCxnSpPr>
          <p:nvPr/>
        </p:nvCxnSpPr>
        <p:spPr>
          <a:xfrm>
            <a:off x="5788214" y="6431717"/>
            <a:ext cx="3913772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706" name="Linea di collegamento"/>
          <p:cNvCxnSpPr>
            <a:stCxn id="695" idx="0"/>
            <a:endCxn id="692" idx="0"/>
          </p:cNvCxnSpPr>
          <p:nvPr/>
        </p:nvCxnSpPr>
        <p:spPr>
          <a:xfrm>
            <a:off x="5788214" y="9881134"/>
            <a:ext cx="3913772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707" name="Linea di collegamento"/>
          <p:cNvCxnSpPr>
            <a:stCxn id="694" idx="0"/>
            <a:endCxn id="687" idx="0"/>
          </p:cNvCxnSpPr>
          <p:nvPr/>
        </p:nvCxnSpPr>
        <p:spPr>
          <a:xfrm flipH="1">
            <a:off x="1899842" y="6431717"/>
            <a:ext cx="3888373" cy="5130765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708" name="Linea di collegamento"/>
          <p:cNvCxnSpPr>
            <a:stCxn id="684" idx="0"/>
            <a:endCxn id="695" idx="0"/>
          </p:cNvCxnSpPr>
          <p:nvPr/>
        </p:nvCxnSpPr>
        <p:spPr>
          <a:xfrm>
            <a:off x="1899842" y="6431717"/>
            <a:ext cx="3888373" cy="3449418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709" name="Linea di collegamento"/>
          <p:cNvCxnSpPr>
            <a:stCxn id="695" idx="0"/>
            <a:endCxn id="685" idx="0"/>
          </p:cNvCxnSpPr>
          <p:nvPr/>
        </p:nvCxnSpPr>
        <p:spPr>
          <a:xfrm flipH="1" flipV="1">
            <a:off x="1899842" y="4750369"/>
            <a:ext cx="3888373" cy="5130766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10" name="Rectangle 31"/>
          <p:cNvSpPr txBox="1"/>
          <p:nvPr/>
        </p:nvSpPr>
        <p:spPr>
          <a:xfrm>
            <a:off x="1314446" y="3098232"/>
            <a:ext cx="122159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711" name="Rectangle 31"/>
          <p:cNvSpPr txBox="1"/>
          <p:nvPr/>
        </p:nvSpPr>
        <p:spPr>
          <a:xfrm>
            <a:off x="8928454" y="3098232"/>
            <a:ext cx="154706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712" name="Rectangle 31"/>
          <p:cNvSpPr txBox="1"/>
          <p:nvPr/>
        </p:nvSpPr>
        <p:spPr>
          <a:xfrm>
            <a:off x="5040083" y="3098232"/>
            <a:ext cx="154706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Hidden</a:t>
            </a:r>
          </a:p>
        </p:txBody>
      </p:sp>
      <p:sp>
        <p:nvSpPr>
          <p:cNvPr id="713" name="Rectangle 31"/>
          <p:cNvSpPr txBox="1"/>
          <p:nvPr/>
        </p:nvSpPr>
        <p:spPr>
          <a:xfrm>
            <a:off x="12923606" y="7018506"/>
            <a:ext cx="10037336" cy="227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535353"/>
                </a:solidFill>
              </a:defRPr>
            </a:pPr>
            <a:r>
              <a:t>Funzione di Loss: </a:t>
            </a:r>
            <a:r>
              <a:rPr b="1" i="1"/>
              <a:t>Softmax</a:t>
            </a:r>
            <a:endParaRPr b="1" i="1"/>
          </a:p>
          <a:p>
            <a:pPr>
              <a:defRPr>
                <a:solidFill>
                  <a:srgbClr val="535353"/>
                </a:solidFill>
              </a:defRPr>
            </a:pPr>
            <a:endParaRPr b="1"/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Classificazione multiclasse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Restituisce una distribuzione di probabilità</a:t>
            </a:r>
          </a:p>
        </p:txBody>
      </p:sp>
      <p:sp>
        <p:nvSpPr>
          <p:cNvPr id="714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8/13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722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719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717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STRUTTURA NN</a:t>
                </a:r>
              </a:p>
            </p:txBody>
          </p:sp>
          <p:sp>
            <p:nvSpPr>
              <p:cNvPr id="718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DEEP NEURAL NETWORK</a:t>
                </a:r>
              </a:p>
            </p:txBody>
          </p:sp>
        </p:grpSp>
        <p:sp>
          <p:nvSpPr>
            <p:cNvPr id="720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1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52" name="Gruppo"/>
          <p:cNvGrpSpPr/>
          <p:nvPr/>
        </p:nvGrpSpPr>
        <p:grpSpPr>
          <a:xfrm>
            <a:off x="1258492" y="3098231"/>
            <a:ext cx="9217025" cy="10027489"/>
            <a:chOff x="0" y="0"/>
            <a:chExt cx="9217023" cy="10027487"/>
          </a:xfrm>
        </p:grpSpPr>
        <p:sp>
          <p:nvSpPr>
            <p:cNvPr id="723" name="Cerchio"/>
            <p:cNvSpPr/>
            <p:nvPr/>
          </p:nvSpPr>
          <p:spPr>
            <a:xfrm>
              <a:off x="31750" y="2698485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24" name="Cerchio"/>
            <p:cNvSpPr/>
            <p:nvPr/>
          </p:nvSpPr>
          <p:spPr>
            <a:xfrm>
              <a:off x="31750" y="1017137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25" name="Cerchio"/>
            <p:cNvSpPr/>
            <p:nvPr/>
          </p:nvSpPr>
          <p:spPr>
            <a:xfrm>
              <a:off x="31750" y="6147903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26" name="Cerchio"/>
            <p:cNvSpPr/>
            <p:nvPr/>
          </p:nvSpPr>
          <p:spPr>
            <a:xfrm>
              <a:off x="31750" y="7829250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27" name="Rectangle 31"/>
            <p:cNvSpPr txBox="1"/>
            <p:nvPr/>
          </p:nvSpPr>
          <p:spPr>
            <a:xfrm>
              <a:off x="0" y="9389947"/>
              <a:ext cx="133350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1X54</a:t>
              </a:r>
            </a:p>
          </p:txBody>
        </p:sp>
        <p:sp>
          <p:nvSpPr>
            <p:cNvPr id="728" name="Rectangle 31"/>
            <p:cNvSpPr txBox="1"/>
            <p:nvPr/>
          </p:nvSpPr>
          <p:spPr>
            <a:xfrm>
              <a:off x="7776742" y="9389947"/>
              <a:ext cx="133350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1X12</a:t>
              </a:r>
            </a:p>
          </p:txBody>
        </p:sp>
        <p:sp>
          <p:nvSpPr>
            <p:cNvPr id="729" name="Rectangle 31"/>
            <p:cNvSpPr txBox="1"/>
            <p:nvPr/>
          </p:nvSpPr>
          <p:spPr>
            <a:xfrm>
              <a:off x="336959" y="4091724"/>
              <a:ext cx="659582" cy="188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</p:txBody>
        </p:sp>
        <p:sp>
          <p:nvSpPr>
            <p:cNvPr id="730" name="Cerchio"/>
            <p:cNvSpPr/>
            <p:nvPr/>
          </p:nvSpPr>
          <p:spPr>
            <a:xfrm>
              <a:off x="7808492" y="2698485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31" name="Cerchio"/>
            <p:cNvSpPr/>
            <p:nvPr/>
          </p:nvSpPr>
          <p:spPr>
            <a:xfrm>
              <a:off x="7808492" y="6147903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32" name="Rectangle 31"/>
            <p:cNvSpPr txBox="1"/>
            <p:nvPr/>
          </p:nvSpPr>
          <p:spPr>
            <a:xfrm>
              <a:off x="8204457" y="4091724"/>
              <a:ext cx="478070" cy="188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</p:txBody>
        </p:sp>
        <p:sp>
          <p:nvSpPr>
            <p:cNvPr id="733" name="Cerchio"/>
            <p:cNvSpPr/>
            <p:nvPr/>
          </p:nvSpPr>
          <p:spPr>
            <a:xfrm>
              <a:off x="3920121" y="2698485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34" name="Cerchio"/>
            <p:cNvSpPr/>
            <p:nvPr/>
          </p:nvSpPr>
          <p:spPr>
            <a:xfrm>
              <a:off x="3920121" y="6147903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35" name="Rectangle 31"/>
            <p:cNvSpPr txBox="1"/>
            <p:nvPr/>
          </p:nvSpPr>
          <p:spPr>
            <a:xfrm>
              <a:off x="4225330" y="4117124"/>
              <a:ext cx="659582" cy="188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</p:txBody>
        </p:sp>
        <p:sp>
          <p:nvSpPr>
            <p:cNvPr id="736" name="Rectangle 31"/>
            <p:cNvSpPr txBox="1"/>
            <p:nvPr/>
          </p:nvSpPr>
          <p:spPr>
            <a:xfrm>
              <a:off x="4020753" y="9389947"/>
              <a:ext cx="10687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494949"/>
                  </a:solidFill>
                </a:defRPr>
              </a:pPr>
              <a:r>
                <a:t>3X</a:t>
              </a:r>
              <a:r>
                <a:rPr b="1"/>
                <a:t>?</a:t>
              </a:r>
            </a:p>
          </p:txBody>
        </p:sp>
        <p:cxnSp>
          <p:nvCxnSpPr>
            <p:cNvPr id="737" name="Linea di collegamento"/>
            <p:cNvCxnSpPr>
              <a:stCxn id="733" idx="0"/>
              <a:endCxn id="724" idx="0"/>
            </p:cNvCxnSpPr>
            <p:nvPr/>
          </p:nvCxnSpPr>
          <p:spPr>
            <a:xfrm flipH="1" flipV="1">
              <a:off x="666750" y="1652137"/>
              <a:ext cx="3888372" cy="168134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38" name="Linea di collegamento"/>
            <p:cNvCxnSpPr>
              <a:stCxn id="723" idx="0"/>
              <a:endCxn id="733" idx="0"/>
            </p:cNvCxnSpPr>
            <p:nvPr/>
          </p:nvCxnSpPr>
          <p:spPr>
            <a:xfrm>
              <a:off x="666750" y="3333485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39" name="Linea di collegamento"/>
            <p:cNvCxnSpPr>
              <a:stCxn id="725" idx="0"/>
              <a:endCxn id="733" idx="0"/>
            </p:cNvCxnSpPr>
            <p:nvPr/>
          </p:nvCxnSpPr>
          <p:spPr>
            <a:xfrm flipV="1">
              <a:off x="666750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40" name="Linea di collegamento"/>
            <p:cNvCxnSpPr>
              <a:stCxn id="725" idx="0"/>
              <a:endCxn id="734" idx="0"/>
            </p:cNvCxnSpPr>
            <p:nvPr/>
          </p:nvCxnSpPr>
          <p:spPr>
            <a:xfrm>
              <a:off x="666750" y="6782903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41" name="Linea di collegamento"/>
            <p:cNvCxnSpPr>
              <a:stCxn id="734" idx="0"/>
              <a:endCxn id="726" idx="0"/>
            </p:cNvCxnSpPr>
            <p:nvPr/>
          </p:nvCxnSpPr>
          <p:spPr>
            <a:xfrm flipH="1">
              <a:off x="666750" y="6782903"/>
              <a:ext cx="3888372" cy="1681348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42" name="Linea di collegamento"/>
            <p:cNvCxnSpPr>
              <a:stCxn id="733" idx="0"/>
              <a:endCxn id="731" idx="0"/>
            </p:cNvCxnSpPr>
            <p:nvPr/>
          </p:nvCxnSpPr>
          <p:spPr>
            <a:xfrm>
              <a:off x="4555121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43" name="Linea di collegamento"/>
            <p:cNvCxnSpPr>
              <a:stCxn id="730" idx="0"/>
              <a:endCxn id="734" idx="0"/>
            </p:cNvCxnSpPr>
            <p:nvPr/>
          </p:nvCxnSpPr>
          <p:spPr>
            <a:xfrm flipH="1">
              <a:off x="4555121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44" name="Linea di collegamento"/>
            <p:cNvCxnSpPr>
              <a:stCxn id="733" idx="0"/>
              <a:endCxn id="730" idx="0"/>
            </p:cNvCxnSpPr>
            <p:nvPr/>
          </p:nvCxnSpPr>
          <p:spPr>
            <a:xfrm>
              <a:off x="4555121" y="3333485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45" name="Linea di collegamento"/>
            <p:cNvCxnSpPr>
              <a:stCxn id="734" idx="0"/>
              <a:endCxn id="731" idx="0"/>
            </p:cNvCxnSpPr>
            <p:nvPr/>
          </p:nvCxnSpPr>
          <p:spPr>
            <a:xfrm>
              <a:off x="4555121" y="6782903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46" name="Linea di collegamento"/>
            <p:cNvCxnSpPr>
              <a:stCxn id="733" idx="0"/>
              <a:endCxn id="726" idx="0"/>
            </p:cNvCxnSpPr>
            <p:nvPr/>
          </p:nvCxnSpPr>
          <p:spPr>
            <a:xfrm flipH="1">
              <a:off x="666750" y="3333485"/>
              <a:ext cx="3888372" cy="5130766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47" name="Linea di collegamento"/>
            <p:cNvCxnSpPr>
              <a:stCxn id="723" idx="0"/>
              <a:endCxn id="734" idx="0"/>
            </p:cNvCxnSpPr>
            <p:nvPr/>
          </p:nvCxnSpPr>
          <p:spPr>
            <a:xfrm>
              <a:off x="666750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48" name="Linea di collegamento"/>
            <p:cNvCxnSpPr>
              <a:stCxn id="734" idx="0"/>
              <a:endCxn id="724" idx="0"/>
            </p:cNvCxnSpPr>
            <p:nvPr/>
          </p:nvCxnSpPr>
          <p:spPr>
            <a:xfrm flipH="1" flipV="1">
              <a:off x="666750" y="1652137"/>
              <a:ext cx="3888372" cy="5130767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sp>
          <p:nvSpPr>
            <p:cNvPr id="749" name="Rectangle 31"/>
            <p:cNvSpPr txBox="1"/>
            <p:nvPr/>
          </p:nvSpPr>
          <p:spPr>
            <a:xfrm>
              <a:off x="55953" y="0"/>
              <a:ext cx="1221594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A7A7A7"/>
                  </a:solidFill>
                </a:defRPr>
              </a:lvl1pPr>
            </a:lstStyle>
            <a:p>
              <a:pPr/>
              <a:r>
                <a:t>Input</a:t>
              </a:r>
            </a:p>
          </p:txBody>
        </p:sp>
        <p:sp>
          <p:nvSpPr>
            <p:cNvPr id="750" name="Rectangle 31"/>
            <p:cNvSpPr txBox="1"/>
            <p:nvPr/>
          </p:nvSpPr>
          <p:spPr>
            <a:xfrm>
              <a:off x="7669961" y="0"/>
              <a:ext cx="1547063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A7A7A7"/>
                  </a:solidFill>
                </a:defRPr>
              </a:lvl1pPr>
            </a:lstStyle>
            <a:p>
              <a:pPr/>
              <a:r>
                <a:t>Output</a:t>
              </a:r>
            </a:p>
          </p:txBody>
        </p:sp>
        <p:sp>
          <p:nvSpPr>
            <p:cNvPr id="751" name="Rectangle 31"/>
            <p:cNvSpPr txBox="1"/>
            <p:nvPr/>
          </p:nvSpPr>
          <p:spPr>
            <a:xfrm>
              <a:off x="3781590" y="0"/>
              <a:ext cx="1547063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A7A7A7"/>
                  </a:solidFill>
                </a:defRPr>
              </a:lvl1pPr>
            </a:lstStyle>
            <a:p>
              <a:pPr/>
              <a:r>
                <a:t>Hidden</a:t>
              </a:r>
            </a:p>
          </p:txBody>
        </p:sp>
      </p:grpSp>
      <p:sp>
        <p:nvSpPr>
          <p:cNvPr id="753" name="Rectangle 31"/>
          <p:cNvSpPr txBox="1"/>
          <p:nvPr/>
        </p:nvSpPr>
        <p:spPr>
          <a:xfrm>
            <a:off x="12928600" y="5062705"/>
            <a:ext cx="10037335" cy="609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535353"/>
                </a:solidFill>
              </a:defRPr>
            </a:pPr>
            <a:r>
              <a:t>Fitting del modello:</a:t>
            </a:r>
          </a:p>
          <a:p>
            <a:pPr>
              <a:defRPr>
                <a:solidFill>
                  <a:srgbClr val="535353"/>
                </a:solidFill>
              </a:defRPr>
            </a:pP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Batch size: 128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Numero massimo di epoche: 200</a:t>
            </a:r>
          </a:p>
          <a:p>
            <a:pPr>
              <a:defRPr>
                <a:solidFill>
                  <a:srgbClr val="535353"/>
                </a:solidFill>
              </a:defRPr>
            </a:pP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Callback: </a:t>
            </a:r>
            <a:r>
              <a:rPr b="1" i="1"/>
              <a:t>EarlyStopping</a:t>
            </a:r>
            <a:endParaRPr b="1" i="1"/>
          </a:p>
          <a:p>
            <a:pPr lvl="1" marL="741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Per evitare </a:t>
            </a:r>
            <a:r>
              <a:rPr i="1"/>
              <a:t>Overfitting</a:t>
            </a:r>
            <a:endParaRPr i="1"/>
          </a:p>
          <a:p>
            <a:pPr lvl="1" marL="741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Monitora il valore della validation loss</a:t>
            </a:r>
          </a:p>
          <a:p>
            <a:pPr lvl="1" marL="741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Massimo 8 iterazioni senza miglioramenti</a:t>
            </a:r>
          </a:p>
          <a:p>
            <a:pPr lvl="1" marL="741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Ripristina i pesi migliori</a:t>
            </a:r>
          </a:p>
        </p:txBody>
      </p:sp>
      <p:sp>
        <p:nvSpPr>
          <p:cNvPr id="754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8/13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6"/>
          <p:cNvSpPr txBox="1"/>
          <p:nvPr>
            <p:ph type="sldNum" sz="quarter" idx="2"/>
          </p:nvPr>
        </p:nvSpPr>
        <p:spPr>
          <a:xfrm>
            <a:off x="23905555" y="623240"/>
            <a:ext cx="33680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87" name="Group 1"/>
          <p:cNvGrpSpPr/>
          <p:nvPr/>
        </p:nvGrpSpPr>
        <p:grpSpPr>
          <a:xfrm>
            <a:off x="7040017" y="1172888"/>
            <a:ext cx="10297614" cy="1288116"/>
            <a:chOff x="0" y="0"/>
            <a:chExt cx="10297612" cy="1288114"/>
          </a:xfrm>
        </p:grpSpPr>
        <p:sp>
          <p:nvSpPr>
            <p:cNvPr id="84" name="Group 4"/>
            <p:cNvSpPr txBox="1"/>
            <p:nvPr/>
          </p:nvSpPr>
          <p:spPr>
            <a:xfrm>
              <a:off x="0" y="282156"/>
              <a:ext cx="10297613" cy="100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WORKFLOW</a:t>
              </a:r>
            </a:p>
          </p:txBody>
        </p:sp>
        <p:sp>
          <p:nvSpPr>
            <p:cNvPr id="85" name="Rectangle 5"/>
            <p:cNvSpPr/>
            <p:nvPr/>
          </p:nvSpPr>
          <p:spPr>
            <a:xfrm>
              <a:off x="4816458" y="0"/>
              <a:ext cx="664697" cy="76984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Rectangle 5"/>
            <p:cNvSpPr/>
            <p:nvPr/>
          </p:nvSpPr>
          <p:spPr>
            <a:xfrm>
              <a:off x="4816458" y="0"/>
              <a:ext cx="664697" cy="76984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92" name="Gruppo"/>
          <p:cNvGrpSpPr/>
          <p:nvPr/>
        </p:nvGrpSpPr>
        <p:grpSpPr>
          <a:xfrm>
            <a:off x="1365321" y="5660904"/>
            <a:ext cx="3736100" cy="3747871"/>
            <a:chOff x="0" y="0"/>
            <a:chExt cx="3736099" cy="3747870"/>
          </a:xfrm>
        </p:grpSpPr>
        <p:grpSp>
          <p:nvGrpSpPr>
            <p:cNvPr id="90" name="Gruppo"/>
            <p:cNvGrpSpPr/>
            <p:nvPr/>
          </p:nvGrpSpPr>
          <p:grpSpPr>
            <a:xfrm>
              <a:off x="438955" y="0"/>
              <a:ext cx="2858189" cy="2858188"/>
              <a:chOff x="0" y="0"/>
              <a:chExt cx="2858187" cy="2858187"/>
            </a:xfrm>
          </p:grpSpPr>
          <p:sp>
            <p:nvSpPr>
              <p:cNvPr id="88" name="Cerchio"/>
              <p:cNvSpPr/>
              <p:nvPr/>
            </p:nvSpPr>
            <p:spPr>
              <a:xfrm>
                <a:off x="0" y="0"/>
                <a:ext cx="2858188" cy="2858188"/>
              </a:xfrm>
              <a:prstGeom prst="ellipse">
                <a:avLst/>
              </a:prstGeom>
              <a:solidFill>
                <a:srgbClr val="FFFFFF"/>
              </a:solidFill>
              <a:ln w="114300" cap="flat">
                <a:solidFill>
                  <a:srgbClr val="FF5A5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5A5F"/>
                    </a:solidFill>
                  </a:defRPr>
                </a:pPr>
              </a:p>
            </p:txBody>
          </p:sp>
          <p:pic>
            <p:nvPicPr>
              <p:cNvPr id="89" name="kisspng-computer-icons-data-analysis-business-bendera-malaysia-clipart-black-and-white-5b4fffeb1778b8.3090207615319695150962.jpg" descr="kisspng-computer-icons-data-analysis-business-bendera-malaysia-clipart-black-and-white-5b4fffeb1778b8.3090207615319695150962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10926" t="12027" r="11024" b="12153"/>
              <a:stretch>
                <a:fillRect/>
              </a:stretch>
            </p:blipFill>
            <p:spPr>
              <a:xfrm>
                <a:off x="675266" y="696796"/>
                <a:ext cx="1507656" cy="14645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0" h="21551" fill="norm" stroke="1" extrusionOk="0">
                    <a:moveTo>
                      <a:pt x="8780" y="0"/>
                    </a:moveTo>
                    <a:cubicBezTo>
                      <a:pt x="8220" y="0"/>
                      <a:pt x="7664" y="34"/>
                      <a:pt x="7271" y="105"/>
                    </a:cubicBezTo>
                    <a:cubicBezTo>
                      <a:pt x="5375" y="451"/>
                      <a:pt x="3635" y="1399"/>
                      <a:pt x="2330" y="2792"/>
                    </a:cubicBezTo>
                    <a:cubicBezTo>
                      <a:pt x="1116" y="4087"/>
                      <a:pt x="361" y="5636"/>
                      <a:pt x="78" y="7411"/>
                    </a:cubicBezTo>
                    <a:cubicBezTo>
                      <a:pt x="-50" y="8213"/>
                      <a:pt x="-17" y="9671"/>
                      <a:pt x="146" y="10442"/>
                    </a:cubicBezTo>
                    <a:cubicBezTo>
                      <a:pt x="890" y="13958"/>
                      <a:pt x="3566" y="16573"/>
                      <a:pt x="7152" y="17292"/>
                    </a:cubicBezTo>
                    <a:cubicBezTo>
                      <a:pt x="7966" y="17455"/>
                      <a:pt x="9600" y="17456"/>
                      <a:pt x="10414" y="17292"/>
                    </a:cubicBezTo>
                    <a:cubicBezTo>
                      <a:pt x="11554" y="17061"/>
                      <a:pt x="12718" y="16596"/>
                      <a:pt x="13551" y="16048"/>
                    </a:cubicBezTo>
                    <a:cubicBezTo>
                      <a:pt x="13764" y="15907"/>
                      <a:pt x="13961" y="15824"/>
                      <a:pt x="13988" y="15855"/>
                    </a:cubicBezTo>
                    <a:cubicBezTo>
                      <a:pt x="14015" y="15886"/>
                      <a:pt x="14982" y="17083"/>
                      <a:pt x="16138" y="18518"/>
                    </a:cubicBezTo>
                    <a:cubicBezTo>
                      <a:pt x="18336" y="21249"/>
                      <a:pt x="18423" y="21337"/>
                      <a:pt x="19087" y="21514"/>
                    </a:cubicBezTo>
                    <a:cubicBezTo>
                      <a:pt x="19411" y="21600"/>
                      <a:pt x="20009" y="21529"/>
                      <a:pt x="20364" y="21368"/>
                    </a:cubicBezTo>
                    <a:cubicBezTo>
                      <a:pt x="21113" y="21028"/>
                      <a:pt x="21550" y="20324"/>
                      <a:pt x="21549" y="19447"/>
                    </a:cubicBezTo>
                    <a:cubicBezTo>
                      <a:pt x="21549" y="18843"/>
                      <a:pt x="21380" y="18397"/>
                      <a:pt x="20994" y="18004"/>
                    </a:cubicBezTo>
                    <a:cubicBezTo>
                      <a:pt x="20815" y="17823"/>
                      <a:pt x="16626" y="14390"/>
                      <a:pt x="16007" y="13916"/>
                    </a:cubicBezTo>
                    <a:cubicBezTo>
                      <a:pt x="15932" y="13859"/>
                      <a:pt x="15973" y="13757"/>
                      <a:pt x="16228" y="13367"/>
                    </a:cubicBezTo>
                    <a:cubicBezTo>
                      <a:pt x="16828" y="12454"/>
                      <a:pt x="17293" y="11228"/>
                      <a:pt x="17499" y="10015"/>
                    </a:cubicBezTo>
                    <a:cubicBezTo>
                      <a:pt x="17715" y="8746"/>
                      <a:pt x="17530" y="6910"/>
                      <a:pt x="17057" y="5647"/>
                    </a:cubicBezTo>
                    <a:cubicBezTo>
                      <a:pt x="15979" y="2774"/>
                      <a:pt x="13370" y="622"/>
                      <a:pt x="10329" y="105"/>
                    </a:cubicBezTo>
                    <a:cubicBezTo>
                      <a:pt x="9907" y="33"/>
                      <a:pt x="9340" y="0"/>
                      <a:pt x="8780" y="0"/>
                    </a:cubicBezTo>
                    <a:close/>
                    <a:moveTo>
                      <a:pt x="8763" y="2260"/>
                    </a:moveTo>
                    <a:cubicBezTo>
                      <a:pt x="10128" y="2258"/>
                      <a:pt x="11469" y="2668"/>
                      <a:pt x="12598" y="3446"/>
                    </a:cubicBezTo>
                    <a:cubicBezTo>
                      <a:pt x="13194" y="3857"/>
                      <a:pt x="14166" y="4904"/>
                      <a:pt x="14487" y="5472"/>
                    </a:cubicBezTo>
                    <a:cubicBezTo>
                      <a:pt x="15169" y="6682"/>
                      <a:pt x="15357" y="7392"/>
                      <a:pt x="15349" y="8766"/>
                    </a:cubicBezTo>
                    <a:cubicBezTo>
                      <a:pt x="15344" y="9675"/>
                      <a:pt x="15325" y="9868"/>
                      <a:pt x="15168" y="10401"/>
                    </a:cubicBezTo>
                    <a:cubicBezTo>
                      <a:pt x="14440" y="12868"/>
                      <a:pt x="12473" y="14629"/>
                      <a:pt x="9937" y="15084"/>
                    </a:cubicBezTo>
                    <a:cubicBezTo>
                      <a:pt x="9424" y="15176"/>
                      <a:pt x="8224" y="15211"/>
                      <a:pt x="7889" y="15143"/>
                    </a:cubicBezTo>
                    <a:cubicBezTo>
                      <a:pt x="7816" y="15128"/>
                      <a:pt x="7586" y="15083"/>
                      <a:pt x="7385" y="15043"/>
                    </a:cubicBezTo>
                    <a:cubicBezTo>
                      <a:pt x="4859" y="14544"/>
                      <a:pt x="2835" y="12519"/>
                      <a:pt x="2285" y="9945"/>
                    </a:cubicBezTo>
                    <a:cubicBezTo>
                      <a:pt x="2195" y="9524"/>
                      <a:pt x="2174" y="9199"/>
                      <a:pt x="2200" y="8468"/>
                    </a:cubicBezTo>
                    <a:cubicBezTo>
                      <a:pt x="2228" y="7660"/>
                      <a:pt x="2264" y="7442"/>
                      <a:pt x="2444" y="6879"/>
                    </a:cubicBezTo>
                    <a:cubicBezTo>
                      <a:pt x="2782" y="5817"/>
                      <a:pt x="3175" y="5174"/>
                      <a:pt x="4021" y="4304"/>
                    </a:cubicBezTo>
                    <a:cubicBezTo>
                      <a:pt x="5245" y="3044"/>
                      <a:pt x="6496" y="2439"/>
                      <a:pt x="8173" y="2289"/>
                    </a:cubicBezTo>
                    <a:cubicBezTo>
                      <a:pt x="8368" y="2272"/>
                      <a:pt x="8568" y="2260"/>
                      <a:pt x="8763" y="2260"/>
                    </a:cubicBezTo>
                    <a:close/>
                    <a:moveTo>
                      <a:pt x="12484" y="5735"/>
                    </a:moveTo>
                    <a:cubicBezTo>
                      <a:pt x="11909" y="5726"/>
                      <a:pt x="10923" y="5760"/>
                      <a:pt x="10879" y="5805"/>
                    </a:cubicBezTo>
                    <a:cubicBezTo>
                      <a:pt x="10848" y="5836"/>
                      <a:pt x="10822" y="7678"/>
                      <a:pt x="10822" y="9899"/>
                    </a:cubicBezTo>
                    <a:lnTo>
                      <a:pt x="10822" y="13934"/>
                    </a:lnTo>
                    <a:lnTo>
                      <a:pt x="10987" y="13870"/>
                    </a:lnTo>
                    <a:cubicBezTo>
                      <a:pt x="11534" y="13656"/>
                      <a:pt x="12139" y="13287"/>
                      <a:pt x="12672" y="12836"/>
                    </a:cubicBezTo>
                    <a:lnTo>
                      <a:pt x="12989" y="12567"/>
                    </a:lnTo>
                    <a:lnTo>
                      <a:pt x="12989" y="9180"/>
                    </a:lnTo>
                    <a:cubicBezTo>
                      <a:pt x="12989" y="6012"/>
                      <a:pt x="12979" y="5788"/>
                      <a:pt x="12870" y="5758"/>
                    </a:cubicBezTo>
                    <a:cubicBezTo>
                      <a:pt x="12820" y="5745"/>
                      <a:pt x="12676" y="5738"/>
                      <a:pt x="12484" y="5735"/>
                    </a:cubicBezTo>
                    <a:close/>
                    <a:moveTo>
                      <a:pt x="5671" y="7855"/>
                    </a:moveTo>
                    <a:lnTo>
                      <a:pt x="4616" y="7872"/>
                    </a:lnTo>
                    <a:lnTo>
                      <a:pt x="4616" y="10243"/>
                    </a:lnTo>
                    <a:lnTo>
                      <a:pt x="4616" y="12608"/>
                    </a:lnTo>
                    <a:lnTo>
                      <a:pt x="5019" y="12941"/>
                    </a:lnTo>
                    <a:cubicBezTo>
                      <a:pt x="5467" y="13313"/>
                      <a:pt x="5969" y="13622"/>
                      <a:pt x="6437" y="13811"/>
                    </a:cubicBezTo>
                    <a:lnTo>
                      <a:pt x="6755" y="13934"/>
                    </a:lnTo>
                    <a:lnTo>
                      <a:pt x="6772" y="10973"/>
                    </a:lnTo>
                    <a:cubicBezTo>
                      <a:pt x="6781" y="9344"/>
                      <a:pt x="6773" y="7973"/>
                      <a:pt x="6755" y="7925"/>
                    </a:cubicBezTo>
                    <a:cubicBezTo>
                      <a:pt x="6730" y="7858"/>
                      <a:pt x="6476" y="7840"/>
                      <a:pt x="5671" y="7855"/>
                    </a:cubicBezTo>
                    <a:close/>
                    <a:moveTo>
                      <a:pt x="8791" y="9899"/>
                    </a:moveTo>
                    <a:cubicBezTo>
                      <a:pt x="7886" y="9899"/>
                      <a:pt x="7731" y="9917"/>
                      <a:pt x="7697" y="10010"/>
                    </a:cubicBezTo>
                    <a:cubicBezTo>
                      <a:pt x="7674" y="10069"/>
                      <a:pt x="7651" y="11037"/>
                      <a:pt x="7651" y="12164"/>
                    </a:cubicBezTo>
                    <a:lnTo>
                      <a:pt x="7651" y="14214"/>
                    </a:lnTo>
                    <a:lnTo>
                      <a:pt x="7838" y="14243"/>
                    </a:lnTo>
                    <a:cubicBezTo>
                      <a:pt x="8141" y="14291"/>
                      <a:pt x="9335" y="14295"/>
                      <a:pt x="9603" y="14249"/>
                    </a:cubicBezTo>
                    <a:lnTo>
                      <a:pt x="9852" y="14208"/>
                    </a:lnTo>
                    <a:lnTo>
                      <a:pt x="9852" y="12053"/>
                    </a:lnTo>
                    <a:lnTo>
                      <a:pt x="9852" y="9899"/>
                    </a:lnTo>
                    <a:lnTo>
                      <a:pt x="8791" y="9899"/>
                    </a:ln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1" name="Rectangle 31"/>
            <p:cNvSpPr txBox="1"/>
            <p:nvPr/>
          </p:nvSpPr>
          <p:spPr>
            <a:xfrm>
              <a:off x="0" y="3110330"/>
              <a:ext cx="373610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Analisi dei dati</a:t>
              </a:r>
            </a:p>
          </p:txBody>
        </p:sp>
      </p:grpSp>
      <p:grpSp>
        <p:nvGrpSpPr>
          <p:cNvPr id="97" name="Gruppo"/>
          <p:cNvGrpSpPr/>
          <p:nvPr/>
        </p:nvGrpSpPr>
        <p:grpSpPr>
          <a:xfrm>
            <a:off x="7333507" y="5660904"/>
            <a:ext cx="3736100" cy="3747871"/>
            <a:chOff x="0" y="0"/>
            <a:chExt cx="3736099" cy="3747870"/>
          </a:xfrm>
        </p:grpSpPr>
        <p:grpSp>
          <p:nvGrpSpPr>
            <p:cNvPr id="95" name="Gruppo"/>
            <p:cNvGrpSpPr/>
            <p:nvPr/>
          </p:nvGrpSpPr>
          <p:grpSpPr>
            <a:xfrm>
              <a:off x="438955" y="0"/>
              <a:ext cx="2858189" cy="2858188"/>
              <a:chOff x="0" y="0"/>
              <a:chExt cx="2858187" cy="2858187"/>
            </a:xfrm>
          </p:grpSpPr>
          <p:sp>
            <p:nvSpPr>
              <p:cNvPr id="93" name="Gruppo"/>
              <p:cNvSpPr/>
              <p:nvPr/>
            </p:nvSpPr>
            <p:spPr>
              <a:xfrm>
                <a:off x="0" y="0"/>
                <a:ext cx="2858188" cy="2858188"/>
              </a:xfrm>
              <a:prstGeom prst="ellipse">
                <a:avLst/>
              </a:prstGeom>
              <a:solidFill>
                <a:srgbClr val="FFFFFF"/>
              </a:solidFill>
              <a:ln w="114300" cap="flat">
                <a:solidFill>
                  <a:srgbClr val="FF5A5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5A5F"/>
                    </a:solidFill>
                  </a:defRPr>
                </a:pPr>
              </a:p>
            </p:txBody>
          </p:sp>
          <p:pic>
            <p:nvPicPr>
              <p:cNvPr id="94" name="data-filter-process-analysis-information-512.png" descr="data-filter-process-analysis-information-51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1801" t="1739" r="1759" b="1733"/>
              <a:stretch>
                <a:fillRect/>
              </a:stretch>
            </p:blipFill>
            <p:spPr>
              <a:xfrm>
                <a:off x="563111" y="562319"/>
                <a:ext cx="1731965" cy="1733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5" h="21600" fill="norm" stroke="1" extrusionOk="0">
                    <a:moveTo>
                      <a:pt x="7365" y="0"/>
                    </a:moveTo>
                    <a:lnTo>
                      <a:pt x="7340" y="1726"/>
                    </a:lnTo>
                    <a:lnTo>
                      <a:pt x="7311" y="3452"/>
                    </a:lnTo>
                    <a:lnTo>
                      <a:pt x="6660" y="3481"/>
                    </a:lnTo>
                    <a:cubicBezTo>
                      <a:pt x="5942" y="3513"/>
                      <a:pt x="6002" y="3455"/>
                      <a:pt x="5831" y="4322"/>
                    </a:cubicBezTo>
                    <a:cubicBezTo>
                      <a:pt x="5790" y="4531"/>
                      <a:pt x="5693" y="4733"/>
                      <a:pt x="5614" y="4772"/>
                    </a:cubicBezTo>
                    <a:cubicBezTo>
                      <a:pt x="5535" y="4810"/>
                      <a:pt x="5154" y="4972"/>
                      <a:pt x="4771" y="5133"/>
                    </a:cubicBezTo>
                    <a:lnTo>
                      <a:pt x="4075" y="5425"/>
                    </a:lnTo>
                    <a:lnTo>
                      <a:pt x="3572" y="5088"/>
                    </a:lnTo>
                    <a:lnTo>
                      <a:pt x="3064" y="4742"/>
                    </a:lnTo>
                    <a:lnTo>
                      <a:pt x="2147" y="5667"/>
                    </a:lnTo>
                    <a:lnTo>
                      <a:pt x="1224" y="6592"/>
                    </a:lnTo>
                    <a:lnTo>
                      <a:pt x="1569" y="7106"/>
                    </a:lnTo>
                    <a:lnTo>
                      <a:pt x="1915" y="7620"/>
                    </a:lnTo>
                    <a:lnTo>
                      <a:pt x="1742" y="7966"/>
                    </a:lnTo>
                    <a:cubicBezTo>
                      <a:pt x="1646" y="8159"/>
                      <a:pt x="1509" y="8494"/>
                      <a:pt x="1441" y="8708"/>
                    </a:cubicBezTo>
                    <a:cubicBezTo>
                      <a:pt x="1269" y="9254"/>
                      <a:pt x="1197" y="9314"/>
                      <a:pt x="677" y="9386"/>
                    </a:cubicBezTo>
                    <a:cubicBezTo>
                      <a:pt x="423" y="9421"/>
                      <a:pt x="165" y="9483"/>
                      <a:pt x="100" y="9524"/>
                    </a:cubicBezTo>
                    <a:cubicBezTo>
                      <a:pt x="12" y="9578"/>
                      <a:pt x="-14" y="9940"/>
                      <a:pt x="6" y="10854"/>
                    </a:cubicBezTo>
                    <a:lnTo>
                      <a:pt x="35" y="12105"/>
                    </a:lnTo>
                    <a:lnTo>
                      <a:pt x="608" y="12209"/>
                    </a:lnTo>
                    <a:cubicBezTo>
                      <a:pt x="937" y="12267"/>
                      <a:pt x="1207" y="12368"/>
                      <a:pt x="1249" y="12452"/>
                    </a:cubicBezTo>
                    <a:cubicBezTo>
                      <a:pt x="1289" y="12532"/>
                      <a:pt x="1459" y="12914"/>
                      <a:pt x="1619" y="13297"/>
                    </a:cubicBezTo>
                    <a:lnTo>
                      <a:pt x="1910" y="13995"/>
                    </a:lnTo>
                    <a:lnTo>
                      <a:pt x="1565" y="14499"/>
                    </a:lnTo>
                    <a:lnTo>
                      <a:pt x="1224" y="15008"/>
                    </a:lnTo>
                    <a:lnTo>
                      <a:pt x="2151" y="15938"/>
                    </a:lnTo>
                    <a:lnTo>
                      <a:pt x="3079" y="16868"/>
                    </a:lnTo>
                    <a:lnTo>
                      <a:pt x="3592" y="16526"/>
                    </a:lnTo>
                    <a:lnTo>
                      <a:pt x="4105" y="16185"/>
                    </a:lnTo>
                    <a:lnTo>
                      <a:pt x="4785" y="16472"/>
                    </a:lnTo>
                    <a:cubicBezTo>
                      <a:pt x="5161" y="16630"/>
                      <a:pt x="5535" y="16790"/>
                      <a:pt x="5614" y="16828"/>
                    </a:cubicBezTo>
                    <a:cubicBezTo>
                      <a:pt x="5693" y="16867"/>
                      <a:pt x="5790" y="17069"/>
                      <a:pt x="5831" y="17278"/>
                    </a:cubicBezTo>
                    <a:cubicBezTo>
                      <a:pt x="6011" y="18194"/>
                      <a:pt x="5849" y="18105"/>
                      <a:pt x="7291" y="18074"/>
                    </a:cubicBezTo>
                    <a:lnTo>
                      <a:pt x="8568" y="18049"/>
                    </a:lnTo>
                    <a:lnTo>
                      <a:pt x="8667" y="17550"/>
                    </a:lnTo>
                    <a:cubicBezTo>
                      <a:pt x="8768" y="17040"/>
                      <a:pt x="8949" y="16734"/>
                      <a:pt x="9145" y="16734"/>
                    </a:cubicBezTo>
                    <a:cubicBezTo>
                      <a:pt x="9206" y="16734"/>
                      <a:pt x="9835" y="17315"/>
                      <a:pt x="10541" y="18025"/>
                    </a:cubicBezTo>
                    <a:lnTo>
                      <a:pt x="11824" y="19315"/>
                    </a:lnTo>
                    <a:lnTo>
                      <a:pt x="11824" y="20458"/>
                    </a:lnTo>
                    <a:lnTo>
                      <a:pt x="11824" y="21600"/>
                    </a:lnTo>
                    <a:lnTo>
                      <a:pt x="15898" y="21600"/>
                    </a:lnTo>
                    <a:lnTo>
                      <a:pt x="15898" y="20458"/>
                    </a:lnTo>
                    <a:lnTo>
                      <a:pt x="15898" y="19310"/>
                    </a:lnTo>
                    <a:lnTo>
                      <a:pt x="18325" y="16877"/>
                    </a:lnTo>
                    <a:lnTo>
                      <a:pt x="20751" y="14449"/>
                    </a:lnTo>
                    <a:lnTo>
                      <a:pt x="20751" y="13520"/>
                    </a:lnTo>
                    <a:lnTo>
                      <a:pt x="20751" y="12595"/>
                    </a:lnTo>
                    <a:lnTo>
                      <a:pt x="21087" y="12274"/>
                    </a:lnTo>
                    <a:cubicBezTo>
                      <a:pt x="21464" y="11916"/>
                      <a:pt x="21586" y="11503"/>
                      <a:pt x="21496" y="10845"/>
                    </a:cubicBezTo>
                    <a:cubicBezTo>
                      <a:pt x="21418" y="10274"/>
                      <a:pt x="21263" y="10051"/>
                      <a:pt x="20825" y="9875"/>
                    </a:cubicBezTo>
                    <a:lnTo>
                      <a:pt x="20460" y="9732"/>
                    </a:lnTo>
                    <a:lnTo>
                      <a:pt x="20460" y="4866"/>
                    </a:lnTo>
                    <a:lnTo>
                      <a:pt x="20460" y="0"/>
                    </a:lnTo>
                    <a:lnTo>
                      <a:pt x="13915" y="0"/>
                    </a:lnTo>
                    <a:lnTo>
                      <a:pt x="7365" y="0"/>
                    </a:lnTo>
                    <a:close/>
                    <a:moveTo>
                      <a:pt x="6931" y="7986"/>
                    </a:moveTo>
                    <a:cubicBezTo>
                      <a:pt x="6986" y="7985"/>
                      <a:pt x="7042" y="7989"/>
                      <a:pt x="7094" y="7996"/>
                    </a:cubicBezTo>
                    <a:cubicBezTo>
                      <a:pt x="7304" y="8026"/>
                      <a:pt x="7311" y="8066"/>
                      <a:pt x="7311" y="8896"/>
                    </a:cubicBezTo>
                    <a:lnTo>
                      <a:pt x="7311" y="9766"/>
                    </a:lnTo>
                    <a:lnTo>
                      <a:pt x="7005" y="9846"/>
                    </a:lnTo>
                    <a:cubicBezTo>
                      <a:pt x="6480" y="9982"/>
                      <a:pt x="6295" y="10326"/>
                      <a:pt x="6295" y="11166"/>
                    </a:cubicBezTo>
                    <a:cubicBezTo>
                      <a:pt x="6295" y="11874"/>
                      <a:pt x="6305" y="11908"/>
                      <a:pt x="6635" y="12219"/>
                    </a:cubicBezTo>
                    <a:cubicBezTo>
                      <a:pt x="6935" y="12503"/>
                      <a:pt x="6975" y="12594"/>
                      <a:pt x="6975" y="13025"/>
                    </a:cubicBezTo>
                    <a:cubicBezTo>
                      <a:pt x="6975" y="13293"/>
                      <a:pt x="6941" y="13531"/>
                      <a:pt x="6901" y="13554"/>
                    </a:cubicBezTo>
                    <a:cubicBezTo>
                      <a:pt x="6861" y="13578"/>
                      <a:pt x="6616" y="13533"/>
                      <a:pt x="6354" y="13455"/>
                    </a:cubicBezTo>
                    <a:cubicBezTo>
                      <a:pt x="5669" y="13252"/>
                      <a:pt x="4813" y="12384"/>
                      <a:pt x="4603" y="11675"/>
                    </a:cubicBezTo>
                    <a:cubicBezTo>
                      <a:pt x="4408" y="11018"/>
                      <a:pt x="4408" y="10582"/>
                      <a:pt x="4603" y="9925"/>
                    </a:cubicBezTo>
                    <a:cubicBezTo>
                      <a:pt x="4874" y="9008"/>
                      <a:pt x="6102" y="8011"/>
                      <a:pt x="6931" y="7986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6" name="Rectangle 31"/>
            <p:cNvSpPr txBox="1"/>
            <p:nvPr/>
          </p:nvSpPr>
          <p:spPr>
            <a:xfrm>
              <a:off x="0" y="3110330"/>
              <a:ext cx="373610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Preprocessing</a:t>
              </a:r>
            </a:p>
          </p:txBody>
        </p:sp>
      </p:grpSp>
      <p:grpSp>
        <p:nvGrpSpPr>
          <p:cNvPr id="102" name="Gruppo"/>
          <p:cNvGrpSpPr/>
          <p:nvPr/>
        </p:nvGrpSpPr>
        <p:grpSpPr>
          <a:xfrm>
            <a:off x="13301693" y="5660904"/>
            <a:ext cx="3736100" cy="4293971"/>
            <a:chOff x="0" y="0"/>
            <a:chExt cx="3736099" cy="4293970"/>
          </a:xfrm>
        </p:grpSpPr>
        <p:grpSp>
          <p:nvGrpSpPr>
            <p:cNvPr id="100" name="Gruppo"/>
            <p:cNvGrpSpPr/>
            <p:nvPr/>
          </p:nvGrpSpPr>
          <p:grpSpPr>
            <a:xfrm>
              <a:off x="438956" y="0"/>
              <a:ext cx="2858188" cy="2858188"/>
              <a:chOff x="0" y="0"/>
              <a:chExt cx="2858187" cy="2858187"/>
            </a:xfrm>
          </p:grpSpPr>
          <p:sp>
            <p:nvSpPr>
              <p:cNvPr id="98" name="Gruppo"/>
              <p:cNvSpPr/>
              <p:nvPr/>
            </p:nvSpPr>
            <p:spPr>
              <a:xfrm>
                <a:off x="0" y="0"/>
                <a:ext cx="2858188" cy="2858188"/>
              </a:xfrm>
              <a:prstGeom prst="ellipse">
                <a:avLst/>
              </a:prstGeom>
              <a:solidFill>
                <a:srgbClr val="FFFFFF"/>
              </a:solidFill>
              <a:ln w="114300" cap="flat">
                <a:solidFill>
                  <a:srgbClr val="FF5A5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5A5F"/>
                    </a:solidFill>
                  </a:defRPr>
                </a:pPr>
              </a:p>
            </p:txBody>
          </p:sp>
          <p:pic>
            <p:nvPicPr>
              <p:cNvPr id="99" name="156-512.png" descr="156-512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663128" y="663128"/>
                <a:ext cx="1532011" cy="15320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01" name="Rectangle 31"/>
            <p:cNvSpPr txBox="1"/>
            <p:nvPr/>
          </p:nvSpPr>
          <p:spPr>
            <a:xfrm>
              <a:off x="0" y="3110330"/>
              <a:ext cx="3736100" cy="1183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Creazione modello</a:t>
              </a:r>
            </a:p>
          </p:txBody>
        </p:sp>
      </p:grpSp>
      <p:grpSp>
        <p:nvGrpSpPr>
          <p:cNvPr id="107" name="Gruppo"/>
          <p:cNvGrpSpPr/>
          <p:nvPr/>
        </p:nvGrpSpPr>
        <p:grpSpPr>
          <a:xfrm>
            <a:off x="19269879" y="5660904"/>
            <a:ext cx="3736100" cy="3747871"/>
            <a:chOff x="0" y="0"/>
            <a:chExt cx="3736099" cy="3747870"/>
          </a:xfrm>
        </p:grpSpPr>
        <p:grpSp>
          <p:nvGrpSpPr>
            <p:cNvPr id="105" name="Gruppo"/>
            <p:cNvGrpSpPr/>
            <p:nvPr/>
          </p:nvGrpSpPr>
          <p:grpSpPr>
            <a:xfrm>
              <a:off x="438956" y="0"/>
              <a:ext cx="2858188" cy="2858188"/>
              <a:chOff x="0" y="0"/>
              <a:chExt cx="2858187" cy="2858187"/>
            </a:xfrm>
          </p:grpSpPr>
          <p:sp>
            <p:nvSpPr>
              <p:cNvPr id="103" name="Gruppo"/>
              <p:cNvSpPr/>
              <p:nvPr/>
            </p:nvSpPr>
            <p:spPr>
              <a:xfrm>
                <a:off x="0" y="0"/>
                <a:ext cx="2858188" cy="2858188"/>
              </a:xfrm>
              <a:prstGeom prst="ellipse">
                <a:avLst/>
              </a:prstGeom>
              <a:solidFill>
                <a:srgbClr val="FFFFFF"/>
              </a:solidFill>
              <a:ln w="114300" cap="flat">
                <a:solidFill>
                  <a:srgbClr val="FF5A5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5A5F"/>
                    </a:solidFill>
                  </a:defRPr>
                </a:pPr>
              </a:p>
            </p:txBody>
          </p:sp>
          <p:pic>
            <p:nvPicPr>
              <p:cNvPr id="104" name="download.png" descr="download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14084" t="14084" r="14093" b="14093"/>
              <a:stretch>
                <a:fillRect/>
              </a:stretch>
            </p:blipFill>
            <p:spPr>
              <a:xfrm>
                <a:off x="727129" y="727129"/>
                <a:ext cx="1403748" cy="1403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3" y="0"/>
                    </a:moveTo>
                    <a:cubicBezTo>
                      <a:pt x="9053" y="0"/>
                      <a:pt x="8898" y="85"/>
                      <a:pt x="8898" y="1056"/>
                    </a:cubicBezTo>
                    <a:cubicBezTo>
                      <a:pt x="8898" y="1848"/>
                      <a:pt x="8548" y="2258"/>
                      <a:pt x="7518" y="2693"/>
                    </a:cubicBezTo>
                    <a:cubicBezTo>
                      <a:pt x="6282" y="3214"/>
                      <a:pt x="6053" y="3194"/>
                      <a:pt x="5270" y="2485"/>
                    </a:cubicBezTo>
                    <a:cubicBezTo>
                      <a:pt x="4413" y="1710"/>
                      <a:pt x="4372" y="1723"/>
                      <a:pt x="3047" y="3090"/>
                    </a:cubicBezTo>
                    <a:lnTo>
                      <a:pt x="1704" y="4482"/>
                    </a:lnTo>
                    <a:lnTo>
                      <a:pt x="2583" y="5362"/>
                    </a:lnTo>
                    <a:cubicBezTo>
                      <a:pt x="3422" y="6201"/>
                      <a:pt x="3430" y="6312"/>
                      <a:pt x="2779" y="7573"/>
                    </a:cubicBezTo>
                    <a:cubicBezTo>
                      <a:pt x="2291" y="8516"/>
                      <a:pt x="1796" y="8898"/>
                      <a:pt x="1050" y="8898"/>
                    </a:cubicBezTo>
                    <a:cubicBezTo>
                      <a:pt x="91" y="8898"/>
                      <a:pt x="0" y="9058"/>
                      <a:pt x="0" y="10803"/>
                    </a:cubicBezTo>
                    <a:cubicBezTo>
                      <a:pt x="0" y="12549"/>
                      <a:pt x="91" y="12708"/>
                      <a:pt x="1050" y="12708"/>
                    </a:cubicBezTo>
                    <a:cubicBezTo>
                      <a:pt x="1794" y="12708"/>
                      <a:pt x="2296" y="13089"/>
                      <a:pt x="2779" y="14021"/>
                    </a:cubicBezTo>
                    <a:cubicBezTo>
                      <a:pt x="3422" y="15266"/>
                      <a:pt x="3409" y="15383"/>
                      <a:pt x="2577" y="16269"/>
                    </a:cubicBezTo>
                    <a:lnTo>
                      <a:pt x="1698" y="17203"/>
                    </a:lnTo>
                    <a:lnTo>
                      <a:pt x="3090" y="18553"/>
                    </a:lnTo>
                    <a:lnTo>
                      <a:pt x="4482" y="19902"/>
                    </a:lnTo>
                    <a:lnTo>
                      <a:pt x="5368" y="19011"/>
                    </a:lnTo>
                    <a:cubicBezTo>
                      <a:pt x="6173" y="18205"/>
                      <a:pt x="6370" y="18175"/>
                      <a:pt x="7469" y="18699"/>
                    </a:cubicBezTo>
                    <a:cubicBezTo>
                      <a:pt x="8292" y="19092"/>
                      <a:pt x="8727" y="19651"/>
                      <a:pt x="8818" y="20440"/>
                    </a:cubicBezTo>
                    <a:cubicBezTo>
                      <a:pt x="8942" y="21508"/>
                      <a:pt x="9101" y="21600"/>
                      <a:pt x="10803" y="21600"/>
                    </a:cubicBezTo>
                    <a:cubicBezTo>
                      <a:pt x="12505" y="21600"/>
                      <a:pt x="12664" y="21508"/>
                      <a:pt x="12788" y="20440"/>
                    </a:cubicBezTo>
                    <a:cubicBezTo>
                      <a:pt x="12879" y="19651"/>
                      <a:pt x="13308" y="19092"/>
                      <a:pt x="14131" y="18699"/>
                    </a:cubicBezTo>
                    <a:cubicBezTo>
                      <a:pt x="15230" y="18175"/>
                      <a:pt x="15427" y="18205"/>
                      <a:pt x="16232" y="19011"/>
                    </a:cubicBezTo>
                    <a:lnTo>
                      <a:pt x="17124" y="19902"/>
                    </a:lnTo>
                    <a:lnTo>
                      <a:pt x="18516" y="18553"/>
                    </a:lnTo>
                    <a:lnTo>
                      <a:pt x="19902" y="17203"/>
                    </a:lnTo>
                    <a:lnTo>
                      <a:pt x="19023" y="16269"/>
                    </a:lnTo>
                    <a:cubicBezTo>
                      <a:pt x="18191" y="15383"/>
                      <a:pt x="18184" y="15266"/>
                      <a:pt x="18827" y="14021"/>
                    </a:cubicBezTo>
                    <a:cubicBezTo>
                      <a:pt x="19310" y="13089"/>
                      <a:pt x="19812" y="12708"/>
                      <a:pt x="20556" y="12708"/>
                    </a:cubicBezTo>
                    <a:cubicBezTo>
                      <a:pt x="21516" y="12708"/>
                      <a:pt x="21600" y="12549"/>
                      <a:pt x="21600" y="10803"/>
                    </a:cubicBezTo>
                    <a:cubicBezTo>
                      <a:pt x="21600" y="9058"/>
                      <a:pt x="21516" y="8898"/>
                      <a:pt x="20556" y="8898"/>
                    </a:cubicBezTo>
                    <a:cubicBezTo>
                      <a:pt x="19812" y="8898"/>
                      <a:pt x="19310" y="8511"/>
                      <a:pt x="18827" y="7579"/>
                    </a:cubicBezTo>
                    <a:cubicBezTo>
                      <a:pt x="18184" y="6334"/>
                      <a:pt x="18191" y="6217"/>
                      <a:pt x="19023" y="5331"/>
                    </a:cubicBezTo>
                    <a:lnTo>
                      <a:pt x="19902" y="4397"/>
                    </a:lnTo>
                    <a:lnTo>
                      <a:pt x="18516" y="3047"/>
                    </a:lnTo>
                    <a:cubicBezTo>
                      <a:pt x="17153" y="1727"/>
                      <a:pt x="17108" y="1716"/>
                      <a:pt x="16293" y="2492"/>
                    </a:cubicBezTo>
                    <a:cubicBezTo>
                      <a:pt x="15544" y="3204"/>
                      <a:pt x="15322" y="3226"/>
                      <a:pt x="14082" y="2699"/>
                    </a:cubicBezTo>
                    <a:cubicBezTo>
                      <a:pt x="13053" y="2262"/>
                      <a:pt x="12708" y="1847"/>
                      <a:pt x="12708" y="1056"/>
                    </a:cubicBezTo>
                    <a:cubicBezTo>
                      <a:pt x="12708" y="85"/>
                      <a:pt x="12553" y="0"/>
                      <a:pt x="10803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06" name="Rectangle 31"/>
            <p:cNvSpPr txBox="1"/>
            <p:nvPr/>
          </p:nvSpPr>
          <p:spPr>
            <a:xfrm>
              <a:off x="0" y="3110330"/>
              <a:ext cx="373610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Validazione</a:t>
              </a:r>
            </a:p>
          </p:txBody>
        </p:sp>
      </p:grpSp>
      <p:sp>
        <p:nvSpPr>
          <p:cNvPr id="108" name="Rectangle 5"/>
          <p:cNvSpPr/>
          <p:nvPr/>
        </p:nvSpPr>
        <p:spPr>
          <a:xfrm>
            <a:off x="4735127" y="7068501"/>
            <a:ext cx="3035572" cy="76978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Rectangle 5"/>
          <p:cNvSpPr/>
          <p:nvPr/>
        </p:nvSpPr>
        <p:spPr>
          <a:xfrm>
            <a:off x="10667864" y="7068501"/>
            <a:ext cx="3035572" cy="76977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Rectangle 5"/>
          <p:cNvSpPr/>
          <p:nvPr/>
        </p:nvSpPr>
        <p:spPr>
          <a:xfrm>
            <a:off x="16647610" y="7068501"/>
            <a:ext cx="3035571" cy="76977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2/13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762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759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757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STRUTTURA NN</a:t>
                </a:r>
              </a:p>
            </p:txBody>
          </p:sp>
          <p:sp>
            <p:nvSpPr>
              <p:cNvPr id="758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DEEP NEURAL NETWORK</a:t>
                </a:r>
              </a:p>
            </p:txBody>
          </p:sp>
        </p:grpSp>
        <p:sp>
          <p:nvSpPr>
            <p:cNvPr id="760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1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92" name="Gruppo"/>
          <p:cNvGrpSpPr/>
          <p:nvPr/>
        </p:nvGrpSpPr>
        <p:grpSpPr>
          <a:xfrm>
            <a:off x="1258492" y="3098231"/>
            <a:ext cx="9217025" cy="10027489"/>
            <a:chOff x="0" y="0"/>
            <a:chExt cx="9217023" cy="10027487"/>
          </a:xfrm>
        </p:grpSpPr>
        <p:sp>
          <p:nvSpPr>
            <p:cNvPr id="763" name="Cerchio"/>
            <p:cNvSpPr/>
            <p:nvPr/>
          </p:nvSpPr>
          <p:spPr>
            <a:xfrm>
              <a:off x="31750" y="2698485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4" name="Cerchio"/>
            <p:cNvSpPr/>
            <p:nvPr/>
          </p:nvSpPr>
          <p:spPr>
            <a:xfrm>
              <a:off x="31750" y="1017137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5" name="Cerchio"/>
            <p:cNvSpPr/>
            <p:nvPr/>
          </p:nvSpPr>
          <p:spPr>
            <a:xfrm>
              <a:off x="31750" y="6147903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6" name="Cerchio"/>
            <p:cNvSpPr/>
            <p:nvPr/>
          </p:nvSpPr>
          <p:spPr>
            <a:xfrm>
              <a:off x="31750" y="7829250"/>
              <a:ext cx="1270000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7" name="Rectangle 31"/>
            <p:cNvSpPr txBox="1"/>
            <p:nvPr/>
          </p:nvSpPr>
          <p:spPr>
            <a:xfrm>
              <a:off x="0" y="9389947"/>
              <a:ext cx="133350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1X54</a:t>
              </a:r>
            </a:p>
          </p:txBody>
        </p:sp>
        <p:sp>
          <p:nvSpPr>
            <p:cNvPr id="768" name="Rectangle 31"/>
            <p:cNvSpPr txBox="1"/>
            <p:nvPr/>
          </p:nvSpPr>
          <p:spPr>
            <a:xfrm>
              <a:off x="7776742" y="9389947"/>
              <a:ext cx="133350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1X12</a:t>
              </a:r>
            </a:p>
          </p:txBody>
        </p:sp>
        <p:sp>
          <p:nvSpPr>
            <p:cNvPr id="769" name="Rectangle 31"/>
            <p:cNvSpPr txBox="1"/>
            <p:nvPr/>
          </p:nvSpPr>
          <p:spPr>
            <a:xfrm>
              <a:off x="336959" y="4091724"/>
              <a:ext cx="659582" cy="188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</p:txBody>
        </p:sp>
        <p:sp>
          <p:nvSpPr>
            <p:cNvPr id="770" name="Cerchio"/>
            <p:cNvSpPr/>
            <p:nvPr/>
          </p:nvSpPr>
          <p:spPr>
            <a:xfrm>
              <a:off x="7808492" y="2698485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1" name="Cerchio"/>
            <p:cNvSpPr/>
            <p:nvPr/>
          </p:nvSpPr>
          <p:spPr>
            <a:xfrm>
              <a:off x="7808492" y="6147903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2" name="Rectangle 31"/>
            <p:cNvSpPr txBox="1"/>
            <p:nvPr/>
          </p:nvSpPr>
          <p:spPr>
            <a:xfrm>
              <a:off x="8204457" y="4091724"/>
              <a:ext cx="478070" cy="188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</p:txBody>
        </p:sp>
        <p:sp>
          <p:nvSpPr>
            <p:cNvPr id="773" name="Cerchio"/>
            <p:cNvSpPr/>
            <p:nvPr/>
          </p:nvSpPr>
          <p:spPr>
            <a:xfrm>
              <a:off x="3920121" y="2698485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4" name="Cerchio"/>
            <p:cNvSpPr/>
            <p:nvPr/>
          </p:nvSpPr>
          <p:spPr>
            <a:xfrm>
              <a:off x="3920121" y="6147903"/>
              <a:ext cx="1270001" cy="1270001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5" name="Rectangle 31"/>
            <p:cNvSpPr txBox="1"/>
            <p:nvPr/>
          </p:nvSpPr>
          <p:spPr>
            <a:xfrm>
              <a:off x="4225330" y="4117124"/>
              <a:ext cx="659582" cy="188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  <a:p>
              <a:pPr algn="ctr">
                <a:defRPr b="1" sz="3900">
                  <a:solidFill>
                    <a:srgbClr val="494949"/>
                  </a:solidFill>
                </a:defRPr>
              </a:pPr>
              <a:r>
                <a:t>.</a:t>
              </a:r>
            </a:p>
          </p:txBody>
        </p:sp>
        <p:sp>
          <p:nvSpPr>
            <p:cNvPr id="776" name="Rectangle 31"/>
            <p:cNvSpPr txBox="1"/>
            <p:nvPr/>
          </p:nvSpPr>
          <p:spPr>
            <a:xfrm>
              <a:off x="4020753" y="9389947"/>
              <a:ext cx="10687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494949"/>
                  </a:solidFill>
                </a:defRPr>
              </a:pPr>
              <a:r>
                <a:t>3X</a:t>
              </a:r>
              <a:r>
                <a:rPr b="1"/>
                <a:t>?</a:t>
              </a:r>
            </a:p>
          </p:txBody>
        </p:sp>
        <p:cxnSp>
          <p:nvCxnSpPr>
            <p:cNvPr id="777" name="Linea di collegamento"/>
            <p:cNvCxnSpPr>
              <a:stCxn id="773" idx="0"/>
              <a:endCxn id="764" idx="0"/>
            </p:cNvCxnSpPr>
            <p:nvPr/>
          </p:nvCxnSpPr>
          <p:spPr>
            <a:xfrm flipH="1" flipV="1">
              <a:off x="666750" y="1652137"/>
              <a:ext cx="3888372" cy="168134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78" name="Linea di collegamento"/>
            <p:cNvCxnSpPr>
              <a:stCxn id="763" idx="0"/>
              <a:endCxn id="773" idx="0"/>
            </p:cNvCxnSpPr>
            <p:nvPr/>
          </p:nvCxnSpPr>
          <p:spPr>
            <a:xfrm>
              <a:off x="666750" y="3333485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79" name="Linea di collegamento"/>
            <p:cNvCxnSpPr>
              <a:stCxn id="765" idx="0"/>
              <a:endCxn id="773" idx="0"/>
            </p:cNvCxnSpPr>
            <p:nvPr/>
          </p:nvCxnSpPr>
          <p:spPr>
            <a:xfrm flipV="1">
              <a:off x="666750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80" name="Linea di collegamento"/>
            <p:cNvCxnSpPr>
              <a:stCxn id="765" idx="0"/>
              <a:endCxn id="774" idx="0"/>
            </p:cNvCxnSpPr>
            <p:nvPr/>
          </p:nvCxnSpPr>
          <p:spPr>
            <a:xfrm>
              <a:off x="666750" y="6782903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81" name="Linea di collegamento"/>
            <p:cNvCxnSpPr>
              <a:stCxn id="774" idx="0"/>
              <a:endCxn id="766" idx="0"/>
            </p:cNvCxnSpPr>
            <p:nvPr/>
          </p:nvCxnSpPr>
          <p:spPr>
            <a:xfrm flipH="1">
              <a:off x="666750" y="6782903"/>
              <a:ext cx="3888372" cy="1681348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82" name="Linea di collegamento"/>
            <p:cNvCxnSpPr>
              <a:stCxn id="773" idx="0"/>
              <a:endCxn id="771" idx="0"/>
            </p:cNvCxnSpPr>
            <p:nvPr/>
          </p:nvCxnSpPr>
          <p:spPr>
            <a:xfrm>
              <a:off x="4555121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83" name="Linea di collegamento"/>
            <p:cNvCxnSpPr>
              <a:stCxn id="770" idx="0"/>
              <a:endCxn id="774" idx="0"/>
            </p:cNvCxnSpPr>
            <p:nvPr/>
          </p:nvCxnSpPr>
          <p:spPr>
            <a:xfrm flipH="1">
              <a:off x="4555121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84" name="Linea di collegamento"/>
            <p:cNvCxnSpPr>
              <a:stCxn id="773" idx="0"/>
              <a:endCxn id="770" idx="0"/>
            </p:cNvCxnSpPr>
            <p:nvPr/>
          </p:nvCxnSpPr>
          <p:spPr>
            <a:xfrm>
              <a:off x="4555121" y="3333485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85" name="Linea di collegamento"/>
            <p:cNvCxnSpPr>
              <a:stCxn id="774" idx="0"/>
              <a:endCxn id="771" idx="0"/>
            </p:cNvCxnSpPr>
            <p:nvPr/>
          </p:nvCxnSpPr>
          <p:spPr>
            <a:xfrm>
              <a:off x="4555121" y="6782903"/>
              <a:ext cx="3888372" cy="1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86" name="Linea di collegamento"/>
            <p:cNvCxnSpPr>
              <a:stCxn id="773" idx="0"/>
              <a:endCxn id="766" idx="0"/>
            </p:cNvCxnSpPr>
            <p:nvPr/>
          </p:nvCxnSpPr>
          <p:spPr>
            <a:xfrm flipH="1">
              <a:off x="666750" y="3333485"/>
              <a:ext cx="3888372" cy="5130766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87" name="Linea di collegamento"/>
            <p:cNvCxnSpPr>
              <a:stCxn id="763" idx="0"/>
              <a:endCxn id="774" idx="0"/>
            </p:cNvCxnSpPr>
            <p:nvPr/>
          </p:nvCxnSpPr>
          <p:spPr>
            <a:xfrm>
              <a:off x="666750" y="3333485"/>
              <a:ext cx="3888372" cy="3449419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cxnSp>
          <p:nvCxnSpPr>
            <p:cNvPr id="788" name="Linea di collegamento"/>
            <p:cNvCxnSpPr>
              <a:stCxn id="774" idx="0"/>
              <a:endCxn id="764" idx="0"/>
            </p:cNvCxnSpPr>
            <p:nvPr/>
          </p:nvCxnSpPr>
          <p:spPr>
            <a:xfrm flipH="1" flipV="1">
              <a:off x="666750" y="1652137"/>
              <a:ext cx="3888372" cy="5130767"/>
            </a:xfrm>
            <a:prstGeom prst="straightConnector1">
              <a:avLst/>
            </a:prstGeom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</p:cxnSp>
        <p:sp>
          <p:nvSpPr>
            <p:cNvPr id="789" name="Rectangle 31"/>
            <p:cNvSpPr txBox="1"/>
            <p:nvPr/>
          </p:nvSpPr>
          <p:spPr>
            <a:xfrm>
              <a:off x="55953" y="0"/>
              <a:ext cx="1221594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A7A7A7"/>
                  </a:solidFill>
                </a:defRPr>
              </a:lvl1pPr>
            </a:lstStyle>
            <a:p>
              <a:pPr/>
              <a:r>
                <a:t>Input</a:t>
              </a:r>
            </a:p>
          </p:txBody>
        </p:sp>
        <p:sp>
          <p:nvSpPr>
            <p:cNvPr id="790" name="Rectangle 31"/>
            <p:cNvSpPr txBox="1"/>
            <p:nvPr/>
          </p:nvSpPr>
          <p:spPr>
            <a:xfrm>
              <a:off x="7669961" y="0"/>
              <a:ext cx="1547063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A7A7A7"/>
                  </a:solidFill>
                </a:defRPr>
              </a:lvl1pPr>
            </a:lstStyle>
            <a:p>
              <a:pPr/>
              <a:r>
                <a:t>Output</a:t>
              </a:r>
            </a:p>
          </p:txBody>
        </p:sp>
        <p:sp>
          <p:nvSpPr>
            <p:cNvPr id="791" name="Rectangle 31"/>
            <p:cNvSpPr txBox="1"/>
            <p:nvPr/>
          </p:nvSpPr>
          <p:spPr>
            <a:xfrm>
              <a:off x="3781590" y="0"/>
              <a:ext cx="1547063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A7A7A7"/>
                  </a:solidFill>
                </a:defRPr>
              </a:lvl1pPr>
            </a:lstStyle>
            <a:p>
              <a:pPr/>
              <a:r>
                <a:t>Hidden</a:t>
              </a:r>
            </a:p>
          </p:txBody>
        </p:sp>
      </p:grpSp>
      <p:sp>
        <p:nvSpPr>
          <p:cNvPr id="793" name="Rectangle 31"/>
          <p:cNvSpPr txBox="1"/>
          <p:nvPr/>
        </p:nvSpPr>
        <p:spPr>
          <a:xfrm>
            <a:off x="12757849" y="5335755"/>
            <a:ext cx="10033001" cy="555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535353"/>
                </a:solidFill>
              </a:defRPr>
            </a:pPr>
            <a:r>
              <a:t>Iperparametri ottimizzati</a:t>
            </a:r>
          </a:p>
          <a:p>
            <a:pPr>
              <a:defRPr b="1">
                <a:solidFill>
                  <a:srgbClr val="535353"/>
                </a:solidFill>
              </a:defRPr>
            </a:pP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rPr i="1"/>
              <a:t>Dropout rate</a:t>
            </a:r>
            <a:r>
              <a:t>: [0.05, 0.4]</a:t>
            </a:r>
          </a:p>
          <a:p>
            <a:pPr>
              <a:defRPr>
                <a:solidFill>
                  <a:srgbClr val="535353"/>
                </a:solidFill>
              </a:defRPr>
            </a:pP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rPr i="1"/>
              <a:t>Learning rate</a:t>
            </a:r>
            <a:r>
              <a:t>: [0.0001, 0.001]</a:t>
            </a:r>
          </a:p>
          <a:p>
            <a:pPr>
              <a:defRPr>
                <a:solidFill>
                  <a:srgbClr val="535353"/>
                </a:solidFill>
              </a:defRPr>
            </a:pP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Numero di neuroni:</a:t>
            </a:r>
          </a:p>
          <a:p>
            <a:pPr lvl="1" marL="741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Primo strato nascosto: [1, 54]</a:t>
            </a:r>
          </a:p>
          <a:p>
            <a:pPr lvl="1" marL="741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Secondo strato nascosto: [1, 54]</a:t>
            </a:r>
          </a:p>
          <a:p>
            <a:pPr lvl="1" marL="741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Terzo strato nascosto: [1, 54]</a:t>
            </a:r>
          </a:p>
        </p:txBody>
      </p:sp>
      <p:sp>
        <p:nvSpPr>
          <p:cNvPr id="794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8/13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800" name="Group 1"/>
          <p:cNvGrpSpPr/>
          <p:nvPr/>
        </p:nvGrpSpPr>
        <p:grpSpPr>
          <a:xfrm>
            <a:off x="7040017" y="1161770"/>
            <a:ext cx="10429701" cy="1304639"/>
            <a:chOff x="0" y="0"/>
            <a:chExt cx="10429699" cy="1304637"/>
          </a:xfrm>
        </p:grpSpPr>
        <p:sp>
          <p:nvSpPr>
            <p:cNvPr id="797" name="Group 4"/>
            <p:cNvSpPr txBox="1"/>
            <p:nvPr/>
          </p:nvSpPr>
          <p:spPr>
            <a:xfrm>
              <a:off x="0" y="285775"/>
              <a:ext cx="10429700" cy="101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AutoML</a:t>
              </a:r>
            </a:p>
          </p:txBody>
        </p:sp>
        <p:sp>
          <p:nvSpPr>
            <p:cNvPr id="798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9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03" name="Gruppo"/>
          <p:cNvGrpSpPr/>
          <p:nvPr/>
        </p:nvGrpSpPr>
        <p:grpSpPr>
          <a:xfrm>
            <a:off x="9359293" y="6350610"/>
            <a:ext cx="5652714" cy="3456513"/>
            <a:chOff x="0" y="0"/>
            <a:chExt cx="5652713" cy="3456511"/>
          </a:xfrm>
        </p:grpSpPr>
        <p:sp>
          <p:nvSpPr>
            <p:cNvPr id="801" name="Testo"/>
            <p:cNvSpPr txBox="1"/>
            <p:nvPr/>
          </p:nvSpPr>
          <p:spPr>
            <a:xfrm>
              <a:off x="0" y="0"/>
              <a:ext cx="5652714" cy="1686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/>
              <a14:m>
                <m:oMathPara>
                  <m:oMathParaPr>
                    <m:jc m:val="left"/>
                  </m:oMathParaPr>
                  <m:oMath>
                    <m:r>
                      <a:rPr xmlns:a="http://schemas.openxmlformats.org/drawingml/2006/main" sz="4350" i="1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4350" i="1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b>
                      <m:e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4350" i="1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Upp>
                      <m:e>
                        <m:limLow>
                          <m:e>
                            <m:r>
                              <a:rPr xmlns:a="http://schemas.openxmlformats.org/drawingml/2006/main" sz="435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435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435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435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lim>
                    </m:limUpp>
                    <m:f>
                      <m:fPr>
                        <m:ctrlP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a:rPr xmlns:a="http://schemas.openxmlformats.org/drawingml/2006/main" sz="435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xmlns:a="http://schemas.openxmlformats.org/drawingml/2006/main" sz="435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435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sSub>
                              <m:e>
                                <m:r>
                                  <a:rPr xmlns:a="http://schemas.openxmlformats.org/drawingml/2006/main" sz="4350" i="1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xmlns:a="http://schemas.openxmlformats.org/drawingml/2006/main" sz="4350" i="1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p>
                        </m:sSup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sSub>
                          <m:e>
                            <m:r>
                              <a:rPr xmlns:a="http://schemas.openxmlformats.org/drawingml/2006/main" sz="435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xmlns:a="http://schemas.openxmlformats.org/drawingml/2006/main" sz="435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xmlns:a="http://schemas.openxmlformats.org/drawingml/2006/main" sz="4350" i="1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m:oMathPara>
              </a14:m>
            </a:p>
          </p:txBody>
        </p:sp>
        <p:sp>
          <p:nvSpPr>
            <p:cNvPr id="802" name="Testo"/>
            <p:cNvSpPr txBox="1"/>
            <p:nvPr/>
          </p:nvSpPr>
          <p:spPr>
            <a:xfrm>
              <a:off x="857590" y="2029930"/>
              <a:ext cx="4075969" cy="1426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/>
              <a14:m>
                <m:oMathPara>
                  <m:oMathParaPr>
                    <m:jc m:val="left"/>
                  </m:oMathParaPr>
                  <m:oMath>
                    <m:r>
                      <a:rPr xmlns:a="http://schemas.openxmlformats.org/drawingml/2006/main" sz="4350" i="1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4350" i="1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4350" i="1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b>
                      <m:e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4350" i="1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e>
                            <m:r>
                              <a:rPr xmlns:a="http://schemas.openxmlformats.org/drawingml/2006/main" sz="435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xmlns:a="http://schemas.openxmlformats.org/drawingml/2006/main" sz="435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num>
                      <m:den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435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e>
                            <m:r>
                              <a:rPr xmlns:a="http://schemas.openxmlformats.org/drawingml/2006/main" sz="435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xmlns:a="http://schemas.openxmlformats.org/drawingml/2006/main" sz="435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den>
                    </m:f>
                  </m:oMath>
                </m:oMathPara>
              </a14:m>
            </a:p>
          </p:txBody>
        </p:sp>
      </p:grpSp>
      <p:sp>
        <p:nvSpPr>
          <p:cNvPr id="804" name="Rectangle 31"/>
          <p:cNvSpPr txBox="1"/>
          <p:nvPr/>
        </p:nvSpPr>
        <p:spPr>
          <a:xfrm>
            <a:off x="2107956" y="3816689"/>
            <a:ext cx="20155388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535353"/>
                </a:solidFill>
              </a:defRPr>
            </a:pPr>
            <a:r>
              <a:t>Processo che permette di ottimizzare una </a:t>
            </a:r>
            <a:r>
              <a:rPr b="1"/>
              <a:t>funzione</a:t>
            </a:r>
            <a:r>
              <a:t> </a:t>
            </a:r>
            <a:r>
              <a:rPr b="1"/>
              <a:t>obiettivo</a:t>
            </a:r>
            <a:r>
              <a:t> determinando la combinazione ideale degli iperparametri. </a:t>
            </a:r>
          </a:p>
        </p:txBody>
      </p:sp>
      <p:sp>
        <p:nvSpPr>
          <p:cNvPr id="805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9/13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811" name="Group 1"/>
          <p:cNvGrpSpPr/>
          <p:nvPr/>
        </p:nvGrpSpPr>
        <p:grpSpPr>
          <a:xfrm>
            <a:off x="7040017" y="1161770"/>
            <a:ext cx="10429701" cy="1304639"/>
            <a:chOff x="0" y="0"/>
            <a:chExt cx="10429699" cy="1304637"/>
          </a:xfrm>
        </p:grpSpPr>
        <p:sp>
          <p:nvSpPr>
            <p:cNvPr id="808" name="Group 4"/>
            <p:cNvSpPr txBox="1"/>
            <p:nvPr/>
          </p:nvSpPr>
          <p:spPr>
            <a:xfrm>
              <a:off x="0" y="285775"/>
              <a:ext cx="10429700" cy="101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AutoML</a:t>
              </a:r>
            </a:p>
          </p:txBody>
        </p:sp>
        <p:sp>
          <p:nvSpPr>
            <p:cNvPr id="809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0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12" name="Rectangle 31"/>
          <p:cNvSpPr txBox="1"/>
          <p:nvPr/>
        </p:nvSpPr>
        <p:spPr>
          <a:xfrm>
            <a:off x="2107956" y="3816689"/>
            <a:ext cx="20155388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Processo che permette di ottimizzare una funzione obiettivo determinando la combinazione ideale degli iperparametri. </a:t>
            </a:r>
          </a:p>
        </p:txBody>
      </p:sp>
      <p:sp>
        <p:nvSpPr>
          <p:cNvPr id="813" name="Generazione punti randomici (Initial design)"/>
          <p:cNvSpPr/>
          <p:nvPr/>
        </p:nvSpPr>
        <p:spPr>
          <a:xfrm>
            <a:off x="933166" y="5899453"/>
            <a:ext cx="44831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Generazione punti randomici (Initial design)</a:t>
            </a:r>
          </a:p>
        </p:txBody>
      </p:sp>
      <p:sp>
        <p:nvSpPr>
          <p:cNvPr id="814" name="Fit modello surrogato"/>
          <p:cNvSpPr/>
          <p:nvPr/>
        </p:nvSpPr>
        <p:spPr>
          <a:xfrm>
            <a:off x="6944521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Fit modello surrogato</a:t>
            </a:r>
          </a:p>
        </p:txBody>
      </p:sp>
      <p:sp>
        <p:nvSpPr>
          <p:cNvPr id="815" name="Criterio di arresto"/>
          <p:cNvSpPr/>
          <p:nvPr/>
        </p:nvSpPr>
        <p:spPr>
          <a:xfrm>
            <a:off x="12952827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Criterio di arresto</a:t>
            </a:r>
          </a:p>
        </p:txBody>
      </p:sp>
      <p:sp>
        <p:nvSpPr>
          <p:cNvPr id="816" name="Individuazione nuovi punti"/>
          <p:cNvSpPr/>
          <p:nvPr/>
        </p:nvSpPr>
        <p:spPr>
          <a:xfrm>
            <a:off x="6944521" y="8899566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Individuazione nuovi punti</a:t>
            </a:r>
          </a:p>
        </p:txBody>
      </p:sp>
      <p:sp>
        <p:nvSpPr>
          <p:cNvPr id="817" name="Valutazione funzione e aggiornamento dei punti"/>
          <p:cNvSpPr/>
          <p:nvPr/>
        </p:nvSpPr>
        <p:spPr>
          <a:xfrm>
            <a:off x="12952827" y="8899566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Valutazione funzione e aggiornamento dei punti</a:t>
            </a:r>
          </a:p>
        </p:txBody>
      </p:sp>
      <p:sp>
        <p:nvSpPr>
          <p:cNvPr id="818" name="Ritorna configurazione migliore (best seen)"/>
          <p:cNvSpPr/>
          <p:nvPr/>
        </p:nvSpPr>
        <p:spPr>
          <a:xfrm>
            <a:off x="18961134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Ritorna configurazione migliore (best seen)</a:t>
            </a:r>
          </a:p>
        </p:txBody>
      </p:sp>
      <p:cxnSp>
        <p:nvCxnSpPr>
          <p:cNvPr id="819" name="Linea di collegamento"/>
          <p:cNvCxnSpPr>
            <a:stCxn id="814" idx="0"/>
            <a:endCxn id="816" idx="0"/>
          </p:cNvCxnSpPr>
          <p:nvPr/>
        </p:nvCxnSpPr>
        <p:spPr>
          <a:xfrm>
            <a:off x="9183021" y="6751951"/>
            <a:ext cx="1" cy="3000114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20" name="Linea di collegamento"/>
          <p:cNvCxnSpPr>
            <a:stCxn id="816" idx="0"/>
            <a:endCxn id="817" idx="0"/>
          </p:cNvCxnSpPr>
          <p:nvPr/>
        </p:nvCxnSpPr>
        <p:spPr>
          <a:xfrm>
            <a:off x="9183021" y="9752064"/>
            <a:ext cx="6008307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21" name="Linea di collegamento"/>
          <p:cNvCxnSpPr>
            <a:stCxn id="817" idx="0"/>
            <a:endCxn id="815" idx="0"/>
          </p:cNvCxnSpPr>
          <p:nvPr/>
        </p:nvCxnSpPr>
        <p:spPr>
          <a:xfrm flipV="1">
            <a:off x="15191327" y="6751951"/>
            <a:ext cx="1" cy="3000114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22" name="Linea di collegamento"/>
          <p:cNvCxnSpPr>
            <a:stCxn id="814" idx="0"/>
            <a:endCxn id="815" idx="0"/>
          </p:cNvCxnSpPr>
          <p:nvPr/>
        </p:nvCxnSpPr>
        <p:spPr>
          <a:xfrm>
            <a:off x="9183021" y="6751951"/>
            <a:ext cx="6008307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headEnd type="triangle"/>
          </a:ln>
        </p:spPr>
      </p:cxnSp>
      <p:cxnSp>
        <p:nvCxnSpPr>
          <p:cNvPr id="823" name="Linea di collegamento"/>
          <p:cNvCxnSpPr>
            <a:stCxn id="813" idx="0"/>
            <a:endCxn id="814" idx="0"/>
          </p:cNvCxnSpPr>
          <p:nvPr/>
        </p:nvCxnSpPr>
        <p:spPr>
          <a:xfrm>
            <a:off x="3174716" y="6751951"/>
            <a:ext cx="6008306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24" name="Linea di collegamento"/>
          <p:cNvCxnSpPr>
            <a:stCxn id="818" idx="0"/>
            <a:endCxn id="815" idx="0"/>
          </p:cNvCxnSpPr>
          <p:nvPr/>
        </p:nvCxnSpPr>
        <p:spPr>
          <a:xfrm flipH="1">
            <a:off x="15191327" y="6751951"/>
            <a:ext cx="6008308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headEnd type="triangle"/>
          </a:ln>
        </p:spPr>
      </p:cxnSp>
      <p:sp>
        <p:nvSpPr>
          <p:cNvPr id="825" name="Rectangle 31"/>
          <p:cNvSpPr txBox="1"/>
          <p:nvPr/>
        </p:nvSpPr>
        <p:spPr>
          <a:xfrm>
            <a:off x="11805251" y="5994675"/>
            <a:ext cx="76079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826" name="Rectangle 31"/>
          <p:cNvSpPr txBox="1"/>
          <p:nvPr/>
        </p:nvSpPr>
        <p:spPr>
          <a:xfrm>
            <a:off x="17815081" y="5994675"/>
            <a:ext cx="76079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Sì</a:t>
            </a:r>
          </a:p>
        </p:txBody>
      </p:sp>
      <p:sp>
        <p:nvSpPr>
          <p:cNvPr id="827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9/13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833" name="Group 1"/>
          <p:cNvGrpSpPr/>
          <p:nvPr/>
        </p:nvGrpSpPr>
        <p:grpSpPr>
          <a:xfrm>
            <a:off x="7040017" y="1161770"/>
            <a:ext cx="10429701" cy="1304639"/>
            <a:chOff x="0" y="0"/>
            <a:chExt cx="10429699" cy="1304637"/>
          </a:xfrm>
        </p:grpSpPr>
        <p:sp>
          <p:nvSpPr>
            <p:cNvPr id="830" name="Group 4"/>
            <p:cNvSpPr txBox="1"/>
            <p:nvPr/>
          </p:nvSpPr>
          <p:spPr>
            <a:xfrm>
              <a:off x="0" y="285775"/>
              <a:ext cx="10429700" cy="101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AutoML</a:t>
              </a:r>
            </a:p>
          </p:txBody>
        </p:sp>
        <p:sp>
          <p:nvSpPr>
            <p:cNvPr id="831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2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34" name="Rectangle 31"/>
          <p:cNvSpPr txBox="1"/>
          <p:nvPr/>
        </p:nvSpPr>
        <p:spPr>
          <a:xfrm>
            <a:off x="2107956" y="3816689"/>
            <a:ext cx="20155388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Processo che permette di ottimizzare una funzione obiettivo determinando la combinazione ideale degli iperparametri. </a:t>
            </a:r>
          </a:p>
        </p:txBody>
      </p:sp>
      <p:sp>
        <p:nvSpPr>
          <p:cNvPr id="835" name="Generazione punti randomici (Initial design)"/>
          <p:cNvSpPr/>
          <p:nvPr/>
        </p:nvSpPr>
        <p:spPr>
          <a:xfrm>
            <a:off x="933166" y="5899453"/>
            <a:ext cx="4483101" cy="1704996"/>
          </a:xfrm>
          <a:prstGeom prst="rect">
            <a:avLst/>
          </a:prstGeom>
          <a:solidFill>
            <a:srgbClr val="FFFFFF"/>
          </a:solidFill>
          <a:ln w="1016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Generazione punti randomici (Initial design)</a:t>
            </a:r>
          </a:p>
        </p:txBody>
      </p:sp>
      <p:sp>
        <p:nvSpPr>
          <p:cNvPr id="836" name="Fit modello surrogato"/>
          <p:cNvSpPr/>
          <p:nvPr/>
        </p:nvSpPr>
        <p:spPr>
          <a:xfrm>
            <a:off x="6944521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Fit modello surrogato</a:t>
            </a:r>
          </a:p>
        </p:txBody>
      </p:sp>
      <p:sp>
        <p:nvSpPr>
          <p:cNvPr id="837" name="Criterio di arresto"/>
          <p:cNvSpPr/>
          <p:nvPr/>
        </p:nvSpPr>
        <p:spPr>
          <a:xfrm>
            <a:off x="12952827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Criterio di arresto</a:t>
            </a:r>
          </a:p>
        </p:txBody>
      </p:sp>
      <p:sp>
        <p:nvSpPr>
          <p:cNvPr id="838" name="Individuazione nuovi punti"/>
          <p:cNvSpPr/>
          <p:nvPr/>
        </p:nvSpPr>
        <p:spPr>
          <a:xfrm>
            <a:off x="6944521" y="8899566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Individuazione nuovi punti</a:t>
            </a:r>
          </a:p>
        </p:txBody>
      </p:sp>
      <p:sp>
        <p:nvSpPr>
          <p:cNvPr id="839" name="Valutazione funzione e aggiornamento dei punti"/>
          <p:cNvSpPr/>
          <p:nvPr/>
        </p:nvSpPr>
        <p:spPr>
          <a:xfrm>
            <a:off x="12952827" y="8899566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Valutazione funzione e aggiornamento dei punti</a:t>
            </a:r>
          </a:p>
        </p:txBody>
      </p:sp>
      <p:sp>
        <p:nvSpPr>
          <p:cNvPr id="840" name="Ritorna configurazione migliore (best seen)"/>
          <p:cNvSpPr/>
          <p:nvPr/>
        </p:nvSpPr>
        <p:spPr>
          <a:xfrm>
            <a:off x="18961134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Ritorna configurazione migliore (best seen)</a:t>
            </a:r>
          </a:p>
        </p:txBody>
      </p:sp>
      <p:cxnSp>
        <p:nvCxnSpPr>
          <p:cNvPr id="841" name="Linea di collegamento"/>
          <p:cNvCxnSpPr>
            <a:stCxn id="836" idx="0"/>
            <a:endCxn id="838" idx="0"/>
          </p:cNvCxnSpPr>
          <p:nvPr/>
        </p:nvCxnSpPr>
        <p:spPr>
          <a:xfrm>
            <a:off x="9183021" y="6751951"/>
            <a:ext cx="1" cy="3000114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42" name="Linea di collegamento"/>
          <p:cNvCxnSpPr>
            <a:stCxn id="838" idx="0"/>
            <a:endCxn id="839" idx="0"/>
          </p:cNvCxnSpPr>
          <p:nvPr/>
        </p:nvCxnSpPr>
        <p:spPr>
          <a:xfrm>
            <a:off x="9183021" y="9752064"/>
            <a:ext cx="6008307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43" name="Linea di collegamento"/>
          <p:cNvCxnSpPr>
            <a:stCxn id="839" idx="0"/>
            <a:endCxn id="837" idx="0"/>
          </p:cNvCxnSpPr>
          <p:nvPr/>
        </p:nvCxnSpPr>
        <p:spPr>
          <a:xfrm flipV="1">
            <a:off x="15191327" y="6751951"/>
            <a:ext cx="1" cy="3000114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44" name="Linea di collegamento"/>
          <p:cNvCxnSpPr>
            <a:stCxn id="836" idx="0"/>
            <a:endCxn id="837" idx="0"/>
          </p:cNvCxnSpPr>
          <p:nvPr/>
        </p:nvCxnSpPr>
        <p:spPr>
          <a:xfrm>
            <a:off x="9183021" y="6751951"/>
            <a:ext cx="6008307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headEnd type="triangle"/>
          </a:ln>
        </p:spPr>
      </p:cxnSp>
      <p:cxnSp>
        <p:nvCxnSpPr>
          <p:cNvPr id="845" name="Linea di collegamento"/>
          <p:cNvCxnSpPr>
            <a:stCxn id="835" idx="0"/>
            <a:endCxn id="836" idx="0"/>
          </p:cNvCxnSpPr>
          <p:nvPr/>
        </p:nvCxnSpPr>
        <p:spPr>
          <a:xfrm>
            <a:off x="3174716" y="6751951"/>
            <a:ext cx="6008306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46" name="Linea di collegamento"/>
          <p:cNvCxnSpPr>
            <a:stCxn id="840" idx="0"/>
            <a:endCxn id="837" idx="0"/>
          </p:cNvCxnSpPr>
          <p:nvPr/>
        </p:nvCxnSpPr>
        <p:spPr>
          <a:xfrm flipH="1">
            <a:off x="15191327" y="6751951"/>
            <a:ext cx="6008308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headEnd type="triangle"/>
          </a:ln>
        </p:spPr>
      </p:cxnSp>
      <p:sp>
        <p:nvSpPr>
          <p:cNvPr id="847" name="Rectangle 31"/>
          <p:cNvSpPr txBox="1"/>
          <p:nvPr/>
        </p:nvSpPr>
        <p:spPr>
          <a:xfrm>
            <a:off x="11805251" y="5994675"/>
            <a:ext cx="76079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848" name="Rectangle 31"/>
          <p:cNvSpPr txBox="1"/>
          <p:nvPr/>
        </p:nvSpPr>
        <p:spPr>
          <a:xfrm>
            <a:off x="17815081" y="5994675"/>
            <a:ext cx="76079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Sì</a:t>
            </a:r>
          </a:p>
        </p:txBody>
      </p:sp>
      <p:sp>
        <p:nvSpPr>
          <p:cNvPr id="849" name="Rectangle 31"/>
          <p:cNvSpPr txBox="1"/>
          <p:nvPr/>
        </p:nvSpPr>
        <p:spPr>
          <a:xfrm>
            <a:off x="1526377" y="8004723"/>
            <a:ext cx="3296679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400">
                <a:solidFill>
                  <a:srgbClr val="535353"/>
                </a:solidFill>
              </a:defRPr>
            </a:lvl1pPr>
          </a:lstStyle>
          <a:p>
            <a:pPr/>
            <a:r>
              <a:t>5 punti iniziali</a:t>
            </a:r>
          </a:p>
        </p:txBody>
      </p:sp>
      <p:sp>
        <p:nvSpPr>
          <p:cNvPr id="850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9/13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856" name="Group 1"/>
          <p:cNvGrpSpPr/>
          <p:nvPr/>
        </p:nvGrpSpPr>
        <p:grpSpPr>
          <a:xfrm>
            <a:off x="7040017" y="1161770"/>
            <a:ext cx="10429701" cy="1304639"/>
            <a:chOff x="0" y="0"/>
            <a:chExt cx="10429699" cy="1304637"/>
          </a:xfrm>
        </p:grpSpPr>
        <p:sp>
          <p:nvSpPr>
            <p:cNvPr id="853" name="Group 4"/>
            <p:cNvSpPr txBox="1"/>
            <p:nvPr/>
          </p:nvSpPr>
          <p:spPr>
            <a:xfrm>
              <a:off x="0" y="285775"/>
              <a:ext cx="10429700" cy="101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AutoML</a:t>
              </a:r>
            </a:p>
          </p:txBody>
        </p:sp>
        <p:sp>
          <p:nvSpPr>
            <p:cNvPr id="854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5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57" name="Rectangle 31"/>
          <p:cNvSpPr txBox="1"/>
          <p:nvPr/>
        </p:nvSpPr>
        <p:spPr>
          <a:xfrm>
            <a:off x="2107956" y="3816689"/>
            <a:ext cx="20155388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Processo che permette di ottimizzare una funzione obiettivo determinando la combinazione ideale degli iperparametri. </a:t>
            </a:r>
          </a:p>
        </p:txBody>
      </p:sp>
      <p:sp>
        <p:nvSpPr>
          <p:cNvPr id="858" name="Generazione punti randomici (Initial design)"/>
          <p:cNvSpPr/>
          <p:nvPr/>
        </p:nvSpPr>
        <p:spPr>
          <a:xfrm>
            <a:off x="933166" y="5899453"/>
            <a:ext cx="44831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Generazione punti randomici (Initial design)</a:t>
            </a:r>
          </a:p>
        </p:txBody>
      </p:sp>
      <p:sp>
        <p:nvSpPr>
          <p:cNvPr id="859" name="Fit modello surrogato"/>
          <p:cNvSpPr/>
          <p:nvPr/>
        </p:nvSpPr>
        <p:spPr>
          <a:xfrm>
            <a:off x="6944521" y="5899453"/>
            <a:ext cx="4477001" cy="1704996"/>
          </a:xfrm>
          <a:prstGeom prst="rect">
            <a:avLst/>
          </a:prstGeom>
          <a:solidFill>
            <a:srgbClr val="FFFFFF"/>
          </a:solidFill>
          <a:ln w="1016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Fit modello surrogato</a:t>
            </a:r>
          </a:p>
        </p:txBody>
      </p:sp>
      <p:sp>
        <p:nvSpPr>
          <p:cNvPr id="860" name="Criterio di arresto"/>
          <p:cNvSpPr/>
          <p:nvPr/>
        </p:nvSpPr>
        <p:spPr>
          <a:xfrm>
            <a:off x="12952827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Criterio di arresto</a:t>
            </a:r>
          </a:p>
        </p:txBody>
      </p:sp>
      <p:sp>
        <p:nvSpPr>
          <p:cNvPr id="861" name="Individuazione nuovi punti"/>
          <p:cNvSpPr/>
          <p:nvPr/>
        </p:nvSpPr>
        <p:spPr>
          <a:xfrm>
            <a:off x="6944521" y="8899566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Individuazione nuovi punti</a:t>
            </a:r>
          </a:p>
        </p:txBody>
      </p:sp>
      <p:sp>
        <p:nvSpPr>
          <p:cNvPr id="862" name="Valutazione funzione e aggiornamento dei punti"/>
          <p:cNvSpPr/>
          <p:nvPr/>
        </p:nvSpPr>
        <p:spPr>
          <a:xfrm>
            <a:off x="12952827" y="8899566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Valutazione funzione e aggiornamento dei punti</a:t>
            </a:r>
          </a:p>
        </p:txBody>
      </p:sp>
      <p:sp>
        <p:nvSpPr>
          <p:cNvPr id="863" name="Ritorna configurazione migliore (best seen)"/>
          <p:cNvSpPr/>
          <p:nvPr/>
        </p:nvSpPr>
        <p:spPr>
          <a:xfrm>
            <a:off x="18961134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Ritorna configurazione migliore (best seen)</a:t>
            </a:r>
          </a:p>
        </p:txBody>
      </p:sp>
      <p:cxnSp>
        <p:nvCxnSpPr>
          <p:cNvPr id="864" name="Linea di collegamento"/>
          <p:cNvCxnSpPr>
            <a:stCxn id="859" idx="0"/>
            <a:endCxn id="861" idx="0"/>
          </p:cNvCxnSpPr>
          <p:nvPr/>
        </p:nvCxnSpPr>
        <p:spPr>
          <a:xfrm>
            <a:off x="9183021" y="6751951"/>
            <a:ext cx="1" cy="3000114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65" name="Linea di collegamento"/>
          <p:cNvCxnSpPr>
            <a:stCxn id="861" idx="0"/>
            <a:endCxn id="862" idx="0"/>
          </p:cNvCxnSpPr>
          <p:nvPr/>
        </p:nvCxnSpPr>
        <p:spPr>
          <a:xfrm>
            <a:off x="9183021" y="9752064"/>
            <a:ext cx="6008307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66" name="Linea di collegamento"/>
          <p:cNvCxnSpPr>
            <a:stCxn id="862" idx="0"/>
            <a:endCxn id="860" idx="0"/>
          </p:cNvCxnSpPr>
          <p:nvPr/>
        </p:nvCxnSpPr>
        <p:spPr>
          <a:xfrm flipV="1">
            <a:off x="15191327" y="6751951"/>
            <a:ext cx="1" cy="3000114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67" name="Linea di collegamento"/>
          <p:cNvCxnSpPr>
            <a:stCxn id="859" idx="0"/>
            <a:endCxn id="860" idx="0"/>
          </p:cNvCxnSpPr>
          <p:nvPr/>
        </p:nvCxnSpPr>
        <p:spPr>
          <a:xfrm>
            <a:off x="9183021" y="6751951"/>
            <a:ext cx="6008307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headEnd type="triangle"/>
          </a:ln>
        </p:spPr>
      </p:cxnSp>
      <p:cxnSp>
        <p:nvCxnSpPr>
          <p:cNvPr id="868" name="Linea di collegamento"/>
          <p:cNvCxnSpPr>
            <a:stCxn id="858" idx="0"/>
            <a:endCxn id="859" idx="0"/>
          </p:cNvCxnSpPr>
          <p:nvPr/>
        </p:nvCxnSpPr>
        <p:spPr>
          <a:xfrm>
            <a:off x="3174716" y="6751951"/>
            <a:ext cx="6008306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69" name="Linea di collegamento"/>
          <p:cNvCxnSpPr>
            <a:stCxn id="863" idx="0"/>
            <a:endCxn id="860" idx="0"/>
          </p:cNvCxnSpPr>
          <p:nvPr/>
        </p:nvCxnSpPr>
        <p:spPr>
          <a:xfrm flipH="1">
            <a:off x="15191327" y="6751951"/>
            <a:ext cx="6008308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headEnd type="triangle"/>
          </a:ln>
        </p:spPr>
      </p:cxnSp>
      <p:sp>
        <p:nvSpPr>
          <p:cNvPr id="870" name="Rectangle 31"/>
          <p:cNvSpPr txBox="1"/>
          <p:nvPr/>
        </p:nvSpPr>
        <p:spPr>
          <a:xfrm>
            <a:off x="11805251" y="5994675"/>
            <a:ext cx="76079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871" name="Rectangle 31"/>
          <p:cNvSpPr txBox="1"/>
          <p:nvPr/>
        </p:nvSpPr>
        <p:spPr>
          <a:xfrm>
            <a:off x="17815081" y="5994675"/>
            <a:ext cx="76079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Sì</a:t>
            </a:r>
          </a:p>
        </p:txBody>
      </p:sp>
      <p:sp>
        <p:nvSpPr>
          <p:cNvPr id="872" name="Rectangle 31"/>
          <p:cNvSpPr txBox="1"/>
          <p:nvPr/>
        </p:nvSpPr>
        <p:spPr>
          <a:xfrm>
            <a:off x="6975146" y="5118421"/>
            <a:ext cx="4415751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400">
                <a:solidFill>
                  <a:srgbClr val="535353"/>
                </a:solidFill>
              </a:defRPr>
            </a:lvl1pPr>
          </a:lstStyle>
          <a:p>
            <a:pPr/>
            <a:r>
              <a:t>Gaussian Process</a:t>
            </a:r>
          </a:p>
        </p:txBody>
      </p:sp>
      <p:sp>
        <p:nvSpPr>
          <p:cNvPr id="873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9/13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879" name="Group 1"/>
          <p:cNvGrpSpPr/>
          <p:nvPr/>
        </p:nvGrpSpPr>
        <p:grpSpPr>
          <a:xfrm>
            <a:off x="7040017" y="1161770"/>
            <a:ext cx="10429701" cy="1304639"/>
            <a:chOff x="0" y="0"/>
            <a:chExt cx="10429699" cy="1304637"/>
          </a:xfrm>
        </p:grpSpPr>
        <p:sp>
          <p:nvSpPr>
            <p:cNvPr id="876" name="Group 4"/>
            <p:cNvSpPr txBox="1"/>
            <p:nvPr/>
          </p:nvSpPr>
          <p:spPr>
            <a:xfrm>
              <a:off x="0" y="285775"/>
              <a:ext cx="10429700" cy="101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AutoML</a:t>
              </a:r>
            </a:p>
          </p:txBody>
        </p:sp>
        <p:sp>
          <p:nvSpPr>
            <p:cNvPr id="877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8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80" name="Rectangle 31"/>
          <p:cNvSpPr txBox="1"/>
          <p:nvPr/>
        </p:nvSpPr>
        <p:spPr>
          <a:xfrm>
            <a:off x="2107956" y="3816689"/>
            <a:ext cx="20155388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Processo che permette di ottimizzare una funzione obiettivo determinando la combinazione ideale degli iperparametri. </a:t>
            </a:r>
          </a:p>
        </p:txBody>
      </p:sp>
      <p:sp>
        <p:nvSpPr>
          <p:cNvPr id="881" name="Generazione punti randomici (Initial design)"/>
          <p:cNvSpPr/>
          <p:nvPr/>
        </p:nvSpPr>
        <p:spPr>
          <a:xfrm>
            <a:off x="933166" y="5899453"/>
            <a:ext cx="44831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Generazione punti randomici (Initial design)</a:t>
            </a:r>
          </a:p>
        </p:txBody>
      </p:sp>
      <p:sp>
        <p:nvSpPr>
          <p:cNvPr id="882" name="Fit modello surrogato"/>
          <p:cNvSpPr/>
          <p:nvPr/>
        </p:nvSpPr>
        <p:spPr>
          <a:xfrm>
            <a:off x="6944521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Fit modello surrogato</a:t>
            </a:r>
          </a:p>
        </p:txBody>
      </p:sp>
      <p:sp>
        <p:nvSpPr>
          <p:cNvPr id="883" name="Criterio di arresto"/>
          <p:cNvSpPr/>
          <p:nvPr/>
        </p:nvSpPr>
        <p:spPr>
          <a:xfrm>
            <a:off x="12952827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Criterio di arresto</a:t>
            </a:r>
          </a:p>
        </p:txBody>
      </p:sp>
      <p:sp>
        <p:nvSpPr>
          <p:cNvPr id="884" name="Individuazione nuovi punti"/>
          <p:cNvSpPr/>
          <p:nvPr/>
        </p:nvSpPr>
        <p:spPr>
          <a:xfrm>
            <a:off x="6944521" y="8899566"/>
            <a:ext cx="4477001" cy="1704996"/>
          </a:xfrm>
          <a:prstGeom prst="rect">
            <a:avLst/>
          </a:prstGeom>
          <a:solidFill>
            <a:srgbClr val="FFFFFF"/>
          </a:solidFill>
          <a:ln w="1016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Individuazione nuovi punti</a:t>
            </a:r>
          </a:p>
        </p:txBody>
      </p:sp>
      <p:sp>
        <p:nvSpPr>
          <p:cNvPr id="885" name="Valutazione funzione e aggiornamento dei punti"/>
          <p:cNvSpPr/>
          <p:nvPr/>
        </p:nvSpPr>
        <p:spPr>
          <a:xfrm>
            <a:off x="12952827" y="8899566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Valutazione funzione e aggiornamento dei punti</a:t>
            </a:r>
          </a:p>
        </p:txBody>
      </p:sp>
      <p:sp>
        <p:nvSpPr>
          <p:cNvPr id="886" name="Ritorna configurazione migliore (best seen)"/>
          <p:cNvSpPr/>
          <p:nvPr/>
        </p:nvSpPr>
        <p:spPr>
          <a:xfrm>
            <a:off x="18961134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Ritorna configurazione migliore (best seen)</a:t>
            </a:r>
          </a:p>
        </p:txBody>
      </p:sp>
      <p:cxnSp>
        <p:nvCxnSpPr>
          <p:cNvPr id="887" name="Linea di collegamento"/>
          <p:cNvCxnSpPr>
            <a:stCxn id="882" idx="0"/>
            <a:endCxn id="884" idx="0"/>
          </p:cNvCxnSpPr>
          <p:nvPr/>
        </p:nvCxnSpPr>
        <p:spPr>
          <a:xfrm>
            <a:off x="9183021" y="6751951"/>
            <a:ext cx="1" cy="3000114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88" name="Linea di collegamento"/>
          <p:cNvCxnSpPr>
            <a:stCxn id="884" idx="0"/>
            <a:endCxn id="885" idx="0"/>
          </p:cNvCxnSpPr>
          <p:nvPr/>
        </p:nvCxnSpPr>
        <p:spPr>
          <a:xfrm>
            <a:off x="9183021" y="9752064"/>
            <a:ext cx="6008307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89" name="Linea di collegamento"/>
          <p:cNvCxnSpPr>
            <a:stCxn id="885" idx="0"/>
            <a:endCxn id="883" idx="0"/>
          </p:cNvCxnSpPr>
          <p:nvPr/>
        </p:nvCxnSpPr>
        <p:spPr>
          <a:xfrm flipV="1">
            <a:off x="15191327" y="6751951"/>
            <a:ext cx="1" cy="3000114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90" name="Linea di collegamento"/>
          <p:cNvCxnSpPr>
            <a:stCxn id="882" idx="0"/>
            <a:endCxn id="883" idx="0"/>
          </p:cNvCxnSpPr>
          <p:nvPr/>
        </p:nvCxnSpPr>
        <p:spPr>
          <a:xfrm>
            <a:off x="9183021" y="6751951"/>
            <a:ext cx="6008307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headEnd type="triangle"/>
          </a:ln>
        </p:spPr>
      </p:cxnSp>
      <p:cxnSp>
        <p:nvCxnSpPr>
          <p:cNvPr id="891" name="Linea di collegamento"/>
          <p:cNvCxnSpPr>
            <a:stCxn id="881" idx="0"/>
            <a:endCxn id="882" idx="0"/>
          </p:cNvCxnSpPr>
          <p:nvPr/>
        </p:nvCxnSpPr>
        <p:spPr>
          <a:xfrm>
            <a:off x="3174716" y="6751951"/>
            <a:ext cx="6008306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892" name="Linea di collegamento"/>
          <p:cNvCxnSpPr>
            <a:stCxn id="886" idx="0"/>
            <a:endCxn id="883" idx="0"/>
          </p:cNvCxnSpPr>
          <p:nvPr/>
        </p:nvCxnSpPr>
        <p:spPr>
          <a:xfrm flipH="1">
            <a:off x="15191327" y="6751951"/>
            <a:ext cx="6008308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headEnd type="triangle"/>
          </a:ln>
        </p:spPr>
      </p:cxnSp>
      <p:sp>
        <p:nvSpPr>
          <p:cNvPr id="893" name="Rectangle 31"/>
          <p:cNvSpPr txBox="1"/>
          <p:nvPr/>
        </p:nvSpPr>
        <p:spPr>
          <a:xfrm>
            <a:off x="11805251" y="5994675"/>
            <a:ext cx="76079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894" name="Rectangle 31"/>
          <p:cNvSpPr txBox="1"/>
          <p:nvPr/>
        </p:nvSpPr>
        <p:spPr>
          <a:xfrm>
            <a:off x="17815081" y="5994675"/>
            <a:ext cx="76079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Sì</a:t>
            </a:r>
          </a:p>
        </p:txBody>
      </p:sp>
      <p:sp>
        <p:nvSpPr>
          <p:cNvPr id="895" name="Rectangle 31"/>
          <p:cNvSpPr txBox="1"/>
          <p:nvPr/>
        </p:nvSpPr>
        <p:spPr>
          <a:xfrm>
            <a:off x="6975146" y="10726516"/>
            <a:ext cx="4415751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400">
                <a:solidFill>
                  <a:srgbClr val="535353"/>
                </a:solidFill>
              </a:defRPr>
            </a:lvl1pPr>
          </a:lstStyle>
          <a:p>
            <a:pPr/>
            <a:r>
              <a:t>Expected Improvement</a:t>
            </a:r>
          </a:p>
        </p:txBody>
      </p:sp>
      <p:sp>
        <p:nvSpPr>
          <p:cNvPr id="896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9/13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902" name="Group 1"/>
          <p:cNvGrpSpPr/>
          <p:nvPr/>
        </p:nvGrpSpPr>
        <p:grpSpPr>
          <a:xfrm>
            <a:off x="7040017" y="1161770"/>
            <a:ext cx="10429701" cy="1304639"/>
            <a:chOff x="0" y="0"/>
            <a:chExt cx="10429699" cy="1304637"/>
          </a:xfrm>
        </p:grpSpPr>
        <p:sp>
          <p:nvSpPr>
            <p:cNvPr id="899" name="Group 4"/>
            <p:cNvSpPr txBox="1"/>
            <p:nvPr/>
          </p:nvSpPr>
          <p:spPr>
            <a:xfrm>
              <a:off x="0" y="285775"/>
              <a:ext cx="10429700" cy="101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AutoML</a:t>
              </a:r>
            </a:p>
          </p:txBody>
        </p:sp>
        <p:sp>
          <p:nvSpPr>
            <p:cNvPr id="900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1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03" name="Rectangle 31"/>
          <p:cNvSpPr txBox="1"/>
          <p:nvPr/>
        </p:nvSpPr>
        <p:spPr>
          <a:xfrm>
            <a:off x="2107956" y="3816689"/>
            <a:ext cx="20155388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Processo che permette di ottimizzare una funzione obiettivo determinando la combinazione ideale degli iperparametri. </a:t>
            </a:r>
          </a:p>
        </p:txBody>
      </p:sp>
      <p:sp>
        <p:nvSpPr>
          <p:cNvPr id="904" name="Generazione punti randomici (Initial design)"/>
          <p:cNvSpPr/>
          <p:nvPr/>
        </p:nvSpPr>
        <p:spPr>
          <a:xfrm>
            <a:off x="933166" y="5899453"/>
            <a:ext cx="44831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Generazione punti randomici (Initial design)</a:t>
            </a:r>
          </a:p>
        </p:txBody>
      </p:sp>
      <p:sp>
        <p:nvSpPr>
          <p:cNvPr id="905" name="Fit modello surrogato"/>
          <p:cNvSpPr/>
          <p:nvPr/>
        </p:nvSpPr>
        <p:spPr>
          <a:xfrm>
            <a:off x="6944521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Fit modello surrogato</a:t>
            </a:r>
          </a:p>
        </p:txBody>
      </p:sp>
      <p:sp>
        <p:nvSpPr>
          <p:cNvPr id="906" name="Criterio di arresto"/>
          <p:cNvSpPr/>
          <p:nvPr/>
        </p:nvSpPr>
        <p:spPr>
          <a:xfrm>
            <a:off x="12952827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Criterio di arresto</a:t>
            </a:r>
          </a:p>
        </p:txBody>
      </p:sp>
      <p:sp>
        <p:nvSpPr>
          <p:cNvPr id="907" name="Individuazione nuovi punti"/>
          <p:cNvSpPr/>
          <p:nvPr/>
        </p:nvSpPr>
        <p:spPr>
          <a:xfrm>
            <a:off x="6944521" y="8899566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Individuazione nuovi punti</a:t>
            </a:r>
          </a:p>
        </p:txBody>
      </p:sp>
      <p:sp>
        <p:nvSpPr>
          <p:cNvPr id="908" name="Valutazione funzione e aggiornamento dei punti"/>
          <p:cNvSpPr/>
          <p:nvPr/>
        </p:nvSpPr>
        <p:spPr>
          <a:xfrm>
            <a:off x="12952827" y="8899566"/>
            <a:ext cx="4477001" cy="1704996"/>
          </a:xfrm>
          <a:prstGeom prst="rect">
            <a:avLst/>
          </a:prstGeom>
          <a:solidFill>
            <a:srgbClr val="FFFFFF"/>
          </a:solidFill>
          <a:ln w="1016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Valutazione funzione e aggiornamento dei punti</a:t>
            </a:r>
          </a:p>
        </p:txBody>
      </p:sp>
      <p:sp>
        <p:nvSpPr>
          <p:cNvPr id="909" name="Ritorna configurazione migliore (best seen)"/>
          <p:cNvSpPr/>
          <p:nvPr/>
        </p:nvSpPr>
        <p:spPr>
          <a:xfrm>
            <a:off x="18961134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Ritorna configurazione migliore (best seen)</a:t>
            </a:r>
          </a:p>
        </p:txBody>
      </p:sp>
      <p:cxnSp>
        <p:nvCxnSpPr>
          <p:cNvPr id="910" name="Linea di collegamento"/>
          <p:cNvCxnSpPr>
            <a:stCxn id="905" idx="0"/>
            <a:endCxn id="907" idx="0"/>
          </p:cNvCxnSpPr>
          <p:nvPr/>
        </p:nvCxnSpPr>
        <p:spPr>
          <a:xfrm>
            <a:off x="9183021" y="6751951"/>
            <a:ext cx="1" cy="3000114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911" name="Linea di collegamento"/>
          <p:cNvCxnSpPr>
            <a:stCxn id="907" idx="0"/>
            <a:endCxn id="908" idx="0"/>
          </p:cNvCxnSpPr>
          <p:nvPr/>
        </p:nvCxnSpPr>
        <p:spPr>
          <a:xfrm>
            <a:off x="9183021" y="9752064"/>
            <a:ext cx="6008307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912" name="Linea di collegamento"/>
          <p:cNvCxnSpPr>
            <a:stCxn id="908" idx="0"/>
            <a:endCxn id="906" idx="0"/>
          </p:cNvCxnSpPr>
          <p:nvPr/>
        </p:nvCxnSpPr>
        <p:spPr>
          <a:xfrm flipV="1">
            <a:off x="15191327" y="6751951"/>
            <a:ext cx="1" cy="3000114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913" name="Linea di collegamento"/>
          <p:cNvCxnSpPr>
            <a:stCxn id="905" idx="0"/>
            <a:endCxn id="906" idx="0"/>
          </p:cNvCxnSpPr>
          <p:nvPr/>
        </p:nvCxnSpPr>
        <p:spPr>
          <a:xfrm>
            <a:off x="9183021" y="6751951"/>
            <a:ext cx="6008307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headEnd type="triangle"/>
          </a:ln>
        </p:spPr>
      </p:cxnSp>
      <p:cxnSp>
        <p:nvCxnSpPr>
          <p:cNvPr id="914" name="Linea di collegamento"/>
          <p:cNvCxnSpPr>
            <a:stCxn id="904" idx="0"/>
            <a:endCxn id="905" idx="0"/>
          </p:cNvCxnSpPr>
          <p:nvPr/>
        </p:nvCxnSpPr>
        <p:spPr>
          <a:xfrm>
            <a:off x="3174716" y="6751951"/>
            <a:ext cx="6008306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915" name="Linea di collegamento"/>
          <p:cNvCxnSpPr>
            <a:stCxn id="909" idx="0"/>
            <a:endCxn id="906" idx="0"/>
          </p:cNvCxnSpPr>
          <p:nvPr/>
        </p:nvCxnSpPr>
        <p:spPr>
          <a:xfrm flipH="1">
            <a:off x="15191327" y="6751951"/>
            <a:ext cx="6008308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headEnd type="triangle"/>
          </a:ln>
        </p:spPr>
      </p:cxnSp>
      <p:sp>
        <p:nvSpPr>
          <p:cNvPr id="916" name="Rectangle 31"/>
          <p:cNvSpPr txBox="1"/>
          <p:nvPr/>
        </p:nvSpPr>
        <p:spPr>
          <a:xfrm>
            <a:off x="11805251" y="5994675"/>
            <a:ext cx="76079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917" name="Rectangle 31"/>
          <p:cNvSpPr txBox="1"/>
          <p:nvPr/>
        </p:nvSpPr>
        <p:spPr>
          <a:xfrm>
            <a:off x="17815081" y="5994675"/>
            <a:ext cx="76079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Sì</a:t>
            </a:r>
          </a:p>
        </p:txBody>
      </p:sp>
      <p:sp>
        <p:nvSpPr>
          <p:cNvPr id="918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9/13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924" name="Group 1"/>
          <p:cNvGrpSpPr/>
          <p:nvPr/>
        </p:nvGrpSpPr>
        <p:grpSpPr>
          <a:xfrm>
            <a:off x="7040017" y="1161770"/>
            <a:ext cx="10429701" cy="1304639"/>
            <a:chOff x="0" y="0"/>
            <a:chExt cx="10429699" cy="1304637"/>
          </a:xfrm>
        </p:grpSpPr>
        <p:sp>
          <p:nvSpPr>
            <p:cNvPr id="921" name="Group 4"/>
            <p:cNvSpPr txBox="1"/>
            <p:nvPr/>
          </p:nvSpPr>
          <p:spPr>
            <a:xfrm>
              <a:off x="0" y="285775"/>
              <a:ext cx="10429700" cy="101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AutoML</a:t>
              </a:r>
            </a:p>
          </p:txBody>
        </p:sp>
        <p:sp>
          <p:nvSpPr>
            <p:cNvPr id="922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3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25" name="Rectangle 31"/>
          <p:cNvSpPr txBox="1"/>
          <p:nvPr/>
        </p:nvSpPr>
        <p:spPr>
          <a:xfrm>
            <a:off x="2107956" y="3816689"/>
            <a:ext cx="20155388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Processo che permette di ottimizzare una funzione obiettivo determinando la combinazione ideale degli iperparametri. </a:t>
            </a:r>
          </a:p>
        </p:txBody>
      </p:sp>
      <p:sp>
        <p:nvSpPr>
          <p:cNvPr id="926" name="Generazione punti randomici (Initial design)"/>
          <p:cNvSpPr/>
          <p:nvPr/>
        </p:nvSpPr>
        <p:spPr>
          <a:xfrm>
            <a:off x="933166" y="5899453"/>
            <a:ext cx="44831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Generazione punti randomici (Initial design)</a:t>
            </a:r>
          </a:p>
        </p:txBody>
      </p:sp>
      <p:sp>
        <p:nvSpPr>
          <p:cNvPr id="927" name="Fit modello surrogato"/>
          <p:cNvSpPr/>
          <p:nvPr/>
        </p:nvSpPr>
        <p:spPr>
          <a:xfrm>
            <a:off x="6944521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Fit modello surrogato</a:t>
            </a:r>
          </a:p>
        </p:txBody>
      </p:sp>
      <p:sp>
        <p:nvSpPr>
          <p:cNvPr id="928" name="Criterio di arresto"/>
          <p:cNvSpPr/>
          <p:nvPr/>
        </p:nvSpPr>
        <p:spPr>
          <a:xfrm>
            <a:off x="12952827" y="5899453"/>
            <a:ext cx="4477001" cy="1704996"/>
          </a:xfrm>
          <a:prstGeom prst="rect">
            <a:avLst/>
          </a:prstGeom>
          <a:solidFill>
            <a:srgbClr val="FFFFFF"/>
          </a:solidFill>
          <a:ln w="1016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Criterio di arresto</a:t>
            </a:r>
          </a:p>
        </p:txBody>
      </p:sp>
      <p:sp>
        <p:nvSpPr>
          <p:cNvPr id="929" name="Individuazione nuovi punti"/>
          <p:cNvSpPr/>
          <p:nvPr/>
        </p:nvSpPr>
        <p:spPr>
          <a:xfrm>
            <a:off x="6944521" y="8899566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Individuazione nuovi punti</a:t>
            </a:r>
          </a:p>
        </p:txBody>
      </p:sp>
      <p:sp>
        <p:nvSpPr>
          <p:cNvPr id="930" name="Valutazione funzione e aggiornamento dei punti"/>
          <p:cNvSpPr/>
          <p:nvPr/>
        </p:nvSpPr>
        <p:spPr>
          <a:xfrm>
            <a:off x="12952827" y="8899566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Valutazione funzione e aggiornamento dei punti</a:t>
            </a:r>
          </a:p>
        </p:txBody>
      </p:sp>
      <p:sp>
        <p:nvSpPr>
          <p:cNvPr id="931" name="Ritorna configurazione migliore (best seen)"/>
          <p:cNvSpPr/>
          <p:nvPr/>
        </p:nvSpPr>
        <p:spPr>
          <a:xfrm>
            <a:off x="18961134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Ritorna configurazione migliore (best seen)</a:t>
            </a:r>
          </a:p>
        </p:txBody>
      </p:sp>
      <p:cxnSp>
        <p:nvCxnSpPr>
          <p:cNvPr id="932" name="Linea di collegamento"/>
          <p:cNvCxnSpPr>
            <a:stCxn id="927" idx="0"/>
            <a:endCxn id="929" idx="0"/>
          </p:cNvCxnSpPr>
          <p:nvPr/>
        </p:nvCxnSpPr>
        <p:spPr>
          <a:xfrm>
            <a:off x="9183021" y="6751951"/>
            <a:ext cx="1" cy="3000114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933" name="Linea di collegamento"/>
          <p:cNvCxnSpPr>
            <a:stCxn id="929" idx="0"/>
            <a:endCxn id="930" idx="0"/>
          </p:cNvCxnSpPr>
          <p:nvPr/>
        </p:nvCxnSpPr>
        <p:spPr>
          <a:xfrm>
            <a:off x="9183021" y="9752064"/>
            <a:ext cx="6008307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934" name="Linea di collegamento"/>
          <p:cNvCxnSpPr>
            <a:stCxn id="930" idx="0"/>
            <a:endCxn id="928" idx="0"/>
          </p:cNvCxnSpPr>
          <p:nvPr/>
        </p:nvCxnSpPr>
        <p:spPr>
          <a:xfrm flipV="1">
            <a:off x="15191327" y="6751951"/>
            <a:ext cx="1" cy="3000114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935" name="Linea di collegamento"/>
          <p:cNvCxnSpPr>
            <a:stCxn id="927" idx="0"/>
            <a:endCxn id="928" idx="0"/>
          </p:cNvCxnSpPr>
          <p:nvPr/>
        </p:nvCxnSpPr>
        <p:spPr>
          <a:xfrm>
            <a:off x="9183021" y="6751951"/>
            <a:ext cx="6008307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headEnd type="triangle"/>
          </a:ln>
        </p:spPr>
      </p:cxnSp>
      <p:cxnSp>
        <p:nvCxnSpPr>
          <p:cNvPr id="936" name="Linea di collegamento"/>
          <p:cNvCxnSpPr>
            <a:stCxn id="926" idx="0"/>
            <a:endCxn id="927" idx="0"/>
          </p:cNvCxnSpPr>
          <p:nvPr/>
        </p:nvCxnSpPr>
        <p:spPr>
          <a:xfrm>
            <a:off x="3174716" y="6751951"/>
            <a:ext cx="6008306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937" name="Linea di collegamento"/>
          <p:cNvCxnSpPr>
            <a:stCxn id="931" idx="0"/>
            <a:endCxn id="928" idx="0"/>
          </p:cNvCxnSpPr>
          <p:nvPr/>
        </p:nvCxnSpPr>
        <p:spPr>
          <a:xfrm flipH="1">
            <a:off x="15191327" y="6751951"/>
            <a:ext cx="6008308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headEnd type="triangle"/>
          </a:ln>
        </p:spPr>
      </p:cxnSp>
      <p:sp>
        <p:nvSpPr>
          <p:cNvPr id="938" name="Rectangle 31"/>
          <p:cNvSpPr txBox="1"/>
          <p:nvPr/>
        </p:nvSpPr>
        <p:spPr>
          <a:xfrm>
            <a:off x="11805251" y="5994675"/>
            <a:ext cx="76079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939" name="Rectangle 31"/>
          <p:cNvSpPr txBox="1"/>
          <p:nvPr/>
        </p:nvSpPr>
        <p:spPr>
          <a:xfrm>
            <a:off x="17815081" y="5994675"/>
            <a:ext cx="76079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Sì</a:t>
            </a:r>
          </a:p>
        </p:txBody>
      </p:sp>
      <p:sp>
        <p:nvSpPr>
          <p:cNvPr id="940" name="Rectangle 31"/>
          <p:cNvSpPr txBox="1"/>
          <p:nvPr/>
        </p:nvSpPr>
        <p:spPr>
          <a:xfrm>
            <a:off x="12983452" y="5118421"/>
            <a:ext cx="4415751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400">
                <a:solidFill>
                  <a:srgbClr val="535353"/>
                </a:solidFill>
              </a:defRPr>
            </a:lvl1pPr>
          </a:lstStyle>
          <a:p>
            <a:pPr/>
            <a:r>
              <a:t>Max 20 iterazioni</a:t>
            </a:r>
          </a:p>
        </p:txBody>
      </p:sp>
      <p:sp>
        <p:nvSpPr>
          <p:cNvPr id="941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9/13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947" name="Group 1"/>
          <p:cNvGrpSpPr/>
          <p:nvPr/>
        </p:nvGrpSpPr>
        <p:grpSpPr>
          <a:xfrm>
            <a:off x="7040017" y="1161770"/>
            <a:ext cx="10429701" cy="1304639"/>
            <a:chOff x="0" y="0"/>
            <a:chExt cx="10429699" cy="1304637"/>
          </a:xfrm>
        </p:grpSpPr>
        <p:sp>
          <p:nvSpPr>
            <p:cNvPr id="944" name="Group 4"/>
            <p:cNvSpPr txBox="1"/>
            <p:nvPr/>
          </p:nvSpPr>
          <p:spPr>
            <a:xfrm>
              <a:off x="0" y="285775"/>
              <a:ext cx="10429700" cy="101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AutoML</a:t>
              </a:r>
            </a:p>
          </p:txBody>
        </p:sp>
        <p:sp>
          <p:nvSpPr>
            <p:cNvPr id="945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6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48" name="Rectangle 31"/>
          <p:cNvSpPr txBox="1"/>
          <p:nvPr/>
        </p:nvSpPr>
        <p:spPr>
          <a:xfrm>
            <a:off x="2107956" y="3816689"/>
            <a:ext cx="20155388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Processo che permette di ottimizzare una funzione obiettivo determinando la combinazione ideale degli iperparametri. </a:t>
            </a:r>
          </a:p>
        </p:txBody>
      </p:sp>
      <p:sp>
        <p:nvSpPr>
          <p:cNvPr id="949" name="Generazione punti randomici (Initial design)"/>
          <p:cNvSpPr/>
          <p:nvPr/>
        </p:nvSpPr>
        <p:spPr>
          <a:xfrm>
            <a:off x="933166" y="5899453"/>
            <a:ext cx="44831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Generazione punti randomici (Initial design)</a:t>
            </a:r>
          </a:p>
        </p:txBody>
      </p:sp>
      <p:sp>
        <p:nvSpPr>
          <p:cNvPr id="950" name="Fit modello surrogato"/>
          <p:cNvSpPr/>
          <p:nvPr/>
        </p:nvSpPr>
        <p:spPr>
          <a:xfrm>
            <a:off x="6944521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Fit modello surrogato</a:t>
            </a:r>
          </a:p>
        </p:txBody>
      </p:sp>
      <p:sp>
        <p:nvSpPr>
          <p:cNvPr id="951" name="Criterio di arresto"/>
          <p:cNvSpPr/>
          <p:nvPr/>
        </p:nvSpPr>
        <p:spPr>
          <a:xfrm>
            <a:off x="12952827" y="5899453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Criterio di arresto</a:t>
            </a:r>
          </a:p>
        </p:txBody>
      </p:sp>
      <p:sp>
        <p:nvSpPr>
          <p:cNvPr id="952" name="Individuazione nuovi punti"/>
          <p:cNvSpPr/>
          <p:nvPr/>
        </p:nvSpPr>
        <p:spPr>
          <a:xfrm>
            <a:off x="6944521" y="8899566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Individuazione nuovi punti</a:t>
            </a:r>
          </a:p>
        </p:txBody>
      </p:sp>
      <p:sp>
        <p:nvSpPr>
          <p:cNvPr id="953" name="Valutazione funzione e aggiornamento dei punti"/>
          <p:cNvSpPr/>
          <p:nvPr/>
        </p:nvSpPr>
        <p:spPr>
          <a:xfrm>
            <a:off x="12952827" y="8899566"/>
            <a:ext cx="4477001" cy="1704996"/>
          </a:xfrm>
          <a:prstGeom prst="rect">
            <a:avLst/>
          </a:prstGeom>
          <a:solidFill>
            <a:srgbClr val="FFFFFF"/>
          </a:solidFill>
          <a:ln w="508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Valutazione funzione e aggiornamento dei punti</a:t>
            </a:r>
          </a:p>
        </p:txBody>
      </p:sp>
      <p:sp>
        <p:nvSpPr>
          <p:cNvPr id="954" name="Ritorna configurazione migliore (best seen)"/>
          <p:cNvSpPr/>
          <p:nvPr/>
        </p:nvSpPr>
        <p:spPr>
          <a:xfrm>
            <a:off x="18961134" y="5899453"/>
            <a:ext cx="4477001" cy="1704996"/>
          </a:xfrm>
          <a:prstGeom prst="rect">
            <a:avLst/>
          </a:prstGeom>
          <a:solidFill>
            <a:srgbClr val="FFFFFF"/>
          </a:solidFill>
          <a:ln w="101600">
            <a:solidFill>
              <a:srgbClr val="FF5A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535353"/>
                </a:solidFill>
              </a:defRPr>
            </a:lvl1pPr>
          </a:lstStyle>
          <a:p>
            <a:pPr/>
            <a:r>
              <a:t>Ritorna configurazione migliore (best seen)</a:t>
            </a:r>
          </a:p>
        </p:txBody>
      </p:sp>
      <p:cxnSp>
        <p:nvCxnSpPr>
          <p:cNvPr id="955" name="Linea di collegamento"/>
          <p:cNvCxnSpPr>
            <a:stCxn id="950" idx="0"/>
            <a:endCxn id="952" idx="0"/>
          </p:cNvCxnSpPr>
          <p:nvPr/>
        </p:nvCxnSpPr>
        <p:spPr>
          <a:xfrm>
            <a:off x="9183021" y="6751951"/>
            <a:ext cx="1" cy="3000114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956" name="Linea di collegamento"/>
          <p:cNvCxnSpPr>
            <a:stCxn id="952" idx="0"/>
            <a:endCxn id="953" idx="0"/>
          </p:cNvCxnSpPr>
          <p:nvPr/>
        </p:nvCxnSpPr>
        <p:spPr>
          <a:xfrm>
            <a:off x="9183021" y="9752064"/>
            <a:ext cx="6008307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957" name="Linea di collegamento"/>
          <p:cNvCxnSpPr>
            <a:stCxn id="953" idx="0"/>
            <a:endCxn id="951" idx="0"/>
          </p:cNvCxnSpPr>
          <p:nvPr/>
        </p:nvCxnSpPr>
        <p:spPr>
          <a:xfrm flipV="1">
            <a:off x="15191327" y="6751951"/>
            <a:ext cx="1" cy="3000114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958" name="Linea di collegamento"/>
          <p:cNvCxnSpPr>
            <a:stCxn id="950" idx="0"/>
            <a:endCxn id="951" idx="0"/>
          </p:cNvCxnSpPr>
          <p:nvPr/>
        </p:nvCxnSpPr>
        <p:spPr>
          <a:xfrm>
            <a:off x="9183021" y="6751951"/>
            <a:ext cx="6008307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headEnd type="triangle"/>
          </a:ln>
        </p:spPr>
      </p:cxnSp>
      <p:cxnSp>
        <p:nvCxnSpPr>
          <p:cNvPr id="959" name="Linea di collegamento"/>
          <p:cNvCxnSpPr>
            <a:stCxn id="949" idx="0"/>
            <a:endCxn id="950" idx="0"/>
          </p:cNvCxnSpPr>
          <p:nvPr/>
        </p:nvCxnSpPr>
        <p:spPr>
          <a:xfrm>
            <a:off x="3174716" y="6751951"/>
            <a:ext cx="6008306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tailEnd type="triangle"/>
          </a:ln>
        </p:spPr>
      </p:cxnSp>
      <p:cxnSp>
        <p:nvCxnSpPr>
          <p:cNvPr id="960" name="Linea di collegamento"/>
          <p:cNvCxnSpPr>
            <a:stCxn id="954" idx="0"/>
            <a:endCxn id="951" idx="0"/>
          </p:cNvCxnSpPr>
          <p:nvPr/>
        </p:nvCxnSpPr>
        <p:spPr>
          <a:xfrm flipH="1">
            <a:off x="15191327" y="6751951"/>
            <a:ext cx="6008308" cy="1"/>
          </a:xfrm>
          <a:prstGeom prst="straightConnector1">
            <a:avLst/>
          </a:prstGeom>
          <a:ln w="50800">
            <a:solidFill>
              <a:srgbClr val="FF5A5F"/>
            </a:solidFill>
            <a:miter/>
            <a:headEnd type="triangle"/>
          </a:ln>
        </p:spPr>
      </p:cxnSp>
      <p:sp>
        <p:nvSpPr>
          <p:cNvPr id="961" name="Rectangle 31"/>
          <p:cNvSpPr txBox="1"/>
          <p:nvPr/>
        </p:nvSpPr>
        <p:spPr>
          <a:xfrm>
            <a:off x="11805251" y="5994675"/>
            <a:ext cx="76079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962" name="Rectangle 31"/>
          <p:cNvSpPr txBox="1"/>
          <p:nvPr/>
        </p:nvSpPr>
        <p:spPr>
          <a:xfrm>
            <a:off x="17815081" y="5994675"/>
            <a:ext cx="760798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Sì</a:t>
            </a:r>
          </a:p>
        </p:txBody>
      </p:sp>
      <p:sp>
        <p:nvSpPr>
          <p:cNvPr id="963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9/13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971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968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966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RISULTATI NN</a:t>
                </a:r>
              </a:p>
            </p:txBody>
          </p:sp>
          <p:sp>
            <p:nvSpPr>
              <p:cNvPr id="967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DEEP NEURAL NETWORK</a:t>
                </a:r>
              </a:p>
            </p:txBody>
          </p:sp>
        </p:grpSp>
        <p:sp>
          <p:nvSpPr>
            <p:cNvPr id="969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0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72" name="Rectangle 31"/>
          <p:cNvSpPr txBox="1"/>
          <p:nvPr/>
        </p:nvSpPr>
        <p:spPr>
          <a:xfrm>
            <a:off x="1072016" y="4831069"/>
            <a:ext cx="6664670" cy="446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535353"/>
                </a:solidFill>
              </a:defRPr>
            </a:pPr>
            <a:r>
              <a:t>Iperparametri ottenuti:</a:t>
            </a:r>
          </a:p>
          <a:p>
            <a:pPr>
              <a:defRPr b="1">
                <a:solidFill>
                  <a:srgbClr val="535353"/>
                </a:solidFill>
              </a:defRPr>
            </a:pP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rPr i="1"/>
              <a:t>Dropout rate</a:t>
            </a:r>
            <a:r>
              <a:t>: 0.1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rPr i="1"/>
              <a:t>Learning rate</a:t>
            </a:r>
            <a:r>
              <a:t>: 0.004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Numero di neuroni:</a:t>
            </a:r>
          </a:p>
          <a:p>
            <a:pPr lvl="1" marL="741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Primo strato nascosto: 30</a:t>
            </a:r>
          </a:p>
          <a:p>
            <a:pPr lvl="1" marL="741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Secondo strato nascosto: 16</a:t>
            </a:r>
          </a:p>
          <a:p>
            <a:pPr lvl="1" marL="741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Terzo strato nascosto: 3</a:t>
            </a:r>
          </a:p>
        </p:txBody>
      </p:sp>
      <p:pic>
        <p:nvPicPr>
          <p:cNvPr id="973" name="top5 accuracy (1).png" descr="top5 accuracy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00483" y="4726230"/>
            <a:ext cx="7785101" cy="5216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974" name="train_nn.png" descr="train_n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0720" y="4658333"/>
            <a:ext cx="7789861" cy="5351813"/>
          </a:xfrm>
          <a:prstGeom prst="rect">
            <a:avLst/>
          </a:prstGeom>
          <a:ln w="12700">
            <a:miter lim="400000"/>
          </a:ln>
        </p:spPr>
      </p:pic>
      <p:sp>
        <p:nvSpPr>
          <p:cNvPr id="975" name="Loss miglior modello"/>
          <p:cNvSpPr txBox="1"/>
          <p:nvPr/>
        </p:nvSpPr>
        <p:spPr>
          <a:xfrm>
            <a:off x="10480809" y="4336406"/>
            <a:ext cx="406344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100">
                <a:solidFill>
                  <a:srgbClr val="A7A7A7"/>
                </a:solidFill>
              </a:defRPr>
            </a:lvl1pPr>
          </a:lstStyle>
          <a:p>
            <a:pPr/>
            <a:r>
              <a:t>Loss miglior modello</a:t>
            </a:r>
          </a:p>
        </p:txBody>
      </p:sp>
      <p:sp>
        <p:nvSpPr>
          <p:cNvPr id="976" name="Top5-accuracy miglior modello"/>
          <p:cNvSpPr txBox="1"/>
          <p:nvPr/>
        </p:nvSpPr>
        <p:spPr>
          <a:xfrm>
            <a:off x="17669309" y="4336406"/>
            <a:ext cx="589449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100">
                <a:solidFill>
                  <a:srgbClr val="A7A7A7"/>
                </a:solidFill>
              </a:defRPr>
            </a:lvl1pPr>
          </a:lstStyle>
          <a:p>
            <a:pPr/>
            <a:r>
              <a:t>Top5-accuracy miglior modello</a:t>
            </a:r>
          </a:p>
        </p:txBody>
      </p:sp>
      <p:sp>
        <p:nvSpPr>
          <p:cNvPr id="977" name="Rectangle 31"/>
          <p:cNvSpPr txBox="1"/>
          <p:nvPr/>
        </p:nvSpPr>
        <p:spPr>
          <a:xfrm>
            <a:off x="10287998" y="10819555"/>
            <a:ext cx="1199499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535353"/>
                </a:solidFill>
              </a:defRPr>
            </a:lvl1pPr>
          </a:lstStyle>
          <a:p>
            <a:pPr/>
            <a:r>
              <a:t>NDCG per il miglior modello con 10-CV: 82.53 +/- 0.16</a:t>
            </a:r>
          </a:p>
        </p:txBody>
      </p:sp>
      <p:sp>
        <p:nvSpPr>
          <p:cNvPr id="978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10/13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6"/>
          <p:cNvSpPr txBox="1"/>
          <p:nvPr>
            <p:ph type="sldNum" sz="quarter" idx="2"/>
          </p:nvPr>
        </p:nvSpPr>
        <p:spPr>
          <a:xfrm>
            <a:off x="23905555" y="610540"/>
            <a:ext cx="33680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8" name="Group 1"/>
          <p:cNvGrpSpPr/>
          <p:nvPr/>
        </p:nvGrpSpPr>
        <p:grpSpPr>
          <a:xfrm>
            <a:off x="7037449" y="1173092"/>
            <a:ext cx="10296401" cy="2607116"/>
            <a:chOff x="0" y="0"/>
            <a:chExt cx="10296400" cy="2607114"/>
          </a:xfrm>
        </p:grpSpPr>
        <p:grpSp>
          <p:nvGrpSpPr>
            <p:cNvPr id="116" name="Group 4"/>
            <p:cNvGrpSpPr/>
            <p:nvPr/>
          </p:nvGrpSpPr>
          <p:grpSpPr>
            <a:xfrm>
              <a:off x="0" y="282123"/>
              <a:ext cx="10296401" cy="2324992"/>
              <a:chOff x="0" y="0"/>
              <a:chExt cx="10296400" cy="2324991"/>
            </a:xfrm>
          </p:grpSpPr>
          <p:sp>
            <p:nvSpPr>
              <p:cNvPr id="114" name="TextBox 33"/>
              <p:cNvSpPr/>
              <p:nvPr/>
            </p:nvSpPr>
            <p:spPr>
              <a:xfrm>
                <a:off x="0" y="0"/>
                <a:ext cx="10296401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ANALISI DATI</a:t>
                </a:r>
              </a:p>
            </p:txBody>
          </p:sp>
          <p:sp>
            <p:nvSpPr>
              <p:cNvPr id="115" name="TextBox 36"/>
              <p:cNvSpPr/>
              <p:nvPr/>
            </p:nvSpPr>
            <p:spPr>
              <a:xfrm>
                <a:off x="5148200" y="105499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DATI FORNITI DA AIRBNB</a:t>
                </a:r>
              </a:p>
            </p:txBody>
          </p:sp>
        </p:grpSp>
        <p:sp>
          <p:nvSpPr>
            <p:cNvPr id="117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9" name="Rectangle 31"/>
          <p:cNvSpPr txBox="1"/>
          <p:nvPr/>
        </p:nvSpPr>
        <p:spPr>
          <a:xfrm>
            <a:off x="1474190" y="3899564"/>
            <a:ext cx="413480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494949"/>
                </a:solidFill>
              </a:defRPr>
            </a:lvl1pPr>
          </a:lstStyle>
          <a:p>
            <a:pPr/>
            <a:r>
              <a:t>train/test_user.csv</a:t>
            </a:r>
          </a:p>
        </p:txBody>
      </p:sp>
      <p:sp>
        <p:nvSpPr>
          <p:cNvPr id="120" name="Rectangle 31"/>
          <p:cNvSpPr txBox="1"/>
          <p:nvPr/>
        </p:nvSpPr>
        <p:spPr>
          <a:xfrm>
            <a:off x="1474190" y="645901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countries.csv</a:t>
            </a:r>
          </a:p>
        </p:txBody>
      </p:sp>
      <p:sp>
        <p:nvSpPr>
          <p:cNvPr id="121" name="Rectangle 31"/>
          <p:cNvSpPr txBox="1"/>
          <p:nvPr/>
        </p:nvSpPr>
        <p:spPr>
          <a:xfrm>
            <a:off x="1474190" y="901846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sessions.csv</a:t>
            </a:r>
          </a:p>
        </p:txBody>
      </p:sp>
      <p:sp>
        <p:nvSpPr>
          <p:cNvPr id="122" name="Rectangle 31"/>
          <p:cNvSpPr txBox="1"/>
          <p:nvPr/>
        </p:nvSpPr>
        <p:spPr>
          <a:xfrm>
            <a:off x="1474190" y="11577912"/>
            <a:ext cx="480779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age_gender_bkts.csv</a:t>
            </a:r>
          </a:p>
        </p:txBody>
      </p:sp>
      <p:sp>
        <p:nvSpPr>
          <p:cNvPr id="123" name="Rectangle 31"/>
          <p:cNvSpPr txBox="1"/>
          <p:nvPr/>
        </p:nvSpPr>
        <p:spPr>
          <a:xfrm>
            <a:off x="8828380" y="3890598"/>
            <a:ext cx="13761304" cy="529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400">
                <a:solidFill>
                  <a:srgbClr val="494949"/>
                </a:solidFill>
              </a:defRPr>
            </a:pPr>
            <a:r>
              <a:t>Attributi descrittivi riguardanti gli utenti che hanno già effettuato la loro prima prenotazione (età, sesso, tipo dispositivo utilizzato etc.).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Intervallo temporale: 01-01-2010 —&gt;  30-09-2014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Date di iscrizione e primo utilizzo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Dati anagrafici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Dispositivi utilizzati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Canale di contatto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Variabile target</a:t>
            </a:r>
          </a:p>
        </p:txBody>
      </p:sp>
      <p:sp>
        <p:nvSpPr>
          <p:cNvPr id="124" name="Train: 213451 osservazioni - 16 variabili…"/>
          <p:cNvSpPr txBox="1"/>
          <p:nvPr/>
        </p:nvSpPr>
        <p:spPr>
          <a:xfrm>
            <a:off x="1458802" y="4558785"/>
            <a:ext cx="6376626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494949"/>
                </a:solidFill>
              </a:defRPr>
            </a:pPr>
            <a:r>
              <a:t>Train: 213451 osservazioni - 16 variabili</a:t>
            </a:r>
          </a:p>
          <a:p>
            <a:pPr>
              <a:defRPr sz="2800">
                <a:solidFill>
                  <a:srgbClr val="494949"/>
                </a:solidFill>
              </a:defRPr>
            </a:pPr>
            <a:r>
              <a:t>Test:  62096   osservazioni - 14 variabili</a:t>
            </a:r>
          </a:p>
        </p:txBody>
      </p:sp>
      <p:pic>
        <p:nvPicPr>
          <p:cNvPr id="125" name="Schermata 2020-05-19 alle 11.20.20.png" descr="Schermata 2020-05-19 alle 11.20.20.png"/>
          <p:cNvPicPr>
            <a:picLocks noChangeAspect="1"/>
          </p:cNvPicPr>
          <p:nvPr/>
        </p:nvPicPr>
        <p:blipFill>
          <a:blip r:embed="rId2">
            <a:extLst/>
          </a:blip>
          <a:srcRect l="0" t="0" r="50713" b="0"/>
          <a:stretch>
            <a:fillRect/>
          </a:stretch>
        </p:blipFill>
        <p:spPr>
          <a:xfrm>
            <a:off x="494483" y="3740893"/>
            <a:ext cx="873288" cy="95501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3/13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984" name="Group 1"/>
          <p:cNvGrpSpPr/>
          <p:nvPr/>
        </p:nvGrpSpPr>
        <p:grpSpPr>
          <a:xfrm>
            <a:off x="7040017" y="1161770"/>
            <a:ext cx="10429701" cy="1304639"/>
            <a:chOff x="0" y="0"/>
            <a:chExt cx="10429699" cy="1304637"/>
          </a:xfrm>
        </p:grpSpPr>
        <p:sp>
          <p:nvSpPr>
            <p:cNvPr id="981" name="Group 4"/>
            <p:cNvSpPr txBox="1"/>
            <p:nvPr/>
          </p:nvSpPr>
          <p:spPr>
            <a:xfrm>
              <a:off x="0" y="285775"/>
              <a:ext cx="10429700" cy="101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ALTRI MODELLI</a:t>
              </a:r>
            </a:p>
          </p:txBody>
        </p:sp>
        <p:sp>
          <p:nvSpPr>
            <p:cNvPr id="982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3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03" name="Gruppo"/>
          <p:cNvGrpSpPr/>
          <p:nvPr/>
        </p:nvGrpSpPr>
        <p:grpSpPr>
          <a:xfrm>
            <a:off x="2270259" y="5295356"/>
            <a:ext cx="19969216" cy="4340835"/>
            <a:chOff x="0" y="0"/>
            <a:chExt cx="19969215" cy="4340834"/>
          </a:xfrm>
        </p:grpSpPr>
        <p:sp>
          <p:nvSpPr>
            <p:cNvPr id="985" name="Rectangle 31"/>
            <p:cNvSpPr txBox="1"/>
            <p:nvPr/>
          </p:nvSpPr>
          <p:spPr>
            <a:xfrm>
              <a:off x="5767405" y="3132339"/>
              <a:ext cx="2730501" cy="1208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Random Forest</a:t>
              </a:r>
            </a:p>
          </p:txBody>
        </p:sp>
        <p:grpSp>
          <p:nvGrpSpPr>
            <p:cNvPr id="988" name="Gruppo"/>
            <p:cNvGrpSpPr/>
            <p:nvPr/>
          </p:nvGrpSpPr>
          <p:grpSpPr>
            <a:xfrm>
              <a:off x="5703905" y="0"/>
              <a:ext cx="2857501" cy="2857500"/>
              <a:chOff x="0" y="0"/>
              <a:chExt cx="2857500" cy="2857500"/>
            </a:xfrm>
          </p:grpSpPr>
          <p:sp>
            <p:nvSpPr>
              <p:cNvPr id="986" name="Gruppo"/>
              <p:cNvSpPr/>
              <p:nvPr/>
            </p:nvSpPr>
            <p:spPr>
              <a:xfrm>
                <a:off x="0" y="0"/>
                <a:ext cx="2857500" cy="2857500"/>
              </a:xfrm>
              <a:prstGeom prst="ellipse">
                <a:avLst/>
              </a:prstGeom>
              <a:solidFill>
                <a:srgbClr val="FFFFFF"/>
              </a:solidFill>
              <a:ln w="114300" cap="flat">
                <a:solidFill>
                  <a:srgbClr val="FF5A5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5A5F"/>
                    </a:solidFill>
                  </a:defRPr>
                </a:pPr>
              </a:p>
            </p:txBody>
          </p:sp>
          <p:pic>
            <p:nvPicPr>
              <p:cNvPr id="987" name="961660-200.png" descr="961660-20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61069" y="361069"/>
                <a:ext cx="2135361" cy="21353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89" name="Rectangle 31"/>
            <p:cNvSpPr txBox="1"/>
            <p:nvPr/>
          </p:nvSpPr>
          <p:spPr>
            <a:xfrm>
              <a:off x="61771" y="3132339"/>
              <a:ext cx="2733957" cy="6222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XGBoost</a:t>
              </a:r>
            </a:p>
          </p:txBody>
        </p:sp>
        <p:grpSp>
          <p:nvGrpSpPr>
            <p:cNvPr id="992" name="Gruppo"/>
            <p:cNvGrpSpPr/>
            <p:nvPr/>
          </p:nvGrpSpPr>
          <p:grpSpPr>
            <a:xfrm>
              <a:off x="0" y="0"/>
              <a:ext cx="2857500" cy="2857500"/>
              <a:chOff x="0" y="0"/>
              <a:chExt cx="2857500" cy="2857500"/>
            </a:xfrm>
          </p:grpSpPr>
          <p:sp>
            <p:nvSpPr>
              <p:cNvPr id="990" name="Cerchio"/>
              <p:cNvSpPr/>
              <p:nvPr/>
            </p:nvSpPr>
            <p:spPr>
              <a:xfrm>
                <a:off x="0" y="0"/>
                <a:ext cx="2857500" cy="2857500"/>
              </a:xfrm>
              <a:prstGeom prst="ellipse">
                <a:avLst/>
              </a:prstGeom>
              <a:solidFill>
                <a:srgbClr val="FFFFFF"/>
              </a:solidFill>
              <a:ln w="114300" cap="flat">
                <a:solidFill>
                  <a:srgbClr val="FF5A5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5A5F"/>
                    </a:solidFill>
                  </a:defRPr>
                </a:pPr>
              </a:p>
            </p:txBody>
          </p:sp>
          <p:pic>
            <p:nvPicPr>
              <p:cNvPr id="991" name="Immagine" descr="Immagin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84523" y="1114654"/>
                <a:ext cx="2488454" cy="6059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3" name="Rectangle 31"/>
            <p:cNvSpPr txBox="1"/>
            <p:nvPr/>
          </p:nvSpPr>
          <p:spPr>
            <a:xfrm>
              <a:off x="17175215" y="3132339"/>
              <a:ext cx="2730501" cy="116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Ensemble model</a:t>
              </a:r>
            </a:p>
          </p:txBody>
        </p:sp>
        <p:grpSp>
          <p:nvGrpSpPr>
            <p:cNvPr id="997" name="Gruppo"/>
            <p:cNvGrpSpPr/>
            <p:nvPr/>
          </p:nvGrpSpPr>
          <p:grpSpPr>
            <a:xfrm>
              <a:off x="17111715" y="0"/>
              <a:ext cx="2857501" cy="2857500"/>
              <a:chOff x="0" y="0"/>
              <a:chExt cx="2857500" cy="2857499"/>
            </a:xfrm>
          </p:grpSpPr>
          <p:pic>
            <p:nvPicPr>
              <p:cNvPr id="994" name="156-512.png" descr="156-512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662964" y="789938"/>
                <a:ext cx="1531642" cy="15316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95" name="Cerchio"/>
              <p:cNvSpPr/>
              <p:nvPr/>
            </p:nvSpPr>
            <p:spPr>
              <a:xfrm>
                <a:off x="0" y="0"/>
                <a:ext cx="2857500" cy="2857500"/>
              </a:xfrm>
              <a:prstGeom prst="ellipse">
                <a:avLst/>
              </a:prstGeom>
              <a:solidFill>
                <a:srgbClr val="FFFFFF"/>
              </a:solidFill>
              <a:ln w="114300" cap="flat">
                <a:solidFill>
                  <a:srgbClr val="FF5A5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5A5F"/>
                    </a:solidFill>
                  </a:defRPr>
                </a:pPr>
              </a:p>
            </p:txBody>
          </p:sp>
          <p:pic>
            <p:nvPicPr>
              <p:cNvPr id="996" name="photo_2020-05-21_18-13-35.jpg" descr="photo_2020-05-21_18-13-35.jp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14861" t="15024" r="16146" b="15647"/>
              <a:stretch>
                <a:fillRect/>
              </a:stretch>
            </p:blipFill>
            <p:spPr>
              <a:xfrm>
                <a:off x="662960" y="659035"/>
                <a:ext cx="1531947" cy="1539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6" h="21005" fill="norm" stroke="1" extrusionOk="0">
                    <a:moveTo>
                      <a:pt x="10497" y="17"/>
                    </a:moveTo>
                    <a:cubicBezTo>
                      <a:pt x="8309" y="199"/>
                      <a:pt x="6325" y="1727"/>
                      <a:pt x="5922" y="3678"/>
                    </a:cubicBezTo>
                    <a:cubicBezTo>
                      <a:pt x="5797" y="4284"/>
                      <a:pt x="5755" y="4247"/>
                      <a:pt x="6985" y="4582"/>
                    </a:cubicBezTo>
                    <a:cubicBezTo>
                      <a:pt x="7267" y="4659"/>
                      <a:pt x="7374" y="4553"/>
                      <a:pt x="7466" y="4111"/>
                    </a:cubicBezTo>
                    <a:cubicBezTo>
                      <a:pt x="7646" y="3239"/>
                      <a:pt x="8997" y="1936"/>
                      <a:pt x="10004" y="1663"/>
                    </a:cubicBezTo>
                    <a:cubicBezTo>
                      <a:pt x="12597" y="960"/>
                      <a:pt x="15115" y="3394"/>
                      <a:pt x="14411" y="5925"/>
                    </a:cubicBezTo>
                    <a:cubicBezTo>
                      <a:pt x="14191" y="6717"/>
                      <a:pt x="12944" y="8142"/>
                      <a:pt x="12633" y="7956"/>
                    </a:cubicBezTo>
                    <a:cubicBezTo>
                      <a:pt x="12533" y="7896"/>
                      <a:pt x="12454" y="7301"/>
                      <a:pt x="12454" y="6635"/>
                    </a:cubicBezTo>
                    <a:lnTo>
                      <a:pt x="12454" y="5421"/>
                    </a:lnTo>
                    <a:lnTo>
                      <a:pt x="11867" y="5421"/>
                    </a:lnTo>
                    <a:lnTo>
                      <a:pt x="11285" y="5421"/>
                    </a:lnTo>
                    <a:lnTo>
                      <a:pt x="11285" y="7777"/>
                    </a:lnTo>
                    <a:lnTo>
                      <a:pt x="11285" y="10133"/>
                    </a:lnTo>
                    <a:lnTo>
                      <a:pt x="11822" y="10019"/>
                    </a:lnTo>
                    <a:cubicBezTo>
                      <a:pt x="12116" y="9957"/>
                      <a:pt x="12833" y="9681"/>
                      <a:pt x="13421" y="9402"/>
                    </a:cubicBezTo>
                    <a:cubicBezTo>
                      <a:pt x="15874" y="8239"/>
                      <a:pt x="16821" y="5181"/>
                      <a:pt x="15502" y="2670"/>
                    </a:cubicBezTo>
                    <a:cubicBezTo>
                      <a:pt x="14687" y="1121"/>
                      <a:pt x="13281" y="210"/>
                      <a:pt x="11442" y="28"/>
                    </a:cubicBezTo>
                    <a:cubicBezTo>
                      <a:pt x="11125" y="-4"/>
                      <a:pt x="10809" y="-9"/>
                      <a:pt x="10497" y="17"/>
                    </a:cubicBezTo>
                    <a:close/>
                    <a:moveTo>
                      <a:pt x="5033" y="5394"/>
                    </a:moveTo>
                    <a:cubicBezTo>
                      <a:pt x="3726" y="5414"/>
                      <a:pt x="2431" y="5854"/>
                      <a:pt x="1493" y="6705"/>
                    </a:cubicBezTo>
                    <a:cubicBezTo>
                      <a:pt x="545" y="7566"/>
                      <a:pt x="-9" y="9085"/>
                      <a:pt x="0" y="10561"/>
                    </a:cubicBezTo>
                    <a:cubicBezTo>
                      <a:pt x="3" y="11052"/>
                      <a:pt x="66" y="11540"/>
                      <a:pt x="201" y="11996"/>
                    </a:cubicBezTo>
                    <a:cubicBezTo>
                      <a:pt x="623" y="13419"/>
                      <a:pt x="1819" y="14558"/>
                      <a:pt x="3490" y="15137"/>
                    </a:cubicBezTo>
                    <a:cubicBezTo>
                      <a:pt x="4418" y="15458"/>
                      <a:pt x="4482" y="15452"/>
                      <a:pt x="4485" y="15066"/>
                    </a:cubicBezTo>
                    <a:cubicBezTo>
                      <a:pt x="4486" y="14885"/>
                      <a:pt x="4541" y="14557"/>
                      <a:pt x="4602" y="14335"/>
                    </a:cubicBezTo>
                    <a:cubicBezTo>
                      <a:pt x="4694" y="14004"/>
                      <a:pt x="4592" y="13891"/>
                      <a:pt x="4049" y="13718"/>
                    </a:cubicBezTo>
                    <a:cubicBezTo>
                      <a:pt x="3276" y="13471"/>
                      <a:pt x="2068" y="12333"/>
                      <a:pt x="1773" y="11573"/>
                    </a:cubicBezTo>
                    <a:cubicBezTo>
                      <a:pt x="1454" y="10753"/>
                      <a:pt x="1532" y="9619"/>
                      <a:pt x="1957" y="8811"/>
                    </a:cubicBezTo>
                    <a:cubicBezTo>
                      <a:pt x="2890" y="7041"/>
                      <a:pt x="5150" y="6388"/>
                      <a:pt x="6901" y="7382"/>
                    </a:cubicBezTo>
                    <a:cubicBezTo>
                      <a:pt x="7768" y="7874"/>
                      <a:pt x="8280" y="8461"/>
                      <a:pt x="8042" y="8692"/>
                    </a:cubicBezTo>
                    <a:cubicBezTo>
                      <a:pt x="7974" y="8758"/>
                      <a:pt x="7365" y="8811"/>
                      <a:pt x="6688" y="8811"/>
                    </a:cubicBezTo>
                    <a:lnTo>
                      <a:pt x="5458" y="8811"/>
                    </a:lnTo>
                    <a:lnTo>
                      <a:pt x="5458" y="9467"/>
                    </a:lnTo>
                    <a:lnTo>
                      <a:pt x="5458" y="10127"/>
                    </a:lnTo>
                    <a:lnTo>
                      <a:pt x="7907" y="10127"/>
                    </a:lnTo>
                    <a:lnTo>
                      <a:pt x="10362" y="10127"/>
                    </a:lnTo>
                    <a:lnTo>
                      <a:pt x="10256" y="9467"/>
                    </a:lnTo>
                    <a:cubicBezTo>
                      <a:pt x="10095" y="8507"/>
                      <a:pt x="9346" y="7151"/>
                      <a:pt x="8668" y="6597"/>
                    </a:cubicBezTo>
                    <a:cubicBezTo>
                      <a:pt x="7664" y="5774"/>
                      <a:pt x="6340" y="5375"/>
                      <a:pt x="5033" y="5394"/>
                    </a:cubicBezTo>
                    <a:close/>
                    <a:moveTo>
                      <a:pt x="17392" y="5687"/>
                    </a:moveTo>
                    <a:cubicBezTo>
                      <a:pt x="17173" y="5684"/>
                      <a:pt x="17113" y="5830"/>
                      <a:pt x="17023" y="6299"/>
                    </a:cubicBezTo>
                    <a:cubicBezTo>
                      <a:pt x="16891" y="6976"/>
                      <a:pt x="17082" y="7293"/>
                      <a:pt x="17621" y="7301"/>
                    </a:cubicBezTo>
                    <a:cubicBezTo>
                      <a:pt x="18068" y="7307"/>
                      <a:pt x="19623" y="8838"/>
                      <a:pt x="19847" y="9494"/>
                    </a:cubicBezTo>
                    <a:cubicBezTo>
                      <a:pt x="20378" y="11052"/>
                      <a:pt x="19559" y="12973"/>
                      <a:pt x="18052" y="13718"/>
                    </a:cubicBezTo>
                    <a:cubicBezTo>
                      <a:pt x="16860" y="14306"/>
                      <a:pt x="15248" y="14166"/>
                      <a:pt x="14254" y="13387"/>
                    </a:cubicBezTo>
                    <a:cubicBezTo>
                      <a:pt x="13181" y="12546"/>
                      <a:pt x="13286" y="12308"/>
                      <a:pt x="14786" y="12196"/>
                    </a:cubicBezTo>
                    <a:cubicBezTo>
                      <a:pt x="16046" y="12102"/>
                      <a:pt x="16045" y="12102"/>
                      <a:pt x="16105" y="11492"/>
                    </a:cubicBezTo>
                    <a:lnTo>
                      <a:pt x="16167" y="10880"/>
                    </a:lnTo>
                    <a:lnTo>
                      <a:pt x="13729" y="10880"/>
                    </a:lnTo>
                    <a:lnTo>
                      <a:pt x="11285" y="10880"/>
                    </a:lnTo>
                    <a:lnTo>
                      <a:pt x="11285" y="11357"/>
                    </a:lnTo>
                    <a:cubicBezTo>
                      <a:pt x="11285" y="13187"/>
                      <a:pt x="13360" y="15251"/>
                      <a:pt x="15507" y="15559"/>
                    </a:cubicBezTo>
                    <a:cubicBezTo>
                      <a:pt x="18894" y="16045"/>
                      <a:pt x="21591" y="13871"/>
                      <a:pt x="21586" y="10653"/>
                    </a:cubicBezTo>
                    <a:cubicBezTo>
                      <a:pt x="21582" y="8275"/>
                      <a:pt x="19987" y="6268"/>
                      <a:pt x="17671" y="5730"/>
                    </a:cubicBezTo>
                    <a:cubicBezTo>
                      <a:pt x="17554" y="5703"/>
                      <a:pt x="17465" y="5688"/>
                      <a:pt x="17392" y="5687"/>
                    </a:cubicBezTo>
                    <a:close/>
                    <a:moveTo>
                      <a:pt x="10312" y="10891"/>
                    </a:moveTo>
                    <a:lnTo>
                      <a:pt x="9680" y="11005"/>
                    </a:lnTo>
                    <a:cubicBezTo>
                      <a:pt x="7006" y="11499"/>
                      <a:pt x="5279" y="13748"/>
                      <a:pt x="5503" y="16447"/>
                    </a:cubicBezTo>
                    <a:cubicBezTo>
                      <a:pt x="5670" y="18461"/>
                      <a:pt x="6890" y="19990"/>
                      <a:pt x="8903" y="20714"/>
                    </a:cubicBezTo>
                    <a:cubicBezTo>
                      <a:pt x="11340" y="21591"/>
                      <a:pt x="14229" y="20420"/>
                      <a:pt x="15356" y="18099"/>
                    </a:cubicBezTo>
                    <a:cubicBezTo>
                      <a:pt x="15863" y="17054"/>
                      <a:pt x="15857" y="16765"/>
                      <a:pt x="15317" y="16615"/>
                    </a:cubicBezTo>
                    <a:cubicBezTo>
                      <a:pt x="15077" y="16548"/>
                      <a:pt x="14741" y="16455"/>
                      <a:pt x="14568" y="16409"/>
                    </a:cubicBezTo>
                    <a:cubicBezTo>
                      <a:pt x="14341" y="16349"/>
                      <a:pt x="14214" y="16495"/>
                      <a:pt x="14126" y="16924"/>
                    </a:cubicBezTo>
                    <a:cubicBezTo>
                      <a:pt x="13952" y="17765"/>
                      <a:pt x="12542" y="19072"/>
                      <a:pt x="11520" y="19339"/>
                    </a:cubicBezTo>
                    <a:cubicBezTo>
                      <a:pt x="10443" y="19620"/>
                      <a:pt x="9528" y="19434"/>
                      <a:pt x="8550" y="18749"/>
                    </a:cubicBezTo>
                    <a:cubicBezTo>
                      <a:pt x="7141" y="17760"/>
                      <a:pt x="6663" y="16056"/>
                      <a:pt x="7376" y="14535"/>
                    </a:cubicBezTo>
                    <a:cubicBezTo>
                      <a:pt x="7751" y="13736"/>
                      <a:pt x="8678" y="12879"/>
                      <a:pt x="8975" y="13057"/>
                    </a:cubicBezTo>
                    <a:cubicBezTo>
                      <a:pt x="9070" y="13114"/>
                      <a:pt x="9149" y="13706"/>
                      <a:pt x="9149" y="14373"/>
                    </a:cubicBezTo>
                    <a:lnTo>
                      <a:pt x="9149" y="15586"/>
                    </a:lnTo>
                    <a:lnTo>
                      <a:pt x="9730" y="15586"/>
                    </a:lnTo>
                    <a:lnTo>
                      <a:pt x="10312" y="15586"/>
                    </a:lnTo>
                    <a:lnTo>
                      <a:pt x="10312" y="13236"/>
                    </a:lnTo>
                    <a:lnTo>
                      <a:pt x="10312" y="10891"/>
                    </a:ln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8" name="Rectangle 31"/>
            <p:cNvSpPr txBox="1"/>
            <p:nvPr/>
          </p:nvSpPr>
          <p:spPr>
            <a:xfrm>
              <a:off x="11471311" y="3132339"/>
              <a:ext cx="2730501" cy="6214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solidFill>
                    <a:srgbClr val="494949"/>
                  </a:solidFill>
                </a:defRPr>
              </a:lvl1pPr>
            </a:lstStyle>
            <a:p>
              <a:pPr/>
              <a:r>
                <a:t>KNN</a:t>
              </a:r>
            </a:p>
          </p:txBody>
        </p:sp>
        <p:grpSp>
          <p:nvGrpSpPr>
            <p:cNvPr id="1002" name="Gruppo"/>
            <p:cNvGrpSpPr/>
            <p:nvPr/>
          </p:nvGrpSpPr>
          <p:grpSpPr>
            <a:xfrm>
              <a:off x="11407811" y="0"/>
              <a:ext cx="2857501" cy="2857500"/>
              <a:chOff x="0" y="0"/>
              <a:chExt cx="2857500" cy="2857500"/>
            </a:xfrm>
          </p:grpSpPr>
          <p:pic>
            <p:nvPicPr>
              <p:cNvPr id="999" name="156-512.png" descr="156-512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662962" y="789938"/>
                <a:ext cx="1531642" cy="15316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00" name="Cerchio"/>
              <p:cNvSpPr/>
              <p:nvPr/>
            </p:nvSpPr>
            <p:spPr>
              <a:xfrm>
                <a:off x="0" y="0"/>
                <a:ext cx="2857500" cy="2857500"/>
              </a:xfrm>
              <a:prstGeom prst="ellipse">
                <a:avLst/>
              </a:prstGeom>
              <a:solidFill>
                <a:srgbClr val="FFFFFF"/>
              </a:solidFill>
              <a:ln w="114300" cap="flat">
                <a:solidFill>
                  <a:srgbClr val="FF5A5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5A5F"/>
                    </a:solidFill>
                  </a:defRPr>
                </a:pPr>
              </a:p>
            </p:txBody>
          </p:sp>
          <p:pic>
            <p:nvPicPr>
              <p:cNvPr id="1001" name="1503827-200.png" descr="1503827-200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12766" y="147927"/>
                <a:ext cx="2539389" cy="2539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004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11/13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012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1009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1007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ALTRI MODELLI</a:t>
                </a:r>
              </a:p>
            </p:txBody>
          </p:sp>
          <p:sp>
            <p:nvSpPr>
              <p:cNvPr id="1008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XGBoost</a:t>
                </a:r>
              </a:p>
            </p:txBody>
          </p:sp>
        </p:grpSp>
        <p:sp>
          <p:nvSpPr>
            <p:cNvPr id="1010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1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13" name="Rectangle 31"/>
          <p:cNvSpPr txBox="1"/>
          <p:nvPr/>
        </p:nvSpPr>
        <p:spPr>
          <a:xfrm>
            <a:off x="5080688" y="6768554"/>
            <a:ext cx="2730501" cy="5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>
                <a:solidFill>
                  <a:srgbClr val="494949"/>
                </a:solidFill>
              </a:defRPr>
            </a:lvl1pPr>
          </a:lstStyle>
          <a:p>
            <a:pPr/>
            <a:r>
              <a:t>Random Forest</a:t>
            </a:r>
          </a:p>
        </p:txBody>
      </p:sp>
      <p:sp>
        <p:nvSpPr>
          <p:cNvPr id="1014" name="Cerchio"/>
          <p:cNvSpPr/>
          <p:nvPr/>
        </p:nvSpPr>
        <p:spPr>
          <a:xfrm>
            <a:off x="5398188" y="4535878"/>
            <a:ext cx="2095501" cy="2095501"/>
          </a:xfrm>
          <a:prstGeom prst="ellipse">
            <a:avLst/>
          </a:prstGeom>
          <a:solidFill>
            <a:srgbClr val="FFFFFF"/>
          </a:solidFill>
          <a:ln w="114300">
            <a:solidFill>
              <a:srgbClr val="FF5A5F">
                <a:alpha val="51990"/>
              </a:srgb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5A5F"/>
                </a:solidFill>
              </a:defRPr>
            </a:pPr>
          </a:p>
        </p:txBody>
      </p:sp>
      <p:pic>
        <p:nvPicPr>
          <p:cNvPr id="1015" name="961660-200.png" descr="961660-2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2972" y="4800662"/>
            <a:ext cx="1565932" cy="1565932"/>
          </a:xfrm>
          <a:prstGeom prst="rect">
            <a:avLst/>
          </a:prstGeom>
          <a:ln w="12700">
            <a:miter lim="400000"/>
          </a:ln>
        </p:spPr>
      </p:pic>
      <p:sp>
        <p:nvSpPr>
          <p:cNvPr id="1016" name="Rectangle 31"/>
          <p:cNvSpPr txBox="1"/>
          <p:nvPr/>
        </p:nvSpPr>
        <p:spPr>
          <a:xfrm>
            <a:off x="1421018" y="6741881"/>
            <a:ext cx="2733957" cy="622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>
                <a:solidFill>
                  <a:srgbClr val="494949"/>
                </a:solidFill>
              </a:defRPr>
            </a:lvl1pPr>
          </a:lstStyle>
          <a:p>
            <a:pPr/>
            <a:r>
              <a:t>XGBoost</a:t>
            </a:r>
          </a:p>
        </p:txBody>
      </p:sp>
      <p:grpSp>
        <p:nvGrpSpPr>
          <p:cNvPr id="1019" name="Gruppo"/>
          <p:cNvGrpSpPr/>
          <p:nvPr/>
        </p:nvGrpSpPr>
        <p:grpSpPr>
          <a:xfrm>
            <a:off x="1742231" y="4543988"/>
            <a:ext cx="2091531" cy="2091530"/>
            <a:chOff x="0" y="0"/>
            <a:chExt cx="2091529" cy="2091529"/>
          </a:xfrm>
        </p:grpSpPr>
        <p:sp>
          <p:nvSpPr>
            <p:cNvPr id="1017" name="Cerchio"/>
            <p:cNvSpPr/>
            <p:nvPr/>
          </p:nvSpPr>
          <p:spPr>
            <a:xfrm>
              <a:off x="0" y="0"/>
              <a:ext cx="2091530" cy="2091530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1018" name="Immagine" descr="Immagin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5060" y="815864"/>
              <a:ext cx="1821409" cy="4435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20" name="Rectangle 31"/>
          <p:cNvSpPr txBox="1"/>
          <p:nvPr/>
        </p:nvSpPr>
        <p:spPr>
          <a:xfrm>
            <a:off x="5080688" y="10813106"/>
            <a:ext cx="2730501" cy="427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>
                <a:solidFill>
                  <a:srgbClr val="494949"/>
                </a:solidFill>
              </a:defRPr>
            </a:lvl1pPr>
          </a:lstStyle>
          <a:p>
            <a:pPr/>
            <a:r>
              <a:t>Ensemble model</a:t>
            </a:r>
          </a:p>
        </p:txBody>
      </p:sp>
      <p:pic>
        <p:nvPicPr>
          <p:cNvPr id="1021" name="156-512.png" descr="156-5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4362" y="9137794"/>
            <a:ext cx="1123205" cy="1123204"/>
          </a:xfrm>
          <a:prstGeom prst="rect">
            <a:avLst/>
          </a:prstGeom>
          <a:ln w="12700">
            <a:miter lim="400000"/>
          </a:ln>
        </p:spPr>
      </p:pic>
      <p:sp>
        <p:nvSpPr>
          <p:cNvPr id="1022" name="Cerchio"/>
          <p:cNvSpPr/>
          <p:nvPr/>
        </p:nvSpPr>
        <p:spPr>
          <a:xfrm>
            <a:off x="5398188" y="8558505"/>
            <a:ext cx="2095501" cy="2095501"/>
          </a:xfrm>
          <a:prstGeom prst="ellipse">
            <a:avLst/>
          </a:prstGeom>
          <a:solidFill>
            <a:srgbClr val="FFFFFF"/>
          </a:solidFill>
          <a:ln w="114300">
            <a:solidFill>
              <a:srgbClr val="FF5A5F">
                <a:alpha val="51990"/>
              </a:srgb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5A5F"/>
                </a:solidFill>
              </a:defRPr>
            </a:pPr>
          </a:p>
        </p:txBody>
      </p:sp>
      <p:pic>
        <p:nvPicPr>
          <p:cNvPr id="1023" name="photo_2020-05-21_18-13-35.jpg" descr="photo_2020-05-21_18-13-35.jpg"/>
          <p:cNvPicPr>
            <a:picLocks noChangeAspect="1"/>
          </p:cNvPicPr>
          <p:nvPr/>
        </p:nvPicPr>
        <p:blipFill>
          <a:blip r:embed="rId5">
            <a:extLst/>
          </a:blip>
          <a:srcRect l="14861" t="15015" r="16162" b="15647"/>
          <a:stretch>
            <a:fillRect/>
          </a:stretch>
        </p:blipFill>
        <p:spPr>
          <a:xfrm>
            <a:off x="5884359" y="9041641"/>
            <a:ext cx="1123164" cy="1129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007" fill="norm" stroke="1" extrusionOk="0">
                <a:moveTo>
                  <a:pt x="10503" y="18"/>
                </a:moveTo>
                <a:cubicBezTo>
                  <a:pt x="8315" y="200"/>
                  <a:pt x="6330" y="1729"/>
                  <a:pt x="5927" y="3680"/>
                </a:cubicBezTo>
                <a:cubicBezTo>
                  <a:pt x="5801" y="4287"/>
                  <a:pt x="5757" y="4246"/>
                  <a:pt x="6987" y="4581"/>
                </a:cubicBezTo>
                <a:cubicBezTo>
                  <a:pt x="7270" y="4658"/>
                  <a:pt x="7376" y="4558"/>
                  <a:pt x="7467" y="4116"/>
                </a:cubicBezTo>
                <a:cubicBezTo>
                  <a:pt x="7647" y="3244"/>
                  <a:pt x="8999" y="1938"/>
                  <a:pt x="10007" y="1665"/>
                </a:cubicBezTo>
                <a:cubicBezTo>
                  <a:pt x="12601" y="962"/>
                  <a:pt x="15120" y="3402"/>
                  <a:pt x="14416" y="5933"/>
                </a:cubicBezTo>
                <a:cubicBezTo>
                  <a:pt x="14196" y="6724"/>
                  <a:pt x="12950" y="8142"/>
                  <a:pt x="12639" y="7956"/>
                </a:cubicBezTo>
                <a:cubicBezTo>
                  <a:pt x="12539" y="7896"/>
                  <a:pt x="12456" y="7301"/>
                  <a:pt x="12456" y="6634"/>
                </a:cubicBezTo>
                <a:lnTo>
                  <a:pt x="12456" y="5423"/>
                </a:lnTo>
                <a:lnTo>
                  <a:pt x="11868" y="5423"/>
                </a:lnTo>
                <a:lnTo>
                  <a:pt x="11289" y="5423"/>
                </a:lnTo>
                <a:lnTo>
                  <a:pt x="11289" y="7779"/>
                </a:lnTo>
                <a:lnTo>
                  <a:pt x="11289" y="10134"/>
                </a:lnTo>
                <a:lnTo>
                  <a:pt x="11823" y="10023"/>
                </a:lnTo>
                <a:cubicBezTo>
                  <a:pt x="12117" y="9961"/>
                  <a:pt x="12836" y="9682"/>
                  <a:pt x="13424" y="9403"/>
                </a:cubicBezTo>
                <a:cubicBezTo>
                  <a:pt x="15878" y="8240"/>
                  <a:pt x="16826" y="5186"/>
                  <a:pt x="15507" y="2676"/>
                </a:cubicBezTo>
                <a:cubicBezTo>
                  <a:pt x="14692" y="1127"/>
                  <a:pt x="13289" y="208"/>
                  <a:pt x="11449" y="25"/>
                </a:cubicBezTo>
                <a:cubicBezTo>
                  <a:pt x="11132" y="-6"/>
                  <a:pt x="10816" y="-8"/>
                  <a:pt x="10503" y="18"/>
                </a:cubicBezTo>
                <a:close/>
                <a:moveTo>
                  <a:pt x="5034" y="5394"/>
                </a:moveTo>
                <a:cubicBezTo>
                  <a:pt x="3727" y="5413"/>
                  <a:pt x="2433" y="5857"/>
                  <a:pt x="1495" y="6708"/>
                </a:cubicBezTo>
                <a:cubicBezTo>
                  <a:pt x="546" y="7569"/>
                  <a:pt x="-9" y="9087"/>
                  <a:pt x="0" y="10562"/>
                </a:cubicBezTo>
                <a:cubicBezTo>
                  <a:pt x="3" y="11054"/>
                  <a:pt x="71" y="11539"/>
                  <a:pt x="206" y="11995"/>
                </a:cubicBezTo>
                <a:cubicBezTo>
                  <a:pt x="628" y="13418"/>
                  <a:pt x="1823" y="14562"/>
                  <a:pt x="3493" y="15140"/>
                </a:cubicBezTo>
                <a:cubicBezTo>
                  <a:pt x="4422" y="15462"/>
                  <a:pt x="4482" y="15453"/>
                  <a:pt x="4485" y="15067"/>
                </a:cubicBezTo>
                <a:cubicBezTo>
                  <a:pt x="4486" y="14885"/>
                  <a:pt x="4538" y="14557"/>
                  <a:pt x="4599" y="14336"/>
                </a:cubicBezTo>
                <a:cubicBezTo>
                  <a:pt x="4691" y="14004"/>
                  <a:pt x="4593" y="13896"/>
                  <a:pt x="4050" y="13723"/>
                </a:cubicBezTo>
                <a:cubicBezTo>
                  <a:pt x="3278" y="13476"/>
                  <a:pt x="2073" y="12334"/>
                  <a:pt x="1777" y="11574"/>
                </a:cubicBezTo>
                <a:cubicBezTo>
                  <a:pt x="1458" y="10754"/>
                  <a:pt x="1527" y="9620"/>
                  <a:pt x="1953" y="8812"/>
                </a:cubicBezTo>
                <a:cubicBezTo>
                  <a:pt x="2886" y="7042"/>
                  <a:pt x="5151" y="6393"/>
                  <a:pt x="6903" y="7387"/>
                </a:cubicBezTo>
                <a:cubicBezTo>
                  <a:pt x="7771" y="7879"/>
                  <a:pt x="8278" y="8463"/>
                  <a:pt x="8039" y="8694"/>
                </a:cubicBezTo>
                <a:cubicBezTo>
                  <a:pt x="7972" y="8760"/>
                  <a:pt x="7366" y="8812"/>
                  <a:pt x="6689" y="8812"/>
                </a:cubicBezTo>
                <a:lnTo>
                  <a:pt x="5454" y="8812"/>
                </a:lnTo>
                <a:lnTo>
                  <a:pt x="5454" y="9470"/>
                </a:lnTo>
                <a:lnTo>
                  <a:pt x="5454" y="10127"/>
                </a:lnTo>
                <a:lnTo>
                  <a:pt x="7910" y="10127"/>
                </a:lnTo>
                <a:lnTo>
                  <a:pt x="10366" y="10127"/>
                </a:lnTo>
                <a:lnTo>
                  <a:pt x="10259" y="9470"/>
                </a:lnTo>
                <a:cubicBezTo>
                  <a:pt x="10098" y="8510"/>
                  <a:pt x="9343" y="7152"/>
                  <a:pt x="8665" y="6597"/>
                </a:cubicBezTo>
                <a:cubicBezTo>
                  <a:pt x="7660" y="5775"/>
                  <a:pt x="6342" y="5374"/>
                  <a:pt x="5034" y="5394"/>
                </a:cubicBezTo>
                <a:close/>
                <a:moveTo>
                  <a:pt x="17673" y="5733"/>
                </a:moveTo>
                <a:cubicBezTo>
                  <a:pt x="17204" y="5624"/>
                  <a:pt x="17153" y="5677"/>
                  <a:pt x="17032" y="6302"/>
                </a:cubicBezTo>
                <a:cubicBezTo>
                  <a:pt x="16901" y="6979"/>
                  <a:pt x="17088" y="7299"/>
                  <a:pt x="17627" y="7306"/>
                </a:cubicBezTo>
                <a:cubicBezTo>
                  <a:pt x="18074" y="7312"/>
                  <a:pt x="19623" y="8843"/>
                  <a:pt x="19847" y="9499"/>
                </a:cubicBezTo>
                <a:cubicBezTo>
                  <a:pt x="20378" y="11057"/>
                  <a:pt x="19562" y="12978"/>
                  <a:pt x="18054" y="13723"/>
                </a:cubicBezTo>
                <a:cubicBezTo>
                  <a:pt x="16863" y="14311"/>
                  <a:pt x="15250" y="14169"/>
                  <a:pt x="14256" y="13390"/>
                </a:cubicBezTo>
                <a:cubicBezTo>
                  <a:pt x="13182" y="12549"/>
                  <a:pt x="13290" y="12313"/>
                  <a:pt x="14790" y="12202"/>
                </a:cubicBezTo>
                <a:cubicBezTo>
                  <a:pt x="16050" y="12108"/>
                  <a:pt x="16049" y="12103"/>
                  <a:pt x="16109" y="11493"/>
                </a:cubicBezTo>
                <a:lnTo>
                  <a:pt x="16170" y="10880"/>
                </a:lnTo>
                <a:lnTo>
                  <a:pt x="13730" y="10880"/>
                </a:lnTo>
                <a:lnTo>
                  <a:pt x="11289" y="10880"/>
                </a:lnTo>
                <a:lnTo>
                  <a:pt x="11289" y="11360"/>
                </a:lnTo>
                <a:cubicBezTo>
                  <a:pt x="11289" y="13190"/>
                  <a:pt x="13359" y="15253"/>
                  <a:pt x="15507" y="15561"/>
                </a:cubicBezTo>
                <a:cubicBezTo>
                  <a:pt x="18895" y="16047"/>
                  <a:pt x="21591" y="13869"/>
                  <a:pt x="21586" y="10651"/>
                </a:cubicBezTo>
                <a:cubicBezTo>
                  <a:pt x="21582" y="8273"/>
                  <a:pt x="19989" y="6271"/>
                  <a:pt x="17673" y="5733"/>
                </a:cubicBezTo>
                <a:close/>
                <a:moveTo>
                  <a:pt x="10312" y="10887"/>
                </a:moveTo>
                <a:lnTo>
                  <a:pt x="9687" y="11005"/>
                </a:lnTo>
                <a:cubicBezTo>
                  <a:pt x="7012" y="11500"/>
                  <a:pt x="5283" y="13749"/>
                  <a:pt x="5507" y="16447"/>
                </a:cubicBezTo>
                <a:cubicBezTo>
                  <a:pt x="5674" y="18461"/>
                  <a:pt x="6888" y="19991"/>
                  <a:pt x="8901" y="20715"/>
                </a:cubicBezTo>
                <a:cubicBezTo>
                  <a:pt x="11339" y="21592"/>
                  <a:pt x="14235" y="20423"/>
                  <a:pt x="15362" y="18101"/>
                </a:cubicBezTo>
                <a:cubicBezTo>
                  <a:pt x="15869" y="17057"/>
                  <a:pt x="15864" y="16768"/>
                  <a:pt x="15324" y="16617"/>
                </a:cubicBezTo>
                <a:cubicBezTo>
                  <a:pt x="15083" y="16550"/>
                  <a:pt x="14742" y="16457"/>
                  <a:pt x="14569" y="16411"/>
                </a:cubicBezTo>
                <a:cubicBezTo>
                  <a:pt x="14342" y="16350"/>
                  <a:pt x="14222" y="16492"/>
                  <a:pt x="14134" y="16920"/>
                </a:cubicBezTo>
                <a:cubicBezTo>
                  <a:pt x="13960" y="17761"/>
                  <a:pt x="12547" y="19068"/>
                  <a:pt x="11525" y="19335"/>
                </a:cubicBezTo>
                <a:cubicBezTo>
                  <a:pt x="10448" y="19615"/>
                  <a:pt x="9528" y="19437"/>
                  <a:pt x="8550" y="18751"/>
                </a:cubicBezTo>
                <a:cubicBezTo>
                  <a:pt x="7140" y="17762"/>
                  <a:pt x="6670" y="16055"/>
                  <a:pt x="7383" y="14535"/>
                </a:cubicBezTo>
                <a:cubicBezTo>
                  <a:pt x="7758" y="13736"/>
                  <a:pt x="8680" y="12880"/>
                  <a:pt x="8978" y="13058"/>
                </a:cubicBezTo>
                <a:cubicBezTo>
                  <a:pt x="9072" y="13115"/>
                  <a:pt x="9153" y="13706"/>
                  <a:pt x="9153" y="14373"/>
                </a:cubicBezTo>
                <a:lnTo>
                  <a:pt x="9153" y="15583"/>
                </a:lnTo>
                <a:lnTo>
                  <a:pt x="9733" y="15583"/>
                </a:lnTo>
                <a:lnTo>
                  <a:pt x="10312" y="15583"/>
                </a:lnTo>
                <a:lnTo>
                  <a:pt x="10312" y="13235"/>
                </a:lnTo>
                <a:lnTo>
                  <a:pt x="10312" y="10887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024" name="Rectangle 31"/>
          <p:cNvSpPr txBox="1"/>
          <p:nvPr/>
        </p:nvSpPr>
        <p:spPr>
          <a:xfrm>
            <a:off x="1422746" y="10813106"/>
            <a:ext cx="2730501" cy="621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>
                <a:solidFill>
                  <a:srgbClr val="494949"/>
                </a:solidFill>
              </a:defRPr>
            </a:lvl1pPr>
          </a:lstStyle>
          <a:p>
            <a:pPr/>
            <a:r>
              <a:t>KNN</a:t>
            </a:r>
          </a:p>
        </p:txBody>
      </p:sp>
      <p:pic>
        <p:nvPicPr>
          <p:cNvPr id="1025" name="156-512.png" descr="156-5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26419" y="9226969"/>
            <a:ext cx="1123204" cy="1123205"/>
          </a:xfrm>
          <a:prstGeom prst="rect">
            <a:avLst/>
          </a:prstGeom>
          <a:ln w="12700">
            <a:miter lim="400000"/>
          </a:ln>
        </p:spPr>
      </p:pic>
      <p:sp>
        <p:nvSpPr>
          <p:cNvPr id="1026" name="Cerchio"/>
          <p:cNvSpPr/>
          <p:nvPr/>
        </p:nvSpPr>
        <p:spPr>
          <a:xfrm>
            <a:off x="1740246" y="8647680"/>
            <a:ext cx="2095501" cy="2095501"/>
          </a:xfrm>
          <a:prstGeom prst="ellipse">
            <a:avLst/>
          </a:prstGeom>
          <a:solidFill>
            <a:srgbClr val="FFFFFF"/>
          </a:solidFill>
          <a:ln w="114300">
            <a:solidFill>
              <a:srgbClr val="FF5A5F">
                <a:alpha val="51990"/>
              </a:srgbClr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5A5F"/>
                </a:solidFill>
              </a:defRPr>
            </a:pPr>
          </a:p>
        </p:txBody>
      </p:sp>
      <p:pic>
        <p:nvPicPr>
          <p:cNvPr id="1027" name="1503827-200.png" descr="1503827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22941" y="8756160"/>
            <a:ext cx="1862220" cy="1862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hoto_2020-05-21_18-25-07.jpg" descr="photo_2020-05-21_18-25-07.jpg"/>
          <p:cNvPicPr>
            <a:picLocks noChangeAspect="1"/>
          </p:cNvPicPr>
          <p:nvPr/>
        </p:nvPicPr>
        <p:blipFill>
          <a:blip r:embed="rId7">
            <a:extLst/>
          </a:blip>
          <a:srcRect l="4613" t="0" r="0" b="16784"/>
          <a:stretch>
            <a:fillRect/>
          </a:stretch>
        </p:blipFill>
        <p:spPr>
          <a:xfrm>
            <a:off x="10240563" y="4017836"/>
            <a:ext cx="12622822" cy="3117684"/>
          </a:xfrm>
          <a:prstGeom prst="rect">
            <a:avLst/>
          </a:prstGeom>
          <a:ln w="12700">
            <a:miter lim="400000"/>
          </a:ln>
        </p:spPr>
      </p:pic>
      <p:sp>
        <p:nvSpPr>
          <p:cNvPr id="1029" name="Rectangle 31"/>
          <p:cNvSpPr txBox="1"/>
          <p:nvPr/>
        </p:nvSpPr>
        <p:spPr>
          <a:xfrm>
            <a:off x="10240563" y="7621303"/>
            <a:ext cx="12721580" cy="500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535353"/>
                </a:solidFill>
              </a:defRPr>
            </a:pPr>
            <a:r>
              <a:t>Sequenza di decision tree che tramite la procedura di gradient boosting permette di migliorare i risultati precedenti.</a:t>
            </a:r>
          </a:p>
          <a:p>
            <a:pPr>
              <a:defRPr>
                <a:solidFill>
                  <a:srgbClr val="535353"/>
                </a:solidFill>
              </a:defRPr>
            </a:pPr>
          </a:p>
          <a:p>
            <a:pPr>
              <a:defRPr>
                <a:solidFill>
                  <a:srgbClr val="535353"/>
                </a:solidFill>
              </a:defRPr>
            </a:pPr>
            <a:r>
              <a:t>Iperparametri ottimizzati con AutoML: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Gamma [0, 2] —&gt; 2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Learning Rate [0, 1] —&gt; 0.37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Alpha regulizer [0, 1] —&gt; 0.47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Numero di alberi [2, 10] —&gt; 7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Profondità massima [3, 10] —&gt; 7</a:t>
            </a:r>
          </a:p>
        </p:txBody>
      </p:sp>
      <p:sp>
        <p:nvSpPr>
          <p:cNvPr id="1030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11/13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038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1035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1033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ALTRI MODELLI</a:t>
                </a:r>
              </a:p>
            </p:txBody>
          </p:sp>
          <p:sp>
            <p:nvSpPr>
              <p:cNvPr id="1034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Random Forest</a:t>
                </a:r>
              </a:p>
            </p:txBody>
          </p:sp>
        </p:grpSp>
        <p:sp>
          <p:nvSpPr>
            <p:cNvPr id="1036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7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53" name="Gruppo"/>
          <p:cNvGrpSpPr/>
          <p:nvPr/>
        </p:nvGrpSpPr>
        <p:grpSpPr>
          <a:xfrm>
            <a:off x="1421018" y="4535878"/>
            <a:ext cx="6390171" cy="6898651"/>
            <a:chOff x="0" y="0"/>
            <a:chExt cx="6390170" cy="6898649"/>
          </a:xfrm>
        </p:grpSpPr>
        <p:sp>
          <p:nvSpPr>
            <p:cNvPr id="1039" name="Rectangle 31"/>
            <p:cNvSpPr txBox="1"/>
            <p:nvPr/>
          </p:nvSpPr>
          <p:spPr>
            <a:xfrm>
              <a:off x="3659670" y="2232675"/>
              <a:ext cx="2730501" cy="568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2600">
                  <a:solidFill>
                    <a:srgbClr val="494949"/>
                  </a:solidFill>
                </a:defRPr>
              </a:lvl1pPr>
            </a:lstStyle>
            <a:p>
              <a:pPr/>
              <a:r>
                <a:t>Random Forest</a:t>
              </a:r>
            </a:p>
          </p:txBody>
        </p:sp>
        <p:sp>
          <p:nvSpPr>
            <p:cNvPr id="1040" name="Cerchio"/>
            <p:cNvSpPr/>
            <p:nvPr/>
          </p:nvSpPr>
          <p:spPr>
            <a:xfrm>
              <a:off x="3977170" y="0"/>
              <a:ext cx="2095501" cy="2095500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1041" name="961660-200.png" descr="961660-20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41954" y="264784"/>
              <a:ext cx="1565932" cy="15659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2" name="Rectangle 31"/>
            <p:cNvSpPr txBox="1"/>
            <p:nvPr/>
          </p:nvSpPr>
          <p:spPr>
            <a:xfrm>
              <a:off x="0" y="2206002"/>
              <a:ext cx="2733957" cy="622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2600">
                  <a:solidFill>
                    <a:srgbClr val="494949"/>
                  </a:solidFill>
                </a:defRPr>
              </a:lvl1pPr>
            </a:lstStyle>
            <a:p>
              <a:pPr/>
              <a:r>
                <a:t>XGBoost</a:t>
              </a:r>
            </a:p>
          </p:txBody>
        </p:sp>
        <p:sp>
          <p:nvSpPr>
            <p:cNvPr id="1043" name="Cerchio"/>
            <p:cNvSpPr/>
            <p:nvPr/>
          </p:nvSpPr>
          <p:spPr>
            <a:xfrm>
              <a:off x="321213" y="8109"/>
              <a:ext cx="2091530" cy="2091530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1044" name="Immagine" descr="Immagin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56274" y="823973"/>
              <a:ext cx="1821409" cy="4435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5" name="Rectangle 31"/>
            <p:cNvSpPr txBox="1"/>
            <p:nvPr/>
          </p:nvSpPr>
          <p:spPr>
            <a:xfrm>
              <a:off x="3659670" y="6277228"/>
              <a:ext cx="2730501" cy="427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2600">
                  <a:solidFill>
                    <a:srgbClr val="494949"/>
                  </a:solidFill>
                </a:defRPr>
              </a:lvl1pPr>
            </a:lstStyle>
            <a:p>
              <a:pPr/>
              <a:r>
                <a:t>Ensemble model</a:t>
              </a:r>
            </a:p>
          </p:txBody>
        </p:sp>
        <p:pic>
          <p:nvPicPr>
            <p:cNvPr id="1046" name="156-512.png" descr="156-51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4463344" y="4601915"/>
              <a:ext cx="1123204" cy="11232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7" name="Cerchio"/>
            <p:cNvSpPr/>
            <p:nvPr/>
          </p:nvSpPr>
          <p:spPr>
            <a:xfrm>
              <a:off x="3977170" y="4022626"/>
              <a:ext cx="2095501" cy="2095501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1048" name="photo_2020-05-21_18-13-35.jpg" descr="photo_2020-05-21_18-13-35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4861" t="15015" r="16162" b="15647"/>
            <a:stretch>
              <a:fillRect/>
            </a:stretch>
          </p:blipFill>
          <p:spPr>
            <a:xfrm>
              <a:off x="4463341" y="4505762"/>
              <a:ext cx="1123163" cy="112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007" fill="norm" stroke="1" extrusionOk="0">
                  <a:moveTo>
                    <a:pt x="10503" y="18"/>
                  </a:moveTo>
                  <a:cubicBezTo>
                    <a:pt x="8315" y="200"/>
                    <a:pt x="6330" y="1729"/>
                    <a:pt x="5927" y="3680"/>
                  </a:cubicBezTo>
                  <a:cubicBezTo>
                    <a:pt x="5801" y="4287"/>
                    <a:pt x="5757" y="4246"/>
                    <a:pt x="6987" y="4581"/>
                  </a:cubicBezTo>
                  <a:cubicBezTo>
                    <a:pt x="7270" y="4658"/>
                    <a:pt x="7376" y="4558"/>
                    <a:pt x="7467" y="4116"/>
                  </a:cubicBezTo>
                  <a:cubicBezTo>
                    <a:pt x="7647" y="3244"/>
                    <a:pt x="8999" y="1938"/>
                    <a:pt x="10007" y="1665"/>
                  </a:cubicBezTo>
                  <a:cubicBezTo>
                    <a:pt x="12601" y="962"/>
                    <a:pt x="15120" y="3402"/>
                    <a:pt x="14416" y="5933"/>
                  </a:cubicBezTo>
                  <a:cubicBezTo>
                    <a:pt x="14196" y="6724"/>
                    <a:pt x="12950" y="8142"/>
                    <a:pt x="12639" y="7956"/>
                  </a:cubicBezTo>
                  <a:cubicBezTo>
                    <a:pt x="12539" y="7896"/>
                    <a:pt x="12456" y="7301"/>
                    <a:pt x="12456" y="6634"/>
                  </a:cubicBezTo>
                  <a:lnTo>
                    <a:pt x="12456" y="5423"/>
                  </a:lnTo>
                  <a:lnTo>
                    <a:pt x="11868" y="5423"/>
                  </a:lnTo>
                  <a:lnTo>
                    <a:pt x="11289" y="5423"/>
                  </a:lnTo>
                  <a:lnTo>
                    <a:pt x="11289" y="7779"/>
                  </a:lnTo>
                  <a:lnTo>
                    <a:pt x="11289" y="10134"/>
                  </a:lnTo>
                  <a:lnTo>
                    <a:pt x="11823" y="10023"/>
                  </a:lnTo>
                  <a:cubicBezTo>
                    <a:pt x="12117" y="9961"/>
                    <a:pt x="12836" y="9682"/>
                    <a:pt x="13424" y="9403"/>
                  </a:cubicBezTo>
                  <a:cubicBezTo>
                    <a:pt x="15878" y="8240"/>
                    <a:pt x="16826" y="5186"/>
                    <a:pt x="15507" y="2676"/>
                  </a:cubicBezTo>
                  <a:cubicBezTo>
                    <a:pt x="14692" y="1127"/>
                    <a:pt x="13289" y="208"/>
                    <a:pt x="11449" y="25"/>
                  </a:cubicBezTo>
                  <a:cubicBezTo>
                    <a:pt x="11132" y="-6"/>
                    <a:pt x="10816" y="-8"/>
                    <a:pt x="10503" y="18"/>
                  </a:cubicBezTo>
                  <a:close/>
                  <a:moveTo>
                    <a:pt x="5034" y="5394"/>
                  </a:moveTo>
                  <a:cubicBezTo>
                    <a:pt x="3727" y="5413"/>
                    <a:pt x="2433" y="5857"/>
                    <a:pt x="1495" y="6708"/>
                  </a:cubicBezTo>
                  <a:cubicBezTo>
                    <a:pt x="546" y="7569"/>
                    <a:pt x="-9" y="9087"/>
                    <a:pt x="0" y="10562"/>
                  </a:cubicBezTo>
                  <a:cubicBezTo>
                    <a:pt x="3" y="11054"/>
                    <a:pt x="71" y="11539"/>
                    <a:pt x="206" y="11995"/>
                  </a:cubicBezTo>
                  <a:cubicBezTo>
                    <a:pt x="628" y="13418"/>
                    <a:pt x="1823" y="14562"/>
                    <a:pt x="3493" y="15140"/>
                  </a:cubicBezTo>
                  <a:cubicBezTo>
                    <a:pt x="4422" y="15462"/>
                    <a:pt x="4482" y="15453"/>
                    <a:pt x="4485" y="15067"/>
                  </a:cubicBezTo>
                  <a:cubicBezTo>
                    <a:pt x="4486" y="14885"/>
                    <a:pt x="4538" y="14557"/>
                    <a:pt x="4599" y="14336"/>
                  </a:cubicBezTo>
                  <a:cubicBezTo>
                    <a:pt x="4691" y="14004"/>
                    <a:pt x="4593" y="13896"/>
                    <a:pt x="4050" y="13723"/>
                  </a:cubicBezTo>
                  <a:cubicBezTo>
                    <a:pt x="3278" y="13476"/>
                    <a:pt x="2073" y="12334"/>
                    <a:pt x="1777" y="11574"/>
                  </a:cubicBezTo>
                  <a:cubicBezTo>
                    <a:pt x="1458" y="10754"/>
                    <a:pt x="1527" y="9620"/>
                    <a:pt x="1953" y="8812"/>
                  </a:cubicBezTo>
                  <a:cubicBezTo>
                    <a:pt x="2886" y="7042"/>
                    <a:pt x="5151" y="6393"/>
                    <a:pt x="6903" y="7387"/>
                  </a:cubicBezTo>
                  <a:cubicBezTo>
                    <a:pt x="7771" y="7879"/>
                    <a:pt x="8278" y="8463"/>
                    <a:pt x="8039" y="8694"/>
                  </a:cubicBezTo>
                  <a:cubicBezTo>
                    <a:pt x="7972" y="8760"/>
                    <a:pt x="7366" y="8812"/>
                    <a:pt x="6689" y="8812"/>
                  </a:cubicBezTo>
                  <a:lnTo>
                    <a:pt x="5454" y="8812"/>
                  </a:lnTo>
                  <a:lnTo>
                    <a:pt x="5454" y="9470"/>
                  </a:lnTo>
                  <a:lnTo>
                    <a:pt x="5454" y="10127"/>
                  </a:lnTo>
                  <a:lnTo>
                    <a:pt x="7910" y="10127"/>
                  </a:lnTo>
                  <a:lnTo>
                    <a:pt x="10366" y="10127"/>
                  </a:lnTo>
                  <a:lnTo>
                    <a:pt x="10259" y="9470"/>
                  </a:lnTo>
                  <a:cubicBezTo>
                    <a:pt x="10098" y="8510"/>
                    <a:pt x="9343" y="7152"/>
                    <a:pt x="8665" y="6597"/>
                  </a:cubicBezTo>
                  <a:cubicBezTo>
                    <a:pt x="7660" y="5775"/>
                    <a:pt x="6342" y="5374"/>
                    <a:pt x="5034" y="5394"/>
                  </a:cubicBezTo>
                  <a:close/>
                  <a:moveTo>
                    <a:pt x="17673" y="5733"/>
                  </a:moveTo>
                  <a:cubicBezTo>
                    <a:pt x="17204" y="5624"/>
                    <a:pt x="17153" y="5677"/>
                    <a:pt x="17032" y="6302"/>
                  </a:cubicBezTo>
                  <a:cubicBezTo>
                    <a:pt x="16901" y="6979"/>
                    <a:pt x="17088" y="7299"/>
                    <a:pt x="17627" y="7306"/>
                  </a:cubicBezTo>
                  <a:cubicBezTo>
                    <a:pt x="18074" y="7312"/>
                    <a:pt x="19623" y="8843"/>
                    <a:pt x="19847" y="9499"/>
                  </a:cubicBezTo>
                  <a:cubicBezTo>
                    <a:pt x="20378" y="11057"/>
                    <a:pt x="19562" y="12978"/>
                    <a:pt x="18054" y="13723"/>
                  </a:cubicBezTo>
                  <a:cubicBezTo>
                    <a:pt x="16863" y="14311"/>
                    <a:pt x="15250" y="14169"/>
                    <a:pt x="14256" y="13390"/>
                  </a:cubicBezTo>
                  <a:cubicBezTo>
                    <a:pt x="13182" y="12549"/>
                    <a:pt x="13290" y="12313"/>
                    <a:pt x="14790" y="12202"/>
                  </a:cubicBezTo>
                  <a:cubicBezTo>
                    <a:pt x="16050" y="12108"/>
                    <a:pt x="16049" y="12103"/>
                    <a:pt x="16109" y="11493"/>
                  </a:cubicBezTo>
                  <a:lnTo>
                    <a:pt x="16170" y="10880"/>
                  </a:lnTo>
                  <a:lnTo>
                    <a:pt x="13730" y="10880"/>
                  </a:lnTo>
                  <a:lnTo>
                    <a:pt x="11289" y="10880"/>
                  </a:lnTo>
                  <a:lnTo>
                    <a:pt x="11289" y="11360"/>
                  </a:lnTo>
                  <a:cubicBezTo>
                    <a:pt x="11289" y="13190"/>
                    <a:pt x="13359" y="15253"/>
                    <a:pt x="15507" y="15561"/>
                  </a:cubicBezTo>
                  <a:cubicBezTo>
                    <a:pt x="18895" y="16047"/>
                    <a:pt x="21591" y="13869"/>
                    <a:pt x="21586" y="10651"/>
                  </a:cubicBezTo>
                  <a:cubicBezTo>
                    <a:pt x="21582" y="8273"/>
                    <a:pt x="19989" y="6271"/>
                    <a:pt x="17673" y="5733"/>
                  </a:cubicBezTo>
                  <a:close/>
                  <a:moveTo>
                    <a:pt x="10312" y="10887"/>
                  </a:moveTo>
                  <a:lnTo>
                    <a:pt x="9687" y="11005"/>
                  </a:lnTo>
                  <a:cubicBezTo>
                    <a:pt x="7012" y="11500"/>
                    <a:pt x="5283" y="13749"/>
                    <a:pt x="5507" y="16447"/>
                  </a:cubicBezTo>
                  <a:cubicBezTo>
                    <a:pt x="5674" y="18461"/>
                    <a:pt x="6888" y="19991"/>
                    <a:pt x="8901" y="20715"/>
                  </a:cubicBezTo>
                  <a:cubicBezTo>
                    <a:pt x="11339" y="21592"/>
                    <a:pt x="14235" y="20423"/>
                    <a:pt x="15362" y="18101"/>
                  </a:cubicBezTo>
                  <a:cubicBezTo>
                    <a:pt x="15869" y="17057"/>
                    <a:pt x="15864" y="16768"/>
                    <a:pt x="15324" y="16617"/>
                  </a:cubicBezTo>
                  <a:cubicBezTo>
                    <a:pt x="15083" y="16550"/>
                    <a:pt x="14742" y="16457"/>
                    <a:pt x="14569" y="16411"/>
                  </a:cubicBezTo>
                  <a:cubicBezTo>
                    <a:pt x="14342" y="16350"/>
                    <a:pt x="14222" y="16492"/>
                    <a:pt x="14134" y="16920"/>
                  </a:cubicBezTo>
                  <a:cubicBezTo>
                    <a:pt x="13960" y="17761"/>
                    <a:pt x="12547" y="19068"/>
                    <a:pt x="11525" y="19335"/>
                  </a:cubicBezTo>
                  <a:cubicBezTo>
                    <a:pt x="10448" y="19615"/>
                    <a:pt x="9528" y="19437"/>
                    <a:pt x="8550" y="18751"/>
                  </a:cubicBezTo>
                  <a:cubicBezTo>
                    <a:pt x="7140" y="17762"/>
                    <a:pt x="6670" y="16055"/>
                    <a:pt x="7383" y="14535"/>
                  </a:cubicBezTo>
                  <a:cubicBezTo>
                    <a:pt x="7758" y="13736"/>
                    <a:pt x="8680" y="12880"/>
                    <a:pt x="8978" y="13058"/>
                  </a:cubicBezTo>
                  <a:cubicBezTo>
                    <a:pt x="9072" y="13115"/>
                    <a:pt x="9153" y="13706"/>
                    <a:pt x="9153" y="14373"/>
                  </a:cubicBezTo>
                  <a:lnTo>
                    <a:pt x="9153" y="15583"/>
                  </a:lnTo>
                  <a:lnTo>
                    <a:pt x="9733" y="15583"/>
                  </a:lnTo>
                  <a:lnTo>
                    <a:pt x="10312" y="15583"/>
                  </a:lnTo>
                  <a:lnTo>
                    <a:pt x="10312" y="13235"/>
                  </a:lnTo>
                  <a:lnTo>
                    <a:pt x="10312" y="10887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049" name="Rectangle 31"/>
            <p:cNvSpPr txBox="1"/>
            <p:nvPr/>
          </p:nvSpPr>
          <p:spPr>
            <a:xfrm>
              <a:off x="1728" y="6277228"/>
              <a:ext cx="2730501" cy="6214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2600">
                  <a:solidFill>
                    <a:srgbClr val="494949"/>
                  </a:solidFill>
                </a:defRPr>
              </a:lvl1pPr>
            </a:lstStyle>
            <a:p>
              <a:pPr/>
              <a:r>
                <a:t>KNN</a:t>
              </a:r>
            </a:p>
          </p:txBody>
        </p:sp>
        <p:pic>
          <p:nvPicPr>
            <p:cNvPr id="1050" name="156-512.png" descr="156-51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805400" y="4691090"/>
              <a:ext cx="1123205" cy="11232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1" name="Cerchio"/>
            <p:cNvSpPr/>
            <p:nvPr/>
          </p:nvSpPr>
          <p:spPr>
            <a:xfrm>
              <a:off x="319228" y="4111802"/>
              <a:ext cx="2095501" cy="2095501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1052" name="1503827-200.png" descr="1503827-200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401923" y="4220282"/>
              <a:ext cx="1862219" cy="18622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54" name="Rectangle 31"/>
          <p:cNvSpPr txBox="1"/>
          <p:nvPr/>
        </p:nvSpPr>
        <p:spPr>
          <a:xfrm>
            <a:off x="10236200" y="7620000"/>
            <a:ext cx="12721580" cy="172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535353"/>
                </a:solidFill>
              </a:defRPr>
            </a:pPr>
            <a:r>
              <a:t>Iperparametri ottimizzati con AutoML: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Numero di alberi [100, 500] —&gt; 452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Profondità massima [5, 30] —&gt; 14</a:t>
            </a:r>
          </a:p>
        </p:txBody>
      </p:sp>
      <p:sp>
        <p:nvSpPr>
          <p:cNvPr id="1055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11/13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063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1060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1058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ALTRI MODELLI</a:t>
                </a:r>
              </a:p>
            </p:txBody>
          </p:sp>
          <p:sp>
            <p:nvSpPr>
              <p:cNvPr id="1059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KNN</a:t>
                </a:r>
              </a:p>
            </p:txBody>
          </p:sp>
        </p:grpSp>
        <p:sp>
          <p:nvSpPr>
            <p:cNvPr id="1061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2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78" name="Gruppo"/>
          <p:cNvGrpSpPr/>
          <p:nvPr/>
        </p:nvGrpSpPr>
        <p:grpSpPr>
          <a:xfrm>
            <a:off x="1421018" y="4535878"/>
            <a:ext cx="6390171" cy="6898651"/>
            <a:chOff x="0" y="0"/>
            <a:chExt cx="6390170" cy="6898649"/>
          </a:xfrm>
        </p:grpSpPr>
        <p:sp>
          <p:nvSpPr>
            <p:cNvPr id="1064" name="Rectangle 31"/>
            <p:cNvSpPr txBox="1"/>
            <p:nvPr/>
          </p:nvSpPr>
          <p:spPr>
            <a:xfrm>
              <a:off x="3659670" y="2232675"/>
              <a:ext cx="2730501" cy="568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2600">
                  <a:solidFill>
                    <a:srgbClr val="494949"/>
                  </a:solidFill>
                </a:defRPr>
              </a:lvl1pPr>
            </a:lstStyle>
            <a:p>
              <a:pPr/>
              <a:r>
                <a:t>Random Forest</a:t>
              </a:r>
            </a:p>
          </p:txBody>
        </p:sp>
        <p:sp>
          <p:nvSpPr>
            <p:cNvPr id="1065" name="Cerchio"/>
            <p:cNvSpPr/>
            <p:nvPr/>
          </p:nvSpPr>
          <p:spPr>
            <a:xfrm>
              <a:off x="3977170" y="0"/>
              <a:ext cx="2095501" cy="2095500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1066" name="961660-200.png" descr="961660-20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41954" y="264784"/>
              <a:ext cx="1565932" cy="15659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7" name="Rectangle 31"/>
            <p:cNvSpPr txBox="1"/>
            <p:nvPr/>
          </p:nvSpPr>
          <p:spPr>
            <a:xfrm>
              <a:off x="0" y="2206002"/>
              <a:ext cx="2733957" cy="622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2600">
                  <a:solidFill>
                    <a:srgbClr val="494949"/>
                  </a:solidFill>
                </a:defRPr>
              </a:lvl1pPr>
            </a:lstStyle>
            <a:p>
              <a:pPr/>
              <a:r>
                <a:t>XGBoost</a:t>
              </a:r>
            </a:p>
          </p:txBody>
        </p:sp>
        <p:sp>
          <p:nvSpPr>
            <p:cNvPr id="1068" name="Cerchio"/>
            <p:cNvSpPr/>
            <p:nvPr/>
          </p:nvSpPr>
          <p:spPr>
            <a:xfrm>
              <a:off x="321213" y="8109"/>
              <a:ext cx="2091530" cy="2091530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1069" name="Immagine" descr="Immagin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56274" y="823973"/>
              <a:ext cx="1821409" cy="4435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0" name="Rectangle 31"/>
            <p:cNvSpPr txBox="1"/>
            <p:nvPr/>
          </p:nvSpPr>
          <p:spPr>
            <a:xfrm>
              <a:off x="3659670" y="6277228"/>
              <a:ext cx="2730501" cy="427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2600">
                  <a:solidFill>
                    <a:srgbClr val="494949"/>
                  </a:solidFill>
                </a:defRPr>
              </a:lvl1pPr>
            </a:lstStyle>
            <a:p>
              <a:pPr/>
              <a:r>
                <a:t>Ensemble model</a:t>
              </a:r>
            </a:p>
          </p:txBody>
        </p:sp>
        <p:pic>
          <p:nvPicPr>
            <p:cNvPr id="1071" name="156-512.png" descr="156-51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4463344" y="4601915"/>
              <a:ext cx="1123204" cy="11232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2" name="Cerchio"/>
            <p:cNvSpPr/>
            <p:nvPr/>
          </p:nvSpPr>
          <p:spPr>
            <a:xfrm>
              <a:off x="3977170" y="4022626"/>
              <a:ext cx="2095501" cy="2095501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1073" name="photo_2020-05-21_18-13-35.jpg" descr="photo_2020-05-21_18-13-35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4861" t="15015" r="16162" b="15647"/>
            <a:stretch>
              <a:fillRect/>
            </a:stretch>
          </p:blipFill>
          <p:spPr>
            <a:xfrm>
              <a:off x="4463341" y="4505762"/>
              <a:ext cx="1123163" cy="112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007" fill="norm" stroke="1" extrusionOk="0">
                  <a:moveTo>
                    <a:pt x="10503" y="18"/>
                  </a:moveTo>
                  <a:cubicBezTo>
                    <a:pt x="8315" y="200"/>
                    <a:pt x="6330" y="1729"/>
                    <a:pt x="5927" y="3680"/>
                  </a:cubicBezTo>
                  <a:cubicBezTo>
                    <a:pt x="5801" y="4287"/>
                    <a:pt x="5757" y="4246"/>
                    <a:pt x="6987" y="4581"/>
                  </a:cubicBezTo>
                  <a:cubicBezTo>
                    <a:pt x="7270" y="4658"/>
                    <a:pt x="7376" y="4558"/>
                    <a:pt x="7467" y="4116"/>
                  </a:cubicBezTo>
                  <a:cubicBezTo>
                    <a:pt x="7647" y="3244"/>
                    <a:pt x="8999" y="1938"/>
                    <a:pt x="10007" y="1665"/>
                  </a:cubicBezTo>
                  <a:cubicBezTo>
                    <a:pt x="12601" y="962"/>
                    <a:pt x="15120" y="3402"/>
                    <a:pt x="14416" y="5933"/>
                  </a:cubicBezTo>
                  <a:cubicBezTo>
                    <a:pt x="14196" y="6724"/>
                    <a:pt x="12950" y="8142"/>
                    <a:pt x="12639" y="7956"/>
                  </a:cubicBezTo>
                  <a:cubicBezTo>
                    <a:pt x="12539" y="7896"/>
                    <a:pt x="12456" y="7301"/>
                    <a:pt x="12456" y="6634"/>
                  </a:cubicBezTo>
                  <a:lnTo>
                    <a:pt x="12456" y="5423"/>
                  </a:lnTo>
                  <a:lnTo>
                    <a:pt x="11868" y="5423"/>
                  </a:lnTo>
                  <a:lnTo>
                    <a:pt x="11289" y="5423"/>
                  </a:lnTo>
                  <a:lnTo>
                    <a:pt x="11289" y="7779"/>
                  </a:lnTo>
                  <a:lnTo>
                    <a:pt x="11289" y="10134"/>
                  </a:lnTo>
                  <a:lnTo>
                    <a:pt x="11823" y="10023"/>
                  </a:lnTo>
                  <a:cubicBezTo>
                    <a:pt x="12117" y="9961"/>
                    <a:pt x="12836" y="9682"/>
                    <a:pt x="13424" y="9403"/>
                  </a:cubicBezTo>
                  <a:cubicBezTo>
                    <a:pt x="15878" y="8240"/>
                    <a:pt x="16826" y="5186"/>
                    <a:pt x="15507" y="2676"/>
                  </a:cubicBezTo>
                  <a:cubicBezTo>
                    <a:pt x="14692" y="1127"/>
                    <a:pt x="13289" y="208"/>
                    <a:pt x="11449" y="25"/>
                  </a:cubicBezTo>
                  <a:cubicBezTo>
                    <a:pt x="11132" y="-6"/>
                    <a:pt x="10816" y="-8"/>
                    <a:pt x="10503" y="18"/>
                  </a:cubicBezTo>
                  <a:close/>
                  <a:moveTo>
                    <a:pt x="5034" y="5394"/>
                  </a:moveTo>
                  <a:cubicBezTo>
                    <a:pt x="3727" y="5413"/>
                    <a:pt x="2433" y="5857"/>
                    <a:pt x="1495" y="6708"/>
                  </a:cubicBezTo>
                  <a:cubicBezTo>
                    <a:pt x="546" y="7569"/>
                    <a:pt x="-9" y="9087"/>
                    <a:pt x="0" y="10562"/>
                  </a:cubicBezTo>
                  <a:cubicBezTo>
                    <a:pt x="3" y="11054"/>
                    <a:pt x="71" y="11539"/>
                    <a:pt x="206" y="11995"/>
                  </a:cubicBezTo>
                  <a:cubicBezTo>
                    <a:pt x="628" y="13418"/>
                    <a:pt x="1823" y="14562"/>
                    <a:pt x="3493" y="15140"/>
                  </a:cubicBezTo>
                  <a:cubicBezTo>
                    <a:pt x="4422" y="15462"/>
                    <a:pt x="4482" y="15453"/>
                    <a:pt x="4485" y="15067"/>
                  </a:cubicBezTo>
                  <a:cubicBezTo>
                    <a:pt x="4486" y="14885"/>
                    <a:pt x="4538" y="14557"/>
                    <a:pt x="4599" y="14336"/>
                  </a:cubicBezTo>
                  <a:cubicBezTo>
                    <a:pt x="4691" y="14004"/>
                    <a:pt x="4593" y="13896"/>
                    <a:pt x="4050" y="13723"/>
                  </a:cubicBezTo>
                  <a:cubicBezTo>
                    <a:pt x="3278" y="13476"/>
                    <a:pt x="2073" y="12334"/>
                    <a:pt x="1777" y="11574"/>
                  </a:cubicBezTo>
                  <a:cubicBezTo>
                    <a:pt x="1458" y="10754"/>
                    <a:pt x="1527" y="9620"/>
                    <a:pt x="1953" y="8812"/>
                  </a:cubicBezTo>
                  <a:cubicBezTo>
                    <a:pt x="2886" y="7042"/>
                    <a:pt x="5151" y="6393"/>
                    <a:pt x="6903" y="7387"/>
                  </a:cubicBezTo>
                  <a:cubicBezTo>
                    <a:pt x="7771" y="7879"/>
                    <a:pt x="8278" y="8463"/>
                    <a:pt x="8039" y="8694"/>
                  </a:cubicBezTo>
                  <a:cubicBezTo>
                    <a:pt x="7972" y="8760"/>
                    <a:pt x="7366" y="8812"/>
                    <a:pt x="6689" y="8812"/>
                  </a:cubicBezTo>
                  <a:lnTo>
                    <a:pt x="5454" y="8812"/>
                  </a:lnTo>
                  <a:lnTo>
                    <a:pt x="5454" y="9470"/>
                  </a:lnTo>
                  <a:lnTo>
                    <a:pt x="5454" y="10127"/>
                  </a:lnTo>
                  <a:lnTo>
                    <a:pt x="7910" y="10127"/>
                  </a:lnTo>
                  <a:lnTo>
                    <a:pt x="10366" y="10127"/>
                  </a:lnTo>
                  <a:lnTo>
                    <a:pt x="10259" y="9470"/>
                  </a:lnTo>
                  <a:cubicBezTo>
                    <a:pt x="10098" y="8510"/>
                    <a:pt x="9343" y="7152"/>
                    <a:pt x="8665" y="6597"/>
                  </a:cubicBezTo>
                  <a:cubicBezTo>
                    <a:pt x="7660" y="5775"/>
                    <a:pt x="6342" y="5374"/>
                    <a:pt x="5034" y="5394"/>
                  </a:cubicBezTo>
                  <a:close/>
                  <a:moveTo>
                    <a:pt x="17673" y="5733"/>
                  </a:moveTo>
                  <a:cubicBezTo>
                    <a:pt x="17204" y="5624"/>
                    <a:pt x="17153" y="5677"/>
                    <a:pt x="17032" y="6302"/>
                  </a:cubicBezTo>
                  <a:cubicBezTo>
                    <a:pt x="16901" y="6979"/>
                    <a:pt x="17088" y="7299"/>
                    <a:pt x="17627" y="7306"/>
                  </a:cubicBezTo>
                  <a:cubicBezTo>
                    <a:pt x="18074" y="7312"/>
                    <a:pt x="19623" y="8843"/>
                    <a:pt x="19847" y="9499"/>
                  </a:cubicBezTo>
                  <a:cubicBezTo>
                    <a:pt x="20378" y="11057"/>
                    <a:pt x="19562" y="12978"/>
                    <a:pt x="18054" y="13723"/>
                  </a:cubicBezTo>
                  <a:cubicBezTo>
                    <a:pt x="16863" y="14311"/>
                    <a:pt x="15250" y="14169"/>
                    <a:pt x="14256" y="13390"/>
                  </a:cubicBezTo>
                  <a:cubicBezTo>
                    <a:pt x="13182" y="12549"/>
                    <a:pt x="13290" y="12313"/>
                    <a:pt x="14790" y="12202"/>
                  </a:cubicBezTo>
                  <a:cubicBezTo>
                    <a:pt x="16050" y="12108"/>
                    <a:pt x="16049" y="12103"/>
                    <a:pt x="16109" y="11493"/>
                  </a:cubicBezTo>
                  <a:lnTo>
                    <a:pt x="16170" y="10880"/>
                  </a:lnTo>
                  <a:lnTo>
                    <a:pt x="13730" y="10880"/>
                  </a:lnTo>
                  <a:lnTo>
                    <a:pt x="11289" y="10880"/>
                  </a:lnTo>
                  <a:lnTo>
                    <a:pt x="11289" y="11360"/>
                  </a:lnTo>
                  <a:cubicBezTo>
                    <a:pt x="11289" y="13190"/>
                    <a:pt x="13359" y="15253"/>
                    <a:pt x="15507" y="15561"/>
                  </a:cubicBezTo>
                  <a:cubicBezTo>
                    <a:pt x="18895" y="16047"/>
                    <a:pt x="21591" y="13869"/>
                    <a:pt x="21586" y="10651"/>
                  </a:cubicBezTo>
                  <a:cubicBezTo>
                    <a:pt x="21582" y="8273"/>
                    <a:pt x="19989" y="6271"/>
                    <a:pt x="17673" y="5733"/>
                  </a:cubicBezTo>
                  <a:close/>
                  <a:moveTo>
                    <a:pt x="10312" y="10887"/>
                  </a:moveTo>
                  <a:lnTo>
                    <a:pt x="9687" y="11005"/>
                  </a:lnTo>
                  <a:cubicBezTo>
                    <a:pt x="7012" y="11500"/>
                    <a:pt x="5283" y="13749"/>
                    <a:pt x="5507" y="16447"/>
                  </a:cubicBezTo>
                  <a:cubicBezTo>
                    <a:pt x="5674" y="18461"/>
                    <a:pt x="6888" y="19991"/>
                    <a:pt x="8901" y="20715"/>
                  </a:cubicBezTo>
                  <a:cubicBezTo>
                    <a:pt x="11339" y="21592"/>
                    <a:pt x="14235" y="20423"/>
                    <a:pt x="15362" y="18101"/>
                  </a:cubicBezTo>
                  <a:cubicBezTo>
                    <a:pt x="15869" y="17057"/>
                    <a:pt x="15864" y="16768"/>
                    <a:pt x="15324" y="16617"/>
                  </a:cubicBezTo>
                  <a:cubicBezTo>
                    <a:pt x="15083" y="16550"/>
                    <a:pt x="14742" y="16457"/>
                    <a:pt x="14569" y="16411"/>
                  </a:cubicBezTo>
                  <a:cubicBezTo>
                    <a:pt x="14342" y="16350"/>
                    <a:pt x="14222" y="16492"/>
                    <a:pt x="14134" y="16920"/>
                  </a:cubicBezTo>
                  <a:cubicBezTo>
                    <a:pt x="13960" y="17761"/>
                    <a:pt x="12547" y="19068"/>
                    <a:pt x="11525" y="19335"/>
                  </a:cubicBezTo>
                  <a:cubicBezTo>
                    <a:pt x="10448" y="19615"/>
                    <a:pt x="9528" y="19437"/>
                    <a:pt x="8550" y="18751"/>
                  </a:cubicBezTo>
                  <a:cubicBezTo>
                    <a:pt x="7140" y="17762"/>
                    <a:pt x="6670" y="16055"/>
                    <a:pt x="7383" y="14535"/>
                  </a:cubicBezTo>
                  <a:cubicBezTo>
                    <a:pt x="7758" y="13736"/>
                    <a:pt x="8680" y="12880"/>
                    <a:pt x="8978" y="13058"/>
                  </a:cubicBezTo>
                  <a:cubicBezTo>
                    <a:pt x="9072" y="13115"/>
                    <a:pt x="9153" y="13706"/>
                    <a:pt x="9153" y="14373"/>
                  </a:cubicBezTo>
                  <a:lnTo>
                    <a:pt x="9153" y="15583"/>
                  </a:lnTo>
                  <a:lnTo>
                    <a:pt x="9733" y="15583"/>
                  </a:lnTo>
                  <a:lnTo>
                    <a:pt x="10312" y="15583"/>
                  </a:lnTo>
                  <a:lnTo>
                    <a:pt x="10312" y="13235"/>
                  </a:lnTo>
                  <a:lnTo>
                    <a:pt x="10312" y="10887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074" name="Rectangle 31"/>
            <p:cNvSpPr txBox="1"/>
            <p:nvPr/>
          </p:nvSpPr>
          <p:spPr>
            <a:xfrm>
              <a:off x="1728" y="6277228"/>
              <a:ext cx="2730501" cy="6214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2600">
                  <a:solidFill>
                    <a:srgbClr val="494949"/>
                  </a:solidFill>
                </a:defRPr>
              </a:lvl1pPr>
            </a:lstStyle>
            <a:p>
              <a:pPr/>
              <a:r>
                <a:t>KNN</a:t>
              </a:r>
            </a:p>
          </p:txBody>
        </p:sp>
        <p:pic>
          <p:nvPicPr>
            <p:cNvPr id="1075" name="156-512.png" descr="156-51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805400" y="4691090"/>
              <a:ext cx="1123205" cy="11232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6" name="Cerchio"/>
            <p:cNvSpPr/>
            <p:nvPr/>
          </p:nvSpPr>
          <p:spPr>
            <a:xfrm>
              <a:off x="319228" y="4111802"/>
              <a:ext cx="2095501" cy="2095501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1077" name="1503827-200.png" descr="1503827-200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401923" y="4220282"/>
              <a:ext cx="1862219" cy="18622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79" name="Rectangle 31"/>
          <p:cNvSpPr txBox="1"/>
          <p:nvPr/>
        </p:nvSpPr>
        <p:spPr>
          <a:xfrm>
            <a:off x="10236200" y="6847283"/>
            <a:ext cx="12721580" cy="227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535353"/>
                </a:solidFill>
              </a:defRPr>
            </a:pPr>
            <a:r>
              <a:t>Distanza utilizzata: </a:t>
            </a:r>
            <a:r>
              <a:rPr i="1"/>
              <a:t>Minkowski</a:t>
            </a:r>
          </a:p>
          <a:p>
            <a:pPr>
              <a:defRPr>
                <a:solidFill>
                  <a:srgbClr val="535353"/>
                </a:solidFill>
              </a:defRPr>
            </a:pPr>
          </a:p>
          <a:p>
            <a:pPr>
              <a:defRPr>
                <a:solidFill>
                  <a:srgbClr val="535353"/>
                </a:solidFill>
              </a:defRPr>
            </a:pPr>
            <a:r>
              <a:t>Iperparametri ottimizzati con AutoML:</a:t>
            </a:r>
          </a:p>
          <a:p>
            <a:pPr marL="360947" indent="-360947">
              <a:buSzPct val="100000"/>
              <a:buChar char="•"/>
              <a:defRPr>
                <a:solidFill>
                  <a:srgbClr val="535353"/>
                </a:solidFill>
              </a:defRPr>
            </a:pPr>
            <a:r>
              <a:t>K [50, 200] —&gt; 117</a:t>
            </a:r>
          </a:p>
        </p:txBody>
      </p:sp>
      <p:sp>
        <p:nvSpPr>
          <p:cNvPr id="1080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11/13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088" name="Group 1"/>
          <p:cNvGrpSpPr/>
          <p:nvPr/>
        </p:nvGrpSpPr>
        <p:grpSpPr>
          <a:xfrm>
            <a:off x="7040017" y="1161770"/>
            <a:ext cx="10429701" cy="1755796"/>
            <a:chOff x="0" y="0"/>
            <a:chExt cx="10429699" cy="1755794"/>
          </a:xfrm>
        </p:grpSpPr>
        <p:grpSp>
          <p:nvGrpSpPr>
            <p:cNvPr id="1085" name="Group 4"/>
            <p:cNvGrpSpPr/>
            <p:nvPr/>
          </p:nvGrpSpPr>
          <p:grpSpPr>
            <a:xfrm>
              <a:off x="0" y="285775"/>
              <a:ext cx="10429700" cy="1470020"/>
              <a:chOff x="0" y="0"/>
              <a:chExt cx="10429699" cy="1470018"/>
            </a:xfrm>
          </p:grpSpPr>
          <p:sp>
            <p:nvSpPr>
              <p:cNvPr id="1083" name="TextBox 33"/>
              <p:cNvSpPr txBox="1"/>
              <p:nvPr/>
            </p:nvSpPr>
            <p:spPr>
              <a:xfrm>
                <a:off x="0" y="0"/>
                <a:ext cx="10429700" cy="101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ALTRI MODELLI</a:t>
                </a:r>
              </a:p>
            </p:txBody>
          </p:sp>
          <p:sp>
            <p:nvSpPr>
              <p:cNvPr id="1084" name="TextBox 36"/>
              <p:cNvSpPr txBox="1"/>
              <p:nvPr/>
            </p:nvSpPr>
            <p:spPr>
              <a:xfrm>
                <a:off x="3153799" y="1068649"/>
                <a:ext cx="4122103" cy="401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Ensemble Model</a:t>
                </a:r>
              </a:p>
            </p:txBody>
          </p:sp>
        </p:grpSp>
        <p:sp>
          <p:nvSpPr>
            <p:cNvPr id="1086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7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03" name="Gruppo"/>
          <p:cNvGrpSpPr/>
          <p:nvPr/>
        </p:nvGrpSpPr>
        <p:grpSpPr>
          <a:xfrm>
            <a:off x="1421018" y="4535878"/>
            <a:ext cx="6390171" cy="6898651"/>
            <a:chOff x="0" y="0"/>
            <a:chExt cx="6390170" cy="6898649"/>
          </a:xfrm>
        </p:grpSpPr>
        <p:sp>
          <p:nvSpPr>
            <p:cNvPr id="1089" name="Rectangle 31"/>
            <p:cNvSpPr txBox="1"/>
            <p:nvPr/>
          </p:nvSpPr>
          <p:spPr>
            <a:xfrm>
              <a:off x="3659670" y="2232675"/>
              <a:ext cx="2730501" cy="568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2600">
                  <a:solidFill>
                    <a:srgbClr val="494949"/>
                  </a:solidFill>
                </a:defRPr>
              </a:lvl1pPr>
            </a:lstStyle>
            <a:p>
              <a:pPr/>
              <a:r>
                <a:t>Random Forest</a:t>
              </a:r>
            </a:p>
          </p:txBody>
        </p:sp>
        <p:sp>
          <p:nvSpPr>
            <p:cNvPr id="1090" name="Cerchio"/>
            <p:cNvSpPr/>
            <p:nvPr/>
          </p:nvSpPr>
          <p:spPr>
            <a:xfrm>
              <a:off x="3977170" y="0"/>
              <a:ext cx="2095501" cy="2095500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1091" name="961660-200.png" descr="961660-20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41954" y="264784"/>
              <a:ext cx="1565932" cy="15659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2" name="Rectangle 31"/>
            <p:cNvSpPr txBox="1"/>
            <p:nvPr/>
          </p:nvSpPr>
          <p:spPr>
            <a:xfrm>
              <a:off x="0" y="2206002"/>
              <a:ext cx="2733957" cy="622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2600">
                  <a:solidFill>
                    <a:srgbClr val="494949"/>
                  </a:solidFill>
                </a:defRPr>
              </a:lvl1pPr>
            </a:lstStyle>
            <a:p>
              <a:pPr/>
              <a:r>
                <a:t>XGBoost</a:t>
              </a:r>
            </a:p>
          </p:txBody>
        </p:sp>
        <p:sp>
          <p:nvSpPr>
            <p:cNvPr id="1093" name="Cerchio"/>
            <p:cNvSpPr/>
            <p:nvPr/>
          </p:nvSpPr>
          <p:spPr>
            <a:xfrm>
              <a:off x="321213" y="8109"/>
              <a:ext cx="2091530" cy="2091530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1094" name="Immagine" descr="Immagin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56274" y="823973"/>
              <a:ext cx="1821409" cy="4435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5" name="Rectangle 31"/>
            <p:cNvSpPr txBox="1"/>
            <p:nvPr/>
          </p:nvSpPr>
          <p:spPr>
            <a:xfrm>
              <a:off x="3659670" y="6277228"/>
              <a:ext cx="2730501" cy="427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2600">
                  <a:solidFill>
                    <a:srgbClr val="494949"/>
                  </a:solidFill>
                </a:defRPr>
              </a:lvl1pPr>
            </a:lstStyle>
            <a:p>
              <a:pPr/>
              <a:r>
                <a:t>Ensemble model</a:t>
              </a:r>
            </a:p>
          </p:txBody>
        </p:sp>
        <p:pic>
          <p:nvPicPr>
            <p:cNvPr id="1096" name="156-512.png" descr="156-51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4463344" y="4601915"/>
              <a:ext cx="1123204" cy="11232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7" name="Cerchio"/>
            <p:cNvSpPr/>
            <p:nvPr/>
          </p:nvSpPr>
          <p:spPr>
            <a:xfrm>
              <a:off x="3977170" y="4022626"/>
              <a:ext cx="2095501" cy="2095501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1098" name="photo_2020-05-21_18-13-35.jpg" descr="photo_2020-05-21_18-13-35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4861" t="15015" r="16162" b="15647"/>
            <a:stretch>
              <a:fillRect/>
            </a:stretch>
          </p:blipFill>
          <p:spPr>
            <a:xfrm>
              <a:off x="4463341" y="4505762"/>
              <a:ext cx="1123163" cy="112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007" fill="norm" stroke="1" extrusionOk="0">
                  <a:moveTo>
                    <a:pt x="10503" y="18"/>
                  </a:moveTo>
                  <a:cubicBezTo>
                    <a:pt x="8315" y="200"/>
                    <a:pt x="6330" y="1729"/>
                    <a:pt x="5927" y="3680"/>
                  </a:cubicBezTo>
                  <a:cubicBezTo>
                    <a:pt x="5801" y="4287"/>
                    <a:pt x="5757" y="4246"/>
                    <a:pt x="6987" y="4581"/>
                  </a:cubicBezTo>
                  <a:cubicBezTo>
                    <a:pt x="7270" y="4658"/>
                    <a:pt x="7376" y="4558"/>
                    <a:pt x="7467" y="4116"/>
                  </a:cubicBezTo>
                  <a:cubicBezTo>
                    <a:pt x="7647" y="3244"/>
                    <a:pt x="8999" y="1938"/>
                    <a:pt x="10007" y="1665"/>
                  </a:cubicBezTo>
                  <a:cubicBezTo>
                    <a:pt x="12601" y="962"/>
                    <a:pt x="15120" y="3402"/>
                    <a:pt x="14416" y="5933"/>
                  </a:cubicBezTo>
                  <a:cubicBezTo>
                    <a:pt x="14196" y="6724"/>
                    <a:pt x="12950" y="8142"/>
                    <a:pt x="12639" y="7956"/>
                  </a:cubicBezTo>
                  <a:cubicBezTo>
                    <a:pt x="12539" y="7896"/>
                    <a:pt x="12456" y="7301"/>
                    <a:pt x="12456" y="6634"/>
                  </a:cubicBezTo>
                  <a:lnTo>
                    <a:pt x="12456" y="5423"/>
                  </a:lnTo>
                  <a:lnTo>
                    <a:pt x="11868" y="5423"/>
                  </a:lnTo>
                  <a:lnTo>
                    <a:pt x="11289" y="5423"/>
                  </a:lnTo>
                  <a:lnTo>
                    <a:pt x="11289" y="7779"/>
                  </a:lnTo>
                  <a:lnTo>
                    <a:pt x="11289" y="10134"/>
                  </a:lnTo>
                  <a:lnTo>
                    <a:pt x="11823" y="10023"/>
                  </a:lnTo>
                  <a:cubicBezTo>
                    <a:pt x="12117" y="9961"/>
                    <a:pt x="12836" y="9682"/>
                    <a:pt x="13424" y="9403"/>
                  </a:cubicBezTo>
                  <a:cubicBezTo>
                    <a:pt x="15878" y="8240"/>
                    <a:pt x="16826" y="5186"/>
                    <a:pt x="15507" y="2676"/>
                  </a:cubicBezTo>
                  <a:cubicBezTo>
                    <a:pt x="14692" y="1127"/>
                    <a:pt x="13289" y="208"/>
                    <a:pt x="11449" y="25"/>
                  </a:cubicBezTo>
                  <a:cubicBezTo>
                    <a:pt x="11132" y="-6"/>
                    <a:pt x="10816" y="-8"/>
                    <a:pt x="10503" y="18"/>
                  </a:cubicBezTo>
                  <a:close/>
                  <a:moveTo>
                    <a:pt x="5034" y="5394"/>
                  </a:moveTo>
                  <a:cubicBezTo>
                    <a:pt x="3727" y="5413"/>
                    <a:pt x="2433" y="5857"/>
                    <a:pt x="1495" y="6708"/>
                  </a:cubicBezTo>
                  <a:cubicBezTo>
                    <a:pt x="546" y="7569"/>
                    <a:pt x="-9" y="9087"/>
                    <a:pt x="0" y="10562"/>
                  </a:cubicBezTo>
                  <a:cubicBezTo>
                    <a:pt x="3" y="11054"/>
                    <a:pt x="71" y="11539"/>
                    <a:pt x="206" y="11995"/>
                  </a:cubicBezTo>
                  <a:cubicBezTo>
                    <a:pt x="628" y="13418"/>
                    <a:pt x="1823" y="14562"/>
                    <a:pt x="3493" y="15140"/>
                  </a:cubicBezTo>
                  <a:cubicBezTo>
                    <a:pt x="4422" y="15462"/>
                    <a:pt x="4482" y="15453"/>
                    <a:pt x="4485" y="15067"/>
                  </a:cubicBezTo>
                  <a:cubicBezTo>
                    <a:pt x="4486" y="14885"/>
                    <a:pt x="4538" y="14557"/>
                    <a:pt x="4599" y="14336"/>
                  </a:cubicBezTo>
                  <a:cubicBezTo>
                    <a:pt x="4691" y="14004"/>
                    <a:pt x="4593" y="13896"/>
                    <a:pt x="4050" y="13723"/>
                  </a:cubicBezTo>
                  <a:cubicBezTo>
                    <a:pt x="3278" y="13476"/>
                    <a:pt x="2073" y="12334"/>
                    <a:pt x="1777" y="11574"/>
                  </a:cubicBezTo>
                  <a:cubicBezTo>
                    <a:pt x="1458" y="10754"/>
                    <a:pt x="1527" y="9620"/>
                    <a:pt x="1953" y="8812"/>
                  </a:cubicBezTo>
                  <a:cubicBezTo>
                    <a:pt x="2886" y="7042"/>
                    <a:pt x="5151" y="6393"/>
                    <a:pt x="6903" y="7387"/>
                  </a:cubicBezTo>
                  <a:cubicBezTo>
                    <a:pt x="7771" y="7879"/>
                    <a:pt x="8278" y="8463"/>
                    <a:pt x="8039" y="8694"/>
                  </a:cubicBezTo>
                  <a:cubicBezTo>
                    <a:pt x="7972" y="8760"/>
                    <a:pt x="7366" y="8812"/>
                    <a:pt x="6689" y="8812"/>
                  </a:cubicBezTo>
                  <a:lnTo>
                    <a:pt x="5454" y="8812"/>
                  </a:lnTo>
                  <a:lnTo>
                    <a:pt x="5454" y="9470"/>
                  </a:lnTo>
                  <a:lnTo>
                    <a:pt x="5454" y="10127"/>
                  </a:lnTo>
                  <a:lnTo>
                    <a:pt x="7910" y="10127"/>
                  </a:lnTo>
                  <a:lnTo>
                    <a:pt x="10366" y="10127"/>
                  </a:lnTo>
                  <a:lnTo>
                    <a:pt x="10259" y="9470"/>
                  </a:lnTo>
                  <a:cubicBezTo>
                    <a:pt x="10098" y="8510"/>
                    <a:pt x="9343" y="7152"/>
                    <a:pt x="8665" y="6597"/>
                  </a:cubicBezTo>
                  <a:cubicBezTo>
                    <a:pt x="7660" y="5775"/>
                    <a:pt x="6342" y="5374"/>
                    <a:pt x="5034" y="5394"/>
                  </a:cubicBezTo>
                  <a:close/>
                  <a:moveTo>
                    <a:pt x="17673" y="5733"/>
                  </a:moveTo>
                  <a:cubicBezTo>
                    <a:pt x="17204" y="5624"/>
                    <a:pt x="17153" y="5677"/>
                    <a:pt x="17032" y="6302"/>
                  </a:cubicBezTo>
                  <a:cubicBezTo>
                    <a:pt x="16901" y="6979"/>
                    <a:pt x="17088" y="7299"/>
                    <a:pt x="17627" y="7306"/>
                  </a:cubicBezTo>
                  <a:cubicBezTo>
                    <a:pt x="18074" y="7312"/>
                    <a:pt x="19623" y="8843"/>
                    <a:pt x="19847" y="9499"/>
                  </a:cubicBezTo>
                  <a:cubicBezTo>
                    <a:pt x="20378" y="11057"/>
                    <a:pt x="19562" y="12978"/>
                    <a:pt x="18054" y="13723"/>
                  </a:cubicBezTo>
                  <a:cubicBezTo>
                    <a:pt x="16863" y="14311"/>
                    <a:pt x="15250" y="14169"/>
                    <a:pt x="14256" y="13390"/>
                  </a:cubicBezTo>
                  <a:cubicBezTo>
                    <a:pt x="13182" y="12549"/>
                    <a:pt x="13290" y="12313"/>
                    <a:pt x="14790" y="12202"/>
                  </a:cubicBezTo>
                  <a:cubicBezTo>
                    <a:pt x="16050" y="12108"/>
                    <a:pt x="16049" y="12103"/>
                    <a:pt x="16109" y="11493"/>
                  </a:cubicBezTo>
                  <a:lnTo>
                    <a:pt x="16170" y="10880"/>
                  </a:lnTo>
                  <a:lnTo>
                    <a:pt x="13730" y="10880"/>
                  </a:lnTo>
                  <a:lnTo>
                    <a:pt x="11289" y="10880"/>
                  </a:lnTo>
                  <a:lnTo>
                    <a:pt x="11289" y="11360"/>
                  </a:lnTo>
                  <a:cubicBezTo>
                    <a:pt x="11289" y="13190"/>
                    <a:pt x="13359" y="15253"/>
                    <a:pt x="15507" y="15561"/>
                  </a:cubicBezTo>
                  <a:cubicBezTo>
                    <a:pt x="18895" y="16047"/>
                    <a:pt x="21591" y="13869"/>
                    <a:pt x="21586" y="10651"/>
                  </a:cubicBezTo>
                  <a:cubicBezTo>
                    <a:pt x="21582" y="8273"/>
                    <a:pt x="19989" y="6271"/>
                    <a:pt x="17673" y="5733"/>
                  </a:cubicBezTo>
                  <a:close/>
                  <a:moveTo>
                    <a:pt x="10312" y="10887"/>
                  </a:moveTo>
                  <a:lnTo>
                    <a:pt x="9687" y="11005"/>
                  </a:lnTo>
                  <a:cubicBezTo>
                    <a:pt x="7012" y="11500"/>
                    <a:pt x="5283" y="13749"/>
                    <a:pt x="5507" y="16447"/>
                  </a:cubicBezTo>
                  <a:cubicBezTo>
                    <a:pt x="5674" y="18461"/>
                    <a:pt x="6888" y="19991"/>
                    <a:pt x="8901" y="20715"/>
                  </a:cubicBezTo>
                  <a:cubicBezTo>
                    <a:pt x="11339" y="21592"/>
                    <a:pt x="14235" y="20423"/>
                    <a:pt x="15362" y="18101"/>
                  </a:cubicBezTo>
                  <a:cubicBezTo>
                    <a:pt x="15869" y="17057"/>
                    <a:pt x="15864" y="16768"/>
                    <a:pt x="15324" y="16617"/>
                  </a:cubicBezTo>
                  <a:cubicBezTo>
                    <a:pt x="15083" y="16550"/>
                    <a:pt x="14742" y="16457"/>
                    <a:pt x="14569" y="16411"/>
                  </a:cubicBezTo>
                  <a:cubicBezTo>
                    <a:pt x="14342" y="16350"/>
                    <a:pt x="14222" y="16492"/>
                    <a:pt x="14134" y="16920"/>
                  </a:cubicBezTo>
                  <a:cubicBezTo>
                    <a:pt x="13960" y="17761"/>
                    <a:pt x="12547" y="19068"/>
                    <a:pt x="11525" y="19335"/>
                  </a:cubicBezTo>
                  <a:cubicBezTo>
                    <a:pt x="10448" y="19615"/>
                    <a:pt x="9528" y="19437"/>
                    <a:pt x="8550" y="18751"/>
                  </a:cubicBezTo>
                  <a:cubicBezTo>
                    <a:pt x="7140" y="17762"/>
                    <a:pt x="6670" y="16055"/>
                    <a:pt x="7383" y="14535"/>
                  </a:cubicBezTo>
                  <a:cubicBezTo>
                    <a:pt x="7758" y="13736"/>
                    <a:pt x="8680" y="12880"/>
                    <a:pt x="8978" y="13058"/>
                  </a:cubicBezTo>
                  <a:cubicBezTo>
                    <a:pt x="9072" y="13115"/>
                    <a:pt x="9153" y="13706"/>
                    <a:pt x="9153" y="14373"/>
                  </a:cubicBezTo>
                  <a:lnTo>
                    <a:pt x="9153" y="15583"/>
                  </a:lnTo>
                  <a:lnTo>
                    <a:pt x="9733" y="15583"/>
                  </a:lnTo>
                  <a:lnTo>
                    <a:pt x="10312" y="15583"/>
                  </a:lnTo>
                  <a:lnTo>
                    <a:pt x="10312" y="13235"/>
                  </a:lnTo>
                  <a:lnTo>
                    <a:pt x="10312" y="10887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099" name="Rectangle 31"/>
            <p:cNvSpPr txBox="1"/>
            <p:nvPr/>
          </p:nvSpPr>
          <p:spPr>
            <a:xfrm>
              <a:off x="1728" y="6277228"/>
              <a:ext cx="2730501" cy="6214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2600">
                  <a:solidFill>
                    <a:srgbClr val="494949"/>
                  </a:solidFill>
                </a:defRPr>
              </a:lvl1pPr>
            </a:lstStyle>
            <a:p>
              <a:pPr/>
              <a:r>
                <a:t>KNN</a:t>
              </a:r>
            </a:p>
          </p:txBody>
        </p:sp>
        <p:pic>
          <p:nvPicPr>
            <p:cNvPr id="1100" name="156-512.png" descr="156-51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805400" y="4691090"/>
              <a:ext cx="1123205" cy="11232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1" name="Cerchio"/>
            <p:cNvSpPr/>
            <p:nvPr/>
          </p:nvSpPr>
          <p:spPr>
            <a:xfrm>
              <a:off x="319228" y="4111802"/>
              <a:ext cx="2095501" cy="2095501"/>
            </a:xfrm>
            <a:prstGeom prst="ellipse">
              <a:avLst/>
            </a:prstGeom>
            <a:solidFill>
              <a:srgbClr val="FFFFFF"/>
            </a:solidFill>
            <a:ln w="114300" cap="flat">
              <a:solidFill>
                <a:srgbClr val="FF5A5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5A5F"/>
                  </a:solidFill>
                </a:defRPr>
              </a:pPr>
            </a:p>
          </p:txBody>
        </p:sp>
        <p:pic>
          <p:nvPicPr>
            <p:cNvPr id="1102" name="1503827-200.png" descr="1503827-200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401923" y="4220282"/>
              <a:ext cx="1862219" cy="18622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20" name="Gruppo"/>
          <p:cNvGrpSpPr/>
          <p:nvPr/>
        </p:nvGrpSpPr>
        <p:grpSpPr>
          <a:xfrm>
            <a:off x="10236200" y="3778959"/>
            <a:ext cx="10953033" cy="8412489"/>
            <a:chOff x="0" y="0"/>
            <a:chExt cx="10953032" cy="8412487"/>
          </a:xfrm>
        </p:grpSpPr>
        <p:sp>
          <p:nvSpPr>
            <p:cNvPr id="1104" name="Rectangle 31"/>
            <p:cNvSpPr txBox="1"/>
            <p:nvPr/>
          </p:nvSpPr>
          <p:spPr>
            <a:xfrm>
              <a:off x="0" y="2911869"/>
              <a:ext cx="928588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NN</a:t>
              </a:r>
            </a:p>
          </p:txBody>
        </p:sp>
        <p:sp>
          <p:nvSpPr>
            <p:cNvPr id="1105" name="Rectangle 31"/>
            <p:cNvSpPr txBox="1"/>
            <p:nvPr/>
          </p:nvSpPr>
          <p:spPr>
            <a:xfrm>
              <a:off x="1895069" y="2911869"/>
              <a:ext cx="240485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XBGoost</a:t>
              </a:r>
            </a:p>
          </p:txBody>
        </p:sp>
        <p:sp>
          <p:nvSpPr>
            <p:cNvPr id="1106" name="Rectangle 31"/>
            <p:cNvSpPr txBox="1"/>
            <p:nvPr/>
          </p:nvSpPr>
          <p:spPr>
            <a:xfrm>
              <a:off x="5266408" y="2911869"/>
              <a:ext cx="3423784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Random Forest</a:t>
              </a:r>
            </a:p>
          </p:txBody>
        </p:sp>
        <p:sp>
          <p:nvSpPr>
            <p:cNvPr id="1107" name="Rectangle 31"/>
            <p:cNvSpPr txBox="1"/>
            <p:nvPr/>
          </p:nvSpPr>
          <p:spPr>
            <a:xfrm>
              <a:off x="9656673" y="2911869"/>
              <a:ext cx="129636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KNN</a:t>
              </a:r>
            </a:p>
          </p:txBody>
        </p:sp>
        <p:sp>
          <p:nvSpPr>
            <p:cNvPr id="1108" name="Rectangle 31"/>
            <p:cNvSpPr txBox="1"/>
            <p:nvPr/>
          </p:nvSpPr>
          <p:spPr>
            <a:xfrm>
              <a:off x="3928269" y="7774947"/>
              <a:ext cx="240485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>
                  <a:solidFill>
                    <a:srgbClr val="535353"/>
                  </a:solidFill>
                </a:defRPr>
              </a:lvl1pPr>
            </a:lstStyle>
            <a:p>
              <a:pPr/>
              <a:r>
                <a:t>Prediction</a:t>
              </a:r>
            </a:p>
          </p:txBody>
        </p:sp>
        <p:sp>
          <p:nvSpPr>
            <p:cNvPr id="1109" name="Rectangle 31"/>
            <p:cNvSpPr txBox="1"/>
            <p:nvPr/>
          </p:nvSpPr>
          <p:spPr>
            <a:xfrm>
              <a:off x="3928269" y="0"/>
              <a:ext cx="2404857" cy="63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Train set</a:t>
              </a:r>
            </a:p>
          </p:txBody>
        </p:sp>
        <p:cxnSp>
          <p:nvCxnSpPr>
            <p:cNvPr id="1110" name="Linea di collegamento"/>
            <p:cNvCxnSpPr>
              <a:stCxn id="1104" idx="0"/>
              <a:endCxn id="1109" idx="0"/>
            </p:cNvCxnSpPr>
            <p:nvPr/>
          </p:nvCxnSpPr>
          <p:spPr>
            <a:xfrm flipH="1" flipV="1" rot="5400000">
              <a:off x="1346200" y="-558800"/>
              <a:ext cx="2908300" cy="4660900"/>
            </a:xfrm>
            <a:prstGeom prst="bentConnector3">
              <a:avLst>
                <a:gd name="adj1" fmla="val 47598"/>
              </a:avLst>
            </a:prstGeom>
            <a:ln w="63500" cap="flat">
              <a:solidFill>
                <a:srgbClr val="FF5A5F"/>
              </a:solidFill>
              <a:prstDash val="solid"/>
              <a:miter lim="800000"/>
              <a:headEnd type="triangle" w="med" len="med"/>
            </a:ln>
            <a:effectLst/>
          </p:spPr>
        </p:cxnSp>
        <p:cxnSp>
          <p:nvCxnSpPr>
            <p:cNvPr id="1111" name="Linea di collegamento"/>
            <p:cNvCxnSpPr>
              <a:stCxn id="1109" idx="0"/>
              <a:endCxn id="1105" idx="0"/>
            </p:cNvCxnSpPr>
            <p:nvPr/>
          </p:nvCxnSpPr>
          <p:spPr>
            <a:xfrm rot="5400000">
              <a:off x="2660650" y="755650"/>
              <a:ext cx="2908300" cy="2032000"/>
            </a:xfrm>
            <a:prstGeom prst="bentConnector3">
              <a:avLst>
                <a:gd name="adj1" fmla="val 52401"/>
              </a:avLst>
            </a:prstGeom>
            <a:ln w="63500" cap="flat">
              <a:solidFill>
                <a:srgbClr val="FF5A5F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1112" name="Linea di collegamento"/>
            <p:cNvCxnSpPr>
              <a:stCxn id="1106" idx="0"/>
              <a:endCxn id="1109" idx="0"/>
            </p:cNvCxnSpPr>
            <p:nvPr/>
          </p:nvCxnSpPr>
          <p:spPr>
            <a:xfrm flipV="1" rot="16200000">
              <a:off x="4597400" y="850900"/>
              <a:ext cx="2908300" cy="1841500"/>
            </a:xfrm>
            <a:prstGeom prst="bentConnector3">
              <a:avLst>
                <a:gd name="adj1" fmla="val 47598"/>
              </a:avLst>
            </a:prstGeom>
            <a:ln w="63500" cap="flat">
              <a:solidFill>
                <a:srgbClr val="FF5A5F"/>
              </a:solidFill>
              <a:prstDash val="solid"/>
              <a:miter lim="800000"/>
              <a:headEnd type="triangle" w="med" len="med"/>
            </a:ln>
            <a:effectLst/>
          </p:spPr>
        </p:cxnSp>
        <p:cxnSp>
          <p:nvCxnSpPr>
            <p:cNvPr id="1113" name="Linea di collegamento"/>
            <p:cNvCxnSpPr>
              <a:stCxn id="1109" idx="0"/>
              <a:endCxn id="1107" idx="0"/>
            </p:cNvCxnSpPr>
            <p:nvPr/>
          </p:nvCxnSpPr>
          <p:spPr>
            <a:xfrm flipH="1" rot="16200000">
              <a:off x="6261100" y="-812800"/>
              <a:ext cx="2908300" cy="5168900"/>
            </a:xfrm>
            <a:prstGeom prst="bentConnector3">
              <a:avLst>
                <a:gd name="adj1" fmla="val 52401"/>
              </a:avLst>
            </a:prstGeom>
            <a:ln w="63500" cap="flat">
              <a:solidFill>
                <a:srgbClr val="FF5A5F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1114" name="Average Voting"/>
            <p:cNvSpPr/>
            <p:nvPr/>
          </p:nvSpPr>
          <p:spPr>
            <a:xfrm>
              <a:off x="3037773" y="5253336"/>
              <a:ext cx="4185848" cy="817684"/>
            </a:xfrm>
            <a:prstGeom prst="rect">
              <a:avLst/>
            </a:prstGeom>
            <a:solidFill>
              <a:srgbClr val="FFFFFF"/>
            </a:solidFill>
            <a:ln w="76200" cap="flat">
              <a:solidFill>
                <a:srgbClr val="FF5A5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Average Voting</a:t>
              </a:r>
            </a:p>
          </p:txBody>
        </p:sp>
        <p:cxnSp>
          <p:nvCxnSpPr>
            <p:cNvPr id="1115" name="Linea di collegamento"/>
            <p:cNvCxnSpPr>
              <a:stCxn id="1114" idx="0"/>
              <a:endCxn id="1108" idx="0"/>
            </p:cNvCxnSpPr>
            <p:nvPr/>
          </p:nvCxnSpPr>
          <p:spPr>
            <a:xfrm flipH="1" rot="16200000">
              <a:off x="3924300" y="6870700"/>
              <a:ext cx="2425700" cy="12700"/>
            </a:xfrm>
            <a:prstGeom prst="bentConnector2">
              <a:avLst/>
            </a:prstGeom>
            <a:ln w="63500" cap="flat">
              <a:solidFill>
                <a:srgbClr val="FF5A5F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1116" name="Linea di collegamento"/>
            <p:cNvCxnSpPr>
              <a:stCxn id="1104" idx="0"/>
              <a:endCxn id="1114" idx="0"/>
            </p:cNvCxnSpPr>
            <p:nvPr/>
          </p:nvCxnSpPr>
          <p:spPr>
            <a:xfrm flipH="1" rot="16200000">
              <a:off x="1581150" y="2114550"/>
              <a:ext cx="2438400" cy="4660900"/>
            </a:xfrm>
            <a:prstGeom prst="bentConnector3">
              <a:avLst>
                <a:gd name="adj1" fmla="val 47916"/>
              </a:avLst>
            </a:prstGeom>
            <a:ln w="63500" cap="flat">
              <a:solidFill>
                <a:srgbClr val="FF5A5F"/>
              </a:solidFill>
              <a:prstDash val="solid"/>
              <a:miter lim="800000"/>
            </a:ln>
            <a:effectLst/>
          </p:spPr>
        </p:cxnSp>
        <p:cxnSp>
          <p:nvCxnSpPr>
            <p:cNvPr id="1117" name="Linea di collegamento"/>
            <p:cNvCxnSpPr>
              <a:stCxn id="1105" idx="0"/>
              <a:endCxn id="1114" idx="0"/>
            </p:cNvCxnSpPr>
            <p:nvPr/>
          </p:nvCxnSpPr>
          <p:spPr>
            <a:xfrm flipH="1" rot="16200000">
              <a:off x="2895600" y="3429000"/>
              <a:ext cx="2438400" cy="2032000"/>
            </a:xfrm>
            <a:prstGeom prst="bentConnector3">
              <a:avLst>
                <a:gd name="adj1" fmla="val 47916"/>
              </a:avLst>
            </a:prstGeom>
            <a:ln w="63500" cap="flat">
              <a:solidFill>
                <a:srgbClr val="FF5A5F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1118" name="Linea di collegamento"/>
            <p:cNvCxnSpPr>
              <a:stCxn id="1106" idx="0"/>
              <a:endCxn id="1114" idx="0"/>
            </p:cNvCxnSpPr>
            <p:nvPr/>
          </p:nvCxnSpPr>
          <p:spPr>
            <a:xfrm rot="5400000">
              <a:off x="4832350" y="3524250"/>
              <a:ext cx="2438400" cy="1841500"/>
            </a:xfrm>
            <a:prstGeom prst="bentConnector3">
              <a:avLst>
                <a:gd name="adj1" fmla="val 47916"/>
              </a:avLst>
            </a:prstGeom>
            <a:ln w="63500" cap="flat">
              <a:solidFill>
                <a:srgbClr val="FF5A5F"/>
              </a:solidFill>
              <a:prstDash val="solid"/>
              <a:miter lim="800000"/>
            </a:ln>
            <a:effectLst/>
          </p:spPr>
        </p:cxnSp>
        <p:cxnSp>
          <p:nvCxnSpPr>
            <p:cNvPr id="1119" name="Linea di collegamento"/>
            <p:cNvCxnSpPr>
              <a:stCxn id="1107" idx="0"/>
              <a:endCxn id="1114" idx="0"/>
            </p:cNvCxnSpPr>
            <p:nvPr/>
          </p:nvCxnSpPr>
          <p:spPr>
            <a:xfrm rot="5400000">
              <a:off x="6496050" y="1860550"/>
              <a:ext cx="2438400" cy="5168900"/>
            </a:xfrm>
            <a:prstGeom prst="bentConnector3">
              <a:avLst>
                <a:gd name="adj1" fmla="val 47916"/>
              </a:avLst>
            </a:prstGeom>
            <a:ln w="63500" cap="flat">
              <a:solidFill>
                <a:srgbClr val="FF5A5F"/>
              </a:solidFill>
              <a:prstDash val="solid"/>
              <a:miter lim="800000"/>
            </a:ln>
            <a:effectLst/>
          </p:spPr>
        </p:cxnSp>
      </p:grpSp>
      <p:sp>
        <p:nvSpPr>
          <p:cNvPr id="1121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11/13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27" name="Group 1"/>
          <p:cNvGrpSpPr/>
          <p:nvPr/>
        </p:nvGrpSpPr>
        <p:grpSpPr>
          <a:xfrm>
            <a:off x="7040017" y="1161770"/>
            <a:ext cx="10429701" cy="1304639"/>
            <a:chOff x="0" y="0"/>
            <a:chExt cx="10429699" cy="1304637"/>
          </a:xfrm>
        </p:grpSpPr>
        <p:sp>
          <p:nvSpPr>
            <p:cNvPr id="1124" name="Group 4"/>
            <p:cNvSpPr txBox="1"/>
            <p:nvPr/>
          </p:nvSpPr>
          <p:spPr>
            <a:xfrm>
              <a:off x="0" y="285775"/>
              <a:ext cx="10429700" cy="101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RISULTATI</a:t>
              </a:r>
            </a:p>
          </p:txBody>
        </p:sp>
        <p:sp>
          <p:nvSpPr>
            <p:cNvPr id="1125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6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aphicFrame>
        <p:nvGraphicFramePr>
          <p:cNvPr id="1128" name="Tabella"/>
          <p:cNvGraphicFramePr/>
          <p:nvPr/>
        </p:nvGraphicFramePr>
        <p:xfrm>
          <a:off x="4381090" y="4319599"/>
          <a:ext cx="10757259" cy="645952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876239"/>
                <a:gridCol w="2497720"/>
                <a:gridCol w="4581871"/>
                <a:gridCol w="3791722"/>
              </a:tblGrid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Classificatore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lnT w="12700">
                      <a:solidFill>
                        <a:srgbClr val="B5FFD2"/>
                      </a:solidFill>
                      <a:miter lim="400000"/>
                    </a:lnT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Tempo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B5FFD2"/>
                      </a:solidFill>
                      <a:miter lim="400000"/>
                    </a:lnT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Cross Validation (NDCG +/- SD)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B5FFD2"/>
                      </a:solidFill>
                      <a:miter lim="400000"/>
                    </a:lnT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Kaggle Score (NDCG)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  <a:lnT w="12700">
                      <a:solidFill>
                        <a:srgbClr val="B5FFD2"/>
                      </a:solidFill>
                      <a:miter lim="400000"/>
                    </a:lnT>
                    <a:solidFill>
                      <a:srgbClr val="FF5A5F">
                        <a:alpha val="80000"/>
                      </a:srgbClr>
                    </a:solidFill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FCNN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1506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82.53 (+/- 0.16)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87.02%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XGBoost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842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82.85 (+/- 0.16)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87.37%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1557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82.81 (+/- 0.16)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87.42%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K-Nearest Neighbors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2451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81.48 (+/- 0.20)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86.05%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Ensemble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lnB w="12700">
                      <a:solidFill>
                        <a:srgbClr val="B5FFD2"/>
                      </a:solidFill>
                      <a:miter lim="400000"/>
                    </a:lnB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5942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B5FF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82.64 (+/- 0.17)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B5FF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87.14%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  <a:lnB w="12700">
                      <a:solidFill>
                        <a:srgbClr val="B5FF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29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12/13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35" name="Group 1"/>
          <p:cNvGrpSpPr/>
          <p:nvPr/>
        </p:nvGrpSpPr>
        <p:grpSpPr>
          <a:xfrm>
            <a:off x="7040017" y="1161770"/>
            <a:ext cx="10429701" cy="1304639"/>
            <a:chOff x="0" y="0"/>
            <a:chExt cx="10429699" cy="1304637"/>
          </a:xfrm>
        </p:grpSpPr>
        <p:sp>
          <p:nvSpPr>
            <p:cNvPr id="1132" name="Group 4"/>
            <p:cNvSpPr txBox="1"/>
            <p:nvPr/>
          </p:nvSpPr>
          <p:spPr>
            <a:xfrm>
              <a:off x="0" y="285775"/>
              <a:ext cx="10429700" cy="101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RISULTATI</a:t>
              </a:r>
            </a:p>
          </p:txBody>
        </p:sp>
        <p:sp>
          <p:nvSpPr>
            <p:cNvPr id="1133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4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aphicFrame>
        <p:nvGraphicFramePr>
          <p:cNvPr id="1136" name="Tabella"/>
          <p:cNvGraphicFramePr/>
          <p:nvPr/>
        </p:nvGraphicFramePr>
        <p:xfrm>
          <a:off x="4381090" y="4319599"/>
          <a:ext cx="10757259" cy="645952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876239"/>
                <a:gridCol w="2497720"/>
                <a:gridCol w="4581871"/>
                <a:gridCol w="3791722"/>
              </a:tblGrid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Classificatore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lnT w="12700">
                      <a:solidFill>
                        <a:srgbClr val="B5FFD2"/>
                      </a:solidFill>
                      <a:miter lim="400000"/>
                    </a:lnT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Tempo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B5FFD2"/>
                      </a:solidFill>
                      <a:miter lim="400000"/>
                    </a:lnT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Cross Validation (NDCG +/- SD)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B5FFD2"/>
                      </a:solidFill>
                      <a:miter lim="400000"/>
                    </a:lnT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Kaggle Score (NDCG)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  <a:lnT w="12700">
                      <a:solidFill>
                        <a:srgbClr val="B5FFD2"/>
                      </a:solidFill>
                      <a:miter lim="400000"/>
                    </a:lnT>
                    <a:solidFill>
                      <a:srgbClr val="FF5A5F">
                        <a:alpha val="80000"/>
                      </a:srgbClr>
                    </a:solidFill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FCNN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1506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82.53 (+/- 0.16)</a:t>
                      </a:r>
                    </a:p>
                  </a:txBody>
                  <a:tcPr marL="0" marR="0" marT="0" marB="0" anchor="ctr" anchorCtr="0" horzOverflow="overflow">
                    <a:lnB w="76200">
                      <a:solidFill>
                        <a:srgbClr val="FF5A5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87.02%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XGBoost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lnR w="25400">
                      <a:solidFill>
                        <a:srgbClr val="FFFFFF"/>
                      </a:solidFill>
                    </a:lnR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842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76200">
                      <a:solidFill>
                        <a:srgbClr val="FF5A5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82.85 (+/- 0.16)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rgbClr val="FF5A5F"/>
                      </a:solidFill>
                    </a:lnL>
                    <a:lnR w="76200">
                      <a:solidFill>
                        <a:srgbClr val="FF5A5F"/>
                      </a:solidFill>
                    </a:lnR>
                    <a:lnT w="76200">
                      <a:solidFill>
                        <a:srgbClr val="FF5A5F"/>
                      </a:solidFill>
                    </a:lnT>
                    <a:lnB w="76200">
                      <a:solidFill>
                        <a:srgbClr val="FF5A5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87.37%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rgbClr val="FF5A5F"/>
                      </a:solidFill>
                    </a:lnL>
                    <a:lnR w="25400">
                      <a:solidFill>
                        <a:srgbClr val="B5FFD2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1557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82.81 (+/- 0.16)</a:t>
                      </a:r>
                    </a:p>
                  </a:txBody>
                  <a:tcPr marL="0" marR="0" marT="0" marB="0" anchor="ctr" anchorCtr="0" horzOverflow="overflow">
                    <a:lnT w="76200">
                      <a:solidFill>
                        <a:srgbClr val="FF5A5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87.42%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K-Nearest Neighbors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2451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81.48 (+/- 0.20)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86.05%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Ensemble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lnB w="12700">
                      <a:solidFill>
                        <a:srgbClr val="B5FFD2"/>
                      </a:solidFill>
                      <a:miter lim="400000"/>
                    </a:lnB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5942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B5FF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82.64 (+/- 0.17)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B5FF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87.14%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  <a:lnB w="12700">
                      <a:solidFill>
                        <a:srgbClr val="B5FF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37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12/13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43" name="Group 1"/>
          <p:cNvGrpSpPr/>
          <p:nvPr/>
        </p:nvGrpSpPr>
        <p:grpSpPr>
          <a:xfrm>
            <a:off x="7040017" y="1161770"/>
            <a:ext cx="10429701" cy="1304639"/>
            <a:chOff x="0" y="0"/>
            <a:chExt cx="10429699" cy="1304637"/>
          </a:xfrm>
        </p:grpSpPr>
        <p:sp>
          <p:nvSpPr>
            <p:cNvPr id="1140" name="Group 4"/>
            <p:cNvSpPr txBox="1"/>
            <p:nvPr/>
          </p:nvSpPr>
          <p:spPr>
            <a:xfrm>
              <a:off x="0" y="285775"/>
              <a:ext cx="10429700" cy="101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RISULTATI</a:t>
              </a:r>
            </a:p>
          </p:txBody>
        </p:sp>
        <p:sp>
          <p:nvSpPr>
            <p:cNvPr id="1141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2" name="Rectangle 5"/>
            <p:cNvSpPr/>
            <p:nvPr/>
          </p:nvSpPr>
          <p:spPr>
            <a:xfrm>
              <a:off x="4878239" y="0"/>
              <a:ext cx="673223" cy="77971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aphicFrame>
        <p:nvGraphicFramePr>
          <p:cNvPr id="1144" name="Tabella"/>
          <p:cNvGraphicFramePr/>
          <p:nvPr/>
        </p:nvGraphicFramePr>
        <p:xfrm>
          <a:off x="4381090" y="4319599"/>
          <a:ext cx="10757259" cy="645952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876239"/>
                <a:gridCol w="2497720"/>
                <a:gridCol w="4581871"/>
                <a:gridCol w="3791722"/>
              </a:tblGrid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Classificatore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lnT w="12700">
                      <a:solidFill>
                        <a:srgbClr val="B5FFD2"/>
                      </a:solidFill>
                      <a:miter lim="400000"/>
                    </a:lnT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Tempo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B5FFD2"/>
                      </a:solidFill>
                      <a:miter lim="400000"/>
                    </a:lnT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Cross Validation (NDCG +/- SD)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B5FFD2"/>
                      </a:solidFill>
                      <a:miter lim="400000"/>
                    </a:lnT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Kaggle Score (NDCG)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  <a:lnT w="12700">
                      <a:solidFill>
                        <a:srgbClr val="B5FFD2"/>
                      </a:solidFill>
                      <a:miter lim="400000"/>
                    </a:lnT>
                    <a:solidFill>
                      <a:srgbClr val="FF5A5F">
                        <a:alpha val="80000"/>
                      </a:srgbClr>
                    </a:solidFill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FCNN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1506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82.53 (+/- 0.16)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87.02%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XGBoost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842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82.85 (+/- 0.16)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87.37%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  <a:lnB w="76200">
                      <a:solidFill>
                        <a:srgbClr val="FF5A5F"/>
                      </a:solidFill>
                    </a:lnB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1557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82.81 (+/- 0.16)</a:t>
                      </a:r>
                    </a:p>
                  </a:txBody>
                  <a:tcPr marL="0" marR="0" marT="0" marB="0" anchor="ctr" anchorCtr="0" horzOverflow="overflow">
                    <a:lnR w="76200">
                      <a:solidFill>
                        <a:srgbClr val="FF5A5F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87.42%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rgbClr val="FF5A5F"/>
                      </a:solidFill>
                    </a:lnL>
                    <a:lnR w="76200">
                      <a:solidFill>
                        <a:srgbClr val="FF5A5F"/>
                      </a:solidFill>
                      <a:miter lim="400000"/>
                    </a:lnR>
                    <a:lnT w="76200">
                      <a:solidFill>
                        <a:srgbClr val="FF5A5F"/>
                      </a:solidFill>
                    </a:lnT>
                    <a:lnB w="76200">
                      <a:solidFill>
                        <a:srgbClr val="FF5A5F"/>
                      </a:solidFill>
                    </a:lnB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K-Nearest Neighbors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2451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81.48 (+/- 0.20)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86.05%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  <a:lnT w="76200">
                      <a:solidFill>
                        <a:srgbClr val="FF5A5F"/>
                      </a:solidFill>
                    </a:lnT>
                  </a:tcPr>
                </a:tc>
              </a:tr>
              <a:tr h="1289364">
                <a:tc>
                  <a:txBody>
                    <a:bodyPr/>
                    <a:lstStyle/>
                    <a:p>
                      <a:pPr algn="ctr" defTabSz="182834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</a:rPr>
                        <a:t>Ensemble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5FFD2"/>
                      </a:solidFill>
                      <a:miter lim="400000"/>
                    </a:lnL>
                    <a:lnB w="12700">
                      <a:solidFill>
                        <a:srgbClr val="B5FFD2"/>
                      </a:solidFill>
                      <a:miter lim="400000"/>
                    </a:lnB>
                    <a:solidFill>
                      <a:srgbClr val="FF5A5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5942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B5FF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82.64 (+/- 0.17)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B5FF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1828343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>
                          <a:solidFill>
                            <a:srgbClr val="535353"/>
                          </a:solidFill>
                        </a:rPr>
                        <a:t>87.14%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B5FFD2"/>
                      </a:solidFill>
                      <a:miter lim="400000"/>
                    </a:lnR>
                    <a:lnB w="12700">
                      <a:solidFill>
                        <a:srgbClr val="B5FF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5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12/13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51" name="Group 1"/>
          <p:cNvGrpSpPr/>
          <p:nvPr/>
        </p:nvGrpSpPr>
        <p:grpSpPr>
          <a:xfrm>
            <a:off x="4554138" y="1161770"/>
            <a:ext cx="15401459" cy="1926549"/>
            <a:chOff x="0" y="0"/>
            <a:chExt cx="15401458" cy="1926547"/>
          </a:xfrm>
        </p:grpSpPr>
        <p:sp>
          <p:nvSpPr>
            <p:cNvPr id="1148" name="Group 4"/>
            <p:cNvSpPr txBox="1"/>
            <p:nvPr/>
          </p:nvSpPr>
          <p:spPr>
            <a:xfrm>
              <a:off x="0" y="422002"/>
              <a:ext cx="15401459" cy="1504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CONCLUSIONI</a:t>
              </a:r>
            </a:p>
          </p:txBody>
        </p:sp>
        <p:sp>
          <p:nvSpPr>
            <p:cNvPr id="1149" name="Rectangle 5"/>
            <p:cNvSpPr/>
            <p:nvPr/>
          </p:nvSpPr>
          <p:spPr>
            <a:xfrm>
              <a:off x="7203658" y="0"/>
              <a:ext cx="994143" cy="115139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0" name="Rectangle 5"/>
            <p:cNvSpPr/>
            <p:nvPr/>
          </p:nvSpPr>
          <p:spPr>
            <a:xfrm>
              <a:off x="7203658" y="0"/>
              <a:ext cx="994143" cy="115139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52" name="Rectangle 31"/>
          <p:cNvSpPr txBox="1"/>
          <p:nvPr/>
        </p:nvSpPr>
        <p:spPr>
          <a:xfrm>
            <a:off x="2121184" y="3760230"/>
            <a:ext cx="19521159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800">
                <a:solidFill>
                  <a:srgbClr val="535353"/>
                </a:solidFill>
              </a:defRPr>
            </a:pPr>
            <a:r>
              <a:t>L’approccio Deep Learning non risulta essere il migliore in questo contesto.</a:t>
            </a:r>
          </a:p>
          <a:p>
            <a:pPr>
              <a:defRPr sz="3800">
                <a:solidFill>
                  <a:srgbClr val="535353"/>
                </a:solidFill>
              </a:defRPr>
            </a:pPr>
          </a:p>
          <a:p>
            <a:pPr>
              <a:defRPr sz="3800">
                <a:solidFill>
                  <a:srgbClr val="535353"/>
                </a:solidFill>
              </a:defRPr>
            </a:pPr>
            <a:r>
              <a:t>I risultati sono fortemente influenzati dallo sbilanciamento dei dati.</a:t>
            </a:r>
          </a:p>
        </p:txBody>
      </p:sp>
      <p:sp>
        <p:nvSpPr>
          <p:cNvPr id="1153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13/13</a:t>
            </a:r>
          </a:p>
        </p:txBody>
      </p:sp>
      <p:sp>
        <p:nvSpPr>
          <p:cNvPr id="1154" name="Rectangle 5"/>
          <p:cNvSpPr/>
          <p:nvPr/>
        </p:nvSpPr>
        <p:spPr>
          <a:xfrm>
            <a:off x="1661629" y="2777250"/>
            <a:ext cx="101601" cy="3810001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60" name="Group 1"/>
          <p:cNvGrpSpPr/>
          <p:nvPr/>
        </p:nvGrpSpPr>
        <p:grpSpPr>
          <a:xfrm>
            <a:off x="4554138" y="1161770"/>
            <a:ext cx="15401459" cy="1926549"/>
            <a:chOff x="0" y="0"/>
            <a:chExt cx="15401458" cy="1926547"/>
          </a:xfrm>
        </p:grpSpPr>
        <p:sp>
          <p:nvSpPr>
            <p:cNvPr id="1157" name="Group 4"/>
            <p:cNvSpPr txBox="1"/>
            <p:nvPr/>
          </p:nvSpPr>
          <p:spPr>
            <a:xfrm>
              <a:off x="0" y="422002"/>
              <a:ext cx="15401459" cy="1504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CONCLUSIONI</a:t>
              </a:r>
            </a:p>
          </p:txBody>
        </p:sp>
        <p:sp>
          <p:nvSpPr>
            <p:cNvPr id="1158" name="Rectangle 5"/>
            <p:cNvSpPr/>
            <p:nvPr/>
          </p:nvSpPr>
          <p:spPr>
            <a:xfrm>
              <a:off x="7203658" y="0"/>
              <a:ext cx="994143" cy="115139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9" name="Rectangle 5"/>
            <p:cNvSpPr/>
            <p:nvPr/>
          </p:nvSpPr>
          <p:spPr>
            <a:xfrm>
              <a:off x="7203658" y="0"/>
              <a:ext cx="994143" cy="115139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61" name="Rectangle 31"/>
          <p:cNvSpPr txBox="1"/>
          <p:nvPr/>
        </p:nvSpPr>
        <p:spPr>
          <a:xfrm>
            <a:off x="2121184" y="3760230"/>
            <a:ext cx="19521159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800">
                <a:solidFill>
                  <a:srgbClr val="535353"/>
                </a:solidFill>
              </a:defRPr>
            </a:pPr>
            <a:r>
              <a:t>L’approccio Deep Learning non risulta essere il migliore in questo contesto.</a:t>
            </a:r>
          </a:p>
          <a:p>
            <a:pPr>
              <a:defRPr sz="3800">
                <a:solidFill>
                  <a:srgbClr val="535353"/>
                </a:solidFill>
              </a:defRPr>
            </a:pPr>
          </a:p>
          <a:p>
            <a:pPr>
              <a:defRPr sz="3800">
                <a:solidFill>
                  <a:srgbClr val="535353"/>
                </a:solidFill>
              </a:defRPr>
            </a:pPr>
            <a:r>
              <a:t>I risultati sono fortemente influenzati dallo sbilanciamento dei dati.</a:t>
            </a:r>
          </a:p>
        </p:txBody>
      </p:sp>
      <p:sp>
        <p:nvSpPr>
          <p:cNvPr id="1162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13/13</a:t>
            </a:r>
          </a:p>
        </p:txBody>
      </p:sp>
      <p:grpSp>
        <p:nvGrpSpPr>
          <p:cNvPr id="1166" name="Group 1"/>
          <p:cNvGrpSpPr/>
          <p:nvPr/>
        </p:nvGrpSpPr>
        <p:grpSpPr>
          <a:xfrm>
            <a:off x="4484920" y="7228378"/>
            <a:ext cx="15401460" cy="1926549"/>
            <a:chOff x="0" y="0"/>
            <a:chExt cx="15401458" cy="1926547"/>
          </a:xfrm>
        </p:grpSpPr>
        <p:sp>
          <p:nvSpPr>
            <p:cNvPr id="1163" name="Group 4"/>
            <p:cNvSpPr txBox="1"/>
            <p:nvPr/>
          </p:nvSpPr>
          <p:spPr>
            <a:xfrm>
              <a:off x="0" y="422002"/>
              <a:ext cx="15401459" cy="1504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6000">
                  <a:solidFill>
                    <a:srgbClr val="494949"/>
                  </a:solidFill>
                </a:defRPr>
              </a:lvl1pPr>
            </a:lstStyle>
            <a:p>
              <a:pPr/>
              <a:r>
                <a:t>SVILUPPI FUTURI</a:t>
              </a:r>
            </a:p>
          </p:txBody>
        </p:sp>
        <p:sp>
          <p:nvSpPr>
            <p:cNvPr id="1164" name="Rectangle 5"/>
            <p:cNvSpPr/>
            <p:nvPr/>
          </p:nvSpPr>
          <p:spPr>
            <a:xfrm>
              <a:off x="7203658" y="0"/>
              <a:ext cx="994143" cy="115139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5" name="Rectangle 5"/>
            <p:cNvSpPr/>
            <p:nvPr/>
          </p:nvSpPr>
          <p:spPr>
            <a:xfrm>
              <a:off x="7203658" y="0"/>
              <a:ext cx="994143" cy="115139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67" name="Rectangle 5"/>
          <p:cNvSpPr/>
          <p:nvPr/>
        </p:nvSpPr>
        <p:spPr>
          <a:xfrm>
            <a:off x="1661629" y="2777250"/>
            <a:ext cx="101601" cy="3810001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8" name="Rectangle 5"/>
          <p:cNvSpPr/>
          <p:nvPr/>
        </p:nvSpPr>
        <p:spPr>
          <a:xfrm>
            <a:off x="1661629" y="9158875"/>
            <a:ext cx="101601" cy="3810001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9" name="Migliorare  la  classificazione  delle  label  più rare cercando di eliminare l’effetto dello sbilanciamento del dataset.…"/>
          <p:cNvSpPr txBox="1"/>
          <p:nvPr/>
        </p:nvSpPr>
        <p:spPr>
          <a:xfrm>
            <a:off x="2121184" y="9925956"/>
            <a:ext cx="20674206" cy="227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535353"/>
                </a:solidFill>
              </a:defRPr>
            </a:pPr>
            <a:r>
              <a:t>Migliorare  la  classificazione  delle  label  più rare cercando di eliminare l’effetto dello sbilanciamento del dataset.</a:t>
            </a:r>
          </a:p>
          <a:p>
            <a:pPr>
              <a:defRPr>
                <a:solidFill>
                  <a:srgbClr val="535353"/>
                </a:solidFill>
              </a:defRPr>
            </a:pPr>
          </a:p>
          <a:p>
            <a:pPr>
              <a:defRPr>
                <a:solidFill>
                  <a:srgbClr val="535353"/>
                </a:solidFill>
              </a:defRPr>
            </a:pPr>
            <a:r>
              <a:t>Incrementare le risorse computazionali per poter aumentare il numero di iperparametri da ottimizzare.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6"/>
          <p:cNvSpPr txBox="1"/>
          <p:nvPr>
            <p:ph type="sldNum" sz="quarter" idx="2"/>
          </p:nvPr>
        </p:nvSpPr>
        <p:spPr>
          <a:xfrm>
            <a:off x="23905555" y="610540"/>
            <a:ext cx="33680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33" name="Group 1"/>
          <p:cNvGrpSpPr/>
          <p:nvPr/>
        </p:nvGrpSpPr>
        <p:grpSpPr>
          <a:xfrm>
            <a:off x="7037449" y="1173092"/>
            <a:ext cx="10296401" cy="2607116"/>
            <a:chOff x="0" y="0"/>
            <a:chExt cx="10296400" cy="2607114"/>
          </a:xfrm>
        </p:grpSpPr>
        <p:grpSp>
          <p:nvGrpSpPr>
            <p:cNvPr id="131" name="Group 4"/>
            <p:cNvGrpSpPr/>
            <p:nvPr/>
          </p:nvGrpSpPr>
          <p:grpSpPr>
            <a:xfrm>
              <a:off x="0" y="282123"/>
              <a:ext cx="10296401" cy="2324992"/>
              <a:chOff x="0" y="0"/>
              <a:chExt cx="10296400" cy="2324991"/>
            </a:xfrm>
          </p:grpSpPr>
          <p:sp>
            <p:nvSpPr>
              <p:cNvPr id="129" name="TextBox 33"/>
              <p:cNvSpPr/>
              <p:nvPr/>
            </p:nvSpPr>
            <p:spPr>
              <a:xfrm>
                <a:off x="0" y="0"/>
                <a:ext cx="10296401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ANALISI DATI</a:t>
                </a:r>
              </a:p>
            </p:txBody>
          </p:sp>
          <p:sp>
            <p:nvSpPr>
              <p:cNvPr id="130" name="TextBox 36"/>
              <p:cNvSpPr/>
              <p:nvPr/>
            </p:nvSpPr>
            <p:spPr>
              <a:xfrm>
                <a:off x="5148200" y="105499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DATI FORNITI DA AIRBNB</a:t>
                </a:r>
              </a:p>
            </p:txBody>
          </p:sp>
        </p:grpSp>
        <p:sp>
          <p:nvSpPr>
            <p:cNvPr id="132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4" name="Rectangle 31"/>
          <p:cNvSpPr txBox="1"/>
          <p:nvPr/>
        </p:nvSpPr>
        <p:spPr>
          <a:xfrm>
            <a:off x="1474190" y="3899564"/>
            <a:ext cx="413480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494949"/>
                </a:solidFill>
              </a:defRPr>
            </a:lvl1pPr>
          </a:lstStyle>
          <a:p>
            <a:pPr/>
            <a:r>
              <a:t>train/test_user.csv</a:t>
            </a:r>
          </a:p>
        </p:txBody>
      </p:sp>
      <p:sp>
        <p:nvSpPr>
          <p:cNvPr id="135" name="Rectangle 31"/>
          <p:cNvSpPr txBox="1"/>
          <p:nvPr/>
        </p:nvSpPr>
        <p:spPr>
          <a:xfrm>
            <a:off x="1474190" y="645901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countries.csv</a:t>
            </a:r>
          </a:p>
        </p:txBody>
      </p:sp>
      <p:sp>
        <p:nvSpPr>
          <p:cNvPr id="136" name="Rectangle 31"/>
          <p:cNvSpPr txBox="1"/>
          <p:nvPr/>
        </p:nvSpPr>
        <p:spPr>
          <a:xfrm>
            <a:off x="1474190" y="901846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sessions.csv</a:t>
            </a:r>
          </a:p>
        </p:txBody>
      </p:sp>
      <p:sp>
        <p:nvSpPr>
          <p:cNvPr id="137" name="Rectangle 31"/>
          <p:cNvSpPr txBox="1"/>
          <p:nvPr/>
        </p:nvSpPr>
        <p:spPr>
          <a:xfrm>
            <a:off x="1474190" y="11577912"/>
            <a:ext cx="480779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age_gender_bkts.csv</a:t>
            </a:r>
          </a:p>
        </p:txBody>
      </p:sp>
      <p:sp>
        <p:nvSpPr>
          <p:cNvPr id="138" name="Rectangle 31"/>
          <p:cNvSpPr txBox="1"/>
          <p:nvPr/>
        </p:nvSpPr>
        <p:spPr>
          <a:xfrm>
            <a:off x="8828380" y="3890598"/>
            <a:ext cx="13761304" cy="529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400">
                <a:solidFill>
                  <a:srgbClr val="494949"/>
                </a:solidFill>
              </a:defRPr>
            </a:pPr>
            <a:r>
              <a:t>Attributi descrittivi riguardanti gli utenti che hanno già effettuato la loro prima prenotazione (età, sesso, tipo dispositivo utilizzato etc.).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Intervallo temporale: 01-01-2010 —&gt;  30-09-2014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 marL="360947" indent="-360947">
              <a:buSzPct val="100000"/>
              <a:buChar char="•"/>
              <a:defRPr b="1" sz="3400">
                <a:solidFill>
                  <a:srgbClr val="494949"/>
                </a:solidFill>
              </a:defRPr>
            </a:pPr>
            <a:r>
              <a:t>Date di iscrizione e primo utilizzo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Dati anagrafici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Dispositivi utilizzati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Canale di contatto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Variabile target</a:t>
            </a:r>
          </a:p>
        </p:txBody>
      </p:sp>
      <p:sp>
        <p:nvSpPr>
          <p:cNvPr id="139" name="Train: 213451 osservazioni - 16 variabili…"/>
          <p:cNvSpPr txBox="1"/>
          <p:nvPr/>
        </p:nvSpPr>
        <p:spPr>
          <a:xfrm>
            <a:off x="1458802" y="4558785"/>
            <a:ext cx="6376626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494949"/>
                </a:solidFill>
              </a:defRPr>
            </a:pPr>
            <a:r>
              <a:t>Train: 213451 osservazioni - 16 variabili</a:t>
            </a:r>
          </a:p>
          <a:p>
            <a:pPr>
              <a:defRPr sz="2800">
                <a:solidFill>
                  <a:srgbClr val="494949"/>
                </a:solidFill>
              </a:defRPr>
            </a:pPr>
            <a:r>
              <a:t>Test:  62096   osservazioni - 14 variabili</a:t>
            </a:r>
          </a:p>
        </p:txBody>
      </p:sp>
      <p:pic>
        <p:nvPicPr>
          <p:cNvPr id="140" name="Schermata 2020-05-19 alle 11.20.20.png" descr="Schermata 2020-05-19 alle 11.20.20.png"/>
          <p:cNvPicPr>
            <a:picLocks noChangeAspect="1"/>
          </p:cNvPicPr>
          <p:nvPr/>
        </p:nvPicPr>
        <p:blipFill>
          <a:blip r:embed="rId2">
            <a:extLst/>
          </a:blip>
          <a:srcRect l="0" t="0" r="50713" b="0"/>
          <a:stretch>
            <a:fillRect/>
          </a:stretch>
        </p:blipFill>
        <p:spPr>
          <a:xfrm>
            <a:off x="494483" y="3740893"/>
            <a:ext cx="873288" cy="95501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3/13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TextBox 6"/>
          <p:cNvSpPr txBox="1"/>
          <p:nvPr>
            <p:ph type="sldNum" sz="quarter" idx="2"/>
          </p:nvPr>
        </p:nvSpPr>
        <p:spPr>
          <a:xfrm>
            <a:off x="23834923" y="610540"/>
            <a:ext cx="47807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2" name="TextBox 9"/>
          <p:cNvSpPr txBox="1"/>
          <p:nvPr/>
        </p:nvSpPr>
        <p:spPr>
          <a:xfrm>
            <a:off x="362829" y="3135629"/>
            <a:ext cx="12092597" cy="744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z="8600">
                <a:solidFill>
                  <a:srgbClr val="FFFFFF"/>
                </a:solidFill>
              </a:defRPr>
            </a:pPr>
            <a:r>
              <a:t>Advanced Machine Learning Project - </a:t>
            </a:r>
          </a:p>
          <a:p>
            <a:pPr algn="r">
              <a:defRPr b="1" sz="7000">
                <a:solidFill>
                  <a:srgbClr val="FFFFFF"/>
                </a:solidFill>
              </a:defRPr>
            </a:pPr>
            <a:r>
              <a:rPr sz="8600"/>
              <a:t>Un aiuto per Airbnb</a:t>
            </a:r>
            <a:endParaRPr sz="8600"/>
          </a:p>
          <a:p>
            <a:pPr algn="r">
              <a:defRPr b="1" sz="7000">
                <a:solidFill>
                  <a:srgbClr val="FFFFFF"/>
                </a:solidFill>
              </a:defRPr>
            </a:pPr>
          </a:p>
          <a:p>
            <a:pPr algn="r">
              <a:defRPr b="1" sz="5200">
                <a:solidFill>
                  <a:srgbClr val="FFFFFF"/>
                </a:solidFill>
              </a:defRPr>
            </a:pPr>
            <a:r>
              <a:t>Approcci di Machine Learning per la previsione della destinazione dei nuovi iscritti statunitensi</a:t>
            </a:r>
          </a:p>
        </p:txBody>
      </p:sp>
      <p:sp>
        <p:nvSpPr>
          <p:cNvPr id="1173" name="Rectangle 10"/>
          <p:cNvSpPr/>
          <p:nvPr/>
        </p:nvSpPr>
        <p:spPr>
          <a:xfrm>
            <a:off x="13207903" y="5259752"/>
            <a:ext cx="115031" cy="3196492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4" name="Subtitle 2"/>
          <p:cNvSpPr txBox="1"/>
          <p:nvPr/>
        </p:nvSpPr>
        <p:spPr>
          <a:xfrm>
            <a:off x="14075410" y="5860223"/>
            <a:ext cx="6905384" cy="199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defTabSz="1087636">
              <a:lnSpc>
                <a:spcPts val="4200"/>
              </a:lnSpc>
              <a:spcBef>
                <a:spcPts val="600"/>
              </a:spcBef>
              <a:defRPr sz="3900">
                <a:solidFill>
                  <a:srgbClr val="FFFFFF"/>
                </a:solidFill>
              </a:defRPr>
            </a:pPr>
            <a:r>
              <a:t>Dario Carolla - 807547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3900">
                <a:solidFill>
                  <a:srgbClr val="FFFFFF"/>
                </a:solidFill>
              </a:defRPr>
            </a:pPr>
            <a:r>
              <a:t>Matteo Gaverini - 808101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3900">
                <a:solidFill>
                  <a:srgbClr val="FFFFFF"/>
                </a:solidFill>
              </a:defRPr>
            </a:pPr>
            <a:r>
              <a:t>Paolo Mariani - 800307</a:t>
            </a:r>
          </a:p>
        </p:txBody>
      </p:sp>
      <p:pic>
        <p:nvPicPr>
          <p:cNvPr id="1175" name="Airbnb-Luxe.jpg" descr="Airbnb-Luxe.jpg"/>
          <p:cNvPicPr>
            <a:picLocks noChangeAspect="1"/>
          </p:cNvPicPr>
          <p:nvPr/>
        </p:nvPicPr>
        <p:blipFill>
          <a:blip r:embed="rId2">
            <a:extLst/>
          </a:blip>
          <a:srcRect l="376" t="12441" r="376" b="3797"/>
          <a:stretch>
            <a:fillRect/>
          </a:stretch>
        </p:blipFill>
        <p:spPr>
          <a:xfrm>
            <a:off x="-3175" y="-2883"/>
            <a:ext cx="24377650" cy="13715999"/>
          </a:xfrm>
          <a:prstGeom prst="rect">
            <a:avLst/>
          </a:prstGeom>
          <a:ln w="12700">
            <a:miter lim="400000"/>
          </a:ln>
        </p:spPr>
      </p:pic>
      <p:sp>
        <p:nvSpPr>
          <p:cNvPr id="1176" name="Rectangle 15"/>
          <p:cNvSpPr/>
          <p:nvPr/>
        </p:nvSpPr>
        <p:spPr>
          <a:xfrm flipV="1" rot="10800000">
            <a:off x="-3" y="-1"/>
            <a:ext cx="24377649" cy="13716000"/>
          </a:xfrm>
          <a:prstGeom prst="rect">
            <a:avLst/>
          </a:prstGeom>
          <a:solidFill>
            <a:srgbClr val="494949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7" name="TextBox 9"/>
          <p:cNvSpPr txBox="1"/>
          <p:nvPr/>
        </p:nvSpPr>
        <p:spPr>
          <a:xfrm>
            <a:off x="3482224" y="5016069"/>
            <a:ext cx="17406851" cy="197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300">
                <a:solidFill>
                  <a:srgbClr val="FFFFFF"/>
                </a:solidFill>
              </a:defRPr>
            </a:lvl1pPr>
          </a:lstStyle>
          <a:p>
            <a:pPr/>
            <a:r>
              <a:t>Grazie per l’attenzione</a:t>
            </a:r>
          </a:p>
        </p:txBody>
      </p:sp>
      <p:sp>
        <p:nvSpPr>
          <p:cNvPr id="1178" name="Rectangle 10"/>
          <p:cNvSpPr/>
          <p:nvPr/>
        </p:nvSpPr>
        <p:spPr>
          <a:xfrm>
            <a:off x="3538774" y="4403344"/>
            <a:ext cx="115031" cy="3196492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79" name="kisspng-airbnb-computer-icons-accommodation-airbnb-logo-5b259ec19f76a7.0265607215291921296532.jpg" descr="kisspng-airbnb-computer-icons-accommodation-airbnb-logo-5b259ec19f76a7.0265607215291921296532.jpg"/>
          <p:cNvPicPr>
            <a:picLocks noChangeAspect="1"/>
          </p:cNvPicPr>
          <p:nvPr/>
        </p:nvPicPr>
        <p:blipFill>
          <a:blip r:embed="rId3">
            <a:extLst/>
          </a:blip>
          <a:srcRect l="8706" t="4779" r="7808" b="8370"/>
          <a:stretch>
            <a:fillRect/>
          </a:stretch>
        </p:blipFill>
        <p:spPr>
          <a:xfrm>
            <a:off x="21129577" y="10272308"/>
            <a:ext cx="2360971" cy="2674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8" h="21412" fill="norm" stroke="1" extrusionOk="0">
                <a:moveTo>
                  <a:pt x="10655" y="0"/>
                </a:moveTo>
                <a:cubicBezTo>
                  <a:pt x="9807" y="-8"/>
                  <a:pt x="9300" y="179"/>
                  <a:pt x="8735" y="705"/>
                </a:cubicBezTo>
                <a:cubicBezTo>
                  <a:pt x="8319" y="1093"/>
                  <a:pt x="7194" y="2969"/>
                  <a:pt x="5429" y="6225"/>
                </a:cubicBezTo>
                <a:cubicBezTo>
                  <a:pt x="3258" y="10229"/>
                  <a:pt x="3133" y="10512"/>
                  <a:pt x="3133" y="11394"/>
                </a:cubicBezTo>
                <a:cubicBezTo>
                  <a:pt x="3133" y="12834"/>
                  <a:pt x="4228" y="14042"/>
                  <a:pt x="5784" y="14321"/>
                </a:cubicBezTo>
                <a:cubicBezTo>
                  <a:pt x="7104" y="14557"/>
                  <a:pt x="8585" y="14069"/>
                  <a:pt x="9956" y="12948"/>
                </a:cubicBezTo>
                <a:lnTo>
                  <a:pt x="10637" y="12392"/>
                </a:lnTo>
                <a:lnTo>
                  <a:pt x="11436" y="13008"/>
                </a:lnTo>
                <a:cubicBezTo>
                  <a:pt x="13244" y="14397"/>
                  <a:pt x="14758" y="14720"/>
                  <a:pt x="16328" y="14051"/>
                </a:cubicBezTo>
                <a:cubicBezTo>
                  <a:pt x="17979" y="13347"/>
                  <a:pt x="18622" y="11717"/>
                  <a:pt x="17897" y="10076"/>
                </a:cubicBezTo>
                <a:cubicBezTo>
                  <a:pt x="17244" y="8597"/>
                  <a:pt x="13346" y="1559"/>
                  <a:pt x="12825" y="922"/>
                </a:cubicBezTo>
                <a:cubicBezTo>
                  <a:pt x="12657" y="715"/>
                  <a:pt x="12268" y="429"/>
                  <a:pt x="11959" y="280"/>
                </a:cubicBezTo>
                <a:cubicBezTo>
                  <a:pt x="11497" y="57"/>
                  <a:pt x="11268" y="6"/>
                  <a:pt x="10655" y="0"/>
                </a:cubicBezTo>
                <a:close/>
                <a:moveTo>
                  <a:pt x="10687" y="731"/>
                </a:moveTo>
                <a:cubicBezTo>
                  <a:pt x="10825" y="730"/>
                  <a:pt x="10962" y="746"/>
                  <a:pt x="11110" y="782"/>
                </a:cubicBezTo>
                <a:cubicBezTo>
                  <a:pt x="11857" y="961"/>
                  <a:pt x="12301" y="1535"/>
                  <a:pt x="13921" y="4436"/>
                </a:cubicBezTo>
                <a:cubicBezTo>
                  <a:pt x="15947" y="8060"/>
                  <a:pt x="17165" y="10367"/>
                  <a:pt x="17313" y="10860"/>
                </a:cubicBezTo>
                <a:cubicBezTo>
                  <a:pt x="17736" y="12262"/>
                  <a:pt x="16471" y="13667"/>
                  <a:pt x="14781" y="13669"/>
                </a:cubicBezTo>
                <a:cubicBezTo>
                  <a:pt x="13985" y="13670"/>
                  <a:pt x="12945" y="13206"/>
                  <a:pt x="12002" y="12427"/>
                </a:cubicBezTo>
                <a:lnTo>
                  <a:pt x="11292" y="11842"/>
                </a:lnTo>
                <a:lnTo>
                  <a:pt x="11905" y="11051"/>
                </a:lnTo>
                <a:cubicBezTo>
                  <a:pt x="13464" y="9037"/>
                  <a:pt x="13787" y="7464"/>
                  <a:pt x="12890" y="6260"/>
                </a:cubicBezTo>
                <a:cubicBezTo>
                  <a:pt x="12300" y="5468"/>
                  <a:pt x="10977" y="5097"/>
                  <a:pt x="9810" y="5398"/>
                </a:cubicBezTo>
                <a:cubicBezTo>
                  <a:pt x="9061" y="5592"/>
                  <a:pt x="8290" y="6229"/>
                  <a:pt x="8094" y="6816"/>
                </a:cubicBezTo>
                <a:cubicBezTo>
                  <a:pt x="7917" y="7346"/>
                  <a:pt x="7935" y="8215"/>
                  <a:pt x="8133" y="8821"/>
                </a:cubicBezTo>
                <a:cubicBezTo>
                  <a:pt x="8337" y="9442"/>
                  <a:pt x="8961" y="10498"/>
                  <a:pt x="9534" y="11188"/>
                </a:cubicBezTo>
                <a:cubicBezTo>
                  <a:pt x="9769" y="11471"/>
                  <a:pt x="9960" y="11741"/>
                  <a:pt x="9960" y="11788"/>
                </a:cubicBezTo>
                <a:cubicBezTo>
                  <a:pt x="9960" y="11981"/>
                  <a:pt x="8477" y="13102"/>
                  <a:pt x="7900" y="13345"/>
                </a:cubicBezTo>
                <a:cubicBezTo>
                  <a:pt x="6991" y="13728"/>
                  <a:pt x="6089" y="13763"/>
                  <a:pt x="5375" y="13440"/>
                </a:cubicBezTo>
                <a:cubicBezTo>
                  <a:pt x="4497" y="13044"/>
                  <a:pt x="3975" y="12290"/>
                  <a:pt x="3975" y="11420"/>
                </a:cubicBezTo>
                <a:cubicBezTo>
                  <a:pt x="3975" y="10711"/>
                  <a:pt x="4437" y="9746"/>
                  <a:pt x="6830" y="5465"/>
                </a:cubicBezTo>
                <a:cubicBezTo>
                  <a:pt x="9121" y="1365"/>
                  <a:pt x="9394" y="992"/>
                  <a:pt x="10250" y="788"/>
                </a:cubicBezTo>
                <a:cubicBezTo>
                  <a:pt x="10410" y="750"/>
                  <a:pt x="10550" y="732"/>
                  <a:pt x="10687" y="731"/>
                </a:cubicBezTo>
                <a:close/>
                <a:moveTo>
                  <a:pt x="10655" y="6101"/>
                </a:moveTo>
                <a:cubicBezTo>
                  <a:pt x="11364" y="6089"/>
                  <a:pt x="12055" y="6444"/>
                  <a:pt x="12331" y="7086"/>
                </a:cubicBezTo>
                <a:cubicBezTo>
                  <a:pt x="12674" y="7883"/>
                  <a:pt x="12329" y="8995"/>
                  <a:pt x="11346" y="10282"/>
                </a:cubicBezTo>
                <a:cubicBezTo>
                  <a:pt x="10714" y="11110"/>
                  <a:pt x="10672" y="11125"/>
                  <a:pt x="10279" y="10708"/>
                </a:cubicBezTo>
                <a:cubicBezTo>
                  <a:pt x="9836" y="10238"/>
                  <a:pt x="8948" y="8589"/>
                  <a:pt x="8868" y="8090"/>
                </a:cubicBezTo>
                <a:cubicBezTo>
                  <a:pt x="8768" y="7472"/>
                  <a:pt x="8975" y="6907"/>
                  <a:pt x="9441" y="6533"/>
                </a:cubicBezTo>
                <a:cubicBezTo>
                  <a:pt x="9796" y="6247"/>
                  <a:pt x="10229" y="6108"/>
                  <a:pt x="10655" y="6101"/>
                </a:cubicBezTo>
                <a:close/>
                <a:moveTo>
                  <a:pt x="9014" y="16376"/>
                </a:moveTo>
                <a:lnTo>
                  <a:pt x="9014" y="18852"/>
                </a:lnTo>
                <a:lnTo>
                  <a:pt x="9014" y="21327"/>
                </a:lnTo>
                <a:lnTo>
                  <a:pt x="9430" y="21327"/>
                </a:lnTo>
                <a:cubicBezTo>
                  <a:pt x="9658" y="21327"/>
                  <a:pt x="9873" y="21286"/>
                  <a:pt x="9906" y="21238"/>
                </a:cubicBezTo>
                <a:cubicBezTo>
                  <a:pt x="9942" y="21186"/>
                  <a:pt x="10103" y="21208"/>
                  <a:pt x="10304" y="21289"/>
                </a:cubicBezTo>
                <a:cubicBezTo>
                  <a:pt x="11048" y="21588"/>
                  <a:pt x="12120" y="21275"/>
                  <a:pt x="12546" y="20634"/>
                </a:cubicBezTo>
                <a:cubicBezTo>
                  <a:pt x="12830" y="20207"/>
                  <a:pt x="12817" y="19095"/>
                  <a:pt x="12525" y="18743"/>
                </a:cubicBezTo>
                <a:cubicBezTo>
                  <a:pt x="11993" y="18104"/>
                  <a:pt x="11060" y="17830"/>
                  <a:pt x="10336" y="18098"/>
                </a:cubicBezTo>
                <a:cubicBezTo>
                  <a:pt x="10118" y="18180"/>
                  <a:pt x="9897" y="18222"/>
                  <a:pt x="9845" y="18194"/>
                </a:cubicBezTo>
                <a:cubicBezTo>
                  <a:pt x="9794" y="18165"/>
                  <a:pt x="9752" y="17745"/>
                  <a:pt x="9752" y="17260"/>
                </a:cubicBezTo>
                <a:lnTo>
                  <a:pt x="9752" y="16376"/>
                </a:lnTo>
                <a:lnTo>
                  <a:pt x="9383" y="16376"/>
                </a:lnTo>
                <a:lnTo>
                  <a:pt x="9014" y="16376"/>
                </a:lnTo>
                <a:close/>
                <a:moveTo>
                  <a:pt x="17629" y="16376"/>
                </a:moveTo>
                <a:lnTo>
                  <a:pt x="17629" y="18852"/>
                </a:lnTo>
                <a:lnTo>
                  <a:pt x="17629" y="21327"/>
                </a:lnTo>
                <a:lnTo>
                  <a:pt x="17990" y="21327"/>
                </a:lnTo>
                <a:cubicBezTo>
                  <a:pt x="18189" y="21327"/>
                  <a:pt x="18379" y="21286"/>
                  <a:pt x="18413" y="21238"/>
                </a:cubicBezTo>
                <a:cubicBezTo>
                  <a:pt x="18449" y="21185"/>
                  <a:pt x="18612" y="21204"/>
                  <a:pt x="18814" y="21282"/>
                </a:cubicBezTo>
                <a:cubicBezTo>
                  <a:pt x="19616" y="21592"/>
                  <a:pt x="20649" y="21292"/>
                  <a:pt x="21067" y="20628"/>
                </a:cubicBezTo>
                <a:cubicBezTo>
                  <a:pt x="21221" y="20383"/>
                  <a:pt x="21301" y="20054"/>
                  <a:pt x="21307" y="19725"/>
                </a:cubicBezTo>
                <a:cubicBezTo>
                  <a:pt x="21313" y="19396"/>
                  <a:pt x="21244" y="19066"/>
                  <a:pt x="21099" y="18813"/>
                </a:cubicBezTo>
                <a:cubicBezTo>
                  <a:pt x="20722" y="18155"/>
                  <a:pt x="19581" y="17784"/>
                  <a:pt x="18886" y="18092"/>
                </a:cubicBezTo>
                <a:cubicBezTo>
                  <a:pt x="18700" y="18175"/>
                  <a:pt x="18507" y="18219"/>
                  <a:pt x="18456" y="18191"/>
                </a:cubicBezTo>
                <a:cubicBezTo>
                  <a:pt x="18405" y="18163"/>
                  <a:pt x="18363" y="17745"/>
                  <a:pt x="18363" y="17260"/>
                </a:cubicBezTo>
                <a:lnTo>
                  <a:pt x="18363" y="16376"/>
                </a:lnTo>
                <a:lnTo>
                  <a:pt x="17998" y="16376"/>
                </a:lnTo>
                <a:lnTo>
                  <a:pt x="17629" y="16376"/>
                </a:lnTo>
                <a:close/>
                <a:moveTo>
                  <a:pt x="5132" y="16386"/>
                </a:moveTo>
                <a:cubicBezTo>
                  <a:pt x="5046" y="16381"/>
                  <a:pt x="4941" y="16417"/>
                  <a:pt x="4766" y="16488"/>
                </a:cubicBezTo>
                <a:cubicBezTo>
                  <a:pt x="4559" y="16572"/>
                  <a:pt x="4501" y="16662"/>
                  <a:pt x="4501" y="16901"/>
                </a:cubicBezTo>
                <a:cubicBezTo>
                  <a:pt x="4501" y="17094"/>
                  <a:pt x="4568" y="17246"/>
                  <a:pt x="4684" y="17307"/>
                </a:cubicBezTo>
                <a:cubicBezTo>
                  <a:pt x="4895" y="17419"/>
                  <a:pt x="5353" y="17348"/>
                  <a:pt x="5468" y="17187"/>
                </a:cubicBezTo>
                <a:cubicBezTo>
                  <a:pt x="5600" y="17003"/>
                  <a:pt x="5560" y="16680"/>
                  <a:pt x="5386" y="16526"/>
                </a:cubicBezTo>
                <a:cubicBezTo>
                  <a:pt x="5287" y="16438"/>
                  <a:pt x="5218" y="16391"/>
                  <a:pt x="5132" y="16386"/>
                </a:cubicBezTo>
                <a:close/>
                <a:moveTo>
                  <a:pt x="8112" y="17962"/>
                </a:moveTo>
                <a:cubicBezTo>
                  <a:pt x="7988" y="17969"/>
                  <a:pt x="7816" y="18020"/>
                  <a:pt x="7578" y="18108"/>
                </a:cubicBezTo>
                <a:cubicBezTo>
                  <a:pt x="7317" y="18205"/>
                  <a:pt x="7157" y="18221"/>
                  <a:pt x="7084" y="18156"/>
                </a:cubicBezTo>
                <a:cubicBezTo>
                  <a:pt x="7025" y="18103"/>
                  <a:pt x="6823" y="18057"/>
                  <a:pt x="6633" y="18057"/>
                </a:cubicBezTo>
                <a:lnTo>
                  <a:pt x="6285" y="18057"/>
                </a:lnTo>
                <a:lnTo>
                  <a:pt x="6285" y="19694"/>
                </a:lnTo>
                <a:lnTo>
                  <a:pt x="6285" y="21327"/>
                </a:lnTo>
                <a:lnTo>
                  <a:pt x="6654" y="21327"/>
                </a:lnTo>
                <a:lnTo>
                  <a:pt x="7019" y="21327"/>
                </a:lnTo>
                <a:lnTo>
                  <a:pt x="7019" y="20189"/>
                </a:lnTo>
                <a:cubicBezTo>
                  <a:pt x="7019" y="19149"/>
                  <a:pt x="7040" y="19033"/>
                  <a:pt x="7249" y="18836"/>
                </a:cubicBezTo>
                <a:cubicBezTo>
                  <a:pt x="7419" y="18674"/>
                  <a:pt x="7594" y="18620"/>
                  <a:pt x="7933" y="18620"/>
                </a:cubicBezTo>
                <a:cubicBezTo>
                  <a:pt x="8382" y="18620"/>
                  <a:pt x="8384" y="18615"/>
                  <a:pt x="8384" y="18292"/>
                </a:cubicBezTo>
                <a:cubicBezTo>
                  <a:pt x="8384" y="18055"/>
                  <a:pt x="8318" y="17950"/>
                  <a:pt x="8112" y="17962"/>
                </a:cubicBezTo>
                <a:close/>
                <a:moveTo>
                  <a:pt x="1754" y="17990"/>
                </a:moveTo>
                <a:cubicBezTo>
                  <a:pt x="1121" y="18002"/>
                  <a:pt x="543" y="18330"/>
                  <a:pt x="221" y="18896"/>
                </a:cubicBezTo>
                <a:cubicBezTo>
                  <a:pt x="-287" y="19790"/>
                  <a:pt x="112" y="20903"/>
                  <a:pt x="1084" y="21289"/>
                </a:cubicBezTo>
                <a:cubicBezTo>
                  <a:pt x="1505" y="21455"/>
                  <a:pt x="2008" y="21452"/>
                  <a:pt x="2474" y="21279"/>
                </a:cubicBezTo>
                <a:cubicBezTo>
                  <a:pt x="2735" y="21182"/>
                  <a:pt x="2892" y="21166"/>
                  <a:pt x="2965" y="21231"/>
                </a:cubicBezTo>
                <a:cubicBezTo>
                  <a:pt x="3024" y="21284"/>
                  <a:pt x="3225" y="21327"/>
                  <a:pt x="3416" y="21327"/>
                </a:cubicBezTo>
                <a:lnTo>
                  <a:pt x="3764" y="21327"/>
                </a:lnTo>
                <a:lnTo>
                  <a:pt x="3764" y="19694"/>
                </a:lnTo>
                <a:lnTo>
                  <a:pt x="3764" y="18057"/>
                </a:lnTo>
                <a:lnTo>
                  <a:pt x="3416" y="18057"/>
                </a:lnTo>
                <a:cubicBezTo>
                  <a:pt x="3225" y="18057"/>
                  <a:pt x="3024" y="18100"/>
                  <a:pt x="2968" y="18149"/>
                </a:cubicBezTo>
                <a:cubicBezTo>
                  <a:pt x="2904" y="18207"/>
                  <a:pt x="2698" y="18186"/>
                  <a:pt x="2395" y="18089"/>
                </a:cubicBezTo>
                <a:cubicBezTo>
                  <a:pt x="2180" y="18020"/>
                  <a:pt x="1965" y="17986"/>
                  <a:pt x="1754" y="17990"/>
                </a:cubicBezTo>
                <a:close/>
                <a:moveTo>
                  <a:pt x="15297" y="18000"/>
                </a:moveTo>
                <a:cubicBezTo>
                  <a:pt x="15103" y="18004"/>
                  <a:pt x="14913" y="18035"/>
                  <a:pt x="14742" y="18098"/>
                </a:cubicBezTo>
                <a:cubicBezTo>
                  <a:pt x="14464" y="18202"/>
                  <a:pt x="14303" y="18221"/>
                  <a:pt x="14229" y="18156"/>
                </a:cubicBezTo>
                <a:cubicBezTo>
                  <a:pt x="14170" y="18103"/>
                  <a:pt x="13965" y="18057"/>
                  <a:pt x="13775" y="18057"/>
                </a:cubicBezTo>
                <a:lnTo>
                  <a:pt x="13427" y="18057"/>
                </a:lnTo>
                <a:lnTo>
                  <a:pt x="13427" y="19694"/>
                </a:lnTo>
                <a:lnTo>
                  <a:pt x="13427" y="21327"/>
                </a:lnTo>
                <a:lnTo>
                  <a:pt x="13828" y="21327"/>
                </a:lnTo>
                <a:lnTo>
                  <a:pt x="14229" y="21327"/>
                </a:lnTo>
                <a:lnTo>
                  <a:pt x="14183" y="20269"/>
                </a:lnTo>
                <a:lnTo>
                  <a:pt x="14136" y="19207"/>
                </a:lnTo>
                <a:lnTo>
                  <a:pt x="14452" y="18893"/>
                </a:lnTo>
                <a:cubicBezTo>
                  <a:pt x="14870" y="18476"/>
                  <a:pt x="15434" y="18455"/>
                  <a:pt x="15805" y="18839"/>
                </a:cubicBezTo>
                <a:cubicBezTo>
                  <a:pt x="16037" y="19078"/>
                  <a:pt x="16053" y="19173"/>
                  <a:pt x="16053" y="20211"/>
                </a:cubicBezTo>
                <a:lnTo>
                  <a:pt x="16053" y="21327"/>
                </a:lnTo>
                <a:lnTo>
                  <a:pt x="16422" y="21327"/>
                </a:lnTo>
                <a:lnTo>
                  <a:pt x="16787" y="21327"/>
                </a:lnTo>
                <a:lnTo>
                  <a:pt x="16787" y="20072"/>
                </a:lnTo>
                <a:cubicBezTo>
                  <a:pt x="16787" y="19367"/>
                  <a:pt x="16740" y="18716"/>
                  <a:pt x="16676" y="18591"/>
                </a:cubicBezTo>
                <a:cubicBezTo>
                  <a:pt x="16486" y="18221"/>
                  <a:pt x="15877" y="17987"/>
                  <a:pt x="15297" y="18000"/>
                </a:cubicBezTo>
                <a:close/>
                <a:moveTo>
                  <a:pt x="4605" y="18057"/>
                </a:moveTo>
                <a:lnTo>
                  <a:pt x="4605" y="19061"/>
                </a:lnTo>
                <a:cubicBezTo>
                  <a:pt x="4606" y="19613"/>
                  <a:pt x="4636" y="20351"/>
                  <a:pt x="4673" y="20698"/>
                </a:cubicBezTo>
                <a:cubicBezTo>
                  <a:pt x="4739" y="21315"/>
                  <a:pt x="4745" y="21327"/>
                  <a:pt x="5039" y="21327"/>
                </a:cubicBezTo>
                <a:lnTo>
                  <a:pt x="5340" y="21327"/>
                </a:lnTo>
                <a:lnTo>
                  <a:pt x="5340" y="19694"/>
                </a:lnTo>
                <a:lnTo>
                  <a:pt x="5340" y="18057"/>
                </a:lnTo>
                <a:lnTo>
                  <a:pt x="4974" y="18057"/>
                </a:lnTo>
                <a:lnTo>
                  <a:pt x="4605" y="18057"/>
                </a:lnTo>
                <a:close/>
                <a:moveTo>
                  <a:pt x="19312" y="18645"/>
                </a:moveTo>
                <a:cubicBezTo>
                  <a:pt x="19711" y="18632"/>
                  <a:pt x="20057" y="18812"/>
                  <a:pt x="20336" y="19179"/>
                </a:cubicBezTo>
                <a:cubicBezTo>
                  <a:pt x="20653" y="19594"/>
                  <a:pt x="20592" y="20041"/>
                  <a:pt x="20168" y="20418"/>
                </a:cubicBezTo>
                <a:cubicBezTo>
                  <a:pt x="19678" y="20854"/>
                  <a:pt x="18891" y="20852"/>
                  <a:pt x="18495" y="20412"/>
                </a:cubicBezTo>
                <a:cubicBezTo>
                  <a:pt x="18422" y="20329"/>
                  <a:pt x="18363" y="20005"/>
                  <a:pt x="18363" y="19674"/>
                </a:cubicBezTo>
                <a:cubicBezTo>
                  <a:pt x="18363" y="18993"/>
                  <a:pt x="18541" y="18760"/>
                  <a:pt x="19137" y="18661"/>
                </a:cubicBezTo>
                <a:cubicBezTo>
                  <a:pt x="19196" y="18651"/>
                  <a:pt x="19255" y="18647"/>
                  <a:pt x="19312" y="18645"/>
                </a:cubicBezTo>
                <a:close/>
                <a:moveTo>
                  <a:pt x="2069" y="18651"/>
                </a:moveTo>
                <a:cubicBezTo>
                  <a:pt x="2214" y="18659"/>
                  <a:pt x="2358" y="18693"/>
                  <a:pt x="2496" y="18756"/>
                </a:cubicBezTo>
                <a:cubicBezTo>
                  <a:pt x="2878" y="18932"/>
                  <a:pt x="2988" y="19141"/>
                  <a:pt x="3019" y="19767"/>
                </a:cubicBezTo>
                <a:cubicBezTo>
                  <a:pt x="3037" y="20151"/>
                  <a:pt x="2997" y="20249"/>
                  <a:pt x="2728" y="20488"/>
                </a:cubicBezTo>
                <a:cubicBezTo>
                  <a:pt x="2355" y="20820"/>
                  <a:pt x="1881" y="20854"/>
                  <a:pt x="1382" y="20583"/>
                </a:cubicBezTo>
                <a:cubicBezTo>
                  <a:pt x="960" y="20355"/>
                  <a:pt x="823" y="20130"/>
                  <a:pt x="823" y="19662"/>
                </a:cubicBezTo>
                <a:cubicBezTo>
                  <a:pt x="823" y="19066"/>
                  <a:pt x="1444" y="18618"/>
                  <a:pt x="2069" y="18651"/>
                </a:cubicBezTo>
                <a:close/>
                <a:moveTo>
                  <a:pt x="10795" y="18658"/>
                </a:moveTo>
                <a:cubicBezTo>
                  <a:pt x="11419" y="18641"/>
                  <a:pt x="11959" y="19071"/>
                  <a:pt x="11959" y="19684"/>
                </a:cubicBezTo>
                <a:cubicBezTo>
                  <a:pt x="11959" y="20130"/>
                  <a:pt x="11756" y="20429"/>
                  <a:pt x="11325" y="20628"/>
                </a:cubicBezTo>
                <a:cubicBezTo>
                  <a:pt x="10932" y="20808"/>
                  <a:pt x="10725" y="20802"/>
                  <a:pt x="10275" y="20602"/>
                </a:cubicBezTo>
                <a:cubicBezTo>
                  <a:pt x="9924" y="20446"/>
                  <a:pt x="9908" y="20416"/>
                  <a:pt x="9878" y="19884"/>
                </a:cubicBezTo>
                <a:cubicBezTo>
                  <a:pt x="9832" y="19090"/>
                  <a:pt x="9906" y="18910"/>
                  <a:pt x="10354" y="18743"/>
                </a:cubicBezTo>
                <a:cubicBezTo>
                  <a:pt x="10502" y="18689"/>
                  <a:pt x="10651" y="18662"/>
                  <a:pt x="10795" y="18658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6"/>
          <p:cNvSpPr txBox="1"/>
          <p:nvPr>
            <p:ph type="sldNum" sz="quarter" idx="2"/>
          </p:nvPr>
        </p:nvSpPr>
        <p:spPr>
          <a:xfrm>
            <a:off x="23905555" y="610540"/>
            <a:ext cx="33680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48" name="Group 1"/>
          <p:cNvGrpSpPr/>
          <p:nvPr/>
        </p:nvGrpSpPr>
        <p:grpSpPr>
          <a:xfrm>
            <a:off x="7037449" y="1173092"/>
            <a:ext cx="10296401" cy="2607116"/>
            <a:chOff x="0" y="0"/>
            <a:chExt cx="10296400" cy="2607114"/>
          </a:xfrm>
        </p:grpSpPr>
        <p:grpSp>
          <p:nvGrpSpPr>
            <p:cNvPr id="146" name="Group 4"/>
            <p:cNvGrpSpPr/>
            <p:nvPr/>
          </p:nvGrpSpPr>
          <p:grpSpPr>
            <a:xfrm>
              <a:off x="0" y="282123"/>
              <a:ext cx="10296401" cy="2324992"/>
              <a:chOff x="0" y="0"/>
              <a:chExt cx="10296400" cy="2324991"/>
            </a:xfrm>
          </p:grpSpPr>
          <p:sp>
            <p:nvSpPr>
              <p:cNvPr id="144" name="TextBox 33"/>
              <p:cNvSpPr/>
              <p:nvPr/>
            </p:nvSpPr>
            <p:spPr>
              <a:xfrm>
                <a:off x="0" y="0"/>
                <a:ext cx="10296401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ANALISI DATI</a:t>
                </a:r>
              </a:p>
            </p:txBody>
          </p:sp>
          <p:sp>
            <p:nvSpPr>
              <p:cNvPr id="145" name="TextBox 36"/>
              <p:cNvSpPr/>
              <p:nvPr/>
            </p:nvSpPr>
            <p:spPr>
              <a:xfrm>
                <a:off x="5148200" y="105499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DATI FORNITI DA AIRBNB</a:t>
                </a:r>
              </a:p>
            </p:txBody>
          </p:sp>
        </p:grpSp>
        <p:sp>
          <p:nvSpPr>
            <p:cNvPr id="147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9" name="Rectangle 31"/>
          <p:cNvSpPr txBox="1"/>
          <p:nvPr/>
        </p:nvSpPr>
        <p:spPr>
          <a:xfrm>
            <a:off x="1474190" y="3899564"/>
            <a:ext cx="413480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494949"/>
                </a:solidFill>
              </a:defRPr>
            </a:lvl1pPr>
          </a:lstStyle>
          <a:p>
            <a:pPr/>
            <a:r>
              <a:t>train/test_user.csv</a:t>
            </a:r>
          </a:p>
        </p:txBody>
      </p:sp>
      <p:sp>
        <p:nvSpPr>
          <p:cNvPr id="150" name="Rectangle 31"/>
          <p:cNvSpPr txBox="1"/>
          <p:nvPr/>
        </p:nvSpPr>
        <p:spPr>
          <a:xfrm>
            <a:off x="1474190" y="645901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countries.csv</a:t>
            </a:r>
          </a:p>
        </p:txBody>
      </p:sp>
      <p:sp>
        <p:nvSpPr>
          <p:cNvPr id="151" name="Rectangle 31"/>
          <p:cNvSpPr txBox="1"/>
          <p:nvPr/>
        </p:nvSpPr>
        <p:spPr>
          <a:xfrm>
            <a:off x="1474190" y="901846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sessions.csv</a:t>
            </a:r>
          </a:p>
        </p:txBody>
      </p:sp>
      <p:sp>
        <p:nvSpPr>
          <p:cNvPr id="152" name="Rectangle 31"/>
          <p:cNvSpPr txBox="1"/>
          <p:nvPr/>
        </p:nvSpPr>
        <p:spPr>
          <a:xfrm>
            <a:off x="1474190" y="11577912"/>
            <a:ext cx="480779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age_gender_bkts.csv</a:t>
            </a:r>
          </a:p>
        </p:txBody>
      </p:sp>
      <p:sp>
        <p:nvSpPr>
          <p:cNvPr id="153" name="Rectangle 31"/>
          <p:cNvSpPr txBox="1"/>
          <p:nvPr/>
        </p:nvSpPr>
        <p:spPr>
          <a:xfrm>
            <a:off x="8828380" y="3890598"/>
            <a:ext cx="13761304" cy="686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400">
                <a:solidFill>
                  <a:srgbClr val="494949"/>
                </a:solidFill>
              </a:defRPr>
            </a:pPr>
            <a:r>
              <a:t>Attributi descrittivi riguardanti gli utenti che hanno già effettuato la loro prima prenotazione (età, sesso, tipo dispositivo utilizzato etc.).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Intervallo temporale: 01-01-2010 —&gt;  30-09-2014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Date di iscrizione e primo utilizzo</a:t>
            </a:r>
          </a:p>
          <a:p>
            <a:pPr marL="360947" indent="-360947">
              <a:buSzPct val="100000"/>
              <a:buChar char="•"/>
              <a:defRPr b="1" sz="3400">
                <a:solidFill>
                  <a:srgbClr val="494949"/>
                </a:solidFill>
              </a:defRPr>
            </a:pPr>
            <a:r>
              <a:t>Dati anagrafici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Dispositivi utilizzati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Canale di contatto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Variabile target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% NA ‘</a:t>
            </a:r>
            <a:r>
              <a:rPr i="1"/>
              <a:t>age’ </a:t>
            </a:r>
            <a:r>
              <a:t>: 42.41% </a:t>
            </a:r>
          </a:p>
        </p:txBody>
      </p:sp>
      <p:sp>
        <p:nvSpPr>
          <p:cNvPr id="154" name="Train: 213451 osservazioni - 16 variabili…"/>
          <p:cNvSpPr txBox="1"/>
          <p:nvPr/>
        </p:nvSpPr>
        <p:spPr>
          <a:xfrm>
            <a:off x="1458802" y="4558785"/>
            <a:ext cx="6376626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494949"/>
                </a:solidFill>
              </a:defRPr>
            </a:pPr>
            <a:r>
              <a:t>Train: 213451 osservazioni - 16 variabili</a:t>
            </a:r>
          </a:p>
          <a:p>
            <a:pPr>
              <a:defRPr sz="2800">
                <a:solidFill>
                  <a:srgbClr val="494949"/>
                </a:solidFill>
              </a:defRPr>
            </a:pPr>
            <a:r>
              <a:t>Test:  62096   osservazioni - 14 variabili</a:t>
            </a:r>
          </a:p>
        </p:txBody>
      </p:sp>
      <p:pic>
        <p:nvPicPr>
          <p:cNvPr id="155" name="Schermata 2020-05-19 alle 11.20.20.png" descr="Schermata 2020-05-19 alle 11.20.20.png"/>
          <p:cNvPicPr>
            <a:picLocks noChangeAspect="1"/>
          </p:cNvPicPr>
          <p:nvPr/>
        </p:nvPicPr>
        <p:blipFill>
          <a:blip r:embed="rId2">
            <a:extLst/>
          </a:blip>
          <a:srcRect l="0" t="0" r="50713" b="0"/>
          <a:stretch>
            <a:fillRect/>
          </a:stretch>
        </p:blipFill>
        <p:spPr>
          <a:xfrm>
            <a:off x="494483" y="3740893"/>
            <a:ext cx="873288" cy="95501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Gruppo"/>
          <p:cNvSpPr txBox="1"/>
          <p:nvPr/>
        </p:nvSpPr>
        <p:spPr>
          <a:xfrm>
            <a:off x="16580826" y="7430481"/>
            <a:ext cx="3617122" cy="54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900">
                <a:solidFill>
                  <a:srgbClr val="A7A7A7"/>
                </a:solidFill>
              </a:defRPr>
            </a:lvl1pPr>
          </a:lstStyle>
          <a:p>
            <a:pPr/>
            <a:r>
              <a:t>Distribuzione dell’età</a:t>
            </a:r>
          </a:p>
        </p:txBody>
      </p:sp>
      <p:sp>
        <p:nvSpPr>
          <p:cNvPr id="157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3/13</a:t>
            </a:r>
          </a:p>
        </p:txBody>
      </p:sp>
      <p:pic>
        <p:nvPicPr>
          <p:cNvPr id="158" name="age prima (1).png" descr="age prima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6719" y="7906855"/>
            <a:ext cx="8945336" cy="4662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6"/>
          <p:cNvSpPr txBox="1"/>
          <p:nvPr>
            <p:ph type="sldNum" sz="quarter" idx="2"/>
          </p:nvPr>
        </p:nvSpPr>
        <p:spPr>
          <a:xfrm>
            <a:off x="23905555" y="610540"/>
            <a:ext cx="33680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65" name="Group 1"/>
          <p:cNvGrpSpPr/>
          <p:nvPr/>
        </p:nvGrpSpPr>
        <p:grpSpPr>
          <a:xfrm>
            <a:off x="7037449" y="1173092"/>
            <a:ext cx="10296401" cy="2607116"/>
            <a:chOff x="0" y="0"/>
            <a:chExt cx="10296400" cy="2607114"/>
          </a:xfrm>
        </p:grpSpPr>
        <p:grpSp>
          <p:nvGrpSpPr>
            <p:cNvPr id="163" name="Group 4"/>
            <p:cNvGrpSpPr/>
            <p:nvPr/>
          </p:nvGrpSpPr>
          <p:grpSpPr>
            <a:xfrm>
              <a:off x="0" y="282123"/>
              <a:ext cx="10296401" cy="2324992"/>
              <a:chOff x="0" y="0"/>
              <a:chExt cx="10296400" cy="2324991"/>
            </a:xfrm>
          </p:grpSpPr>
          <p:sp>
            <p:nvSpPr>
              <p:cNvPr id="161" name="TextBox 33"/>
              <p:cNvSpPr/>
              <p:nvPr/>
            </p:nvSpPr>
            <p:spPr>
              <a:xfrm>
                <a:off x="0" y="0"/>
                <a:ext cx="10296401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ANALISI DATI</a:t>
                </a:r>
              </a:p>
            </p:txBody>
          </p:sp>
          <p:sp>
            <p:nvSpPr>
              <p:cNvPr id="162" name="TextBox 36"/>
              <p:cNvSpPr/>
              <p:nvPr/>
            </p:nvSpPr>
            <p:spPr>
              <a:xfrm>
                <a:off x="5148200" y="105499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DATI FORNITI DA AIRBNB</a:t>
                </a:r>
              </a:p>
            </p:txBody>
          </p:sp>
        </p:grpSp>
        <p:sp>
          <p:nvSpPr>
            <p:cNvPr id="164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6" name="Rectangle 31"/>
          <p:cNvSpPr txBox="1"/>
          <p:nvPr/>
        </p:nvSpPr>
        <p:spPr>
          <a:xfrm>
            <a:off x="1474190" y="3899564"/>
            <a:ext cx="413480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494949"/>
                </a:solidFill>
              </a:defRPr>
            </a:lvl1pPr>
          </a:lstStyle>
          <a:p>
            <a:pPr/>
            <a:r>
              <a:t>train/test_user.csv</a:t>
            </a:r>
          </a:p>
        </p:txBody>
      </p:sp>
      <p:sp>
        <p:nvSpPr>
          <p:cNvPr id="167" name="Rectangle 31"/>
          <p:cNvSpPr txBox="1"/>
          <p:nvPr/>
        </p:nvSpPr>
        <p:spPr>
          <a:xfrm>
            <a:off x="1474190" y="645901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countries.csv</a:t>
            </a:r>
          </a:p>
        </p:txBody>
      </p:sp>
      <p:sp>
        <p:nvSpPr>
          <p:cNvPr id="168" name="Rectangle 31"/>
          <p:cNvSpPr txBox="1"/>
          <p:nvPr/>
        </p:nvSpPr>
        <p:spPr>
          <a:xfrm>
            <a:off x="1474190" y="901846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sessions.csv</a:t>
            </a:r>
          </a:p>
        </p:txBody>
      </p:sp>
      <p:sp>
        <p:nvSpPr>
          <p:cNvPr id="169" name="Rectangle 31"/>
          <p:cNvSpPr txBox="1"/>
          <p:nvPr/>
        </p:nvSpPr>
        <p:spPr>
          <a:xfrm>
            <a:off x="1474190" y="11577912"/>
            <a:ext cx="480779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age_gender_bkts.csv</a:t>
            </a:r>
          </a:p>
        </p:txBody>
      </p:sp>
      <p:sp>
        <p:nvSpPr>
          <p:cNvPr id="170" name="Rectangle 31"/>
          <p:cNvSpPr txBox="1"/>
          <p:nvPr/>
        </p:nvSpPr>
        <p:spPr>
          <a:xfrm>
            <a:off x="8828380" y="3890598"/>
            <a:ext cx="13761304" cy="529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400">
                <a:solidFill>
                  <a:srgbClr val="494949"/>
                </a:solidFill>
              </a:defRPr>
            </a:pPr>
            <a:r>
              <a:t>Attributi descrittivi riguardanti gli utenti che hanno già effettuato la loro prima prenotazione (età, sesso, tipo dispositivo utilizzato etc.).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Intervallo temporale: 01-01-2010 —&gt;  30-09-2014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Date di iscrizione e primo utilizzo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Dati anagrafici</a:t>
            </a:r>
          </a:p>
          <a:p>
            <a:pPr marL="360947" indent="-360947">
              <a:buSzPct val="100000"/>
              <a:buChar char="•"/>
              <a:defRPr b="1" sz="3400">
                <a:solidFill>
                  <a:srgbClr val="494949"/>
                </a:solidFill>
              </a:defRPr>
            </a:pPr>
            <a:r>
              <a:t>Dispositivi utilizzati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Canale di contatto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Variabile target</a:t>
            </a:r>
          </a:p>
        </p:txBody>
      </p:sp>
      <p:sp>
        <p:nvSpPr>
          <p:cNvPr id="171" name="Train: 213451 osservazioni - 16 variabili…"/>
          <p:cNvSpPr txBox="1"/>
          <p:nvPr/>
        </p:nvSpPr>
        <p:spPr>
          <a:xfrm>
            <a:off x="1458802" y="4558785"/>
            <a:ext cx="6376626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494949"/>
                </a:solidFill>
              </a:defRPr>
            </a:pPr>
            <a:r>
              <a:t>Train: 213451 osservazioni - 16 variabili</a:t>
            </a:r>
          </a:p>
          <a:p>
            <a:pPr>
              <a:defRPr sz="2800">
                <a:solidFill>
                  <a:srgbClr val="494949"/>
                </a:solidFill>
              </a:defRPr>
            </a:pPr>
            <a:r>
              <a:t>Test:  62096   osservazioni - 14 variabili</a:t>
            </a:r>
          </a:p>
        </p:txBody>
      </p:sp>
      <p:pic>
        <p:nvPicPr>
          <p:cNvPr id="172" name="Schermata 2020-05-19 alle 11.20.20.png" descr="Schermata 2020-05-19 alle 11.20.20.png"/>
          <p:cNvPicPr>
            <a:picLocks noChangeAspect="1"/>
          </p:cNvPicPr>
          <p:nvPr/>
        </p:nvPicPr>
        <p:blipFill>
          <a:blip r:embed="rId2">
            <a:extLst/>
          </a:blip>
          <a:srcRect l="0" t="0" r="50713" b="0"/>
          <a:stretch>
            <a:fillRect/>
          </a:stretch>
        </p:blipFill>
        <p:spPr>
          <a:xfrm>
            <a:off x="494483" y="3740893"/>
            <a:ext cx="873288" cy="95501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3/13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6"/>
          <p:cNvSpPr txBox="1"/>
          <p:nvPr>
            <p:ph type="sldNum" sz="quarter" idx="2"/>
          </p:nvPr>
        </p:nvSpPr>
        <p:spPr>
          <a:xfrm>
            <a:off x="23905555" y="610540"/>
            <a:ext cx="33680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80" name="Group 1"/>
          <p:cNvGrpSpPr/>
          <p:nvPr/>
        </p:nvGrpSpPr>
        <p:grpSpPr>
          <a:xfrm>
            <a:off x="7037449" y="1173092"/>
            <a:ext cx="10296401" cy="2607116"/>
            <a:chOff x="0" y="0"/>
            <a:chExt cx="10296400" cy="2607114"/>
          </a:xfrm>
        </p:grpSpPr>
        <p:grpSp>
          <p:nvGrpSpPr>
            <p:cNvPr id="178" name="Group 4"/>
            <p:cNvGrpSpPr/>
            <p:nvPr/>
          </p:nvGrpSpPr>
          <p:grpSpPr>
            <a:xfrm>
              <a:off x="0" y="282123"/>
              <a:ext cx="10296401" cy="2324992"/>
              <a:chOff x="0" y="0"/>
              <a:chExt cx="10296400" cy="2324991"/>
            </a:xfrm>
          </p:grpSpPr>
          <p:sp>
            <p:nvSpPr>
              <p:cNvPr id="176" name="TextBox 33"/>
              <p:cNvSpPr/>
              <p:nvPr/>
            </p:nvSpPr>
            <p:spPr>
              <a:xfrm>
                <a:off x="0" y="0"/>
                <a:ext cx="10296401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ANALISI DATI</a:t>
                </a:r>
              </a:p>
            </p:txBody>
          </p:sp>
          <p:sp>
            <p:nvSpPr>
              <p:cNvPr id="177" name="TextBox 36"/>
              <p:cNvSpPr/>
              <p:nvPr/>
            </p:nvSpPr>
            <p:spPr>
              <a:xfrm>
                <a:off x="5148200" y="105499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DATI FORNITI DA AIRBNB</a:t>
                </a:r>
              </a:p>
            </p:txBody>
          </p:sp>
        </p:grpSp>
        <p:sp>
          <p:nvSpPr>
            <p:cNvPr id="179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1" name="Rectangle 31"/>
          <p:cNvSpPr txBox="1"/>
          <p:nvPr/>
        </p:nvSpPr>
        <p:spPr>
          <a:xfrm>
            <a:off x="1474190" y="3899564"/>
            <a:ext cx="413480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494949"/>
                </a:solidFill>
              </a:defRPr>
            </a:lvl1pPr>
          </a:lstStyle>
          <a:p>
            <a:pPr/>
            <a:r>
              <a:t>train/test_user.csv</a:t>
            </a:r>
          </a:p>
        </p:txBody>
      </p:sp>
      <p:sp>
        <p:nvSpPr>
          <p:cNvPr id="182" name="Rectangle 31"/>
          <p:cNvSpPr txBox="1"/>
          <p:nvPr/>
        </p:nvSpPr>
        <p:spPr>
          <a:xfrm>
            <a:off x="1474190" y="645901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countries.csv</a:t>
            </a:r>
          </a:p>
        </p:txBody>
      </p:sp>
      <p:sp>
        <p:nvSpPr>
          <p:cNvPr id="183" name="Rectangle 31"/>
          <p:cNvSpPr txBox="1"/>
          <p:nvPr/>
        </p:nvSpPr>
        <p:spPr>
          <a:xfrm>
            <a:off x="1474190" y="901846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sessions.csv</a:t>
            </a:r>
          </a:p>
        </p:txBody>
      </p:sp>
      <p:sp>
        <p:nvSpPr>
          <p:cNvPr id="184" name="Rectangle 31"/>
          <p:cNvSpPr txBox="1"/>
          <p:nvPr/>
        </p:nvSpPr>
        <p:spPr>
          <a:xfrm>
            <a:off x="1474190" y="11577912"/>
            <a:ext cx="480779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age_gender_bkts.csv</a:t>
            </a:r>
          </a:p>
        </p:txBody>
      </p:sp>
      <p:sp>
        <p:nvSpPr>
          <p:cNvPr id="185" name="Rectangle 31"/>
          <p:cNvSpPr txBox="1"/>
          <p:nvPr/>
        </p:nvSpPr>
        <p:spPr>
          <a:xfrm>
            <a:off x="8828380" y="3890598"/>
            <a:ext cx="13761304" cy="686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400">
                <a:solidFill>
                  <a:srgbClr val="494949"/>
                </a:solidFill>
              </a:defRPr>
            </a:pPr>
            <a:r>
              <a:t>Attributi descrittivi riguardanti gli utenti che hanno già effettuato la loro prima prenotazione (età, sesso, tipo dispositivo utilizzato etc.).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Intervallo temporale: 01-01-2010 —&gt;  30-09-2014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Date di iscrizione e primo utilizzo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Dati anagrafici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Dispositivi utilizzati</a:t>
            </a:r>
          </a:p>
          <a:p>
            <a:pPr marL="360947" indent="-360947">
              <a:buSzPct val="100000"/>
              <a:buChar char="•"/>
              <a:defRPr b="1" sz="3400">
                <a:solidFill>
                  <a:srgbClr val="494949"/>
                </a:solidFill>
              </a:defRPr>
            </a:pPr>
            <a:r>
              <a:t>Canale di contatto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Variabile target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% NA </a:t>
            </a:r>
            <a:r>
              <a:rPr i="1"/>
              <a:t>'first_affiliate_tracked’ </a:t>
            </a:r>
            <a:r>
              <a:t>: 2.28 %</a:t>
            </a:r>
          </a:p>
        </p:txBody>
      </p:sp>
      <p:sp>
        <p:nvSpPr>
          <p:cNvPr id="186" name="Train: 213451 osservazioni - 16 variabili…"/>
          <p:cNvSpPr txBox="1"/>
          <p:nvPr/>
        </p:nvSpPr>
        <p:spPr>
          <a:xfrm>
            <a:off x="1458802" y="4558785"/>
            <a:ext cx="6376626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494949"/>
                </a:solidFill>
              </a:defRPr>
            </a:pPr>
            <a:r>
              <a:t>Train: 213451 osservazioni - 16 variabili</a:t>
            </a:r>
          </a:p>
          <a:p>
            <a:pPr>
              <a:defRPr sz="2800">
                <a:solidFill>
                  <a:srgbClr val="494949"/>
                </a:solidFill>
              </a:defRPr>
            </a:pPr>
            <a:r>
              <a:t>Test:  62096   osservazioni - 14 variabili</a:t>
            </a:r>
          </a:p>
        </p:txBody>
      </p:sp>
      <p:pic>
        <p:nvPicPr>
          <p:cNvPr id="187" name="Schermata 2020-05-19 alle 11.20.20.png" descr="Schermata 2020-05-19 alle 11.20.20.png"/>
          <p:cNvPicPr>
            <a:picLocks noChangeAspect="1"/>
          </p:cNvPicPr>
          <p:nvPr/>
        </p:nvPicPr>
        <p:blipFill>
          <a:blip r:embed="rId2">
            <a:extLst/>
          </a:blip>
          <a:srcRect l="0" t="0" r="50713" b="0"/>
          <a:stretch>
            <a:fillRect/>
          </a:stretch>
        </p:blipFill>
        <p:spPr>
          <a:xfrm>
            <a:off x="494483" y="3740893"/>
            <a:ext cx="873288" cy="95501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3/13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6"/>
          <p:cNvSpPr txBox="1"/>
          <p:nvPr>
            <p:ph type="sldNum" sz="quarter" idx="2"/>
          </p:nvPr>
        </p:nvSpPr>
        <p:spPr>
          <a:xfrm>
            <a:off x="23905555" y="610540"/>
            <a:ext cx="33680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95" name="Group 1"/>
          <p:cNvGrpSpPr/>
          <p:nvPr/>
        </p:nvGrpSpPr>
        <p:grpSpPr>
          <a:xfrm>
            <a:off x="7037449" y="1173092"/>
            <a:ext cx="10296401" cy="2607116"/>
            <a:chOff x="0" y="0"/>
            <a:chExt cx="10296400" cy="2607114"/>
          </a:xfrm>
        </p:grpSpPr>
        <p:grpSp>
          <p:nvGrpSpPr>
            <p:cNvPr id="193" name="Group 4"/>
            <p:cNvGrpSpPr/>
            <p:nvPr/>
          </p:nvGrpSpPr>
          <p:grpSpPr>
            <a:xfrm>
              <a:off x="0" y="282123"/>
              <a:ext cx="10296401" cy="2324992"/>
              <a:chOff x="0" y="0"/>
              <a:chExt cx="10296400" cy="2324991"/>
            </a:xfrm>
          </p:grpSpPr>
          <p:sp>
            <p:nvSpPr>
              <p:cNvPr id="191" name="TextBox 33"/>
              <p:cNvSpPr/>
              <p:nvPr/>
            </p:nvSpPr>
            <p:spPr>
              <a:xfrm>
                <a:off x="0" y="0"/>
                <a:ext cx="10296401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6000">
                    <a:solidFill>
                      <a:srgbClr val="494949"/>
                    </a:solidFill>
                  </a:defRPr>
                </a:lvl1pPr>
              </a:lstStyle>
              <a:p>
                <a:pPr/>
                <a:r>
                  <a:t>ANALISI DATI</a:t>
                </a:r>
              </a:p>
            </p:txBody>
          </p:sp>
          <p:sp>
            <p:nvSpPr>
              <p:cNvPr id="192" name="TextBox 36"/>
              <p:cNvSpPr/>
              <p:nvPr/>
            </p:nvSpPr>
            <p:spPr>
              <a:xfrm>
                <a:off x="5148200" y="105499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pc="300" sz="2000"/>
                </a:lvl1pPr>
              </a:lstStyle>
              <a:p>
                <a:pPr/>
                <a:r>
                  <a:t>DATI FORNITI DA AIRBNB</a:t>
                </a:r>
              </a:p>
            </p:txBody>
          </p:sp>
        </p:grpSp>
        <p:sp>
          <p:nvSpPr>
            <p:cNvPr id="194" name="Rectangle 5"/>
            <p:cNvSpPr/>
            <p:nvPr/>
          </p:nvSpPr>
          <p:spPr>
            <a:xfrm>
              <a:off x="4815891" y="0"/>
              <a:ext cx="664619" cy="76975"/>
            </a:xfrm>
            <a:prstGeom prst="rect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6" name="Rectangle 31"/>
          <p:cNvSpPr txBox="1"/>
          <p:nvPr/>
        </p:nvSpPr>
        <p:spPr>
          <a:xfrm>
            <a:off x="1474190" y="3899564"/>
            <a:ext cx="4134809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494949"/>
                </a:solidFill>
              </a:defRPr>
            </a:lvl1pPr>
          </a:lstStyle>
          <a:p>
            <a:pPr/>
            <a:r>
              <a:t>train/test_user.csv</a:t>
            </a:r>
          </a:p>
        </p:txBody>
      </p:sp>
      <p:sp>
        <p:nvSpPr>
          <p:cNvPr id="197" name="Rectangle 31"/>
          <p:cNvSpPr txBox="1"/>
          <p:nvPr/>
        </p:nvSpPr>
        <p:spPr>
          <a:xfrm>
            <a:off x="1474190" y="645901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countries.csv</a:t>
            </a:r>
          </a:p>
        </p:txBody>
      </p:sp>
      <p:sp>
        <p:nvSpPr>
          <p:cNvPr id="198" name="Rectangle 31"/>
          <p:cNvSpPr txBox="1"/>
          <p:nvPr/>
        </p:nvSpPr>
        <p:spPr>
          <a:xfrm>
            <a:off x="1474190" y="9018463"/>
            <a:ext cx="37361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sessions.csv</a:t>
            </a:r>
          </a:p>
        </p:txBody>
      </p:sp>
      <p:sp>
        <p:nvSpPr>
          <p:cNvPr id="199" name="Rectangle 31"/>
          <p:cNvSpPr txBox="1"/>
          <p:nvPr/>
        </p:nvSpPr>
        <p:spPr>
          <a:xfrm>
            <a:off x="1474190" y="11577912"/>
            <a:ext cx="480779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age_gender_bkts.csv</a:t>
            </a:r>
          </a:p>
        </p:txBody>
      </p:sp>
      <p:sp>
        <p:nvSpPr>
          <p:cNvPr id="200" name="Rectangle 31"/>
          <p:cNvSpPr txBox="1"/>
          <p:nvPr/>
        </p:nvSpPr>
        <p:spPr>
          <a:xfrm>
            <a:off x="8828380" y="3890598"/>
            <a:ext cx="13761304" cy="529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400">
                <a:solidFill>
                  <a:srgbClr val="494949"/>
                </a:solidFill>
              </a:defRPr>
            </a:pPr>
            <a:r>
              <a:t>Attributi descrittivi riguardanti gli utenti che hanno già effettuato la loro prima prenotazione (età, sesso, tipo dispositivo utilizzato etc.).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>
              <a:defRPr sz="3400">
                <a:solidFill>
                  <a:srgbClr val="494949"/>
                </a:solidFill>
              </a:defRPr>
            </a:pPr>
            <a:r>
              <a:t>Intervallo temporale: 01-01-2010 —&gt;  30-09-2014</a:t>
            </a:r>
          </a:p>
          <a:p>
            <a:pPr>
              <a:defRPr sz="3400">
                <a:solidFill>
                  <a:srgbClr val="494949"/>
                </a:solidFill>
              </a:defRPr>
            </a:pP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Date di iscrizione e primo utilizzo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Dati anagrafici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Dispositivi utilizzati</a:t>
            </a:r>
          </a:p>
          <a:p>
            <a:pPr marL="360947" indent="-360947">
              <a:buSzPct val="100000"/>
              <a:buChar char="•"/>
              <a:defRPr sz="3400">
                <a:solidFill>
                  <a:srgbClr val="494949"/>
                </a:solidFill>
              </a:defRPr>
            </a:pPr>
            <a:r>
              <a:t>Canale di contatto</a:t>
            </a:r>
          </a:p>
          <a:p>
            <a:pPr marL="360947" indent="-360947">
              <a:buSzPct val="100000"/>
              <a:buChar char="•"/>
              <a:defRPr b="1" sz="3400">
                <a:solidFill>
                  <a:srgbClr val="494949"/>
                </a:solidFill>
              </a:defRPr>
            </a:pPr>
            <a:r>
              <a:t>Variabile target</a:t>
            </a:r>
          </a:p>
        </p:txBody>
      </p:sp>
      <p:sp>
        <p:nvSpPr>
          <p:cNvPr id="201" name="Train: 213451 osservazioni - 16 variabili…"/>
          <p:cNvSpPr txBox="1"/>
          <p:nvPr/>
        </p:nvSpPr>
        <p:spPr>
          <a:xfrm>
            <a:off x="1458802" y="4558785"/>
            <a:ext cx="6376626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494949"/>
                </a:solidFill>
              </a:defRPr>
            </a:pPr>
            <a:r>
              <a:t>Train: 213451 osservazioni - 16 variabili</a:t>
            </a:r>
          </a:p>
          <a:p>
            <a:pPr>
              <a:defRPr sz="2800">
                <a:solidFill>
                  <a:srgbClr val="494949"/>
                </a:solidFill>
              </a:defRPr>
            </a:pPr>
            <a:r>
              <a:t>Test:  62096   osservazioni - 14 variabili</a:t>
            </a:r>
          </a:p>
        </p:txBody>
      </p:sp>
      <p:pic>
        <p:nvPicPr>
          <p:cNvPr id="202" name="Schermata 2020-05-19 alle 11.20.20.png" descr="Schermata 2020-05-19 alle 11.20.20.png"/>
          <p:cNvPicPr>
            <a:picLocks noChangeAspect="1"/>
          </p:cNvPicPr>
          <p:nvPr/>
        </p:nvPicPr>
        <p:blipFill>
          <a:blip r:embed="rId2">
            <a:extLst/>
          </a:blip>
          <a:srcRect l="0" t="0" r="50713" b="0"/>
          <a:stretch>
            <a:fillRect/>
          </a:stretch>
        </p:blipFill>
        <p:spPr>
          <a:xfrm>
            <a:off x="494483" y="3740893"/>
            <a:ext cx="873288" cy="95501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Rectangle 31"/>
          <p:cNvSpPr txBox="1"/>
          <p:nvPr/>
        </p:nvSpPr>
        <p:spPr>
          <a:xfrm>
            <a:off x="17225602" y="7707135"/>
            <a:ext cx="3645334" cy="54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900">
                <a:solidFill>
                  <a:srgbClr val="A7A7A7"/>
                </a:solidFill>
              </a:defRPr>
            </a:lvl1pPr>
          </a:lstStyle>
          <a:p>
            <a:pPr/>
            <a:r>
              <a:t>Paesi di destinazione</a:t>
            </a:r>
          </a:p>
        </p:txBody>
      </p:sp>
      <p:sp>
        <p:nvSpPr>
          <p:cNvPr id="204" name="Rectangle 31"/>
          <p:cNvSpPr txBox="1"/>
          <p:nvPr/>
        </p:nvSpPr>
        <p:spPr>
          <a:xfrm>
            <a:off x="22140178" y="12856826"/>
            <a:ext cx="196532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94949"/>
                </a:solidFill>
              </a:defRPr>
            </a:lvl1pPr>
          </a:lstStyle>
          <a:p>
            <a:pPr/>
            <a:r>
              <a:t>3/13</a:t>
            </a:r>
          </a:p>
        </p:txBody>
      </p:sp>
      <p:pic>
        <p:nvPicPr>
          <p:cNvPr id="205" name="country destination.png" descr="country destin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60432" y="8195891"/>
            <a:ext cx="8975675" cy="4547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81586 -0.269154" origin="layout" pathEditMode="relative">
                                      <p:cBhvr>
                                        <p:cTn id="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with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" fill="hold"/>
                                        <p:tgtEl>
                                          <p:spTgt spid="205"/>
                                        </p:tgtEl>
                                      </p:cBhvr>
                                      <p:by x="237743" y="23774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FFFFFF"/>
      </a:dk1>
      <a:lt1>
        <a:srgbClr val="999999"/>
      </a:lt1>
      <a:dk2>
        <a:srgbClr val="A7A7A7"/>
      </a:dk2>
      <a:lt2>
        <a:srgbClr val="535353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99999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99999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99999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99999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