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75863" cy="7562850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webPr allowPng="1" organizeInFolders="0" useLongFilenames="0" imgSz="1024x768" encoding="macintosh"/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08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fld id="{630317BB-1A4A-C94D-BDC4-8D41026E4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505C3-726F-9243-9FA6-A5BF6523AF2E}" type="slidenum">
              <a:rPr lang="en-US"/>
              <a:pPr/>
              <a:t>1</a:t>
            </a:fld>
            <a:endParaRPr 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8D8CC3-9ECA-9E46-8161-C4E4BA54673B}" type="slidenum">
              <a:rPr lang="en-US"/>
              <a:pPr/>
              <a:t>10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628F14-E082-6345-934D-6561E594E451}" type="slidenum">
              <a:rPr lang="en-US"/>
              <a:pPr/>
              <a:t>11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859F5B-866C-AC4A-A415-B4E4631AD8C5}" type="slidenum">
              <a:rPr lang="en-US"/>
              <a:pPr/>
              <a:t>12</a:t>
            </a:fld>
            <a:endParaRPr lang="en-US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D94EBB-A7E7-DC40-9E58-6226153C2C07}" type="slidenum">
              <a:rPr lang="en-US"/>
              <a:pPr/>
              <a:t>13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0E4284-C47A-1C4E-8B21-19C7B125CB4D}" type="slidenum">
              <a:rPr lang="en-US"/>
              <a:pPr/>
              <a:t>14</a:t>
            </a:fld>
            <a:endParaRPr lang="en-U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78EADB-9EBF-6244-B235-AF4F84C37A9D}" type="slidenum">
              <a:rPr lang="en-US"/>
              <a:pPr/>
              <a:t>15</a:t>
            </a:fld>
            <a:endParaRPr lang="en-US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6BE866-FA7D-334D-A220-73ACEDA57949}" type="slidenum">
              <a:rPr lang="en-US"/>
              <a:pPr/>
              <a:t>16</a:t>
            </a:fld>
            <a:endParaRPr lang="en-U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1DAF0A-8620-CE44-9E1E-1E8A6DEEA5C7}" type="slidenum">
              <a:rPr lang="en-US"/>
              <a:pPr/>
              <a:t>17</a:t>
            </a:fld>
            <a:endParaRPr 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3AAE5C-F6BF-1B4A-BA38-E0AEA278B2A2}" type="slidenum">
              <a:rPr lang="en-US"/>
              <a:pPr/>
              <a:t>18</a:t>
            </a:fld>
            <a:endParaRPr lang="en-US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1151D1-E3CB-854D-BAD8-561F6E226A39}" type="slidenum">
              <a:rPr lang="en-US"/>
              <a:pPr/>
              <a:t>19</a:t>
            </a:fld>
            <a:endParaRPr lang="en-U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6874CE-9463-DF4A-A572-35BBD6D350ED}" type="slidenum">
              <a:rPr lang="en-US"/>
              <a:pPr/>
              <a:t>2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2F99D6-2D56-2F40-A6C3-134932901A9D}" type="slidenum">
              <a:rPr lang="en-US"/>
              <a:pPr/>
              <a:t>20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DED769-1C6A-6E4B-B8C4-15AC70D9B56F}" type="slidenum">
              <a:rPr lang="en-US"/>
              <a:pPr/>
              <a:t>21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7C6B91-6E5D-474B-85C0-5BE4E6973F77}" type="slidenum">
              <a:rPr lang="en-US"/>
              <a:pPr/>
              <a:t>3</a:t>
            </a:fld>
            <a:endParaRPr lang="en-US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3CBFD-3A2F-8245-B79B-D8D4755754D8}" type="slidenum">
              <a:rPr lang="en-US"/>
              <a:pPr/>
              <a:t>4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431AA2-E325-2E40-84B0-DD828CB959CD}" type="slidenum">
              <a:rPr lang="en-US"/>
              <a:pPr/>
              <a:t>5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17A8F7-9073-9E4B-A1F9-C5A065519588}" type="slidenum">
              <a:rPr lang="en-US"/>
              <a:pPr/>
              <a:t>6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398221-925A-5944-A9F0-DD5B9B122F7D}" type="slidenum">
              <a:rPr lang="en-US"/>
              <a:pPr/>
              <a:t>7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E7D537-7BFB-DD44-98AE-1B0DBA723B17}" type="slidenum">
              <a:rPr lang="en-US"/>
              <a:pPr/>
              <a:t>8</a:t>
            </a:fld>
            <a:endParaRPr lang="en-US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408CBF-3CB1-8444-93BD-B2DED4DAB4B8}" type="slidenum">
              <a:rPr lang="en-US"/>
              <a:pPr/>
              <a:t>9</a:t>
            </a:fld>
            <a:endParaRPr lang="en-US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9B366-F23A-464D-8C76-929E1201D8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0FDC7B-2F02-294C-9821-6AAA0CD5C9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6363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6363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E8F00C-8D19-AE47-99AD-DF362CF3B2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6212" cy="1258888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9750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6463" y="6889750"/>
            <a:ext cx="3190875" cy="5175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4713" y="6889750"/>
            <a:ext cx="2344737" cy="517525"/>
          </a:xfrm>
        </p:spPr>
        <p:txBody>
          <a:bodyPr/>
          <a:lstStyle>
            <a:lvl1pPr>
              <a:defRPr smtClean="0"/>
            </a:lvl1pPr>
          </a:lstStyle>
          <a:p>
            <a:fld id="{86E75184-4B3C-7D4A-AE25-414FA830EB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B82108-6076-894F-84B8-17E5A7D216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576F38-BD4B-534F-8479-59ABF3047E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6112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70063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400A95-038E-A549-AC22-8718B749E9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626A52-6327-4B4A-B760-7D0CF9901E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16803E0-69E0-F348-BB03-4C24734ED5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9362A10-2452-C542-A01B-4E126DF3A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5D50899-F403-F043-8CC5-700F3647E3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A4A51-906F-0742-B538-D53DB99B25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70063"/>
            <a:ext cx="9066212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9750"/>
            <a:ext cx="234473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0875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473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fld id="{D012B7F5-C254-7742-A978-71069340F5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mailto:p.mottadelli@sourcesense.com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nterop@apache.org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531813" y="1936750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  <a:hlinkClick r:id="rId3"/>
              </a:rPr>
              <a:t>interop@apache.org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028950" y="3886200"/>
            <a:ext cx="4057650" cy="1538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240" rIns="90000" bIns="45000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Paolo Mottadelli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ea typeface="Arial Unicode MS" charset="0"/>
              <a:cs typeface="Arial Unicode MS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  <a:ea typeface="Arial Unicode MS" charset="0"/>
                <a:cs typeface="Arial Unicode MS" charset="0"/>
                <a:hlinkClick r:id="rId4"/>
              </a:rPr>
              <a:t>p.mottadelli@sourcesense.com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ea typeface="Arial Unicode MS" charset="0"/>
              <a:cs typeface="Arial Unicode MS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http://www.sourcesense.com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Apache for Interoperability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03238" y="1770063"/>
            <a:ext cx="9069387" cy="4991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080" rIns="0" bIns="0">
            <a:prstTxWarp prst="textNoShape">
              <a:avLst/>
            </a:prstTxWarp>
          </a:bodyPr>
          <a:lstStyle/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Collaboration</a:t>
            </a:r>
          </a:p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Transparency</a:t>
            </a:r>
          </a:p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Neutrality</a:t>
            </a:r>
          </a:p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Faith to standards</a:t>
            </a:r>
          </a:p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High quality</a:t>
            </a:r>
          </a:p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Reference implementations</a:t>
            </a:r>
          </a:p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TCKs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971800"/>
            <a:ext cx="9069388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Some ASF projects for interop </a:t>
            </a:r>
          </a:p>
        </p:txBody>
      </p:sp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914400"/>
            <a:ext cx="3657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685800"/>
            <a:ext cx="17526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5629275"/>
            <a:ext cx="1090613" cy="771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5715000"/>
            <a:ext cx="2514600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00600" y="5486400"/>
            <a:ext cx="22860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Some Interop ASF projects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70063"/>
            <a:ext cx="9069387" cy="4991100"/>
          </a:xfrm>
          <a:ln/>
        </p:spPr>
        <p:txBody>
          <a:bodyPr/>
          <a:lstStyle/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u="sng"/>
              <a:t>Apache Stonehenge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/>
              <a:t>Apache QPID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/>
              <a:t>Apache Axis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u="sng"/>
              <a:t>Apache POI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/>
              <a:t>(some) Reference Implementations</a:t>
            </a:r>
          </a:p>
          <a:p>
            <a:pPr marL="862013" lvl="1" indent="-322263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/>
              <a:t>Apache Pluto: Java Portlet Specification (JSR-268)</a:t>
            </a:r>
          </a:p>
          <a:p>
            <a:pPr marL="862013" lvl="1" indent="-322263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/>
              <a:t>Apache Tomcat: Java Servet Container &amp; JSP</a:t>
            </a:r>
          </a:p>
          <a:p>
            <a:pPr marL="862013" lvl="1" indent="-322263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u="sng"/>
              <a:t>Apache Jackrabbit</a:t>
            </a:r>
            <a:r>
              <a:rPr lang="en-US"/>
              <a:t>: JCR (JSR-170)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9069388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Apache POI</a:t>
            </a:r>
          </a:p>
        </p:txBody>
      </p:sp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3429000"/>
            <a:ext cx="274320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What is Apache POI ?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70063"/>
            <a:ext cx="9069387" cy="4991100"/>
          </a:xfrm>
          <a:prstGeom prst="rect">
            <a:avLst/>
          </a:prstGeom>
          <a:noFill/>
          <a:ln/>
        </p:spPr>
        <p:txBody>
          <a:bodyPr lIns="0" tIns="28080" rIns="0" bIns="0" anchor="ctr">
            <a:prstTxWarp prst="textNoShape">
              <a:avLst/>
            </a:prstTxWarp>
          </a:bodyPr>
          <a:lstStyle/>
          <a:p>
            <a:pPr marL="0" indent="0" algn="ctr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Apache top level project for developing pure Java ports of file formats based on Microsoft's OLE2 Compound Document Format,</a:t>
            </a:r>
          </a:p>
          <a:p>
            <a:pPr marL="0" indent="0" algn="ctr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/>
          </a:p>
          <a:p>
            <a:pPr marL="0" indent="0" algn="ctr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 and now for Office Open XML format.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POI modules (1)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70063"/>
            <a:ext cx="9069387" cy="4991100"/>
          </a:xfrm>
          <a:prstGeom prst="rect">
            <a:avLst/>
          </a:prstGeom>
          <a:noFill/>
          <a:ln/>
        </p:spPr>
        <p:txBody>
          <a:bodyPr lIns="0" tIns="28080" rIns="0" bIns="0" anchor="ctr">
            <a:prstTxWarp prst="textNoShape">
              <a:avLst/>
            </a:prstTxWarp>
          </a:bodyPr>
          <a:lstStyle/>
          <a:p>
            <a:pPr marL="0" indent="0" algn="ctr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Different sets of APIs:</a:t>
            </a:r>
          </a:p>
          <a:p>
            <a:pPr marL="0" indent="0" algn="ctr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/>
          </a:p>
          <a:p>
            <a:pPr marL="0" indent="0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 </a:t>
            </a:r>
            <a:r>
              <a:rPr lang="en-GB" b="1"/>
              <a:t>POIFS</a:t>
            </a:r>
            <a:r>
              <a:rPr lang="en-GB"/>
              <a:t>: reading and writing Office Documents</a:t>
            </a:r>
          </a:p>
          <a:p>
            <a:pPr marL="0" indent="0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 </a:t>
            </a:r>
            <a:r>
              <a:rPr lang="en-GB" b="1"/>
              <a:t>HSSF</a:t>
            </a:r>
            <a:r>
              <a:rPr lang="en-GB"/>
              <a:t>: r/w Excel spreadsheets</a:t>
            </a:r>
          </a:p>
          <a:p>
            <a:pPr marL="0" indent="0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 </a:t>
            </a:r>
            <a:r>
              <a:rPr lang="en-GB" b="1"/>
              <a:t>HWPF</a:t>
            </a:r>
            <a:r>
              <a:rPr lang="en-GB"/>
              <a:t>: r/w Word documents</a:t>
            </a:r>
          </a:p>
          <a:p>
            <a:pPr marL="0" indent="0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 </a:t>
            </a:r>
            <a:r>
              <a:rPr lang="en-GB" b="1"/>
              <a:t>HSLF</a:t>
            </a:r>
            <a:r>
              <a:rPr lang="en-GB"/>
              <a:t>: r/w Power Point presentations</a:t>
            </a:r>
          </a:p>
          <a:p>
            <a:pPr marL="0" indent="0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 </a:t>
            </a:r>
            <a:r>
              <a:rPr lang="en-GB" b="1"/>
              <a:t>HPSF</a:t>
            </a:r>
            <a:r>
              <a:rPr lang="en-GB"/>
              <a:t>: r/w property sets</a:t>
            </a: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POI modules (2)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70063"/>
            <a:ext cx="9069387" cy="4991100"/>
          </a:xfrm>
          <a:prstGeom prst="rect">
            <a:avLst/>
          </a:prstGeom>
          <a:noFill/>
          <a:ln/>
        </p:spPr>
        <p:txBody>
          <a:bodyPr lIns="0" tIns="28080" rIns="0" bIns="0" anchor="ctr">
            <a:prstTxWarp prst="textNoShape">
              <a:avLst/>
            </a:prstTxWarp>
          </a:bodyPr>
          <a:lstStyle/>
          <a:p>
            <a:pPr marL="0" indent="0" algn="ctr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Support for Office Open XML format:</a:t>
            </a:r>
          </a:p>
          <a:p>
            <a:pPr marL="0" indent="0" algn="ctr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/>
          </a:p>
          <a:p>
            <a:pPr marL="0" indent="0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 </a:t>
            </a:r>
            <a:r>
              <a:rPr lang="en-GB" b="1"/>
              <a:t>XSSF</a:t>
            </a:r>
            <a:r>
              <a:rPr lang="en-GB"/>
              <a:t>: r/w OXML Excel Spreadsheets</a:t>
            </a:r>
          </a:p>
          <a:p>
            <a:pPr marL="0" indent="0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 </a:t>
            </a:r>
            <a:r>
              <a:rPr lang="en-GB" b="1"/>
              <a:t>XSLF</a:t>
            </a:r>
            <a:r>
              <a:rPr lang="en-GB"/>
              <a:t>: r/w OXML Power Point Presentations</a:t>
            </a:r>
          </a:p>
          <a:p>
            <a:pPr marL="0" indent="0" hangingPunct="1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 </a:t>
            </a:r>
            <a:r>
              <a:rPr lang="en-GB" b="1"/>
              <a:t>XWPF</a:t>
            </a:r>
            <a:r>
              <a:rPr lang="en-GB"/>
              <a:t>: r/w OXML Word Documents</a:t>
            </a:r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OOXML dev status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70063"/>
            <a:ext cx="9069387" cy="4991100"/>
          </a:xfrm>
          <a:ln/>
        </p:spPr>
        <p:txBody>
          <a:bodyPr/>
          <a:lstStyle/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/>
              <a:t>XSSF module : FINAL status (in POI-3.5)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/>
              <a:t>XWPF module : DRAFT status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/>
              <a:t>XSLF module : not covered yet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HSSF &amp; XSSF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70063"/>
            <a:ext cx="9069387" cy="4991100"/>
          </a:xfrm>
          <a:ln/>
        </p:spPr>
        <p:txBody>
          <a:bodyPr/>
          <a:lstStyle/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/>
              <a:t>Common User Model (DOM-like) interface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/>
              <a:t>User Model based on the existing HSSF one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/>
              <a:t>Using OpenXML4J and SAX to do event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XSSF Usermodel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70063"/>
            <a:ext cx="9069387" cy="4991100"/>
          </a:xfrm>
          <a:ln/>
        </p:spPr>
        <p:txBody>
          <a:bodyPr/>
          <a:lstStyle/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/>
              <a:t>Workbook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/>
              <a:t>A Workbook holds a Sheet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/>
              <a:t>A Sheet contains Rows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/>
              <a:t>A Row contains cells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/>
              <a:t>From a Cell get Content and others</a:t>
            </a: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Agenda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70063"/>
            <a:ext cx="9069387" cy="4991100"/>
          </a:xfrm>
          <a:ln/>
        </p:spPr>
        <p:txBody>
          <a:bodyPr/>
          <a:lstStyle/>
          <a:p>
            <a:pPr marL="0" indent="0">
              <a:buSzPct val="45000"/>
              <a:buFont typeface="Wingdings" charset="2"/>
              <a:buChar char="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/>
              <a:t>  Apache Software Foundation (ASF)</a:t>
            </a:r>
          </a:p>
          <a:p>
            <a:pPr marL="0" indent="0">
              <a:buSzPct val="45000"/>
              <a:buFont typeface="Wingdings" charset="2"/>
              <a:buChar char="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/>
              <a:t>  Interoperability @ ASF</a:t>
            </a:r>
          </a:p>
          <a:p>
            <a:pPr marL="0" indent="0">
              <a:buSzPct val="45000"/>
              <a:buFont typeface="Wingdings" charset="2"/>
              <a:buChar char="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/>
              <a:t>  Some ASF projects for interoperability</a:t>
            </a:r>
          </a:p>
          <a:p>
            <a:pPr marL="0" indent="0">
              <a:buSzPct val="45000"/>
              <a:buFont typeface="Wingdings" charset="2"/>
              <a:buChar char="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/>
              <a:t>  Apache POI</a:t>
            </a:r>
          </a:p>
          <a:p>
            <a:pPr marL="0" indent="0">
              <a:buSzPct val="45000"/>
              <a:buFont typeface="Wingdings" charset="2"/>
              <a:buChar char="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/>
              <a:t>  Demo</a:t>
            </a: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Common HSSF &amp; XSSF access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814513"/>
            <a:ext cx="9069387" cy="4900612"/>
          </a:xfrm>
          <a:prstGeom prst="rect">
            <a:avLst/>
          </a:prstGeom>
          <a:noFill/>
          <a:ln/>
        </p:spPr>
        <p:txBody>
          <a:bodyPr lIns="0" tIns="28080" rIns="0" bIns="0" anchor="ctr">
            <a:prstTxWarp prst="textNoShape">
              <a:avLst/>
            </a:prstTxWarp>
          </a:bodyPr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/>
              <a:t>org.apache.poi.ss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  <a:p>
            <a:pPr marL="0" indent="0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/>
          </a:p>
          <a:p>
            <a:pPr marL="0" indent="0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>
                <a:ea typeface="Monaco" charset="0"/>
                <a:cs typeface="Monaco" charset="0"/>
              </a:rPr>
              <a:t>        </a:t>
            </a:r>
            <a:r>
              <a:rPr lang="en-US" sz="2000" b="1">
                <a:ea typeface="Monaco" charset="0"/>
                <a:cs typeface="Monaco" charset="0"/>
              </a:rPr>
              <a:t>Workbook wb;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>
              <a:ea typeface="Monaco" charset="0"/>
              <a:cs typeface="Monaco" charset="0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>
                <a:ea typeface="Monaco" charset="0"/>
                <a:cs typeface="Monaco" charset="0"/>
              </a:rPr>
              <a:t>        if(args.length &gt; 0 &amp;&amp; args[0].equals("-xls")) wb = new HSSFWorkbook();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>
                <a:ea typeface="Monaco" charset="0"/>
                <a:cs typeface="Monaco" charset="0"/>
              </a:rPr>
              <a:t>        else wb = new XSSFWorkbook();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>
              <a:ea typeface="Monaco" charset="0"/>
              <a:cs typeface="Monaco" charset="0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>
                <a:ea typeface="Monaco" charset="0"/>
                <a:cs typeface="Monaco" charset="0"/>
              </a:rPr>
              <a:t>       </a:t>
            </a:r>
            <a:r>
              <a:rPr lang="en-US" sz="2000" b="1">
                <a:ea typeface="Monaco" charset="0"/>
                <a:cs typeface="Monaco" charset="0"/>
              </a:rPr>
              <a:t> Sheet sheet = wb.createSheet("Timesheet");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>
                <a:ea typeface="Monaco" charset="0"/>
                <a:cs typeface="Monaco" charset="0"/>
              </a:rPr>
              <a:t>        </a:t>
            </a:r>
            <a:r>
              <a:rPr lang="en-US" sz="2000">
                <a:ea typeface="Monaco" charset="0"/>
                <a:cs typeface="Monaco" charset="0"/>
              </a:rPr>
              <a:t>..................................................................................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>
                <a:ea typeface="Monaco" charset="0"/>
                <a:cs typeface="Monaco" charset="0"/>
              </a:rPr>
              <a:t>        </a:t>
            </a:r>
            <a:r>
              <a:rPr lang="en-US" sz="2000">
                <a:ea typeface="Monaco" charset="0"/>
                <a:cs typeface="Monaco" charset="0"/>
              </a:rPr>
              <a:t>............</a:t>
            </a:r>
            <a:r>
              <a:rPr lang="en-US" sz="2000" b="1">
                <a:ea typeface="Monaco" charset="0"/>
                <a:cs typeface="Monaco" charset="0"/>
              </a:rPr>
              <a:t> same implementation for xls &amp; xlsx </a:t>
            </a:r>
            <a:r>
              <a:rPr lang="en-US" sz="2000">
                <a:ea typeface="Monaco" charset="0"/>
                <a:cs typeface="Monaco" charset="0"/>
              </a:rPr>
              <a:t>........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>
                <a:ea typeface="Monaco" charset="0"/>
                <a:cs typeface="Monaco" charset="0"/>
              </a:rPr>
              <a:t>        </a:t>
            </a:r>
            <a:r>
              <a:rPr lang="en-US" sz="2000">
                <a:ea typeface="Monaco" charset="0"/>
                <a:cs typeface="Monaco" charset="0"/>
              </a:rPr>
              <a:t>..................................................................................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>
              <a:ea typeface="Monaco" charset="0"/>
              <a:cs typeface="Monaco" charset="0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>
                <a:ea typeface="Monaco" charset="0"/>
                <a:cs typeface="Monaco" charset="0"/>
              </a:rPr>
              <a:t>        String file = "timesheet.xls";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>
                <a:ea typeface="Monaco" charset="0"/>
                <a:cs typeface="Monaco" charset="0"/>
              </a:rPr>
              <a:t>        if(wb instanceof XSSFWorkbook) file += "x";</a:t>
            </a:r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00400"/>
            <a:ext cx="9069388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Demo</a:t>
            </a: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479550"/>
            <a:ext cx="9069388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Apache Software Foundation</a:t>
            </a: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429000"/>
            <a:ext cx="5029200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Apache Software Foundation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03238" y="1814513"/>
            <a:ext cx="9069387" cy="4900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080" rIns="0" bIns="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The Apache Software Foundation provides support for the Apache community of open-source software projects.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000000"/>
              </a:solidFill>
              <a:ea typeface="Arial Unicode MS" charset="0"/>
              <a:cs typeface="Arial Unicode MS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“We consider ourselves not simply a group of projects sharing a server, but rather a community of developers and users.”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ASF roles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03238" y="1770063"/>
            <a:ext cx="9069387" cy="4991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080" rIns="0" bIns="0">
            <a:prstTxWarp prst="textNoShape">
              <a:avLst/>
            </a:prstTxWarp>
          </a:bodyPr>
          <a:lstStyle/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Supports Apache projects with an infrastructure for open development</a:t>
            </a:r>
          </a:p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Plays as a legal entity for donations</a:t>
            </a:r>
          </a:p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Offers legal support to Apache projects</a:t>
            </a:r>
          </a:p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Promotes and protects the Apache brand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ASF actions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3238" y="1770063"/>
            <a:ext cx="9069387" cy="4991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080" rIns="0" bIns="0">
            <a:prstTxWarp prst="textNoShape">
              <a:avLst/>
            </a:prstTxWarp>
          </a:bodyPr>
          <a:lstStyle/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Supports collaborative software development</a:t>
            </a:r>
          </a:p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Provides a Commercial Friendly License</a:t>
            </a:r>
          </a:p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Produces high quality software</a:t>
            </a:r>
          </a:p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Promotes an 'healthy' interaction among people</a:t>
            </a:r>
          </a:p>
          <a:p>
            <a:pPr marL="430213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Provides faithful standard implementations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ASF principles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43000" y="2743200"/>
            <a:ext cx="4117975" cy="94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9792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0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Meritocracy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00400" y="4114800"/>
            <a:ext cx="1392238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80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Respect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715000" y="3429000"/>
            <a:ext cx="2212975" cy="544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7308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Consensus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971800" y="2057400"/>
            <a:ext cx="2959100" cy="601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7668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Transparency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619250" y="5257800"/>
            <a:ext cx="2495550" cy="658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8028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Openness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968875" y="5029200"/>
            <a:ext cx="1360488" cy="40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44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Simplicity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715000" y="4343400"/>
            <a:ext cx="2687638" cy="544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7308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Responsibility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172200" y="2625725"/>
            <a:ext cx="1681163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Arial Unicode MS" charset="0"/>
                <a:cs typeface="Arial Unicode MS" charset="0"/>
              </a:rPr>
              <a:t>Voluntary work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114800" y="5943600"/>
            <a:ext cx="3433763" cy="544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7308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Mutual assistance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Apache projects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8" y="1770063"/>
            <a:ext cx="9069387" cy="4991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080" rIns="0" bIns="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Apache HTTP Server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000000"/>
              </a:solidFill>
              <a:ea typeface="Arial Unicode MS" charset="0"/>
              <a:cs typeface="Arial Unicode MS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000000"/>
              </a:solidFill>
              <a:ea typeface="Arial Unicode MS" charset="0"/>
              <a:cs typeface="Arial Unicode MS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Arial Unicode MS" charset="0"/>
                <a:cs typeface="Arial Unicode MS" charset="0"/>
              </a:rPr>
              <a:t>... other 63 projects</a:t>
            </a: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622550"/>
            <a:ext cx="9069388" cy="1263650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80"/>
                </a:solidFill>
              </a:rPr>
              <a:t>Interoperability @ ASF</a:t>
            </a:r>
          </a:p>
        </p:txBody>
      </p:sp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0" y="7086600"/>
            <a:ext cx="10077450" cy="457200"/>
          </a:xfrm>
          <a:prstGeom prst="roundRect">
            <a:avLst>
              <a:gd name="adj" fmla="val 347"/>
            </a:avLst>
          </a:prstGeom>
          <a:solidFill>
            <a:srgbClr val="0066CC"/>
          </a:solidFill>
          <a:ln w="936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7351713" y="7086600"/>
            <a:ext cx="2286000" cy="457200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7086600"/>
            <a:ext cx="19510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95300" y="7154863"/>
            <a:ext cx="520223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4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  <a:ea typeface="Arial Unicode MS" charset="0"/>
                <a:cs typeface="Arial Unicode MS" charset="0"/>
              </a:rPr>
              <a:t>Paolo Mottadelli - p.mottadelli@sourcesense.com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34452</TotalTime>
  <Words>950</Words>
  <PresentationFormat>Custom</PresentationFormat>
  <Paragraphs>153</Paragraphs>
  <Slides>21</Slides>
  <Notes>21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interop@apache.org</vt:lpstr>
      <vt:lpstr>Agenda</vt:lpstr>
      <vt:lpstr>Apache Software Foundation</vt:lpstr>
      <vt:lpstr>Apache Software Foundation</vt:lpstr>
      <vt:lpstr>ASF roles</vt:lpstr>
      <vt:lpstr>ASF actions</vt:lpstr>
      <vt:lpstr>ASF principles</vt:lpstr>
      <vt:lpstr>Apache projects</vt:lpstr>
      <vt:lpstr>Interoperability @ ASF</vt:lpstr>
      <vt:lpstr>Apache for Interoperability</vt:lpstr>
      <vt:lpstr>Some ASF projects for interop </vt:lpstr>
      <vt:lpstr>Some Interop ASF projects</vt:lpstr>
      <vt:lpstr>Apache POI</vt:lpstr>
      <vt:lpstr>What is Apache POI ?</vt:lpstr>
      <vt:lpstr>POI modules (1)</vt:lpstr>
      <vt:lpstr>POI modules (2)</vt:lpstr>
      <vt:lpstr>OOXML dev status</vt:lpstr>
      <vt:lpstr>HSSF &amp; XSSF</vt:lpstr>
      <vt:lpstr>XSSF Usermodel</vt:lpstr>
      <vt:lpstr>Common HSSF &amp; XSSF access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keywords/>
  <cp:lastModifiedBy>Paolo Mottadelli</cp:lastModifiedBy>
  <cp:revision>4</cp:revision>
  <cp:lastPrinted>1601-01-01T00:00:00Z</cp:lastPrinted>
  <dcterms:created xsi:type="dcterms:W3CDTF">2009-08-06T20:59:41Z</dcterms:created>
  <dcterms:modified xsi:type="dcterms:W3CDTF">2009-08-06T20:59:52Z</dcterms:modified>
</cp:coreProperties>
</file>