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6"/>
  </p:notesMasterIdLst>
  <p:handoutMasterIdLst>
    <p:handoutMasterId r:id="rId17"/>
  </p:handoutMasterIdLst>
  <p:sldIdLst>
    <p:sldId id="257" r:id="rId2"/>
    <p:sldId id="272" r:id="rId3"/>
    <p:sldId id="262" r:id="rId4"/>
    <p:sldId id="274" r:id="rId5"/>
    <p:sldId id="263" r:id="rId6"/>
    <p:sldId id="270" r:id="rId7"/>
    <p:sldId id="264" r:id="rId8"/>
    <p:sldId id="275" r:id="rId9"/>
    <p:sldId id="273" r:id="rId10"/>
    <p:sldId id="265" r:id="rId11"/>
    <p:sldId id="266" r:id="rId12"/>
    <p:sldId id="268" r:id="rId13"/>
    <p:sldId id="26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57B414-895D-411D-B4D4-3649F58910F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6F33A7D-EE03-49B3-8C67-0B886653581A}">
      <dgm:prSet phldrT="[Testo]"/>
      <dgm:spPr/>
      <dgm:t>
        <a:bodyPr/>
        <a:lstStyle/>
        <a:p>
          <a:r>
            <a:rPr lang="it-IT" dirty="0"/>
            <a:t>Inserimento delle valutazioni dei libri letti</a:t>
          </a:r>
        </a:p>
      </dgm:t>
    </dgm:pt>
    <dgm:pt modelId="{7E1B2510-1A99-47FF-B1DE-507859A6097B}" type="parTrans" cxnId="{B91898BE-CAB5-4BB7-93DA-1FBB3F220BF4}">
      <dgm:prSet/>
      <dgm:spPr/>
      <dgm:t>
        <a:bodyPr/>
        <a:lstStyle/>
        <a:p>
          <a:endParaRPr lang="it-IT"/>
        </a:p>
      </dgm:t>
    </dgm:pt>
    <dgm:pt modelId="{9BF3327D-E9E4-4CD5-AD47-2E5E5352F8A1}" type="sibTrans" cxnId="{B91898BE-CAB5-4BB7-93DA-1FBB3F220BF4}">
      <dgm:prSet/>
      <dgm:spPr/>
      <dgm:t>
        <a:bodyPr/>
        <a:lstStyle/>
        <a:p>
          <a:endParaRPr lang="it-IT"/>
        </a:p>
      </dgm:t>
    </dgm:pt>
    <dgm:pt modelId="{C8C1417C-0D92-4BD6-B253-A955CF442C03}">
      <dgm:prSet phldrT="[Testo]"/>
      <dgm:spPr/>
      <dgm:t>
        <a:bodyPr/>
        <a:lstStyle/>
        <a:p>
          <a:r>
            <a:rPr lang="it-IT" dirty="0"/>
            <a:t>Lista dei libri suggeriti dal modulo IA</a:t>
          </a:r>
        </a:p>
      </dgm:t>
    </dgm:pt>
    <dgm:pt modelId="{96DF6E9A-8212-4E45-925A-C3D2C10B57DB}" type="parTrans" cxnId="{73C17645-87D0-4FDA-94D1-8193F9B467ED}">
      <dgm:prSet/>
      <dgm:spPr/>
      <dgm:t>
        <a:bodyPr/>
        <a:lstStyle/>
        <a:p>
          <a:endParaRPr lang="it-IT"/>
        </a:p>
      </dgm:t>
    </dgm:pt>
    <dgm:pt modelId="{975ED12D-F39F-49A1-8195-E92AA46FF9C2}" type="sibTrans" cxnId="{73C17645-87D0-4FDA-94D1-8193F9B467ED}">
      <dgm:prSet/>
      <dgm:spPr/>
      <dgm:t>
        <a:bodyPr/>
        <a:lstStyle/>
        <a:p>
          <a:endParaRPr lang="it-IT"/>
        </a:p>
      </dgm:t>
    </dgm:pt>
    <dgm:pt modelId="{21DD3F72-20B9-4518-AB38-812793DE990B}" type="pres">
      <dgm:prSet presAssocID="{2957B414-895D-411D-B4D4-3649F58910F0}" presName="Name0" presStyleCnt="0">
        <dgm:presLayoutVars>
          <dgm:dir/>
          <dgm:resizeHandles val="exact"/>
        </dgm:presLayoutVars>
      </dgm:prSet>
      <dgm:spPr/>
    </dgm:pt>
    <dgm:pt modelId="{F03DB3C3-2350-439E-B9EC-58F3A6530A9E}" type="pres">
      <dgm:prSet presAssocID="{66F33A7D-EE03-49B3-8C67-0B886653581A}" presName="node" presStyleLbl="node1" presStyleIdx="0" presStyleCnt="2">
        <dgm:presLayoutVars>
          <dgm:bulletEnabled val="1"/>
        </dgm:presLayoutVars>
      </dgm:prSet>
      <dgm:spPr/>
    </dgm:pt>
    <dgm:pt modelId="{0358FDD0-58BD-45B8-9B69-90A8C2B035C6}" type="pres">
      <dgm:prSet presAssocID="{9BF3327D-E9E4-4CD5-AD47-2E5E5352F8A1}" presName="sibTrans" presStyleLbl="sibTrans2D1" presStyleIdx="0" presStyleCnt="1"/>
      <dgm:spPr/>
    </dgm:pt>
    <dgm:pt modelId="{6E59D710-A06C-4543-9843-49DA4167DC65}" type="pres">
      <dgm:prSet presAssocID="{9BF3327D-E9E4-4CD5-AD47-2E5E5352F8A1}" presName="connectorText" presStyleLbl="sibTrans2D1" presStyleIdx="0" presStyleCnt="1"/>
      <dgm:spPr/>
    </dgm:pt>
    <dgm:pt modelId="{0AB264DB-05CC-4951-A3C9-968E8FD5D24E}" type="pres">
      <dgm:prSet presAssocID="{C8C1417C-0D92-4BD6-B253-A955CF442C03}" presName="node" presStyleLbl="node1" presStyleIdx="1" presStyleCnt="2">
        <dgm:presLayoutVars>
          <dgm:bulletEnabled val="1"/>
        </dgm:presLayoutVars>
      </dgm:prSet>
      <dgm:spPr/>
    </dgm:pt>
  </dgm:ptLst>
  <dgm:cxnLst>
    <dgm:cxn modelId="{6C95DD34-E0F0-4CFC-BBD4-D54505047908}" type="presOf" srcId="{C8C1417C-0D92-4BD6-B253-A955CF442C03}" destId="{0AB264DB-05CC-4951-A3C9-968E8FD5D24E}" srcOrd="0" destOrd="0" presId="urn:microsoft.com/office/officeart/2005/8/layout/process1"/>
    <dgm:cxn modelId="{73C17645-87D0-4FDA-94D1-8193F9B467ED}" srcId="{2957B414-895D-411D-B4D4-3649F58910F0}" destId="{C8C1417C-0D92-4BD6-B253-A955CF442C03}" srcOrd="1" destOrd="0" parTransId="{96DF6E9A-8212-4E45-925A-C3D2C10B57DB}" sibTransId="{975ED12D-F39F-49A1-8195-E92AA46FF9C2}"/>
    <dgm:cxn modelId="{F2676D6B-09B1-428C-A410-60E4B961B37D}" type="presOf" srcId="{2957B414-895D-411D-B4D4-3649F58910F0}" destId="{21DD3F72-20B9-4518-AB38-812793DE990B}" srcOrd="0" destOrd="0" presId="urn:microsoft.com/office/officeart/2005/8/layout/process1"/>
    <dgm:cxn modelId="{D20AAE86-6BD5-4499-B397-00A195FC3880}" type="presOf" srcId="{66F33A7D-EE03-49B3-8C67-0B886653581A}" destId="{F03DB3C3-2350-439E-B9EC-58F3A6530A9E}" srcOrd="0" destOrd="0" presId="urn:microsoft.com/office/officeart/2005/8/layout/process1"/>
    <dgm:cxn modelId="{9D734399-03F7-419E-89B9-F6971C00EDA3}" type="presOf" srcId="{9BF3327D-E9E4-4CD5-AD47-2E5E5352F8A1}" destId="{6E59D710-A06C-4543-9843-49DA4167DC65}" srcOrd="1" destOrd="0" presId="urn:microsoft.com/office/officeart/2005/8/layout/process1"/>
    <dgm:cxn modelId="{7EF8F9AE-FBB0-40E7-8C82-55D7D1909D74}" type="presOf" srcId="{9BF3327D-E9E4-4CD5-AD47-2E5E5352F8A1}" destId="{0358FDD0-58BD-45B8-9B69-90A8C2B035C6}" srcOrd="0" destOrd="0" presId="urn:microsoft.com/office/officeart/2005/8/layout/process1"/>
    <dgm:cxn modelId="{B91898BE-CAB5-4BB7-93DA-1FBB3F220BF4}" srcId="{2957B414-895D-411D-B4D4-3649F58910F0}" destId="{66F33A7D-EE03-49B3-8C67-0B886653581A}" srcOrd="0" destOrd="0" parTransId="{7E1B2510-1A99-47FF-B1DE-507859A6097B}" sibTransId="{9BF3327D-E9E4-4CD5-AD47-2E5E5352F8A1}"/>
    <dgm:cxn modelId="{F816ECBE-546E-4FB8-B2FE-5C17D05D6362}" type="presParOf" srcId="{21DD3F72-20B9-4518-AB38-812793DE990B}" destId="{F03DB3C3-2350-439E-B9EC-58F3A6530A9E}" srcOrd="0" destOrd="0" presId="urn:microsoft.com/office/officeart/2005/8/layout/process1"/>
    <dgm:cxn modelId="{82DB8990-C6A2-4644-A6DF-FAA5A81AE12D}" type="presParOf" srcId="{21DD3F72-20B9-4518-AB38-812793DE990B}" destId="{0358FDD0-58BD-45B8-9B69-90A8C2B035C6}" srcOrd="1" destOrd="0" presId="urn:microsoft.com/office/officeart/2005/8/layout/process1"/>
    <dgm:cxn modelId="{F00F5952-C89E-49F7-B36C-26506F3AB8C8}" type="presParOf" srcId="{0358FDD0-58BD-45B8-9B69-90A8C2B035C6}" destId="{6E59D710-A06C-4543-9843-49DA4167DC65}" srcOrd="0" destOrd="0" presId="urn:microsoft.com/office/officeart/2005/8/layout/process1"/>
    <dgm:cxn modelId="{FE383F06-5971-4B3F-963A-5978AA9A9EC5}" type="presParOf" srcId="{21DD3F72-20B9-4518-AB38-812793DE990B}" destId="{0AB264DB-05CC-4951-A3C9-968E8FD5D24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3DB3C3-2350-439E-B9EC-58F3A6530A9E}">
      <dsp:nvSpPr>
        <dsp:cNvPr id="0" name=""/>
        <dsp:cNvSpPr/>
      </dsp:nvSpPr>
      <dsp:spPr>
        <a:xfrm>
          <a:off x="1898" y="796804"/>
          <a:ext cx="4048527" cy="2429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 dirty="0"/>
            <a:t>Inserimento delle valutazioni dei libri letti</a:t>
          </a:r>
        </a:p>
      </dsp:txBody>
      <dsp:txXfrm>
        <a:off x="73044" y="867950"/>
        <a:ext cx="3906235" cy="2286824"/>
      </dsp:txXfrm>
    </dsp:sp>
    <dsp:sp modelId="{0358FDD0-58BD-45B8-9B69-90A8C2B035C6}">
      <dsp:nvSpPr>
        <dsp:cNvPr id="0" name=""/>
        <dsp:cNvSpPr/>
      </dsp:nvSpPr>
      <dsp:spPr>
        <a:xfrm>
          <a:off x="4455278" y="1509345"/>
          <a:ext cx="858287" cy="10040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400" kern="1200"/>
        </a:p>
      </dsp:txBody>
      <dsp:txXfrm>
        <a:off x="4455278" y="1710152"/>
        <a:ext cx="600801" cy="602420"/>
      </dsp:txXfrm>
    </dsp:sp>
    <dsp:sp modelId="{0AB264DB-05CC-4951-A3C9-968E8FD5D24E}">
      <dsp:nvSpPr>
        <dsp:cNvPr id="0" name=""/>
        <dsp:cNvSpPr/>
      </dsp:nvSpPr>
      <dsp:spPr>
        <a:xfrm>
          <a:off x="5669836" y="796804"/>
          <a:ext cx="4048527" cy="2429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 dirty="0"/>
            <a:t>Lista dei libri suggeriti dal modulo IA</a:t>
          </a:r>
        </a:p>
      </dsp:txBody>
      <dsp:txXfrm>
        <a:off x="5740982" y="867950"/>
        <a:ext cx="3906235" cy="2286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27A3769-973A-471F-AE95-803ACD9DB45A}" type="datetime1">
              <a:rPr lang="it-IT" smtClean="0"/>
              <a:t>23/03/2021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B562AB-E890-432E-8086-3C35B5B6BC74}" type="datetime1">
              <a:rPr lang="it-IT" smtClean="0"/>
              <a:t>23/03/2021</a:t>
            </a:fld>
            <a:endParaRPr lang="en-US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rtl="0"/>
            <a:fld id="{46B2AB89-642D-461B-88E3-BE7E49276E6D}" type="datetime1">
              <a:rPr lang="it-IT" smtClean="0"/>
              <a:t>23/03/2021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64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6DF1C0-0F0C-4064-ABD6-C9C1782C86AE}" type="datetime1">
              <a:rPr lang="it-IT" smtClean="0"/>
              <a:t>23/03/2021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2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8228F9-9C50-4094-9999-09A1682E91E0}" type="datetime1">
              <a:rPr lang="it-IT" smtClean="0"/>
              <a:t>23/03/2021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862773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5E0D28E-6F2F-4715-A424-3B01AC64AD4B}" type="datetime1">
              <a:rPr lang="it-IT" smtClean="0"/>
              <a:t>23/03/2021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3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53424F-4FD0-4DEA-A244-2F5A83926123}" type="datetime1">
              <a:rPr lang="it-IT" smtClean="0"/>
              <a:t>23/03/2021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487A35-6EB2-4106-87BE-5998F37E93E7}" type="datetime1">
              <a:rPr lang="it-IT" smtClean="0"/>
              <a:t>23/03/2021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1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0A2449-0E6F-4EC8-9AF5-127FFF9E4F17}" type="datetime1">
              <a:rPr lang="it-IT" smtClean="0"/>
              <a:t>23/03/2021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ECC08F-3232-4266-A826-505EFF618F02}" type="datetime1">
              <a:rPr lang="it-IT" smtClean="0"/>
              <a:t>23/03/2021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8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8228F9-9C50-4094-9999-09A1682E91E0}" type="datetime1">
              <a:rPr lang="it-IT" smtClean="0"/>
              <a:t>23/03/2021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648106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4F848B3-DD0C-4C86-9703-1DC7B521FCF8}" type="datetime1">
              <a:rPr lang="it-IT" smtClean="0"/>
              <a:t>23/03/2021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8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11CFEF3-F103-4E31-9572-24F0BC84FDFF}" type="datetime1">
              <a:rPr lang="it-IT" smtClean="0"/>
              <a:t>23/03/2021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00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8A8228F9-9C50-4094-9999-09A1682E91E0}" type="datetime1">
              <a:rPr lang="it-IT" smtClean="0"/>
              <a:t>23/03/2021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24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66DAD4B3-14CE-4AE7-A6F7-5EBB4C85CB82}"/>
              </a:ext>
            </a:extLst>
          </p:cNvPr>
          <p:cNvSpPr/>
          <p:nvPr/>
        </p:nvSpPr>
        <p:spPr>
          <a:xfrm>
            <a:off x="5922628" y="1803633"/>
            <a:ext cx="5645790" cy="2986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146912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it-IT" sz="4400" dirty="0">
                <a:solidFill>
                  <a:schemeClr val="tx1"/>
                </a:solidFill>
              </a:rPr>
              <a:t>M</a:t>
            </a:r>
            <a:r>
              <a:rPr lang="it" sz="4400" dirty="0">
                <a:solidFill>
                  <a:schemeClr val="tx1"/>
                </a:solidFill>
              </a:rPr>
              <a:t>odulo IA</a:t>
            </a:r>
            <a:br>
              <a:rPr lang="it" sz="4400" dirty="0">
                <a:solidFill>
                  <a:schemeClr val="tx1"/>
                </a:solidFill>
              </a:rPr>
            </a:br>
            <a:r>
              <a:rPr lang="it" sz="4400" dirty="0">
                <a:solidFill>
                  <a:schemeClr val="tx1"/>
                </a:solidFill>
              </a:rPr>
              <a:t>Yourbook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1376" y="3682077"/>
            <a:ext cx="5645790" cy="878041"/>
          </a:xfrm>
        </p:spPr>
        <p:txBody>
          <a:bodyPr rtlCol="0">
            <a:normAutofit/>
          </a:bodyPr>
          <a:lstStyle/>
          <a:p>
            <a:pPr algn="ctr" rtl="0">
              <a:spcAft>
                <a:spcPts val="600"/>
              </a:spcAft>
            </a:pPr>
            <a:r>
              <a:rPr lang="it" sz="2000" dirty="0">
                <a:solidFill>
                  <a:schemeClr val="tx1"/>
                </a:solidFill>
              </a:rPr>
              <a:t>Serena D’Urso</a:t>
            </a:r>
          </a:p>
          <a:p>
            <a:pPr algn="ctr" rtl="0">
              <a:spcAft>
                <a:spcPts val="600"/>
              </a:spcAft>
            </a:pPr>
            <a:r>
              <a:rPr lang="it" sz="2000" dirty="0">
                <a:solidFill>
                  <a:schemeClr val="tx1"/>
                </a:solidFill>
              </a:rPr>
              <a:t>Petta Paolo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DCB5AE6-8806-498B-BFF5-F1A9F78E1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465" y="1803633"/>
            <a:ext cx="2791208" cy="20946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6F0A6EB-87BA-4358-AB27-E1455D656F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00" b="90000" l="10000" r="90000">
                        <a14:foregroundMark x1="53250" y1="7556" x2="46250" y2="7333"/>
                        <a14:foregroundMark x1="50750" y1="2000" x2="50750" y2="2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10212" y="3437174"/>
            <a:ext cx="3503464" cy="197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5D48C4-44BD-40BA-AACB-BDE3ED1D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4EC21F-1FD9-458D-9B42-2F96052C0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l’implementazione del modulo di IA per il progetto YourBook si è optato per il linguaggio Python. L’ambiente di sviluppo scelto inizialmente è stato Colab, per problemi tecnici siamo poi migrati su Jupiter, sono state usate le librerie: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i="1" dirty="0"/>
              <a:t>Pandas</a:t>
            </a:r>
            <a:r>
              <a:rPr lang="it-IT" dirty="0"/>
              <a:t> e </a:t>
            </a:r>
            <a:r>
              <a:rPr lang="it-IT" i="1" dirty="0"/>
              <a:t>numpy</a:t>
            </a:r>
            <a:r>
              <a:rPr lang="it-IT" dirty="0"/>
              <a:t>, per la gestione dei dati;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i="1" dirty="0"/>
              <a:t>Sklearn</a:t>
            </a:r>
            <a:r>
              <a:rPr lang="it-IT" dirty="0"/>
              <a:t>, per la manipolazione del modello;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i="1" dirty="0"/>
              <a:t>Seaborn</a:t>
            </a:r>
            <a:r>
              <a:rPr lang="it-IT" dirty="0"/>
              <a:t> e </a:t>
            </a:r>
            <a:r>
              <a:rPr lang="it-IT" i="1" dirty="0"/>
              <a:t>matplotlib</a:t>
            </a:r>
            <a:r>
              <a:rPr lang="it-IT" dirty="0"/>
              <a:t>, per la costruzione dei grafici;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0F68E64-CC54-40C6-9EB8-5E3C034A6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375" y="5003434"/>
            <a:ext cx="3219450" cy="141922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DDEF6B6-4A7D-4219-9EAB-BB0481F9D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175" y="4864331"/>
            <a:ext cx="3567937" cy="187316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BEB9A5C-8A92-420E-9A54-A300C7A4C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402" y="405907"/>
            <a:ext cx="4395537" cy="148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3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C7124D-F1E9-4416-B726-05594C19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Scelte progettuali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6F59A8-CDB7-4DC9-AC84-385044C64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50008" cy="817927"/>
          </a:xfrm>
        </p:spPr>
        <p:txBody>
          <a:bodyPr/>
          <a:lstStyle/>
          <a:p>
            <a:r>
              <a:rPr lang="it-IT" dirty="0"/>
              <a:t>È</a:t>
            </a:r>
            <a:r>
              <a:rPr lang="it-IT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dirty="0"/>
              <a:t>stato scelto l’algoritmo K-means, un algoritmo di apprendimento non supervisionato che trova un numero fisso di cluster in un insieme di dati.</a:t>
            </a:r>
          </a:p>
          <a:p>
            <a:pPr marL="128016" lvl="1" indent="0">
              <a:buNone/>
            </a:pPr>
            <a:endParaRPr lang="it-IT" dirty="0"/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7A71774-6B46-4F11-9FC6-CE4A262C3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73" y="3309918"/>
            <a:ext cx="3169681" cy="3080114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66693A67-AC5A-4255-8DD5-DFF2B45E45E1}"/>
              </a:ext>
            </a:extLst>
          </p:cNvPr>
          <p:cNvSpPr txBox="1">
            <a:spLocks/>
          </p:cNvSpPr>
          <p:nvPr/>
        </p:nvSpPr>
        <p:spPr>
          <a:xfrm>
            <a:off x="5084746" y="3020036"/>
            <a:ext cx="6190058" cy="163585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Per ogni cluster definisce un centroide, ciascuno di essi è scelto tra i libri di maggiore valutazione.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703168A-13D7-41A7-93E2-CA823F8BD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066" y="3723814"/>
            <a:ext cx="975068" cy="97506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E2A3F6C-7C47-4C16-A73B-FAEBDB3169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192" t="-1197" r="22989" b="1197"/>
          <a:stretch/>
        </p:blipFill>
        <p:spPr>
          <a:xfrm>
            <a:off x="11003627" y="5024756"/>
            <a:ext cx="982769" cy="975068"/>
          </a:xfrm>
          <a:prstGeom prst="rect">
            <a:avLst/>
          </a:prstGeom>
        </p:spPr>
      </p:pic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EDD3357A-6DF6-4E1B-A41C-2AE0271840A7}"/>
              </a:ext>
            </a:extLst>
          </p:cNvPr>
          <p:cNvSpPr txBox="1">
            <a:spLocks/>
          </p:cNvSpPr>
          <p:nvPr/>
        </p:nvSpPr>
        <p:spPr>
          <a:xfrm>
            <a:off x="5084746" y="3011648"/>
            <a:ext cx="6190058" cy="345066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28C19AC-8363-4952-B260-B78B13BFFECA}"/>
              </a:ext>
            </a:extLst>
          </p:cNvPr>
          <p:cNvSpPr txBox="1"/>
          <p:nvPr/>
        </p:nvSpPr>
        <p:spPr>
          <a:xfrm>
            <a:off x="5084746" y="3837963"/>
            <a:ext cx="608939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Il vantaggio di K-means è la velocità in quanto sono richiesti pochi calcoli          poca elaborazione </a:t>
            </a:r>
          </a:p>
          <a:p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18A2AC2-F15E-4576-AAD2-A50062CD6E4C}"/>
              </a:ext>
            </a:extLst>
          </p:cNvPr>
          <p:cNvSpPr txBox="1"/>
          <p:nvPr/>
        </p:nvSpPr>
        <p:spPr>
          <a:xfrm>
            <a:off x="5135080" y="5268337"/>
            <a:ext cx="60893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Lo svantaggio è la scelta del #cluster, la quale risulta non banale. Per questo motivo ci siamo fatti aiutare dai grafici</a:t>
            </a:r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6C6625FD-ED77-4A03-8F2D-4D75B9043FD6}"/>
              </a:ext>
            </a:extLst>
          </p:cNvPr>
          <p:cNvSpPr/>
          <p:nvPr/>
        </p:nvSpPr>
        <p:spPr>
          <a:xfrm>
            <a:off x="7644431" y="4292278"/>
            <a:ext cx="469475" cy="256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059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6B6E1-9E75-4907-B6D1-8D4268B4C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Elbow point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E58327-7617-472F-9003-0D05186E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Abbiamo costruito un grafico che mostra l’elbow point cioè l’andamento della somma degli errori quadratici al variare del numero di cluster, questo grafico ci ha aiutato nella scelta del #cluster.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8CE461A-FB3E-464C-9415-5B65772B4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3305175"/>
            <a:ext cx="4086225" cy="33147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E7A588F-2435-41B3-9881-6FC74DFBD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139" y="3552825"/>
            <a:ext cx="46101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9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BA4C1F-DD6E-4591-95EE-4B945F79E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Indice di silhouette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C285F1-2F2D-48B5-BA1F-58AD6AD8E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Permette di quantificare la bontà della disposizione dei dati nei cluster assegnati. L’indice oscilla tra [-1,1] dove 1 indica che i dati fanno un giusto match con il proprio cluster.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L’indice migliore di Silhouette ottenuto è di circa 0,07 con 2 cluster </a:t>
            </a:r>
          </a:p>
          <a:p>
            <a:pPr marL="0" indent="0">
              <a:buNone/>
            </a:pPr>
            <a:r>
              <a:rPr lang="it-IT" dirty="0"/>
              <a:t>(Il valore è relativamente basso e ciò può essere dovuto all’utilizzo di un dataset ridotto o alla poca esperienza con la manipolazione dei dati)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0065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4F7829-0F9C-4ED7-ABAA-39C0E624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esecuzione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69AF34FD-4F11-48EB-A3FA-83361B3F0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7483" y="2785145"/>
            <a:ext cx="8777034" cy="2415082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0E8C07-77B2-4644-9631-1B42A686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5E0D28E-6F2F-4715-A424-3B01AC64AD4B}" type="datetime1">
              <a:rPr lang="it-IT" smtClean="0"/>
              <a:t>23/03/2021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54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62FFA9-9085-4583-83C1-99EAD5276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11ACAE-EE60-47AE-ABA4-BAD0105D8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i="1" dirty="0"/>
              <a:t>Introduzione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i="1" dirty="0"/>
              <a:t>Raccolta dei dati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i="1" dirty="0"/>
              <a:t>Manipolazione dei dati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i="1" dirty="0"/>
              <a:t>Analisi dei PEAS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i="1" dirty="0"/>
              <a:t>Implementazione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i="1" dirty="0"/>
              <a:t>Scelte progettuali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i="1" dirty="0" err="1"/>
              <a:t>Elbow</a:t>
            </a:r>
            <a:r>
              <a:rPr lang="it-IT" i="1" dirty="0"/>
              <a:t> Point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i="1" dirty="0"/>
              <a:t>Indice di Silhouette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i="1" dirty="0"/>
              <a:t>Esempio di Esecuzione</a:t>
            </a:r>
          </a:p>
          <a:p>
            <a:pPr>
              <a:buFont typeface="Arial" panose="020B0604020202020204" pitchFamily="34" charset="0"/>
              <a:buChar char="•"/>
            </a:pPr>
            <a:endParaRPr lang="it-IT" i="1" dirty="0"/>
          </a:p>
          <a:p>
            <a:pPr>
              <a:buFont typeface="Arial" panose="020B0604020202020204" pitchFamily="34" charset="0"/>
              <a:buChar char="•"/>
            </a:pPr>
            <a:endParaRPr lang="it-IT" i="1" dirty="0"/>
          </a:p>
          <a:p>
            <a:pPr>
              <a:buFont typeface="Arial" panose="020B0604020202020204" pitchFamily="34" charset="0"/>
              <a:buChar char="•"/>
            </a:pPr>
            <a:endParaRPr lang="it-IT" i="1" dirty="0"/>
          </a:p>
          <a:p>
            <a:pPr>
              <a:buFont typeface="Arial" panose="020B0604020202020204" pitchFamily="34" charset="0"/>
              <a:buChar char="•"/>
            </a:pPr>
            <a:endParaRPr lang="it-IT" i="1" dirty="0"/>
          </a:p>
          <a:p>
            <a:pPr>
              <a:buFont typeface="Arial" panose="020B0604020202020204" pitchFamily="34" charset="0"/>
              <a:buChar char="•"/>
            </a:pPr>
            <a:endParaRPr lang="it-IT" i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1724D6B-990B-4B8F-B663-BF5543E59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457" y="882774"/>
            <a:ext cx="56197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0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62A603AE-BCB9-414A-92FC-BE0DC21BA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7092" y="1288937"/>
            <a:ext cx="7771428" cy="518095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9D4F087-208E-4567-968B-A44F7704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FF8238-2F5F-4A73-851B-A433B9B7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Lo scopo è realizzare un servizio che possa suggerire libri da leggere in base ai gusti personali degli utilizzatori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CBA6D41B-AEF3-4C60-9993-E0FFF8F40B00}"/>
              </a:ext>
            </a:extLst>
          </p:cNvPr>
          <p:cNvSpPr txBox="1">
            <a:spLocks/>
          </p:cNvSpPr>
          <p:nvPr/>
        </p:nvSpPr>
        <p:spPr>
          <a:xfrm>
            <a:off x="4042610" y="3253742"/>
            <a:ext cx="7603958" cy="3296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/>
              <a:t>Questo servizio verrà integrato all’interno del sito web yourBook.it permettendo a chiunque voglia di lasciarsi suggerire da una IA.</a:t>
            </a:r>
          </a:p>
        </p:txBody>
      </p:sp>
    </p:spTree>
    <p:extLst>
      <p:ext uri="{BB962C8B-B14F-4D97-AF65-F5344CB8AC3E}">
        <p14:creationId xmlns:p14="http://schemas.microsoft.com/office/powerpoint/2010/main" val="100451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8A7EFF-A885-4626-A426-301B08F3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AE52B23C-FFB7-4D7B-8820-05C33313BB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465950"/>
              </p:ext>
            </p:extLst>
          </p:nvPr>
        </p:nvGraphicFramePr>
        <p:xfrm>
          <a:off x="1023938" y="1335024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Valutazione periodica">
            <a:extLst>
              <a:ext uri="{FF2B5EF4-FFF2-40B4-BE49-F238E27FC236}">
                <a16:creationId xmlns:a16="http://schemas.microsoft.com/office/drawing/2014/main" id="{DC8F1D7A-536E-4169-BE55-D9AAAC3AE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764" y="4773169"/>
            <a:ext cx="3447495" cy="193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80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B8EF6B-E7BC-42A9-8A67-96CAF7B8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Raccolta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6826F2-4025-456C-926A-D81111391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092431" cy="876708"/>
          </a:xfrm>
        </p:spPr>
        <p:txBody>
          <a:bodyPr>
            <a:normAutofit fontScale="40000" lnSpcReduction="20000"/>
          </a:bodyPr>
          <a:lstStyle/>
          <a:p>
            <a:r>
              <a:rPr lang="it-IT" sz="5000" dirty="0"/>
              <a:t>Dopo una ricerca online abbiamo trovato un dataset composto da 3 file, uno per gli utenti, uno per le valutazioni e uno per il libri. Il dataset era molto grande, contava circa 250k valutazioni. Per ogni file di seguito saranno mostrati gli attributi presenti</a:t>
            </a:r>
          </a:p>
          <a:p>
            <a:pPr marL="0" indent="0">
              <a:buNone/>
            </a:pPr>
            <a:endParaRPr lang="it-IT" dirty="0"/>
          </a:p>
        </p:txBody>
      </p:sp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FEDAEB42-9CD4-4A3B-A686-65084DC53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457657"/>
              </p:ext>
            </p:extLst>
          </p:nvPr>
        </p:nvGraphicFramePr>
        <p:xfrm>
          <a:off x="1820164" y="2979828"/>
          <a:ext cx="8127999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905118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117320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05873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LIBRI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UTENTI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310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ISBN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ISBN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235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User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02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Età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Votazione Libro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27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Anno di Pubblicazione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732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Editore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911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Immagini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252247"/>
                  </a:ext>
                </a:extLst>
              </a:tr>
            </a:tbl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F250A464-B39F-4D88-823B-014B83B41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800" y="0"/>
            <a:ext cx="2247900" cy="197167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94381D6-2B2E-4AE2-B80F-5EB696FCE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230" y="5825901"/>
            <a:ext cx="2933567" cy="89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9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548DD6-20FE-4A48-A25E-216CCAA3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Manipolazione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21B9C0-D2AF-48DA-B5EF-E811ADC7D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 operazioni che abbiamo effettuato sul dataset sono: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Eliminato i dati </a:t>
            </a:r>
            <a:r>
              <a:rPr lang="it-IT" dirty="0" err="1"/>
              <a:t>null</a:t>
            </a:r>
            <a:r>
              <a:rPr lang="it-IT" dirty="0"/>
              <a:t> e duplicati da tutti e tre i file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Eliminato gli utenti di </a:t>
            </a:r>
            <a:r>
              <a:rPr lang="it-IT" dirty="0" err="1"/>
              <a:t>etá</a:t>
            </a:r>
            <a:r>
              <a:rPr lang="it-IT" dirty="0"/>
              <a:t> &gt;= 80 &amp;&amp; &lt;=10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Eliminato i libri con pubblicazione &lt;=1200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Eliminato i link alle immagini delle copertine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Eliminato gli editori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Fatto il merge dei tre file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FA02FD-817A-4B84-A073-48739A6F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5E0D28E-6F2F-4715-A424-3B01AC64AD4B}" type="datetime1">
              <a:rPr lang="it-IT" smtClean="0"/>
              <a:t>23/03/2021</a:t>
            </a:fld>
            <a:endParaRPr lang="en-US" dirty="0"/>
          </a:p>
        </p:txBody>
      </p:sp>
      <p:pic>
        <p:nvPicPr>
          <p:cNvPr id="3074" name="Picture 2" descr="Illustrazione dell'icona di doodle di ingranaggio | Vettore Gratis">
            <a:extLst>
              <a:ext uri="{FF2B5EF4-FFF2-40B4-BE49-F238E27FC236}">
                <a16:creationId xmlns:a16="http://schemas.microsoft.com/office/drawing/2014/main" id="{DE17D564-9024-423B-8553-FF588F0C4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582" y="408373"/>
            <a:ext cx="4226418" cy="422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72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9531C0-2273-468A-9A56-2B4EA93F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peas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DE51B8-7FCD-4D0A-8475-58B8EF26E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it-IT" b="1" dirty="0"/>
              <a:t>Performance</a:t>
            </a:r>
            <a:r>
              <a:rPr lang="it-IT" dirty="0"/>
              <a:t> (misure di prestazione): la misura di prestazione adottata si basa su quanto gli elementi (i libri) dell’insieme individuato dall’algoritmo vengano apprezzati dall’utente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b="1" dirty="0"/>
              <a:t>Environment</a:t>
            </a:r>
            <a:r>
              <a:rPr lang="it-IT" dirty="0"/>
              <a:t> (descrizione elementi dell’ambiente): l’ambiente è costituito da tutti i libri e le relative recensione fornite dall’utente. L’ambiente definito è: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/>
              <a:t>Statico: durante l’esecuzione non cambia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/>
              <a:t>Episodico: le scelte dipenderanno dalla percezione in quel dato istante del singolo episodio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/>
              <a:t>Discreto: numero limitato di percezioni ed azioni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/>
              <a:t>Deterministico: lo stato successivo è determinato dallo stato corrente e dall’azione eseguita dall’agente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/>
              <a:t>Agente singolo: è presente un solo agente</a:t>
            </a:r>
          </a:p>
        </p:txBody>
      </p:sp>
    </p:spTree>
    <p:extLst>
      <p:ext uri="{BB962C8B-B14F-4D97-AF65-F5344CB8AC3E}">
        <p14:creationId xmlns:p14="http://schemas.microsoft.com/office/powerpoint/2010/main" val="399790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5989F6-FD30-49A3-8164-128CDC3EE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</a:t>
            </a:r>
            <a:r>
              <a:rPr lang="it-IT" dirty="0" err="1"/>
              <a:t>Peas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365D02-B13B-4C66-8400-39D5EB187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it-IT" b="1" dirty="0"/>
              <a:t>Attuatori</a:t>
            </a:r>
            <a:r>
              <a:rPr lang="it-IT" dirty="0"/>
              <a:t> (in che modo l’agente restituisce l’output): l’output dell’esecuzione viene restituito in una pagina .</a:t>
            </a:r>
            <a:r>
              <a:rPr lang="it-IT" dirty="0" err="1"/>
              <a:t>jsp</a:t>
            </a:r>
            <a:r>
              <a:rPr lang="it-IT" dirty="0"/>
              <a:t> appositamente creata con lo scopo di mostrare tutti i libri che l’agente crede che possano interessare all’utente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b="1" dirty="0"/>
              <a:t>Sensori</a:t>
            </a:r>
            <a:r>
              <a:rPr lang="it-IT" dirty="0"/>
              <a:t> (sono la parte percettiva dell’agente): l’input dell’agente è fornito tramite una pagine .</a:t>
            </a:r>
            <a:r>
              <a:rPr lang="it-IT" dirty="0" err="1"/>
              <a:t>jsp</a:t>
            </a:r>
            <a:r>
              <a:rPr lang="it-IT" dirty="0"/>
              <a:t> che permette all’utente di ricercare un titolo e fornirgli una valutazione da interi in un range(0 - 10).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719A81-B05C-4F0E-9DAA-8DF5C74B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5E0D28E-6F2F-4715-A424-3B01AC64AD4B}" type="datetime1">
              <a:rPr lang="it-IT" smtClean="0"/>
              <a:t>23/03/2021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72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08DC6DF-D88C-4FA6-95F5-D2CBF5A11804}"/>
              </a:ext>
            </a:extLst>
          </p:cNvPr>
          <p:cNvSpPr/>
          <p:nvPr/>
        </p:nvSpPr>
        <p:spPr>
          <a:xfrm>
            <a:off x="0" y="0"/>
            <a:ext cx="12192000" cy="41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7DEE271-C7C5-47E5-954B-675B85A7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1300933"/>
            <a:ext cx="9720072" cy="1499616"/>
          </a:xfrm>
        </p:spPr>
        <p:txBody>
          <a:bodyPr>
            <a:normAutofit fontScale="90000"/>
          </a:bodyPr>
          <a:lstStyle/>
          <a:p>
            <a:r>
              <a:rPr lang="it-IT" sz="6600" dirty="0">
                <a:solidFill>
                  <a:schemeClr val="bg1"/>
                </a:solidFill>
              </a:rPr>
              <a:t>Passiamo ora all’implementazione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7F2286C-E3C3-4BD1-90FE-3B98FAB6B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508" y="4244413"/>
            <a:ext cx="3266983" cy="261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98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1217</TotalTime>
  <Words>671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3" baseType="lpstr">
      <vt:lpstr>Arial</vt:lpstr>
      <vt:lpstr>Arial</vt:lpstr>
      <vt:lpstr>Calibri</vt:lpstr>
      <vt:lpstr>Garamond</vt:lpstr>
      <vt:lpstr>Tw Cen MT</vt:lpstr>
      <vt:lpstr>Tw Cen MT Condensed</vt:lpstr>
      <vt:lpstr>Wingdings</vt:lpstr>
      <vt:lpstr>Wingdings 3</vt:lpstr>
      <vt:lpstr>Integrale</vt:lpstr>
      <vt:lpstr>Modulo IA Yourbook</vt:lpstr>
      <vt:lpstr>indice</vt:lpstr>
      <vt:lpstr>INTRODUZIONE</vt:lpstr>
      <vt:lpstr>introduzione</vt:lpstr>
      <vt:lpstr>Raccolta dei dati</vt:lpstr>
      <vt:lpstr>Manipolazione dei dati</vt:lpstr>
      <vt:lpstr>Analisi dei peas</vt:lpstr>
      <vt:lpstr>Analisi dei Peas</vt:lpstr>
      <vt:lpstr>Passiamo ora all’implementazione</vt:lpstr>
      <vt:lpstr>Implementazione</vt:lpstr>
      <vt:lpstr>Scelte progettuali</vt:lpstr>
      <vt:lpstr>Elbow point</vt:lpstr>
      <vt:lpstr>Indice di silhouette</vt:lpstr>
      <vt:lpstr>Esempio di esecuzione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 IA Yourbook</dc:title>
  <dc:creator>paolo petta</dc:creator>
  <cp:lastModifiedBy>paolo petta</cp:lastModifiedBy>
  <cp:revision>23</cp:revision>
  <dcterms:created xsi:type="dcterms:W3CDTF">2021-03-22T15:29:20Z</dcterms:created>
  <dcterms:modified xsi:type="dcterms:W3CDTF">2021-03-23T16:23:28Z</dcterms:modified>
</cp:coreProperties>
</file>