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70" r:id="rId5"/>
    <p:sldId id="264" r:id="rId6"/>
    <p:sldId id="269" r:id="rId7"/>
    <p:sldId id="265" r:id="rId8"/>
    <p:sldId id="266" r:id="rId9"/>
    <p:sldId id="268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46B2AB89-642D-461B-88E3-BE7E49276E6D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6277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10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A8228F9-9C50-4094-9999-09A1682E91E0}" type="datetime1">
              <a:rPr lang="it-IT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6DAD4B3-14CE-4AE7-A6F7-5EBB4C85CB82}"/>
              </a:ext>
            </a:extLst>
          </p:cNvPr>
          <p:cNvSpPr/>
          <p:nvPr/>
        </p:nvSpPr>
        <p:spPr>
          <a:xfrm>
            <a:off x="5922628" y="1803633"/>
            <a:ext cx="5645790" cy="29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46912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solidFill>
                  <a:schemeClr val="tx1"/>
                </a:solidFill>
              </a:rPr>
              <a:t>M</a:t>
            </a:r>
            <a:r>
              <a:rPr lang="it" sz="4400" dirty="0">
                <a:solidFill>
                  <a:schemeClr val="tx1"/>
                </a:solidFill>
              </a:rPr>
              <a:t>odulo IA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Yourbook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628" y="3719339"/>
            <a:ext cx="5645790" cy="878041"/>
          </a:xfrm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it" sz="2000" dirty="0">
                <a:solidFill>
                  <a:schemeClr val="tx1"/>
                </a:solidFill>
              </a:rPr>
              <a:t>Serena D’Urso</a:t>
            </a:r>
          </a:p>
          <a:p>
            <a:pPr algn="ctr" rtl="0">
              <a:spcAft>
                <a:spcPts val="600"/>
              </a:spcAft>
            </a:pPr>
            <a:r>
              <a:rPr lang="it" sz="2000" dirty="0">
                <a:solidFill>
                  <a:schemeClr val="tx1"/>
                </a:solidFill>
              </a:rPr>
              <a:t>Petta Paolo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CB5AE6-8806-498B-BFF5-F1A9F78E1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65" y="1803633"/>
            <a:ext cx="2791208" cy="20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A4C1F-DD6E-4591-95EE-4B945F7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 di silhouette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285F1-2F2D-48B5-BA1F-58AD6AD8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Permette di quantificare la bontà della disposizione dei dati nei cluster assegnati. L’indice oscilla tra [-1,1] dove 1 indica che i dati fanno un giusto match con il proprio cluster.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L’indice migliore di Silhouette ottenuto è di circa 0,07 con 2 cluster </a:t>
            </a:r>
          </a:p>
          <a:p>
            <a:pPr marL="0" indent="0">
              <a:buNone/>
            </a:pPr>
            <a:r>
              <a:rPr lang="it-IT" dirty="0"/>
              <a:t>(Il valore è relativamente basso e ciò può essere dovuto all’utilizzo di un dataset ridotto o alla poca esperienza con la manipolazione dei dati)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0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7829-0F9C-4ED7-ABAA-39C0E624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esecuzione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9AF34FD-4F11-48EB-A3FA-83361B3F0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483" y="2785145"/>
            <a:ext cx="8777034" cy="241508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0E8C07-77B2-4644-9631-1B42A68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22/03/2021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2A603AE-BCB9-414A-92FC-BE0DC21B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092" y="1288937"/>
            <a:ext cx="7771428" cy="51809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D4F087-208E-4567-968B-A44F7704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F8238-2F5F-4A73-851B-A433B9B7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Lo scopo è realizzare un servizio che possa suggerire libri da leggere in base ai gusti personali degli utilizzatori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BA6D41B-AEF3-4C60-9993-E0FFF8F40B00}"/>
              </a:ext>
            </a:extLst>
          </p:cNvPr>
          <p:cNvSpPr txBox="1">
            <a:spLocks/>
          </p:cNvSpPr>
          <p:nvPr/>
        </p:nvSpPr>
        <p:spPr>
          <a:xfrm>
            <a:off x="4042610" y="3253742"/>
            <a:ext cx="7603958" cy="329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Questo servizio verrà integrato all’interno del sito web yourBook.it permettendo a chiunque voglia di lasciarsi suggerire da una IA.</a:t>
            </a:r>
          </a:p>
        </p:txBody>
      </p:sp>
    </p:spTree>
    <p:extLst>
      <p:ext uri="{BB962C8B-B14F-4D97-AF65-F5344CB8AC3E}">
        <p14:creationId xmlns:p14="http://schemas.microsoft.com/office/powerpoint/2010/main" val="10045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8EF6B-E7BC-42A9-8A67-96CAF7B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826F2-4025-456C-926A-D8111139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677400" cy="575912"/>
          </a:xfrm>
        </p:spPr>
        <p:txBody>
          <a:bodyPr>
            <a:normAutofit fontScale="62500" lnSpcReduction="20000"/>
          </a:bodyPr>
          <a:lstStyle/>
          <a:p>
            <a:r>
              <a:rPr lang="it-IT" sz="3200" dirty="0"/>
              <a:t>Il dataset utilizzato conta più di 250k record suddiviso nei seguenti file e relativi attributi: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EDAEB42-9CD4-4A3B-A686-65084DC5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27835"/>
              </p:ext>
            </p:extLst>
          </p:nvPr>
        </p:nvGraphicFramePr>
        <p:xfrm>
          <a:off x="1820164" y="2979828"/>
          <a:ext cx="8127999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5118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732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587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LIBRI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1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3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Votazione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7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 di Pubblicazione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3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Editore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1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Immagine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5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48DD6-20FE-4A48-A25E-216CCAA3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Manipolazione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B9C0-D2AF-48DA-B5EF-E811ADC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operazioni che abbiamo effettuato sul dataset sono: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dati </a:t>
            </a:r>
            <a:r>
              <a:rPr lang="it-IT" dirty="0" err="1"/>
              <a:t>null</a:t>
            </a:r>
            <a:r>
              <a:rPr lang="it-IT" dirty="0"/>
              <a:t> e duplicati da tutti e tre i 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gli utenti di </a:t>
            </a:r>
            <a:r>
              <a:rPr lang="it-IT" dirty="0" err="1"/>
              <a:t>etá</a:t>
            </a:r>
            <a:r>
              <a:rPr lang="it-IT" dirty="0"/>
              <a:t> &gt;= 80 &amp;&amp; &lt;=10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libri con pubblicazione &lt;=1200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link alle immagini delle copertine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le case editrici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le votazioni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Fatto il merge dei tre file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A02FD-817A-4B84-A073-48739A6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22/03/2021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2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531C0-2273-468A-9A56-2B4EA93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DE51B8-7FCD-4D0A-8475-58B8EF26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Performance</a:t>
            </a:r>
            <a:r>
              <a:rPr lang="it-IT" dirty="0"/>
              <a:t> (misure di prestazione): la misura di prestazione adottata si basa su quanto gli elementi (i libri) dell’insieme individuato dall’algoritmo vengano apprezzati da un utente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Environment</a:t>
            </a:r>
            <a:r>
              <a:rPr lang="it-IT" dirty="0"/>
              <a:t> (descrizione elementi dell’ambiente): l’ambiente è costituito da tutti i libri e le relative recensione fornite dall’utente. L’ambiente definito è: dinamico, sequenziale, discreto, deterministico ed è ad agente singolo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Attuatori</a:t>
            </a:r>
            <a:r>
              <a:rPr lang="it-IT" dirty="0"/>
              <a:t> (in che modo l’agente restituisce l’output): l’output dell’esecuzione viene restituito in una pagina .jsp appositamente creata con lo scopo di mostrare tutti i libri che l’agente crede che possano interessare all’utente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Sensori</a:t>
            </a:r>
            <a:r>
              <a:rPr lang="it-IT" dirty="0"/>
              <a:t> (sono la parte percettiva dell’agente): l’input dell’agente è fornito tramite una pagine .jsp che permette all’utente di ricercare un titolo e fornirgli una valutazione da interi in un range(0 - 10).</a:t>
            </a:r>
          </a:p>
        </p:txBody>
      </p:sp>
    </p:spTree>
    <p:extLst>
      <p:ext uri="{BB962C8B-B14F-4D97-AF65-F5344CB8AC3E}">
        <p14:creationId xmlns:p14="http://schemas.microsoft.com/office/powerpoint/2010/main" val="39979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10655-DE64-4166-AD00-BE71A36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3CDCD-B528-49A0-A6AF-FFCFFDE1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una prima analisi abbiamo generato la </a:t>
            </a:r>
            <a:r>
              <a:rPr lang="it-IT" dirty="0" err="1"/>
              <a:t>HeatMap</a:t>
            </a:r>
            <a:r>
              <a:rPr lang="it-IT" dirty="0"/>
              <a:t> che ci ha rivelato la poca correlazione tra le variabili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DAD9D26-1687-445D-9373-E4910418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84" y="3061276"/>
            <a:ext cx="6912032" cy="34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D48C4-44BD-40BA-AACB-BDE3ED1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EC21F-1FD9-458D-9B42-2F96052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l’implementazione del modulo di IA per il progetto YourBook si è optato per il linguaggio Python. L’ambiente di sviluppo scelto inizialmente è stato Colab, per problemi tecnici siamo poi migrati su Jupiter, sono state usate le librerie: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Pandas</a:t>
            </a:r>
            <a:r>
              <a:rPr lang="it-IT" dirty="0"/>
              <a:t> e </a:t>
            </a:r>
            <a:r>
              <a:rPr lang="it-IT" i="1" dirty="0"/>
              <a:t>numpy</a:t>
            </a:r>
            <a:r>
              <a:rPr lang="it-IT" dirty="0"/>
              <a:t>, per la gestione dei dati;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Sklearn</a:t>
            </a:r>
            <a:r>
              <a:rPr lang="it-IT" dirty="0"/>
              <a:t>, per la manipolazione del modello;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Seaborn</a:t>
            </a:r>
            <a:r>
              <a:rPr lang="it-IT" dirty="0"/>
              <a:t> e </a:t>
            </a:r>
            <a:r>
              <a:rPr lang="it-IT" i="1" dirty="0"/>
              <a:t>matplotlib</a:t>
            </a:r>
            <a:r>
              <a:rPr lang="it-IT" dirty="0"/>
              <a:t>, per la costruzione dei grafici;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68E64-CC54-40C6-9EB8-5E3C034A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75" y="5003434"/>
            <a:ext cx="3219450" cy="14192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DEF6B6-4A7D-4219-9EAB-BB0481F9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75" y="4864331"/>
            <a:ext cx="3567937" cy="18731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EB9A5C-8A92-420E-9A54-A300C7A4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02" y="405907"/>
            <a:ext cx="4395537" cy="14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7124D-F1E9-4416-B726-05594C1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6F59A8-CDB7-4DC9-AC84-385044C6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0008" cy="817927"/>
          </a:xfrm>
        </p:spPr>
        <p:txBody>
          <a:bodyPr/>
          <a:lstStyle/>
          <a:p>
            <a:r>
              <a:rPr lang="it-IT" dirty="0"/>
              <a:t>È</a:t>
            </a:r>
            <a:r>
              <a:rPr lang="it-IT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/>
              <a:t>stato scelto l’algoritmo K-means, un algoritmo di apprendimento non supervisionato che trova un numero fisso di cluster in un insieme di dati.</a:t>
            </a:r>
          </a:p>
          <a:p>
            <a:pPr marL="128016" lvl="1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71774-6B46-4F11-9FC6-CE4A262C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3" y="3309918"/>
            <a:ext cx="3169681" cy="3080114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6693A67-AC5A-4255-8DD5-DFF2B45E45E1}"/>
              </a:ext>
            </a:extLst>
          </p:cNvPr>
          <p:cNvSpPr txBox="1">
            <a:spLocks/>
          </p:cNvSpPr>
          <p:nvPr/>
        </p:nvSpPr>
        <p:spPr>
          <a:xfrm>
            <a:off x="5084746" y="3020036"/>
            <a:ext cx="6190058" cy="1635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Per ogni cluster definisce un centroide, ciascuno di essi è scelto tra i libri di maggiore valutazione.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703168A-13D7-41A7-93E2-CA823F8B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066" y="3723814"/>
            <a:ext cx="975068" cy="9750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E2A3F6C-7C47-4C16-A73B-FAEBDB316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92" t="-1197" r="22989" b="1197"/>
          <a:stretch/>
        </p:blipFill>
        <p:spPr>
          <a:xfrm>
            <a:off x="11003627" y="5024756"/>
            <a:ext cx="982769" cy="975068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DD3357A-6DF6-4E1B-A41C-2AE0271840A7}"/>
              </a:ext>
            </a:extLst>
          </p:cNvPr>
          <p:cNvSpPr txBox="1">
            <a:spLocks/>
          </p:cNvSpPr>
          <p:nvPr/>
        </p:nvSpPr>
        <p:spPr>
          <a:xfrm>
            <a:off x="5084746" y="3011648"/>
            <a:ext cx="6190058" cy="34506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8C19AC-8363-4952-B260-B78B13BFFECA}"/>
              </a:ext>
            </a:extLst>
          </p:cNvPr>
          <p:cNvSpPr txBox="1"/>
          <p:nvPr/>
        </p:nvSpPr>
        <p:spPr>
          <a:xfrm>
            <a:off x="5084746" y="3837963"/>
            <a:ext cx="60893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vantaggio di K-means è la velocità in quanto sono richiesti pochi calcoli          poca elaborazione 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8A2AC2-F15E-4576-AAD2-A50062CD6E4C}"/>
              </a:ext>
            </a:extLst>
          </p:cNvPr>
          <p:cNvSpPr txBox="1"/>
          <p:nvPr/>
        </p:nvSpPr>
        <p:spPr>
          <a:xfrm>
            <a:off x="5135080" y="5268337"/>
            <a:ext cx="608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Lo svantaggio è la scelta del #cluster, la quale risulta non banale. Per questo motivo ci siamo fatti aiutare dai grafici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6C6625FD-ED77-4A03-8F2D-4D75B9043FD6}"/>
              </a:ext>
            </a:extLst>
          </p:cNvPr>
          <p:cNvSpPr/>
          <p:nvPr/>
        </p:nvSpPr>
        <p:spPr>
          <a:xfrm>
            <a:off x="7644431" y="4292278"/>
            <a:ext cx="469475" cy="256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5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6B6E1-9E75-4907-B6D1-8D4268B4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Elbow point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E58327-7617-472F-9003-0D05186E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costruito un grafico che mostra l’elbow point cioè l’andamento della somma degli errori quadratici al variare del numero di cluster, questo grafico ci ha aiutato nella scelta del #cluster.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CE461A-FB3E-464C-9415-5B65772B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305175"/>
            <a:ext cx="4086225" cy="3314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E7A588F-2435-41B3-9881-6FC74DFB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9" y="3552825"/>
            <a:ext cx="4610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1009</TotalTime>
  <Words>586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Garamond</vt:lpstr>
      <vt:lpstr>Tw Cen MT</vt:lpstr>
      <vt:lpstr>Tw Cen MT Condensed</vt:lpstr>
      <vt:lpstr>Wingdings</vt:lpstr>
      <vt:lpstr>Wingdings 3</vt:lpstr>
      <vt:lpstr>Integrale</vt:lpstr>
      <vt:lpstr>Modulo IA Yourbook</vt:lpstr>
      <vt:lpstr>INTRODUZIONE</vt:lpstr>
      <vt:lpstr>Raccolta dei dati</vt:lpstr>
      <vt:lpstr>Manipolazione dei dati</vt:lpstr>
      <vt:lpstr>Analisi dei peas</vt:lpstr>
      <vt:lpstr>Studio dei dati</vt:lpstr>
      <vt:lpstr>Implementazione</vt:lpstr>
      <vt:lpstr>Scelte progettuali</vt:lpstr>
      <vt:lpstr>Elbow point</vt:lpstr>
      <vt:lpstr>Indice di silhouette</vt:lpstr>
      <vt:lpstr>Esempio di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IA Yourbook</dc:title>
  <dc:creator>paolo petta</dc:creator>
  <cp:lastModifiedBy>paolo petta</cp:lastModifiedBy>
  <cp:revision>13</cp:revision>
  <dcterms:created xsi:type="dcterms:W3CDTF">2021-03-22T15:29:20Z</dcterms:created>
  <dcterms:modified xsi:type="dcterms:W3CDTF">2021-03-23T08:19:13Z</dcterms:modified>
</cp:coreProperties>
</file>