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9"/>
  </p:notesMasterIdLst>
  <p:sldIdLst>
    <p:sldId id="256" r:id="rId3"/>
    <p:sldId id="257" r:id="rId4"/>
    <p:sldId id="268" r:id="rId5"/>
    <p:sldId id="258" r:id="rId6"/>
    <p:sldId id="259" r:id="rId7"/>
    <p:sldId id="267" r:id="rId8"/>
  </p:sldIdLst>
  <p:sldSz cx="9144000" cy="6858000" type="screen4x3"/>
  <p:notesSz cx="7099300" cy="10234613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7">
          <p15:clr>
            <a:srgbClr val="A4A3A4"/>
          </p15:clr>
        </p15:guide>
        <p15:guide id="3" orient="horz" pos="3224">
          <p15:clr>
            <a:srgbClr val="000000"/>
          </p15:clr>
        </p15:guide>
        <p15:guide id="4" pos="223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9" d="100"/>
          <a:sy n="239" d="100"/>
        </p:scale>
        <p:origin x="2364" y="198"/>
      </p:cViewPr>
      <p:guideLst>
        <p:guide orient="horz" pos="2205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9"/>
        <p:guide pos="2117"/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7137" cy="51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164" y="0"/>
            <a:ext cx="3075480" cy="51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787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0674"/>
            <a:ext cx="3077137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480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480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787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411c5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5411c59b_0_2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85411c59b_0_2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67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411c5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5411c59b_0_2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85411c59b_0_2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5411c59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5411c59b_0_9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85411c59b_0_9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982ec5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982ec51a_0_1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8982ec51a_0_1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71900" y="638633"/>
            <a:ext cx="8222100" cy="47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1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60950" y="177500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Raleway"/>
              <a:buNone/>
              <a:defRPr sz="4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71900" y="1802267"/>
            <a:ext cx="8222100" cy="4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 2" type="txAndTwoObj">
  <p:cSld name="TEXT_AND_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" type="objOnly">
  <p:cSld name="OBJECT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ANDA ROSSA OPT BOLOGNA RAST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454775"/>
            <a:ext cx="9144000" cy="401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8316913" y="6424613"/>
            <a:ext cx="0" cy="352425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1"/>
          <p:cNvCxnSpPr/>
          <p:nvPr/>
        </p:nvCxnSpPr>
        <p:spPr>
          <a:xfrm>
            <a:off x="8316913" y="6092825"/>
            <a:ext cx="0" cy="360363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Google Shape;13;p1" descr="Alma-Mater TAGLIAT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207963"/>
            <a:ext cx="1292225" cy="166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92075" y="0"/>
            <a:ext cx="0" cy="1871663"/>
          </a:xfrm>
          <a:prstGeom prst="straightConnector1">
            <a:avLst/>
          </a:prstGeom>
          <a:noFill/>
          <a:ln w="1905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1"/>
          <p:cNvCxnSpPr/>
          <p:nvPr/>
        </p:nvCxnSpPr>
        <p:spPr>
          <a:xfrm>
            <a:off x="0" y="1870075"/>
            <a:ext cx="8305800" cy="0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 descr="BANDA ROSSA 2 OPT BOLOGNA RAST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454775"/>
            <a:ext cx="9143999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 descr="Alma-Mater TAGLIAT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438" y="103188"/>
            <a:ext cx="846137" cy="1087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5"/>
          <p:cNvCxnSpPr/>
          <p:nvPr/>
        </p:nvCxnSpPr>
        <p:spPr>
          <a:xfrm>
            <a:off x="82550" y="0"/>
            <a:ext cx="1500" cy="1184400"/>
          </a:xfrm>
          <a:prstGeom prst="straightConnector1">
            <a:avLst/>
          </a:prstGeom>
          <a:noFill/>
          <a:ln w="1714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5"/>
          <p:cNvCxnSpPr/>
          <p:nvPr/>
        </p:nvCxnSpPr>
        <p:spPr>
          <a:xfrm>
            <a:off x="0" y="1182688"/>
            <a:ext cx="8266200" cy="1500"/>
          </a:xfrm>
          <a:prstGeom prst="straightConnector1">
            <a:avLst/>
          </a:prstGeom>
          <a:noFill/>
          <a:ln w="1905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5"/>
          <p:cNvCxnSpPr/>
          <p:nvPr/>
        </p:nvCxnSpPr>
        <p:spPr>
          <a:xfrm>
            <a:off x="8316913" y="6424613"/>
            <a:ext cx="0" cy="3525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5"/>
          <p:cNvCxnSpPr/>
          <p:nvPr/>
        </p:nvCxnSpPr>
        <p:spPr>
          <a:xfrm>
            <a:off x="8316913" y="6092825"/>
            <a:ext cx="0" cy="360300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bo-distributedsystemsm/Ex-01-BusinessLogic-EJ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ee/appmodel-135059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journaldev.com/java-tutorial-java-ee-tutorials" TargetMode="External"/><Relationship Id="rId4" Type="http://schemas.openxmlformats.org/officeDocument/2006/relationships/hyperlink" Target="https://docs.oracle.com/javaee/7/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251619" y="2276872"/>
            <a:ext cx="8640762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 err="1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Proposta</a:t>
            </a:r>
            <a:r>
              <a:rPr lang="en-US" sz="3600" dirty="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di </a:t>
            </a:r>
            <a:r>
              <a:rPr lang="en-US" sz="3600" dirty="0" err="1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esercizio</a:t>
            </a:r>
            <a:r>
              <a:rPr lang="en-US" sz="3600" dirty="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: EJB</a:t>
            </a:r>
            <a:endParaRPr sz="3600" dirty="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i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JPA/Hibernate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Sistemi</a:t>
            </a:r>
            <a:r>
              <a:rPr lang="en-US" sz="2800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Distribuiti</a:t>
            </a:r>
            <a:r>
              <a:rPr lang="en-US" sz="2800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M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CdS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Laurea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Magistrale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in Ingegneria Informatica </a:t>
            </a:r>
            <a:b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 </a:t>
            </a: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Ciclo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- A.A. 2019/2020</a:t>
            </a: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9"/>
          <p:cNvSpPr/>
          <p:nvPr/>
        </p:nvSpPr>
        <p:spPr>
          <a:xfrm>
            <a:off x="2039400" y="476800"/>
            <a:ext cx="50652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rgbClr val="CC0000"/>
                </a:solidFill>
              </a:rPr>
              <a:t>Alma Mater Studiorum </a:t>
            </a:r>
            <a:br>
              <a:rPr lang="en-US" sz="3600">
                <a:solidFill>
                  <a:srgbClr val="CC0000"/>
                </a:solidFill>
              </a:rPr>
            </a:br>
            <a:r>
              <a:rPr lang="en-US" sz="3600" i="1">
                <a:solidFill>
                  <a:srgbClr val="CC0000"/>
                </a:solidFill>
              </a:rPr>
              <a:t>Università di Bologna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Obiettivi</a:t>
            </a:r>
            <a:endParaRPr sz="2800" b="1" i="0" u="none" strike="noStrike" cap="none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457200" y="1411475"/>
            <a:ext cx="8229600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 err="1"/>
              <a:t>Mostrare</a:t>
            </a:r>
            <a:r>
              <a:rPr lang="en-US" sz="2200" dirty="0"/>
              <a:t> come </a:t>
            </a:r>
            <a:r>
              <a:rPr lang="en-US" sz="2200" dirty="0" err="1"/>
              <a:t>il</a:t>
            </a:r>
            <a:r>
              <a:rPr lang="en-US" sz="2200" dirty="0"/>
              <a:t> framework Java EE </a:t>
            </a:r>
            <a:r>
              <a:rPr lang="en-US" sz="2200" dirty="0" err="1"/>
              <a:t>semplifica</a:t>
            </a:r>
            <a:r>
              <a:rPr lang="en-US" sz="2200" dirty="0"/>
              <a:t> la </a:t>
            </a:r>
            <a:r>
              <a:rPr lang="en-US" sz="2200" dirty="0" err="1"/>
              <a:t>programmazione</a:t>
            </a:r>
            <a:r>
              <a:rPr lang="en-US" sz="2200" dirty="0"/>
              <a:t> di una </a:t>
            </a:r>
            <a:r>
              <a:rPr lang="en-US" sz="2200" dirty="0" err="1"/>
              <a:t>applicazione</a:t>
            </a:r>
            <a:r>
              <a:rPr lang="en-US" sz="2200" dirty="0"/>
              <a:t> </a:t>
            </a:r>
            <a:r>
              <a:rPr lang="en-US" sz="2200" dirty="0" err="1"/>
              <a:t>commerciale</a:t>
            </a:r>
            <a:r>
              <a:rPr lang="en-US" sz="2200" dirty="0"/>
              <a:t>, </a:t>
            </a:r>
            <a:r>
              <a:rPr lang="en-US" sz="2200" dirty="0" err="1"/>
              <a:t>introducendo</a:t>
            </a:r>
            <a:r>
              <a:rPr lang="en-US" sz="2200" dirty="0"/>
              <a:t> component </a:t>
            </a:r>
            <a:r>
              <a:rPr lang="en-US" sz="2200" dirty="0" err="1"/>
              <a:t>modulari</a:t>
            </a:r>
            <a:r>
              <a:rPr lang="en-US" sz="2200" dirty="0"/>
              <a:t> e </a:t>
            </a:r>
            <a:r>
              <a:rPr lang="en-US" sz="2200" dirty="0" err="1"/>
              <a:t>riusabili</a:t>
            </a:r>
            <a:r>
              <a:rPr lang="en-US" sz="2200" dirty="0"/>
              <a:t>, </a:t>
            </a:r>
            <a:r>
              <a:rPr lang="en-US" sz="2200" dirty="0" err="1"/>
              <a:t>gestendo</a:t>
            </a:r>
            <a:r>
              <a:rPr lang="en-US" sz="2200" dirty="0"/>
              <a:t> </a:t>
            </a:r>
            <a:r>
              <a:rPr lang="en-US" sz="2200" dirty="0" err="1"/>
              <a:t>automaticamente</a:t>
            </a:r>
            <a:r>
              <a:rPr lang="en-US" sz="2200" dirty="0"/>
              <a:t> </a:t>
            </a:r>
            <a:r>
              <a:rPr lang="en-US" sz="2200" dirty="0" err="1"/>
              <a:t>molti</a:t>
            </a:r>
            <a:r>
              <a:rPr lang="en-US" sz="2200" dirty="0"/>
              <a:t> </a:t>
            </a:r>
            <a:r>
              <a:rPr lang="en-US" sz="2200" dirty="0" err="1"/>
              <a:t>aspetti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programmazione</a:t>
            </a:r>
            <a:endParaRPr lang="en-US" sz="2200" dirty="0"/>
          </a:p>
          <a:p>
            <a:pPr marL="457200" marR="0" lvl="0" indent="-368300" algn="l" rtl="0"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 err="1"/>
              <a:t>Valutare</a:t>
            </a:r>
            <a:r>
              <a:rPr lang="en-US" sz="2200" dirty="0"/>
              <a:t> in </a:t>
            </a:r>
            <a:r>
              <a:rPr lang="en-US" sz="2200" dirty="0" err="1"/>
              <a:t>maniera</a:t>
            </a:r>
            <a:r>
              <a:rPr lang="en-US" sz="2200" dirty="0"/>
              <a:t> </a:t>
            </a:r>
            <a:r>
              <a:rPr lang="en-US" sz="2200" dirty="0" err="1"/>
              <a:t>critica</a:t>
            </a:r>
            <a:r>
              <a:rPr lang="en-US" sz="2200" dirty="0"/>
              <a:t> la </a:t>
            </a:r>
            <a:r>
              <a:rPr lang="en-US" sz="2200" dirty="0" err="1"/>
              <a:t>realizzazione</a:t>
            </a:r>
            <a:r>
              <a:rPr lang="en-US" sz="2200" dirty="0"/>
              <a:t> di </a:t>
            </a:r>
            <a:r>
              <a:rPr lang="en-US" sz="2200" dirty="0" err="1"/>
              <a:t>servizi</a:t>
            </a:r>
            <a:r>
              <a:rPr lang="en-US" sz="2200" dirty="0"/>
              <a:t> </a:t>
            </a:r>
            <a:r>
              <a:rPr lang="en-US" sz="2200" i="1" dirty="0"/>
              <a:t>Enterprise-ready</a:t>
            </a:r>
            <a:r>
              <a:rPr lang="en-US" sz="2200" dirty="0"/>
              <a:t> e </a:t>
            </a:r>
            <a:r>
              <a:rPr lang="en-US" sz="2200" dirty="0" err="1"/>
              <a:t>moderni</a:t>
            </a:r>
            <a:r>
              <a:rPr lang="en-US" sz="2200" dirty="0"/>
              <a:t> </a:t>
            </a:r>
            <a:r>
              <a:rPr lang="en-US" sz="2200" dirty="0" err="1"/>
              <a:t>appoggiandosi</a:t>
            </a:r>
            <a:r>
              <a:rPr lang="en-US" sz="2200" dirty="0"/>
              <a:t> ad una </a:t>
            </a:r>
            <a:r>
              <a:rPr lang="en-US" sz="2200" dirty="0" err="1"/>
              <a:t>piattaforma</a:t>
            </a:r>
            <a:r>
              <a:rPr lang="en-US" sz="2200" dirty="0"/>
              <a:t> di </a:t>
            </a:r>
            <a:r>
              <a:rPr lang="en-US" sz="2200" dirty="0" err="1"/>
              <a:t>supporto</a:t>
            </a:r>
            <a:r>
              <a:rPr lang="en-US" sz="2200" dirty="0"/>
              <a:t> </a:t>
            </a:r>
            <a:r>
              <a:rPr lang="en-US" sz="2200" dirty="0" err="1"/>
              <a:t>completa</a:t>
            </a:r>
            <a:r>
              <a:rPr lang="en-US" sz="2200" dirty="0"/>
              <a:t>, come </a:t>
            </a:r>
            <a:r>
              <a:rPr lang="en-US" sz="2200" dirty="0" err="1"/>
              <a:t>può</a:t>
            </a:r>
            <a:r>
              <a:rPr lang="en-US" sz="2200" dirty="0"/>
              <a:t> </a:t>
            </a:r>
            <a:r>
              <a:rPr lang="en-US" sz="2200" dirty="0" err="1"/>
              <a:t>essere</a:t>
            </a:r>
            <a:r>
              <a:rPr lang="en-US" sz="2200" dirty="0"/>
              <a:t> un Application Server (AS) come </a:t>
            </a:r>
            <a:r>
              <a:rPr lang="en-US" sz="2200" dirty="0" err="1"/>
              <a:t>Jboss</a:t>
            </a:r>
            <a:r>
              <a:rPr lang="en-US" sz="2200" dirty="0"/>
              <a:t> (aka </a:t>
            </a:r>
            <a:r>
              <a:rPr lang="en-US" sz="2200" dirty="0" err="1"/>
              <a:t>Wildfly</a:t>
            </a:r>
            <a:r>
              <a:rPr lang="en-US" sz="2200" dirty="0"/>
              <a:t>)</a:t>
            </a:r>
            <a:endParaRPr sz="2200" dirty="0"/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 err="1"/>
              <a:t>Utilizzo</a:t>
            </a:r>
            <a:r>
              <a:rPr lang="en-US" sz="2200" dirty="0"/>
              <a:t> di </a:t>
            </a:r>
            <a:r>
              <a:rPr lang="en-US" sz="2200" dirty="0" err="1"/>
              <a:t>metodologie</a:t>
            </a:r>
            <a:r>
              <a:rPr lang="en-US" sz="2200" dirty="0"/>
              <a:t> </a:t>
            </a:r>
            <a:r>
              <a:rPr lang="en-US" sz="2200" dirty="0" err="1"/>
              <a:t>moderne</a:t>
            </a:r>
            <a:r>
              <a:rPr lang="en-US" sz="2200" dirty="0"/>
              <a:t> come REST per </a:t>
            </a:r>
            <a:r>
              <a:rPr lang="en-US" sz="2200" dirty="0" err="1"/>
              <a:t>creare</a:t>
            </a:r>
            <a:r>
              <a:rPr lang="en-US" sz="2200" dirty="0"/>
              <a:t> </a:t>
            </a:r>
            <a:r>
              <a:rPr lang="en-US" sz="2200" dirty="0" err="1"/>
              <a:t>servizi</a:t>
            </a:r>
            <a:r>
              <a:rPr lang="en-US" sz="2200" dirty="0"/>
              <a:t> web </a:t>
            </a:r>
            <a:r>
              <a:rPr lang="en-US" sz="2200" dirty="0" err="1"/>
              <a:t>altamente</a:t>
            </a:r>
            <a:r>
              <a:rPr lang="en-US" sz="2200" dirty="0"/>
              <a:t> </a:t>
            </a:r>
            <a:r>
              <a:rPr lang="en-US" sz="2200" dirty="0" err="1"/>
              <a:t>scalabili</a:t>
            </a:r>
            <a:r>
              <a:rPr lang="en-US" sz="2200" dirty="0"/>
              <a:t>, </a:t>
            </a:r>
            <a:r>
              <a:rPr lang="en-US" sz="2200" dirty="0" err="1"/>
              <a:t>eterogenei</a:t>
            </a:r>
            <a:r>
              <a:rPr lang="en-US" sz="2200" dirty="0"/>
              <a:t> e </a:t>
            </a:r>
            <a:r>
              <a:rPr lang="en-US" sz="2200" dirty="0" err="1"/>
              <a:t>portabili</a:t>
            </a:r>
            <a:endParaRPr sz="2200" dirty="0"/>
          </a:p>
          <a:p>
            <a:pPr marL="457200" marR="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 err="1"/>
              <a:t>Utilizzo</a:t>
            </a:r>
            <a:r>
              <a:rPr lang="en-US" sz="2200" dirty="0"/>
              <a:t> di JPA/Hibernate come </a:t>
            </a:r>
            <a:r>
              <a:rPr lang="en-US" sz="2200" dirty="0" err="1"/>
              <a:t>piattaforma</a:t>
            </a:r>
            <a:r>
              <a:rPr lang="en-US" sz="2200" dirty="0"/>
              <a:t> di ORM per </a:t>
            </a:r>
            <a:r>
              <a:rPr lang="en-US" sz="2200" dirty="0" err="1"/>
              <a:t>semplificare</a:t>
            </a:r>
            <a:r>
              <a:rPr lang="en-US" sz="2200" dirty="0"/>
              <a:t> la </a:t>
            </a:r>
            <a:r>
              <a:rPr lang="en-US" sz="2200" dirty="0" err="1"/>
              <a:t>gestione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persistenza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Consegna</a:t>
            </a:r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57200" y="1343450"/>
            <a:ext cx="8229600" cy="4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Si </a:t>
            </a:r>
            <a:r>
              <a:rPr lang="en-US" sz="1800" dirty="0" err="1"/>
              <a:t>sviluppi</a:t>
            </a:r>
            <a:r>
              <a:rPr lang="en-US" sz="1800" dirty="0"/>
              <a:t> un </a:t>
            </a:r>
            <a:r>
              <a:rPr lang="en-US" sz="1800" dirty="0" err="1"/>
              <a:t>applicazione</a:t>
            </a:r>
            <a:r>
              <a:rPr lang="en-US" sz="1800" dirty="0"/>
              <a:t> Web J2EE per la </a:t>
            </a:r>
            <a:r>
              <a:rPr lang="en-US" sz="1800" dirty="0" err="1"/>
              <a:t>gestione</a:t>
            </a:r>
            <a:r>
              <a:rPr lang="en-US" sz="1800" dirty="0"/>
              <a:t> del </a:t>
            </a:r>
            <a:r>
              <a:rPr lang="en-US" sz="1800" dirty="0" err="1"/>
              <a:t>magazzino</a:t>
            </a:r>
            <a:r>
              <a:rPr lang="en-US" sz="1800" dirty="0"/>
              <a:t> di un </a:t>
            </a:r>
            <a:r>
              <a:rPr lang="en-US" sz="1800" dirty="0" err="1"/>
              <a:t>ipotetico</a:t>
            </a:r>
            <a:r>
              <a:rPr lang="en-US" sz="1800" dirty="0"/>
              <a:t> </a:t>
            </a:r>
            <a:r>
              <a:rPr lang="en-US" sz="1800" dirty="0" err="1"/>
              <a:t>negozio</a:t>
            </a:r>
            <a:r>
              <a:rPr lang="en-US" sz="1800" dirty="0"/>
              <a:t> di </a:t>
            </a:r>
            <a:r>
              <a:rPr lang="en-US" sz="1800" dirty="0" err="1"/>
              <a:t>componenti</a:t>
            </a:r>
            <a:r>
              <a:rPr lang="en-US" sz="1800" dirty="0"/>
              <a:t> </a:t>
            </a:r>
            <a:r>
              <a:rPr lang="en-US" sz="1800" dirty="0" err="1"/>
              <a:t>informatiche</a:t>
            </a:r>
            <a:r>
              <a:rPr lang="en-US" sz="1800" dirty="0"/>
              <a:t>. Tale </a:t>
            </a:r>
            <a:r>
              <a:rPr lang="en-US" sz="1800" dirty="0" err="1"/>
              <a:t>applicazione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avere</a:t>
            </a:r>
            <a:r>
              <a:rPr lang="en-US" sz="1800" dirty="0"/>
              <a:t> </a:t>
            </a:r>
            <a:r>
              <a:rPr lang="en-US" sz="1800" dirty="0" err="1"/>
              <a:t>l’aspetto</a:t>
            </a:r>
            <a:r>
              <a:rPr lang="en-US" sz="1800" dirty="0"/>
              <a:t> di un </a:t>
            </a:r>
            <a:r>
              <a:rPr lang="en-US" sz="1800" dirty="0" err="1"/>
              <a:t>sito</a:t>
            </a:r>
            <a:r>
              <a:rPr lang="en-US" sz="1800" dirty="0"/>
              <a:t> e-commerce e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quindi</a:t>
            </a:r>
            <a:r>
              <a:rPr lang="en-US" sz="1800" dirty="0"/>
              <a:t> </a:t>
            </a:r>
            <a:r>
              <a:rPr lang="en-US" sz="1800" dirty="0" err="1"/>
              <a:t>dia</a:t>
            </a:r>
            <a:r>
              <a:rPr lang="en-US" sz="1800" dirty="0"/>
              <a:t> la </a:t>
            </a:r>
            <a:r>
              <a:rPr lang="en-US" sz="1800" dirty="0" err="1"/>
              <a:t>possibilità</a:t>
            </a:r>
            <a:r>
              <a:rPr lang="en-US" sz="1800" dirty="0"/>
              <a:t> ad un </a:t>
            </a:r>
            <a:r>
              <a:rPr lang="en-US" sz="1800" dirty="0" err="1"/>
              <a:t>utente</a:t>
            </a:r>
            <a:r>
              <a:rPr lang="en-US" sz="1800" dirty="0"/>
              <a:t> di </a:t>
            </a:r>
            <a:r>
              <a:rPr lang="en-US" sz="1800" dirty="0" err="1"/>
              <a:t>mettere</a:t>
            </a:r>
            <a:r>
              <a:rPr lang="en-US" sz="1800" dirty="0"/>
              <a:t> le </a:t>
            </a:r>
            <a:r>
              <a:rPr lang="en-US" sz="1800" dirty="0" err="1"/>
              <a:t>componenti</a:t>
            </a:r>
            <a:r>
              <a:rPr lang="en-US" sz="1800" dirty="0"/>
              <a:t> </a:t>
            </a:r>
            <a:r>
              <a:rPr lang="en-US" sz="1800" dirty="0" err="1"/>
              <a:t>elettroniche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</a:t>
            </a:r>
            <a:r>
              <a:rPr lang="en-US" sz="1800" dirty="0" err="1"/>
              <a:t>carrello</a:t>
            </a:r>
            <a:r>
              <a:rPr lang="en-US" sz="1800" dirty="0"/>
              <a:t> e </a:t>
            </a:r>
            <a:r>
              <a:rPr lang="en-US" sz="1800" dirty="0" err="1"/>
              <a:t>successivamente</a:t>
            </a:r>
            <a:r>
              <a:rPr lang="en-US" sz="1800" dirty="0"/>
              <a:t> di </a:t>
            </a:r>
            <a:r>
              <a:rPr lang="en-US" sz="1800" dirty="0" err="1"/>
              <a:t>inviare</a:t>
            </a:r>
            <a:r>
              <a:rPr lang="en-US" sz="1800" dirty="0"/>
              <a:t> </a:t>
            </a:r>
            <a:r>
              <a:rPr lang="en-US" sz="1800" dirty="0" err="1"/>
              <a:t>l’ordine</a:t>
            </a:r>
            <a:r>
              <a:rPr lang="en-US" sz="1800" dirty="0"/>
              <a:t> </a:t>
            </a:r>
            <a:r>
              <a:rPr lang="en-US" sz="1800" dirty="0" err="1"/>
              <a:t>d’acquisto</a:t>
            </a:r>
            <a:r>
              <a:rPr lang="en-US" sz="1800" dirty="0"/>
              <a:t>.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ordini</a:t>
            </a:r>
            <a:r>
              <a:rPr lang="en-US" sz="1800" dirty="0"/>
              <a:t> poi (</a:t>
            </a:r>
            <a:r>
              <a:rPr lang="en-US" sz="1800" dirty="0" err="1"/>
              <a:t>mediante</a:t>
            </a:r>
            <a:r>
              <a:rPr lang="en-US" sz="1800" dirty="0"/>
              <a:t> Hibernate e/o JPA) </a:t>
            </a:r>
            <a:r>
              <a:rPr lang="en-US" sz="1800" dirty="0" err="1"/>
              <a:t>dovranno</a:t>
            </a:r>
            <a:r>
              <a:rPr lang="en-US" sz="1800" dirty="0"/>
              <a:t> </a:t>
            </a:r>
            <a:r>
              <a:rPr lang="en-US" sz="1800" dirty="0" err="1"/>
              <a:t>essere</a:t>
            </a:r>
            <a:r>
              <a:rPr lang="en-US" sz="1800" dirty="0"/>
              <a:t> </a:t>
            </a:r>
            <a:r>
              <a:rPr lang="en-US" sz="1800" dirty="0" err="1"/>
              <a:t>salvati</a:t>
            </a:r>
            <a:r>
              <a:rPr lang="en-US" sz="1800" dirty="0"/>
              <a:t> </a:t>
            </a:r>
            <a:r>
              <a:rPr lang="en-US" sz="1800" dirty="0" err="1"/>
              <a:t>permanentemente</a:t>
            </a:r>
            <a:r>
              <a:rPr lang="en-US" sz="1800" dirty="0"/>
              <a:t> in un DB.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Per </a:t>
            </a:r>
            <a:r>
              <a:rPr lang="en-US" sz="1800" dirty="0" err="1"/>
              <a:t>realizzare</a:t>
            </a:r>
            <a:r>
              <a:rPr lang="en-US" sz="1800" dirty="0"/>
              <a:t> </a:t>
            </a:r>
            <a:r>
              <a:rPr lang="en-US" sz="1800" dirty="0" err="1"/>
              <a:t>l’applicazione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consideri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seguente</a:t>
            </a:r>
            <a:r>
              <a:rPr lang="en-US" sz="1800" dirty="0"/>
              <a:t> </a:t>
            </a:r>
            <a:r>
              <a:rPr lang="en-US" sz="1800" dirty="0" err="1"/>
              <a:t>modello</a:t>
            </a:r>
            <a:r>
              <a:rPr lang="en-US" sz="1800" dirty="0"/>
              <a:t>:</a:t>
            </a:r>
          </a:p>
          <a:p>
            <a:pPr marL="285750" indent="-285750">
              <a:buSzPts val="1100"/>
            </a:pPr>
            <a:r>
              <a:rPr lang="it-IT" sz="1600" dirty="0"/>
              <a:t>Prodotti (componenti per pc: processori, </a:t>
            </a:r>
            <a:r>
              <a:rPr lang="it-IT" sz="1600" dirty="0" err="1"/>
              <a:t>ram</a:t>
            </a:r>
            <a:r>
              <a:rPr lang="it-IT" sz="1600" dirty="0"/>
              <a:t>, schede video ecc..)</a:t>
            </a:r>
          </a:p>
          <a:p>
            <a:pPr marL="285750" indent="-285750">
              <a:buSzPts val="1100"/>
            </a:pPr>
            <a:r>
              <a:rPr lang="it-IT" sz="1600" dirty="0"/>
              <a:t>Produttori (</a:t>
            </a:r>
            <a:r>
              <a:rPr lang="it-IT" sz="1600" dirty="0" err="1"/>
              <a:t>amd</a:t>
            </a:r>
            <a:r>
              <a:rPr lang="it-IT" sz="1600" dirty="0"/>
              <a:t>, </a:t>
            </a:r>
            <a:r>
              <a:rPr lang="it-IT" sz="1600" dirty="0" err="1"/>
              <a:t>intel</a:t>
            </a:r>
            <a:r>
              <a:rPr lang="it-IT" sz="1600" dirty="0"/>
              <a:t>, </a:t>
            </a:r>
            <a:r>
              <a:rPr lang="it-IT" sz="1600" dirty="0" err="1"/>
              <a:t>nvidia</a:t>
            </a:r>
            <a:r>
              <a:rPr lang="it-IT" sz="1600" dirty="0"/>
              <a:t> ecc..)</a:t>
            </a:r>
          </a:p>
          <a:p>
            <a:pPr marL="285750" indent="-285750">
              <a:buSzPts val="1100"/>
            </a:pPr>
            <a:r>
              <a:rPr lang="it-IT" sz="1600" dirty="0"/>
              <a:t>Carrello (</a:t>
            </a:r>
            <a:r>
              <a:rPr lang="it-IT" sz="1600" dirty="0" err="1"/>
              <a:t>SessionBean</a:t>
            </a:r>
            <a:r>
              <a:rPr lang="it-IT" sz="1600" dirty="0"/>
              <a:t> in attesa di essere ordinati)</a:t>
            </a:r>
          </a:p>
          <a:p>
            <a:pPr marL="285750" indent="-285750">
              <a:buSzPts val="1100"/>
            </a:pPr>
            <a:r>
              <a:rPr lang="it-IT" sz="1600" dirty="0"/>
              <a:t>Ordini (</a:t>
            </a:r>
            <a:r>
              <a:rPr lang="it-IT" sz="1600" dirty="0" err="1"/>
              <a:t>EntiyBean</a:t>
            </a:r>
            <a:r>
              <a:rPr lang="it-IT" sz="1600" dirty="0"/>
              <a:t> che devono essere salvati nel data base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6034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Consegna</a:t>
            </a:r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57200" y="1343450"/>
            <a:ext cx="8229600" cy="4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1" dirty="0" err="1"/>
              <a:t>si</a:t>
            </a:r>
            <a:r>
              <a:rPr lang="en-US" sz="1800" b="1" i="1" dirty="0"/>
              <a:t> </a:t>
            </a:r>
            <a:r>
              <a:rPr lang="en-US" sz="1800" b="1" i="1" dirty="0" err="1"/>
              <a:t>richiede</a:t>
            </a:r>
            <a:r>
              <a:rPr lang="en-US" sz="1800" b="1" i="1" dirty="0"/>
              <a:t> di</a:t>
            </a:r>
            <a:r>
              <a:rPr lang="en-US" sz="1800" i="1" dirty="0"/>
              <a:t>:</a:t>
            </a:r>
            <a:endParaRPr sz="1800" i="1" dirty="0"/>
          </a:p>
          <a:p>
            <a:pPr lvl="0" indent="-342900">
              <a:buSzPts val="1800"/>
            </a:pPr>
            <a:r>
              <a:rPr lang="it-IT" sz="1800" dirty="0"/>
              <a:t>realizzare la parte di logica di accesso al database (pattern DAO) mediante componenti Enterprise Java </a:t>
            </a:r>
            <a:r>
              <a:rPr lang="it-IT" sz="1800" dirty="0" err="1"/>
              <a:t>Beans</a:t>
            </a:r>
            <a:r>
              <a:rPr lang="it-IT" sz="1800" dirty="0"/>
              <a:t> 3.0 In particolare:</a:t>
            </a:r>
          </a:p>
          <a:p>
            <a:pPr marL="857250" lvl="1" indent="-285750">
              <a:buSzPts val="1800"/>
            </a:pPr>
            <a:r>
              <a:rPr lang="it-IT" sz="1400" dirty="0"/>
              <a:t>Utilizzare mapping Object-</a:t>
            </a:r>
            <a:r>
              <a:rPr lang="it-IT" sz="1400" dirty="0" err="1"/>
              <a:t>Relational</a:t>
            </a:r>
            <a:r>
              <a:rPr lang="it-IT" sz="1400" dirty="0"/>
              <a:t> tramite componenti </a:t>
            </a:r>
            <a:r>
              <a:rPr lang="it-IT" sz="1400" dirty="0" err="1"/>
              <a:t>Entity</a:t>
            </a:r>
            <a:r>
              <a:rPr lang="it-IT" sz="1400" dirty="0"/>
              <a:t> Bean </a:t>
            </a:r>
          </a:p>
          <a:p>
            <a:pPr marL="857250" lvl="1" indent="-285750">
              <a:buSzPts val="1800"/>
            </a:pPr>
            <a:r>
              <a:rPr lang="it-IT" sz="1400" dirty="0"/>
              <a:t>Realizzare DAO tramite opportuni componenti Session Bean</a:t>
            </a:r>
          </a:p>
          <a:p>
            <a:pPr lvl="0" indent="-342900">
              <a:buSzPts val="1800"/>
            </a:pPr>
            <a:endParaRPr lang="it-IT" sz="1800" dirty="0"/>
          </a:p>
          <a:p>
            <a:pPr lvl="0" indent="-342900">
              <a:buSzPts val="1800"/>
            </a:pPr>
            <a:r>
              <a:rPr lang="it-IT" sz="1800" dirty="0"/>
              <a:t>inoltre, estendere la logica applicativa già descritta, aggiungendo un meccanismo di </a:t>
            </a:r>
            <a:r>
              <a:rPr lang="it-IT" sz="1800" dirty="0" err="1"/>
              <a:t>logging</a:t>
            </a:r>
            <a:r>
              <a:rPr lang="it-IT" sz="1800" dirty="0"/>
              <a:t> (potenzialmente) remoto: </a:t>
            </a:r>
          </a:p>
          <a:p>
            <a:pPr marL="857250" lvl="1" indent="-285750">
              <a:buSzPts val="1800"/>
            </a:pPr>
            <a:r>
              <a:rPr lang="it-IT" sz="1400" dirty="0"/>
              <a:t>Ciascun metodo che preveda scritture su DB (aggiunta di nuovi componenti, produttori, ordini </a:t>
            </a:r>
            <a:r>
              <a:rPr lang="it-IT" sz="1400" dirty="0" err="1"/>
              <a:t>ecc</a:t>
            </a:r>
            <a:r>
              <a:rPr lang="it-IT" sz="1400" dirty="0"/>
              <a:t>…) deve inviare un messaggio JMS a un opportuno componente di </a:t>
            </a:r>
            <a:r>
              <a:rPr lang="it-IT" sz="1400" dirty="0" err="1"/>
              <a:t>logging</a:t>
            </a:r>
            <a:r>
              <a:rPr lang="it-IT" sz="1400" dirty="0"/>
              <a:t> </a:t>
            </a:r>
          </a:p>
          <a:p>
            <a:pPr marL="857250" lvl="1" indent="-285750">
              <a:buSzPts val="1800"/>
            </a:pPr>
            <a:r>
              <a:rPr lang="it-IT" sz="1400" dirty="0"/>
              <a:t>Componente di </a:t>
            </a:r>
            <a:r>
              <a:rPr lang="it-IT" sz="1400" dirty="0" err="1"/>
              <a:t>logging</a:t>
            </a:r>
            <a:r>
              <a:rPr lang="it-IT" sz="1400" dirty="0"/>
              <a:t> (realizzato come Message </a:t>
            </a:r>
            <a:r>
              <a:rPr lang="it-IT" sz="1400" dirty="0" err="1"/>
              <a:t>Driven</a:t>
            </a:r>
            <a:r>
              <a:rPr lang="it-IT" sz="1400" dirty="0"/>
              <a:t> Bean) scrive su opportuno log (anche solo </a:t>
            </a:r>
            <a:r>
              <a:rPr lang="it-IT" sz="1400" dirty="0" err="1"/>
              <a:t>stdout</a:t>
            </a:r>
            <a:r>
              <a:rPr lang="it-IT" sz="1400" dirty="0"/>
              <a:t>) il messaggio ricevuto</a:t>
            </a:r>
            <a:endParaRPr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Consegna</a:t>
            </a:r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457200" y="1343450"/>
            <a:ext cx="8229600" cy="4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b="1" i="1" dirty="0" err="1"/>
              <a:t>si</a:t>
            </a:r>
            <a:r>
              <a:rPr lang="en-US" sz="1800" b="1" i="1" dirty="0"/>
              <a:t> </a:t>
            </a:r>
            <a:r>
              <a:rPr lang="en-US" sz="1800" b="1" i="1" dirty="0" err="1"/>
              <a:t>richiede</a:t>
            </a:r>
            <a:r>
              <a:rPr lang="en-US" sz="1800" b="1" i="1" dirty="0"/>
              <a:t> </a:t>
            </a:r>
            <a:r>
              <a:rPr lang="en-US" sz="1800" b="1" i="1" dirty="0" err="1"/>
              <a:t>inoltre</a:t>
            </a:r>
            <a:r>
              <a:rPr lang="en-US" sz="1800" b="1" i="1" dirty="0"/>
              <a:t> di</a:t>
            </a:r>
            <a:r>
              <a:rPr lang="en-US" sz="1800" i="1" dirty="0"/>
              <a:t>: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i="1" dirty="0"/>
          </a:p>
          <a:p>
            <a:pPr marL="876300" lvl="1" indent="-342900">
              <a:buSzPts val="2400"/>
            </a:pPr>
            <a:r>
              <a:rPr lang="it-IT" sz="2000" dirty="0"/>
              <a:t>Permette, attraverso </a:t>
            </a:r>
            <a:r>
              <a:rPr lang="it-IT" sz="2000" dirty="0" err="1"/>
              <a:t>Gradle</a:t>
            </a:r>
            <a:r>
              <a:rPr lang="it-IT" sz="2000" dirty="0"/>
              <a:t>, di eseguire il deployment della applicazione su un’installazione </a:t>
            </a:r>
            <a:r>
              <a:rPr lang="it-IT" sz="2000" dirty="0" err="1"/>
              <a:t>dell’application</a:t>
            </a:r>
            <a:r>
              <a:rPr lang="it-IT" sz="2000" dirty="0"/>
              <a:t> Server </a:t>
            </a:r>
            <a:r>
              <a:rPr lang="it-IT" sz="2000" dirty="0" err="1"/>
              <a:t>Wildfly</a:t>
            </a:r>
            <a:r>
              <a:rPr lang="it-IT" sz="2000" dirty="0"/>
              <a:t> (in versione &gt;=17.0.0) </a:t>
            </a:r>
          </a:p>
          <a:p>
            <a:pPr marL="876300" lvl="1" indent="-342900">
              <a:buSzPts val="2400"/>
            </a:pPr>
            <a:r>
              <a:rPr lang="it-IT" sz="2000" dirty="0"/>
              <a:t>Permette, attraverso Travis, di eseguire testing e </a:t>
            </a:r>
            <a:r>
              <a:rPr lang="it-IT" sz="2000" dirty="0" err="1"/>
              <a:t>continous</a:t>
            </a:r>
            <a:r>
              <a:rPr lang="it-IT" sz="2000" dirty="0"/>
              <a:t> delivery dell’applicazione</a:t>
            </a:r>
          </a:p>
          <a:p>
            <a:pPr marL="76200" indent="0">
              <a:buSzPts val="2400"/>
              <a:buNone/>
            </a:pPr>
            <a:endParaRPr lang="it-IT" sz="2400" dirty="0"/>
          </a:p>
          <a:p>
            <a:pPr marL="76200" indent="0">
              <a:buSzPts val="2400"/>
              <a:buNone/>
            </a:pPr>
            <a:endParaRPr lang="it-IT" sz="2400" dirty="0"/>
          </a:p>
          <a:p>
            <a:pPr marL="76200" indent="0">
              <a:buSzPts val="2400"/>
              <a:buNone/>
            </a:pPr>
            <a:endParaRPr lang="it-IT" sz="2400" dirty="0"/>
          </a:p>
          <a:p>
            <a:pPr marL="76200" indent="0">
              <a:buSzPts val="2400"/>
              <a:buNone/>
            </a:pPr>
            <a:r>
              <a:rPr lang="en-US" sz="2000" b="1" dirty="0"/>
              <a:t>Nota: </a:t>
            </a:r>
            <a:r>
              <a:rPr lang="en-US" sz="2000" dirty="0"/>
              <a:t>al </a:t>
            </a:r>
            <a:r>
              <a:rPr lang="en-US" sz="2000" dirty="0" err="1"/>
              <a:t>seguente</a:t>
            </a:r>
            <a:r>
              <a:rPr lang="en-US" sz="2000" dirty="0"/>
              <a:t> link è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trovare</a:t>
            </a:r>
            <a:r>
              <a:rPr lang="en-US" sz="2000" dirty="0"/>
              <a:t> lo starter-kit</a:t>
            </a:r>
          </a:p>
          <a:p>
            <a:pPr marL="76200" indent="0">
              <a:buSzPts val="2400"/>
              <a:buNone/>
            </a:pPr>
            <a:r>
              <a:rPr lang="en-US" sz="1800" dirty="0">
                <a:hlinkClick r:id="rId3"/>
              </a:rPr>
              <a:t>https://github.com/unibo-distributedsystemsm/Ex-01-BusinessLogic-EJB</a:t>
            </a:r>
            <a:r>
              <a:rPr lang="en-US" sz="1800" dirty="0"/>
              <a:t>  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Riferimenti e possibili approfondimenti</a:t>
            </a:r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lnSpc>
                <a:spcPct val="115000"/>
              </a:lnSpc>
              <a:buSzPts val="2200"/>
              <a:buChar char="➔"/>
            </a:pPr>
            <a:r>
              <a:rPr lang="en-US" sz="1600" dirty="0">
                <a:hlinkClick r:id="rId3"/>
              </a:rPr>
              <a:t>https://www.oracle.com/technetwork/java/javaee/appmodel-135059.html</a:t>
            </a:r>
            <a:r>
              <a:rPr lang="en-US" sz="1600" dirty="0"/>
              <a:t> </a:t>
            </a:r>
          </a:p>
          <a:p>
            <a:pPr lvl="0" indent="-368300">
              <a:lnSpc>
                <a:spcPct val="115000"/>
              </a:lnSpc>
              <a:buSzPts val="2200"/>
              <a:buChar char="➔"/>
            </a:pPr>
            <a:r>
              <a:rPr lang="en-US" sz="1600" dirty="0">
                <a:hlinkClick r:id="rId4"/>
              </a:rPr>
              <a:t>https://docs.oracle.com/javaee/7/tutorial/</a:t>
            </a:r>
            <a:r>
              <a:rPr lang="en-US" sz="1600" dirty="0"/>
              <a:t> </a:t>
            </a:r>
          </a:p>
          <a:p>
            <a:pPr lvl="0" indent="-368300">
              <a:lnSpc>
                <a:spcPct val="115000"/>
              </a:lnSpc>
              <a:buSzPts val="2200"/>
              <a:buChar char="➔"/>
            </a:pPr>
            <a:r>
              <a:rPr lang="en-US" sz="1600" dirty="0">
                <a:hlinkClick r:id="rId5"/>
              </a:rPr>
              <a:t>https://www.journaldev.com/java-tutorial-java-ee-tutorials</a:t>
            </a:r>
            <a:endParaRPr lang="en-US" sz="1600" dirty="0"/>
          </a:p>
          <a:p>
            <a:pPr lvl="0" indent="-368300">
              <a:lnSpc>
                <a:spcPct val="115000"/>
              </a:lnSpc>
              <a:buSzPts val="2200"/>
              <a:buChar char="➔"/>
            </a:pP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ruttura predefinita">
  <a:themeElements>
    <a:clrScheme name="1_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466</Words>
  <Application>Microsoft Office PowerPoint</Application>
  <PresentationFormat>On-screen Show (4:3)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Raleway</vt:lpstr>
      <vt:lpstr>Trebuchet MS</vt:lpstr>
      <vt:lpstr>1_Struttura predefinita</vt:lpstr>
      <vt:lpstr>2_Personalizza struttura</vt:lpstr>
      <vt:lpstr>PowerPoint Presentation</vt:lpstr>
      <vt:lpstr>Obiettivi</vt:lpstr>
      <vt:lpstr>Consegna</vt:lpstr>
      <vt:lpstr>Consegna</vt:lpstr>
      <vt:lpstr>Consegna</vt:lpstr>
      <vt:lpstr>Riferimenti e possibili approfondimenti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Nicola Ghiselli</cp:lastModifiedBy>
  <cp:revision>6</cp:revision>
  <dcterms:modified xsi:type="dcterms:W3CDTF">2019-11-07T13:39:06Z</dcterms:modified>
</cp:coreProperties>
</file>