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9"/>
  </p:notesMasterIdLst>
  <p:sldIdLst>
    <p:sldId id="256" r:id="rId2"/>
    <p:sldId id="266" r:id="rId3"/>
    <p:sldId id="281" r:id="rId4"/>
    <p:sldId id="260" r:id="rId5"/>
    <p:sldId id="261" r:id="rId6"/>
    <p:sldId id="280" r:id="rId7"/>
    <p:sldId id="271" r:id="rId8"/>
    <p:sldId id="258" r:id="rId9"/>
    <p:sldId id="272" r:id="rId10"/>
    <p:sldId id="267" r:id="rId11"/>
    <p:sldId id="279" r:id="rId12"/>
    <p:sldId id="286" r:id="rId13"/>
    <p:sldId id="285" r:id="rId14"/>
    <p:sldId id="259" r:id="rId15"/>
    <p:sldId id="263" r:id="rId16"/>
    <p:sldId id="264" r:id="rId17"/>
    <p:sldId id="290" r:id="rId18"/>
  </p:sldIdLst>
  <p:sldSz cx="9144000" cy="5143500" type="screen16x9"/>
  <p:notesSz cx="6858000" cy="9144000"/>
  <p:embeddedFontLst>
    <p:embeddedFont>
      <p:font typeface="Anaheim" panose="02000503000000000000" pitchFamily="2" charset="77"/>
      <p:regular r:id="rId20"/>
    </p:embeddedFont>
    <p:embeddedFont>
      <p:font typeface="Bebas Neue" panose="020B0606020202050201" pitchFamily="34" charset="77"/>
      <p:regular r:id="rId21"/>
    </p:embeddedFont>
    <p:embeddedFont>
      <p:font typeface="Oxygen" panose="02000503000000000000" pitchFamily="2" charset="77"/>
      <p:regular r:id="rId22"/>
      <p:bold r:id="rId23"/>
    </p:embeddedFont>
    <p:embeddedFont>
      <p:font typeface="Oxygen Light" panose="02000303000000000000" pitchFamily="2" charset="0"/>
      <p:regular r:id="rId24"/>
      <p:bold r:id="rId25"/>
    </p:embeddedFont>
    <p:embeddedFont>
      <p:font typeface="Poiret One" panose="02000000000000000000" pitchFamily="2"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D00"/>
    <a:srgbClr val="FF70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3D528B-8E59-4EAE-9A91-68A070FA0475}">
  <a:tblStyle styleId="{C93D528B-8E59-4EAE-9A91-68A070FA04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39"/>
    <p:restoredTop sz="94690"/>
  </p:normalViewPr>
  <p:slideViewPr>
    <p:cSldViewPr snapToGrid="0" snapToObjects="1">
      <p:cViewPr>
        <p:scale>
          <a:sx n="69" d="100"/>
          <a:sy n="69" d="100"/>
        </p:scale>
        <p:origin x="248" y="1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25f85ca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25f85ca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ac439249f7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ac439249f7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ac8787dcf5_1_247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ac8787dcf5_1_24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ac8787dcf5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ac8787dcf5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ac8787dcf5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ac8787dcf5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c439249f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c439249f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c439249f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ac439249f7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ac439249f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ac439249f7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ac439249f7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ac8787dcf5_1_24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ac8787dcf5_1_24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c439249f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c439249f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d20d076ce_3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d20d076ce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ac8787dcf5_1_24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ac8787dcf5_1_24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ac439249f7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ac439249f7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c439249f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c439249f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ac439249f7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ac439249f7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slidesgo.com/" TargetMode="External"/><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3999" cy="5144006"/>
          </a:xfrm>
          <a:prstGeom prst="rect">
            <a:avLst/>
          </a:prstGeom>
          <a:noFill/>
          <a:ln>
            <a:noFill/>
          </a:ln>
        </p:spPr>
      </p:pic>
      <p:sp>
        <p:nvSpPr>
          <p:cNvPr id="10" name="Google Shape;10;p2"/>
          <p:cNvSpPr txBox="1">
            <a:spLocks noGrp="1"/>
          </p:cNvSpPr>
          <p:nvPr>
            <p:ph type="ctrTitle"/>
          </p:nvPr>
        </p:nvSpPr>
        <p:spPr>
          <a:xfrm>
            <a:off x="4149000" y="970200"/>
            <a:ext cx="3852000" cy="24105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4400" b="1">
                <a:latin typeface="Poiret One"/>
                <a:ea typeface="Poiret One"/>
                <a:cs typeface="Poiret One"/>
                <a:sym typeface="Poiret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4149000" y="3380700"/>
            <a:ext cx="38520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a:latin typeface="Oxygen"/>
                <a:ea typeface="Oxygen"/>
                <a:cs typeface="Oxygen"/>
                <a:sym typeface="Oxyge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66"/>
        <p:cNvGrpSpPr/>
        <p:nvPr/>
      </p:nvGrpSpPr>
      <p:grpSpPr>
        <a:xfrm>
          <a:off x="0" y="0"/>
          <a:ext cx="0" cy="0"/>
          <a:chOff x="0" y="0"/>
          <a:chExt cx="0" cy="0"/>
        </a:xfrm>
      </p:grpSpPr>
      <p:pic>
        <p:nvPicPr>
          <p:cNvPr id="67" name="Google Shape;67;p15"/>
          <p:cNvPicPr preferRelativeResize="0"/>
          <p:nvPr/>
        </p:nvPicPr>
        <p:blipFill>
          <a:blip r:embed="rId2">
            <a:alphaModFix/>
          </a:blip>
          <a:stretch>
            <a:fillRect/>
          </a:stretch>
        </p:blipFill>
        <p:spPr>
          <a:xfrm>
            <a:off x="0" y="0"/>
            <a:ext cx="9144000" cy="5143500"/>
          </a:xfrm>
          <a:prstGeom prst="rect">
            <a:avLst/>
          </a:prstGeom>
          <a:noFill/>
          <a:ln>
            <a:noFill/>
          </a:ln>
        </p:spPr>
      </p:pic>
      <p:sp>
        <p:nvSpPr>
          <p:cNvPr id="68" name="Google Shape;68;p15"/>
          <p:cNvSpPr txBox="1">
            <a:spLocks noGrp="1"/>
          </p:cNvSpPr>
          <p:nvPr>
            <p:ph type="subTitle" idx="1"/>
          </p:nvPr>
        </p:nvSpPr>
        <p:spPr>
          <a:xfrm>
            <a:off x="720000" y="1452575"/>
            <a:ext cx="4461600" cy="284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Font typeface="Maven Pro"/>
              <a:buChar char="●"/>
              <a:defRPr sz="1600">
                <a:latin typeface="Oxygen"/>
                <a:ea typeface="Oxygen"/>
                <a:cs typeface="Oxygen"/>
                <a:sym typeface="Oxygen"/>
              </a:defRPr>
            </a:lvl1pPr>
            <a:lvl2pPr lvl="1">
              <a:spcBef>
                <a:spcPts val="1600"/>
              </a:spcBef>
              <a:spcAft>
                <a:spcPts val="0"/>
              </a:spcAft>
              <a:buClr>
                <a:srgbClr val="024427"/>
              </a:buClr>
              <a:buSzPts val="1400"/>
              <a:buFont typeface="Maven Pro"/>
              <a:buChar char="○"/>
              <a:defRPr/>
            </a:lvl2pPr>
            <a:lvl3pPr lvl="2">
              <a:spcBef>
                <a:spcPts val="1600"/>
              </a:spcBef>
              <a:spcAft>
                <a:spcPts val="0"/>
              </a:spcAft>
              <a:buClr>
                <a:srgbClr val="024427"/>
              </a:buClr>
              <a:buSzPts val="1400"/>
              <a:buFont typeface="Maven Pro"/>
              <a:buChar char="■"/>
              <a:defRPr/>
            </a:lvl3pPr>
            <a:lvl4pPr lvl="3">
              <a:spcBef>
                <a:spcPts val="1600"/>
              </a:spcBef>
              <a:spcAft>
                <a:spcPts val="0"/>
              </a:spcAft>
              <a:buClr>
                <a:srgbClr val="024427"/>
              </a:buClr>
              <a:buSzPts val="1400"/>
              <a:buFont typeface="Maven Pro"/>
              <a:buChar char="●"/>
              <a:defRPr/>
            </a:lvl4pPr>
            <a:lvl5pPr lvl="4">
              <a:spcBef>
                <a:spcPts val="1600"/>
              </a:spcBef>
              <a:spcAft>
                <a:spcPts val="0"/>
              </a:spcAft>
              <a:buClr>
                <a:srgbClr val="024427"/>
              </a:buClr>
              <a:buSzPts val="1400"/>
              <a:buFont typeface="Maven Pro"/>
              <a:buChar char="○"/>
              <a:defRPr/>
            </a:lvl5pPr>
            <a:lvl6pPr lvl="5">
              <a:spcBef>
                <a:spcPts val="1600"/>
              </a:spcBef>
              <a:spcAft>
                <a:spcPts val="0"/>
              </a:spcAft>
              <a:buClr>
                <a:srgbClr val="024427"/>
              </a:buClr>
              <a:buSzPts val="1400"/>
              <a:buFont typeface="Maven Pro"/>
              <a:buChar char="■"/>
              <a:defRPr/>
            </a:lvl6pPr>
            <a:lvl7pPr lvl="6">
              <a:spcBef>
                <a:spcPts val="1600"/>
              </a:spcBef>
              <a:spcAft>
                <a:spcPts val="0"/>
              </a:spcAft>
              <a:buClr>
                <a:srgbClr val="024427"/>
              </a:buClr>
              <a:buSzPts val="1400"/>
              <a:buFont typeface="Maven Pro"/>
              <a:buChar char="●"/>
              <a:defRPr/>
            </a:lvl7pPr>
            <a:lvl8pPr lvl="7">
              <a:spcBef>
                <a:spcPts val="1600"/>
              </a:spcBef>
              <a:spcAft>
                <a:spcPts val="0"/>
              </a:spcAft>
              <a:buClr>
                <a:srgbClr val="024427"/>
              </a:buClr>
              <a:buSzPts val="1400"/>
              <a:buFont typeface="Maven Pro"/>
              <a:buChar char="○"/>
              <a:defRPr/>
            </a:lvl8pPr>
            <a:lvl9pPr lvl="8">
              <a:spcBef>
                <a:spcPts val="1600"/>
              </a:spcBef>
              <a:spcAft>
                <a:spcPts val="1600"/>
              </a:spcAft>
              <a:buClr>
                <a:srgbClr val="024427"/>
              </a:buClr>
              <a:buSzPts val="1400"/>
              <a:buFont typeface="Maven Pro"/>
              <a:buChar char="■"/>
              <a:defRPr/>
            </a:lvl9pPr>
          </a:lstStyle>
          <a:p>
            <a:endParaRPr/>
          </a:p>
        </p:txBody>
      </p:sp>
      <p:sp>
        <p:nvSpPr>
          <p:cNvPr id="69" name="Google Shape;69;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0"/>
        <p:cNvGrpSpPr/>
        <p:nvPr/>
      </p:nvGrpSpPr>
      <p:grpSpPr>
        <a:xfrm>
          <a:off x="0" y="0"/>
          <a:ext cx="0" cy="0"/>
          <a:chOff x="0" y="0"/>
          <a:chExt cx="0" cy="0"/>
        </a:xfrm>
      </p:grpSpPr>
      <p:pic>
        <p:nvPicPr>
          <p:cNvPr id="71" name="Google Shape;71;p16"/>
          <p:cNvPicPr preferRelativeResize="0"/>
          <p:nvPr/>
        </p:nvPicPr>
        <p:blipFill>
          <a:blip r:embed="rId2">
            <a:alphaModFix/>
          </a:blip>
          <a:stretch>
            <a:fillRect/>
          </a:stretch>
        </p:blipFill>
        <p:spPr>
          <a:xfrm>
            <a:off x="0" y="0"/>
            <a:ext cx="9144000" cy="5143505"/>
          </a:xfrm>
          <a:prstGeom prst="rect">
            <a:avLst/>
          </a:prstGeom>
          <a:noFill/>
          <a:ln>
            <a:noFill/>
          </a:ln>
        </p:spPr>
      </p:pic>
      <p:sp>
        <p:nvSpPr>
          <p:cNvPr id="72" name="Google Shape;72;p16"/>
          <p:cNvSpPr txBox="1">
            <a:spLocks noGrp="1"/>
          </p:cNvSpPr>
          <p:nvPr>
            <p:ph type="title"/>
          </p:nvPr>
        </p:nvSpPr>
        <p:spPr>
          <a:xfrm>
            <a:off x="2290025" y="3353475"/>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b="1"/>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3" name="Google Shape;73;p16"/>
          <p:cNvSpPr txBox="1">
            <a:spLocks noGrp="1"/>
          </p:cNvSpPr>
          <p:nvPr>
            <p:ph type="subTitle" idx="1"/>
          </p:nvPr>
        </p:nvSpPr>
        <p:spPr>
          <a:xfrm>
            <a:off x="1454700" y="2052475"/>
            <a:ext cx="6234600" cy="124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5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120"/>
        <p:cNvGrpSpPr/>
        <p:nvPr/>
      </p:nvGrpSpPr>
      <p:grpSpPr>
        <a:xfrm>
          <a:off x="0" y="0"/>
          <a:ext cx="0" cy="0"/>
          <a:chOff x="0" y="0"/>
          <a:chExt cx="0" cy="0"/>
        </a:xfrm>
      </p:grpSpPr>
      <p:pic>
        <p:nvPicPr>
          <p:cNvPr id="121" name="Google Shape;121;p22"/>
          <p:cNvPicPr preferRelativeResize="0"/>
          <p:nvPr/>
        </p:nvPicPr>
        <p:blipFill>
          <a:blip r:embed="rId2">
            <a:alphaModFix/>
          </a:blip>
          <a:stretch>
            <a:fillRect/>
          </a:stretch>
        </p:blipFill>
        <p:spPr>
          <a:xfrm>
            <a:off x="-1" y="0"/>
            <a:ext cx="9144000" cy="5143513"/>
          </a:xfrm>
          <a:prstGeom prst="rect">
            <a:avLst/>
          </a:prstGeom>
          <a:noFill/>
          <a:ln>
            <a:noFill/>
          </a:ln>
        </p:spPr>
      </p:pic>
      <p:sp>
        <p:nvSpPr>
          <p:cNvPr id="122" name="Google Shape;122;p22"/>
          <p:cNvSpPr txBox="1">
            <a:spLocks noGrp="1"/>
          </p:cNvSpPr>
          <p:nvPr>
            <p:ph type="subTitle" idx="1"/>
          </p:nvPr>
        </p:nvSpPr>
        <p:spPr>
          <a:xfrm>
            <a:off x="4281625" y="2006750"/>
            <a:ext cx="2659800" cy="196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Oxygen"/>
              <a:buNone/>
              <a:defRPr sz="1600">
                <a:latin typeface="Oxygen"/>
                <a:ea typeface="Oxygen"/>
                <a:cs typeface="Oxygen"/>
                <a:sym typeface="Oxygen"/>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3" name="Google Shape;123;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124"/>
        <p:cNvGrpSpPr/>
        <p:nvPr/>
      </p:nvGrpSpPr>
      <p:grpSpPr>
        <a:xfrm>
          <a:off x="0" y="0"/>
          <a:ext cx="0" cy="0"/>
          <a:chOff x="0" y="0"/>
          <a:chExt cx="0" cy="0"/>
        </a:xfrm>
      </p:grpSpPr>
      <p:pic>
        <p:nvPicPr>
          <p:cNvPr id="125" name="Google Shape;125;p23"/>
          <p:cNvPicPr preferRelativeResize="0"/>
          <p:nvPr/>
        </p:nvPicPr>
        <p:blipFill>
          <a:blip r:embed="rId2">
            <a:alphaModFix/>
          </a:blip>
          <a:stretch>
            <a:fillRect/>
          </a:stretch>
        </p:blipFill>
        <p:spPr>
          <a:xfrm>
            <a:off x="0" y="0"/>
            <a:ext cx="9144000" cy="5143513"/>
          </a:xfrm>
          <a:prstGeom prst="rect">
            <a:avLst/>
          </a:prstGeom>
          <a:noFill/>
          <a:ln>
            <a:noFill/>
          </a:ln>
        </p:spPr>
      </p:pic>
      <p:sp>
        <p:nvSpPr>
          <p:cNvPr id="126" name="Google Shape;126;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 name="Google Shape;127;p23"/>
          <p:cNvSpPr txBox="1">
            <a:spLocks noGrp="1"/>
          </p:cNvSpPr>
          <p:nvPr>
            <p:ph type="subTitle" idx="1"/>
          </p:nvPr>
        </p:nvSpPr>
        <p:spPr>
          <a:xfrm>
            <a:off x="1759800" y="2006750"/>
            <a:ext cx="2659800" cy="1968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Oxygen"/>
              <a:buNone/>
              <a:defRPr sz="1600">
                <a:latin typeface="Oxygen"/>
                <a:ea typeface="Oxygen"/>
                <a:cs typeface="Oxygen"/>
                <a:sym typeface="Oxygen"/>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9">
    <p:spTree>
      <p:nvGrpSpPr>
        <p:cNvPr id="1" name="Shape 139"/>
        <p:cNvGrpSpPr/>
        <p:nvPr/>
      </p:nvGrpSpPr>
      <p:grpSpPr>
        <a:xfrm>
          <a:off x="0" y="0"/>
          <a:ext cx="0" cy="0"/>
          <a:chOff x="0" y="0"/>
          <a:chExt cx="0" cy="0"/>
        </a:xfrm>
      </p:grpSpPr>
      <p:pic>
        <p:nvPicPr>
          <p:cNvPr id="140" name="Google Shape;140;p26"/>
          <p:cNvPicPr preferRelativeResize="0"/>
          <p:nvPr/>
        </p:nvPicPr>
        <p:blipFill>
          <a:blip r:embed="rId2">
            <a:alphaModFix/>
          </a:blip>
          <a:stretch>
            <a:fillRect/>
          </a:stretch>
        </p:blipFill>
        <p:spPr>
          <a:xfrm>
            <a:off x="-7" y="0"/>
            <a:ext cx="9144000" cy="5143497"/>
          </a:xfrm>
          <a:prstGeom prst="rect">
            <a:avLst/>
          </a:prstGeom>
          <a:noFill/>
          <a:ln>
            <a:noFill/>
          </a:ln>
        </p:spPr>
      </p:pic>
      <p:sp>
        <p:nvSpPr>
          <p:cNvPr id="141" name="Google Shape;141;p26"/>
          <p:cNvSpPr txBox="1">
            <a:spLocks noGrp="1"/>
          </p:cNvSpPr>
          <p:nvPr>
            <p:ph type="title"/>
          </p:nvPr>
        </p:nvSpPr>
        <p:spPr>
          <a:xfrm>
            <a:off x="720107" y="2342625"/>
            <a:ext cx="32850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2" name="Google Shape;142;p26"/>
          <p:cNvSpPr txBox="1">
            <a:spLocks noGrp="1"/>
          </p:cNvSpPr>
          <p:nvPr>
            <p:ph type="title" idx="2" hasCustomPrompt="1"/>
          </p:nvPr>
        </p:nvSpPr>
        <p:spPr>
          <a:xfrm>
            <a:off x="720000" y="1106175"/>
            <a:ext cx="3285000" cy="12651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7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3" name="Google Shape;143;p26"/>
          <p:cNvSpPr txBox="1">
            <a:spLocks noGrp="1"/>
          </p:cNvSpPr>
          <p:nvPr>
            <p:ph type="subTitle" idx="1"/>
          </p:nvPr>
        </p:nvSpPr>
        <p:spPr>
          <a:xfrm>
            <a:off x="720101" y="3323950"/>
            <a:ext cx="32850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49"/>
        <p:cNvGrpSpPr/>
        <p:nvPr/>
      </p:nvGrpSpPr>
      <p:grpSpPr>
        <a:xfrm>
          <a:off x="0" y="0"/>
          <a:ext cx="0" cy="0"/>
          <a:chOff x="0" y="0"/>
          <a:chExt cx="0" cy="0"/>
        </a:xfrm>
      </p:grpSpPr>
      <p:pic>
        <p:nvPicPr>
          <p:cNvPr id="150" name="Google Shape;150;p28"/>
          <p:cNvPicPr preferRelativeResize="0"/>
          <p:nvPr/>
        </p:nvPicPr>
        <p:blipFill>
          <a:blip r:embed="rId2">
            <a:alphaModFix/>
          </a:blip>
          <a:stretch>
            <a:fillRect/>
          </a:stretch>
        </p:blipFill>
        <p:spPr>
          <a:xfrm>
            <a:off x="0" y="3"/>
            <a:ext cx="9144000" cy="5143489"/>
          </a:xfrm>
          <a:prstGeom prst="rect">
            <a:avLst/>
          </a:prstGeom>
          <a:noFill/>
          <a:ln>
            <a:noFill/>
          </a:ln>
        </p:spPr>
      </p:pic>
      <p:sp>
        <p:nvSpPr>
          <p:cNvPr id="151" name="Google Shape;151;p28"/>
          <p:cNvSpPr txBox="1">
            <a:spLocks noGrp="1"/>
          </p:cNvSpPr>
          <p:nvPr>
            <p:ph type="ctrTitle"/>
          </p:nvPr>
        </p:nvSpPr>
        <p:spPr>
          <a:xfrm>
            <a:off x="4096775" y="540100"/>
            <a:ext cx="4325700" cy="98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b="1"/>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52" name="Google Shape;152;p28"/>
          <p:cNvSpPr txBox="1">
            <a:spLocks noGrp="1"/>
          </p:cNvSpPr>
          <p:nvPr>
            <p:ph type="subTitle" idx="1"/>
          </p:nvPr>
        </p:nvSpPr>
        <p:spPr>
          <a:xfrm>
            <a:off x="4096775" y="1524100"/>
            <a:ext cx="43257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53" name="Google Shape;153;p28"/>
          <p:cNvSpPr txBox="1"/>
          <p:nvPr/>
        </p:nvSpPr>
        <p:spPr>
          <a:xfrm>
            <a:off x="4409075" y="3137600"/>
            <a:ext cx="3701100" cy="96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2"/>
                </a:solidFill>
                <a:latin typeface="Oxygen"/>
                <a:ea typeface="Oxygen"/>
                <a:cs typeface="Oxygen"/>
                <a:sym typeface="Oxygen"/>
              </a:rPr>
              <a:t>CREDITS: This presentation template was created by </a:t>
            </a:r>
            <a:r>
              <a:rPr lang="en" u="sng">
                <a:solidFill>
                  <a:schemeClr val="lt2"/>
                </a:solidFill>
                <a:latin typeface="Oxygen"/>
                <a:ea typeface="Oxygen"/>
                <a:cs typeface="Oxygen"/>
                <a:sym typeface="Oxygen"/>
                <a:hlinkClick r:id="rId3">
                  <a:extLst>
                    <a:ext uri="{A12FA001-AC4F-418D-AE19-62706E023703}">
                      <ahyp:hlinkClr xmlns:ahyp="http://schemas.microsoft.com/office/drawing/2018/hyperlinkcolor" val="tx"/>
                    </a:ext>
                  </a:extLst>
                </a:hlinkClick>
              </a:rPr>
              <a:t>Slidesgo</a:t>
            </a:r>
            <a:r>
              <a:rPr lang="en">
                <a:solidFill>
                  <a:schemeClr val="lt2"/>
                </a:solidFill>
                <a:latin typeface="Oxygen"/>
                <a:ea typeface="Oxygen"/>
                <a:cs typeface="Oxygen"/>
                <a:sym typeface="Oxygen"/>
              </a:rPr>
              <a:t>, including icons by </a:t>
            </a:r>
            <a:r>
              <a:rPr lang="en" u="sng">
                <a:solidFill>
                  <a:schemeClr val="lt2"/>
                </a:solidFill>
                <a:latin typeface="Oxygen"/>
                <a:ea typeface="Oxygen"/>
                <a:cs typeface="Oxygen"/>
                <a:sym typeface="Oxygen"/>
                <a:hlinkClick r:id="rId4">
                  <a:extLst>
                    <a:ext uri="{A12FA001-AC4F-418D-AE19-62706E023703}">
                      <ahyp:hlinkClr xmlns:ahyp="http://schemas.microsoft.com/office/drawing/2018/hyperlinkcolor" val="tx"/>
                    </a:ext>
                  </a:extLst>
                </a:hlinkClick>
              </a:rPr>
              <a:t>Flaticon</a:t>
            </a:r>
            <a:r>
              <a:rPr lang="en">
                <a:solidFill>
                  <a:schemeClr val="lt2"/>
                </a:solidFill>
                <a:latin typeface="Oxygen"/>
                <a:ea typeface="Oxygen"/>
                <a:cs typeface="Oxygen"/>
                <a:sym typeface="Oxygen"/>
              </a:rPr>
              <a:t>, infographics &amp; images by</a:t>
            </a:r>
            <a:r>
              <a:rPr lang="en">
                <a:solidFill>
                  <a:schemeClr val="lt2"/>
                </a:solidFill>
                <a:uFill>
                  <a:noFill/>
                </a:uFill>
                <a:latin typeface="Oxygen"/>
                <a:ea typeface="Oxygen"/>
                <a:cs typeface="Oxygen"/>
                <a:sym typeface="Oxygen"/>
                <a:hlinkClick r:id="rId5">
                  <a:extLst>
                    <a:ext uri="{A12FA001-AC4F-418D-AE19-62706E023703}">
                      <ahyp:hlinkClr xmlns:ahyp="http://schemas.microsoft.com/office/drawing/2018/hyperlinkcolor" val="tx"/>
                    </a:ext>
                  </a:extLst>
                </a:hlinkClick>
              </a:rPr>
              <a:t> </a:t>
            </a:r>
            <a:r>
              <a:rPr lang="en" u="sng">
                <a:solidFill>
                  <a:schemeClr val="lt2"/>
                </a:solidFill>
                <a:latin typeface="Oxygen"/>
                <a:ea typeface="Oxygen"/>
                <a:cs typeface="Oxygen"/>
                <a:sym typeface="Oxygen"/>
                <a:hlinkClick r:id="rId5">
                  <a:extLst>
                    <a:ext uri="{A12FA001-AC4F-418D-AE19-62706E023703}">
                      <ahyp:hlinkClr xmlns:ahyp="http://schemas.microsoft.com/office/drawing/2018/hyperlinkcolor" val="tx"/>
                    </a:ext>
                  </a:extLst>
                </a:hlinkClick>
              </a:rPr>
              <a:t>Freepik</a:t>
            </a:r>
            <a:r>
              <a:rPr lang="en">
                <a:solidFill>
                  <a:schemeClr val="lt2"/>
                </a:solidFill>
                <a:latin typeface="Oxygen"/>
                <a:ea typeface="Oxygen"/>
                <a:cs typeface="Oxygen"/>
                <a:sym typeface="Oxygen"/>
              </a:rPr>
              <a:t>.</a:t>
            </a:r>
            <a:endParaRPr>
              <a:solidFill>
                <a:schemeClr val="lt2"/>
              </a:solidFill>
              <a:latin typeface="Oxygen"/>
              <a:ea typeface="Oxygen"/>
              <a:cs typeface="Oxygen"/>
              <a:sym typeface="Oxyge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4"/>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3">
    <p:spTree>
      <p:nvGrpSpPr>
        <p:cNvPr id="1" name="Shape 155"/>
        <p:cNvGrpSpPr/>
        <p:nvPr/>
      </p:nvGrpSpPr>
      <p:grpSpPr>
        <a:xfrm>
          <a:off x="0" y="0"/>
          <a:ext cx="0" cy="0"/>
          <a:chOff x="0" y="0"/>
          <a:chExt cx="0" cy="0"/>
        </a:xfrm>
      </p:grpSpPr>
      <p:pic>
        <p:nvPicPr>
          <p:cNvPr id="156" name="Google Shape;156;p30"/>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4_1">
    <p:spTree>
      <p:nvGrpSpPr>
        <p:cNvPr id="1" name="Shape 157"/>
        <p:cNvGrpSpPr/>
        <p:nvPr/>
      </p:nvGrpSpPr>
      <p:grpSpPr>
        <a:xfrm>
          <a:off x="0" y="0"/>
          <a:ext cx="0" cy="0"/>
          <a:chOff x="0" y="0"/>
          <a:chExt cx="0" cy="0"/>
        </a:xfrm>
      </p:grpSpPr>
      <p:pic>
        <p:nvPicPr>
          <p:cNvPr id="158" name="Google Shape;158;p31"/>
          <p:cNvPicPr preferRelativeResize="0"/>
          <p:nvPr/>
        </p:nvPicPr>
        <p:blipFill>
          <a:blip r:embed="rId2">
            <a:alphaModFix/>
          </a:blip>
          <a:stretch>
            <a:fillRect/>
          </a:stretch>
        </p:blipFill>
        <p:spPr>
          <a:xfrm>
            <a:off x="0" y="0"/>
            <a:ext cx="9144000" cy="514351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subTitle" idx="1"/>
          </p:nvPr>
        </p:nvSpPr>
        <p:spPr>
          <a:xfrm>
            <a:off x="703800" y="2491350"/>
            <a:ext cx="3494100" cy="713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Bebas Neue"/>
              <a:buNone/>
              <a:defRPr sz="2000" b="1">
                <a:solidFill>
                  <a:schemeClr val="dk1"/>
                </a:solidFill>
                <a:latin typeface="Poiret One"/>
                <a:ea typeface="Poiret One"/>
                <a:cs typeface="Poiret One"/>
                <a:sym typeface="Poiret One"/>
              </a:defRPr>
            </a:lvl1pPr>
            <a:lvl2pPr lvl="1"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24" name="Google Shape;24;p5"/>
          <p:cNvSpPr txBox="1">
            <a:spLocks noGrp="1"/>
          </p:cNvSpPr>
          <p:nvPr>
            <p:ph type="subTitle" idx="2"/>
          </p:nvPr>
        </p:nvSpPr>
        <p:spPr>
          <a:xfrm>
            <a:off x="4913600" y="2491350"/>
            <a:ext cx="35103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000" b="1">
                <a:solidFill>
                  <a:schemeClr val="dk1"/>
                </a:solidFill>
                <a:latin typeface="Poiret One"/>
                <a:ea typeface="Poiret One"/>
                <a:cs typeface="Poiret One"/>
                <a:sym typeface="Poiret One"/>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25" name="Google Shape;25;p5"/>
          <p:cNvSpPr txBox="1">
            <a:spLocks noGrp="1"/>
          </p:cNvSpPr>
          <p:nvPr>
            <p:ph type="subTitle" idx="3"/>
          </p:nvPr>
        </p:nvSpPr>
        <p:spPr>
          <a:xfrm>
            <a:off x="703800" y="3001175"/>
            <a:ext cx="3494100" cy="9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 name="Google Shape;26;p5"/>
          <p:cNvSpPr txBox="1">
            <a:spLocks noGrp="1"/>
          </p:cNvSpPr>
          <p:nvPr>
            <p:ph type="subTitle" idx="4"/>
          </p:nvPr>
        </p:nvSpPr>
        <p:spPr>
          <a:xfrm>
            <a:off x="4913600" y="3001175"/>
            <a:ext cx="3510300" cy="9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 name="Google Shape;2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pic>
        <p:nvPicPr>
          <p:cNvPr id="29" name="Google Shape;29;p6"/>
          <p:cNvPicPr preferRelativeResize="0"/>
          <p:nvPr/>
        </p:nvPicPr>
        <p:blipFill rotWithShape="1">
          <a:blip r:embed="rId2">
            <a:alphaModFix/>
          </a:blip>
          <a:srcRect/>
          <a:stretch/>
        </p:blipFill>
        <p:spPr>
          <a:xfrm>
            <a:off x="0" y="0"/>
            <a:ext cx="9144010" cy="5143500"/>
          </a:xfrm>
          <a:prstGeom prst="rect">
            <a:avLst/>
          </a:prstGeom>
          <a:noFill/>
          <a:ln>
            <a:noFill/>
          </a:ln>
        </p:spPr>
      </p:pic>
      <p:sp>
        <p:nvSpPr>
          <p:cNvPr id="30" name="Google Shape;3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33" name="Google Shape;33;p7"/>
          <p:cNvSpPr txBox="1">
            <a:spLocks noGrp="1"/>
          </p:cNvSpPr>
          <p:nvPr>
            <p:ph type="title"/>
          </p:nvPr>
        </p:nvSpPr>
        <p:spPr>
          <a:xfrm>
            <a:off x="2433000" y="1371169"/>
            <a:ext cx="4278000" cy="86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5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 name="Google Shape;34;p7"/>
          <p:cNvSpPr txBox="1">
            <a:spLocks noGrp="1"/>
          </p:cNvSpPr>
          <p:nvPr>
            <p:ph type="subTitle" idx="1"/>
          </p:nvPr>
        </p:nvSpPr>
        <p:spPr>
          <a:xfrm>
            <a:off x="2433000" y="2441425"/>
            <a:ext cx="4278000" cy="12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pic>
        <p:nvPicPr>
          <p:cNvPr id="39" name="Google Shape;39;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0" name="Google Shape;40;p9"/>
          <p:cNvSpPr txBox="1">
            <a:spLocks noGrp="1"/>
          </p:cNvSpPr>
          <p:nvPr>
            <p:ph type="title"/>
          </p:nvPr>
        </p:nvSpPr>
        <p:spPr>
          <a:xfrm>
            <a:off x="2433000" y="1330038"/>
            <a:ext cx="4278000" cy="161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8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9"/>
          <p:cNvSpPr txBox="1">
            <a:spLocks noGrp="1"/>
          </p:cNvSpPr>
          <p:nvPr>
            <p:ph type="subTitle" idx="1"/>
          </p:nvPr>
        </p:nvSpPr>
        <p:spPr>
          <a:xfrm>
            <a:off x="2775600" y="3100075"/>
            <a:ext cx="35928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pic>
        <p:nvPicPr>
          <p:cNvPr id="43" name="Google Shape;43;p10"/>
          <p:cNvPicPr preferRelativeResize="0"/>
          <p:nvPr/>
        </p:nvPicPr>
        <p:blipFill rotWithShape="1">
          <a:blip r:embed="rId2">
            <a:alphaModFix/>
          </a:blip>
          <a:srcRect l="56623" b="10"/>
          <a:stretch/>
        </p:blipFill>
        <p:spPr>
          <a:xfrm>
            <a:off x="5177825" y="0"/>
            <a:ext cx="3966179" cy="5143502"/>
          </a:xfrm>
          <a:prstGeom prst="rect">
            <a:avLst/>
          </a:prstGeom>
          <a:noFill/>
          <a:ln>
            <a:noFill/>
          </a:ln>
        </p:spPr>
      </p:pic>
      <p:sp>
        <p:nvSpPr>
          <p:cNvPr id="44" name="Google Shape;44;p10"/>
          <p:cNvSpPr txBox="1">
            <a:spLocks noGrp="1"/>
          </p:cNvSpPr>
          <p:nvPr>
            <p:ph type="title"/>
          </p:nvPr>
        </p:nvSpPr>
        <p:spPr>
          <a:xfrm>
            <a:off x="4781550" y="1416450"/>
            <a:ext cx="3642600" cy="186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3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 name="Google Shape;45;p10"/>
          <p:cNvSpPr txBox="1">
            <a:spLocks noGrp="1"/>
          </p:cNvSpPr>
          <p:nvPr>
            <p:ph type="subTitle" idx="1"/>
          </p:nvPr>
        </p:nvSpPr>
        <p:spPr>
          <a:xfrm>
            <a:off x="5452800" y="3276450"/>
            <a:ext cx="2971200" cy="10317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600">
                <a:latin typeface="Oxygen"/>
                <a:ea typeface="Oxygen"/>
                <a:cs typeface="Oxygen"/>
                <a:sym typeface="Oxygen"/>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1"/>
        <p:cNvGrpSpPr/>
        <p:nvPr/>
      </p:nvGrpSpPr>
      <p:grpSpPr>
        <a:xfrm>
          <a:off x="0" y="0"/>
          <a:ext cx="0" cy="0"/>
          <a:chOff x="0" y="0"/>
          <a:chExt cx="0" cy="0"/>
        </a:xfrm>
      </p:grpSpPr>
      <p:pic>
        <p:nvPicPr>
          <p:cNvPr id="52" name="Google Shape;52;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3"/>
          <p:cNvSpPr txBox="1">
            <a:spLocks noGrp="1"/>
          </p:cNvSpPr>
          <p:nvPr>
            <p:ph type="title"/>
          </p:nvPr>
        </p:nvSpPr>
        <p:spPr>
          <a:xfrm>
            <a:off x="7200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4" name="Google Shape;54;p13"/>
          <p:cNvSpPr txBox="1">
            <a:spLocks noGrp="1"/>
          </p:cNvSpPr>
          <p:nvPr>
            <p:ph type="title" idx="2" hasCustomPrompt="1"/>
          </p:nvPr>
        </p:nvSpPr>
        <p:spPr>
          <a:xfrm>
            <a:off x="7200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subTitle" idx="1"/>
          </p:nvPr>
        </p:nvSpPr>
        <p:spPr>
          <a:xfrm>
            <a:off x="7200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6" name="Google Shape;56;p13"/>
          <p:cNvSpPr txBox="1">
            <a:spLocks noGrp="1"/>
          </p:cNvSpPr>
          <p:nvPr>
            <p:ph type="title" idx="3"/>
          </p:nvPr>
        </p:nvSpPr>
        <p:spPr>
          <a:xfrm>
            <a:off x="34038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7" name="Google Shape;57;p13"/>
          <p:cNvSpPr txBox="1">
            <a:spLocks noGrp="1"/>
          </p:cNvSpPr>
          <p:nvPr>
            <p:ph type="title" idx="4" hasCustomPrompt="1"/>
          </p:nvPr>
        </p:nvSpPr>
        <p:spPr>
          <a:xfrm>
            <a:off x="34038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subTitle" idx="5"/>
          </p:nvPr>
        </p:nvSpPr>
        <p:spPr>
          <a:xfrm>
            <a:off x="34038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9" name="Google Shape;59;p13"/>
          <p:cNvSpPr txBox="1">
            <a:spLocks noGrp="1"/>
          </p:cNvSpPr>
          <p:nvPr>
            <p:ph type="title" idx="6"/>
          </p:nvPr>
        </p:nvSpPr>
        <p:spPr>
          <a:xfrm>
            <a:off x="60876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 name="Google Shape;60;p13"/>
          <p:cNvSpPr txBox="1">
            <a:spLocks noGrp="1"/>
          </p:cNvSpPr>
          <p:nvPr>
            <p:ph type="title" idx="7" hasCustomPrompt="1"/>
          </p:nvPr>
        </p:nvSpPr>
        <p:spPr>
          <a:xfrm>
            <a:off x="60876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8"/>
          </p:nvPr>
        </p:nvSpPr>
        <p:spPr>
          <a:xfrm>
            <a:off x="60876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2" name="Google Shape;62;p13"/>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1">
  <p:cSld name="CUSTOM_1">
    <p:spTree>
      <p:nvGrpSpPr>
        <p:cNvPr id="1" name="Shape 63"/>
        <p:cNvGrpSpPr/>
        <p:nvPr/>
      </p:nvGrpSpPr>
      <p:grpSpPr>
        <a:xfrm>
          <a:off x="0" y="0"/>
          <a:ext cx="0" cy="0"/>
          <a:chOff x="0" y="0"/>
          <a:chExt cx="0" cy="0"/>
        </a:xfrm>
      </p:grpSpPr>
      <p:pic>
        <p:nvPicPr>
          <p:cNvPr id="64" name="Google Shape;64;p14"/>
          <p:cNvPicPr preferRelativeResize="0"/>
          <p:nvPr/>
        </p:nvPicPr>
        <p:blipFill rotWithShape="1">
          <a:blip r:embed="rId2">
            <a:alphaModFix/>
          </a:blip>
          <a:srcRect/>
          <a:stretch/>
        </p:blipFill>
        <p:spPr>
          <a:xfrm>
            <a:off x="0" y="0"/>
            <a:ext cx="9144000" cy="5143489"/>
          </a:xfrm>
          <a:prstGeom prst="rect">
            <a:avLst/>
          </a:prstGeom>
          <a:noFill/>
          <a:ln>
            <a:noFill/>
          </a:ln>
        </p:spPr>
      </p:pic>
      <p:sp>
        <p:nvSpPr>
          <p:cNvPr id="65" name="Google Shape;65;p14"/>
          <p:cNvSpPr txBox="1">
            <a:spLocks noGrp="1"/>
          </p:cNvSpPr>
          <p:nvPr>
            <p:ph type="title"/>
          </p:nvPr>
        </p:nvSpPr>
        <p:spPr>
          <a:xfrm>
            <a:off x="720000" y="685600"/>
            <a:ext cx="4211100" cy="3405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4100" b="1">
                <a:solidFill>
                  <a:schemeClr val="lt1"/>
                </a:solidFill>
              </a:defRPr>
            </a:lvl1pPr>
            <a:lvl2pPr lvl="1">
              <a:spcBef>
                <a:spcPts val="0"/>
              </a:spcBef>
              <a:spcAft>
                <a:spcPts val="0"/>
              </a:spcAft>
              <a:buSzPts val="2800"/>
              <a:buNone/>
              <a:defRPr>
                <a:latin typeface="Anaheim"/>
                <a:ea typeface="Anaheim"/>
                <a:cs typeface="Anaheim"/>
                <a:sym typeface="Anaheim"/>
              </a:defRPr>
            </a:lvl2pPr>
            <a:lvl3pPr lvl="2">
              <a:spcBef>
                <a:spcPts val="0"/>
              </a:spcBef>
              <a:spcAft>
                <a:spcPts val="0"/>
              </a:spcAft>
              <a:buSzPts val="2800"/>
              <a:buNone/>
              <a:defRPr>
                <a:latin typeface="Anaheim"/>
                <a:ea typeface="Anaheim"/>
                <a:cs typeface="Anaheim"/>
                <a:sym typeface="Anaheim"/>
              </a:defRPr>
            </a:lvl3pPr>
            <a:lvl4pPr lvl="3">
              <a:spcBef>
                <a:spcPts val="0"/>
              </a:spcBef>
              <a:spcAft>
                <a:spcPts val="0"/>
              </a:spcAft>
              <a:buSzPts val="2800"/>
              <a:buNone/>
              <a:defRPr>
                <a:latin typeface="Anaheim"/>
                <a:ea typeface="Anaheim"/>
                <a:cs typeface="Anaheim"/>
                <a:sym typeface="Anaheim"/>
              </a:defRPr>
            </a:lvl4pPr>
            <a:lvl5pPr lvl="4">
              <a:spcBef>
                <a:spcPts val="0"/>
              </a:spcBef>
              <a:spcAft>
                <a:spcPts val="0"/>
              </a:spcAft>
              <a:buSzPts val="2800"/>
              <a:buNone/>
              <a:defRPr>
                <a:latin typeface="Anaheim"/>
                <a:ea typeface="Anaheim"/>
                <a:cs typeface="Anaheim"/>
                <a:sym typeface="Anaheim"/>
              </a:defRPr>
            </a:lvl5pPr>
            <a:lvl6pPr lvl="5">
              <a:spcBef>
                <a:spcPts val="0"/>
              </a:spcBef>
              <a:spcAft>
                <a:spcPts val="0"/>
              </a:spcAft>
              <a:buSzPts val="2800"/>
              <a:buNone/>
              <a:defRPr>
                <a:latin typeface="Anaheim"/>
                <a:ea typeface="Anaheim"/>
                <a:cs typeface="Anaheim"/>
                <a:sym typeface="Anaheim"/>
              </a:defRPr>
            </a:lvl6pPr>
            <a:lvl7pPr lvl="6">
              <a:spcBef>
                <a:spcPts val="0"/>
              </a:spcBef>
              <a:spcAft>
                <a:spcPts val="0"/>
              </a:spcAft>
              <a:buSzPts val="2800"/>
              <a:buNone/>
              <a:defRPr>
                <a:latin typeface="Anaheim"/>
                <a:ea typeface="Anaheim"/>
                <a:cs typeface="Anaheim"/>
                <a:sym typeface="Anaheim"/>
              </a:defRPr>
            </a:lvl7pPr>
            <a:lvl8pPr lvl="7">
              <a:spcBef>
                <a:spcPts val="0"/>
              </a:spcBef>
              <a:spcAft>
                <a:spcPts val="0"/>
              </a:spcAft>
              <a:buSzPts val="2800"/>
              <a:buNone/>
              <a:defRPr>
                <a:latin typeface="Anaheim"/>
                <a:ea typeface="Anaheim"/>
                <a:cs typeface="Anaheim"/>
                <a:sym typeface="Anaheim"/>
              </a:defRPr>
            </a:lvl8pPr>
            <a:lvl9pPr lvl="8">
              <a:spcBef>
                <a:spcPts val="0"/>
              </a:spcBef>
              <a:spcAft>
                <a:spcPts val="0"/>
              </a:spcAft>
              <a:buSzPts val="2800"/>
              <a:buNone/>
              <a:defRPr>
                <a:latin typeface="Anaheim"/>
                <a:ea typeface="Anaheim"/>
                <a:cs typeface="Anaheim"/>
                <a:sym typeface="Anaheim"/>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oiret One"/>
              <a:buNone/>
              <a:defRPr sz="2800">
                <a:solidFill>
                  <a:schemeClr val="dk1"/>
                </a:solidFill>
                <a:latin typeface="Poiret One"/>
                <a:ea typeface="Poiret One"/>
                <a:cs typeface="Poiret One"/>
                <a:sym typeface="Poiret One"/>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Oxygen Light"/>
              <a:buChar char="●"/>
              <a:defRPr sz="1800">
                <a:solidFill>
                  <a:schemeClr val="lt2"/>
                </a:solidFill>
                <a:latin typeface="Oxygen Light"/>
                <a:ea typeface="Oxygen Light"/>
                <a:cs typeface="Oxygen Light"/>
                <a:sym typeface="Oxygen Light"/>
              </a:defRPr>
            </a:lvl1pPr>
            <a:lvl2pPr marL="914400" lvl="1"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2pPr>
            <a:lvl3pPr marL="1371600" lvl="2"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3pPr>
            <a:lvl4pPr marL="1828800" lvl="3"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4pPr>
            <a:lvl5pPr marL="2286000" lvl="4"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5pPr>
            <a:lvl6pPr marL="2743200" lvl="5"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6pPr>
            <a:lvl7pPr marL="3200400" lvl="6"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7pPr>
            <a:lvl8pPr marL="3657600" lvl="7"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8pPr>
            <a:lvl9pPr marL="4114800" lvl="8" indent="-317500">
              <a:lnSpc>
                <a:spcPct val="115000"/>
              </a:lnSpc>
              <a:spcBef>
                <a:spcPts val="1600"/>
              </a:spcBef>
              <a:spcAft>
                <a:spcPts val="1600"/>
              </a:spcAft>
              <a:buClr>
                <a:schemeClr val="lt2"/>
              </a:buClr>
              <a:buSzPts val="1400"/>
              <a:buFont typeface="Oxygen Light"/>
              <a:buChar char="■"/>
              <a:defRPr>
                <a:solidFill>
                  <a:schemeClr val="lt2"/>
                </a:solidFill>
                <a:latin typeface="Oxygen Light"/>
                <a:ea typeface="Oxygen Light"/>
                <a:cs typeface="Oxygen Light"/>
                <a:sym typeface="Oxygen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5" r:id="rId5"/>
    <p:sldLayoutId id="2147483656" r:id="rId6"/>
    <p:sldLayoutId id="2147483658" r:id="rId7"/>
    <p:sldLayoutId id="2147483659" r:id="rId8"/>
    <p:sldLayoutId id="2147483660" r:id="rId9"/>
    <p:sldLayoutId id="2147483661" r:id="rId10"/>
    <p:sldLayoutId id="2147483662" r:id="rId11"/>
    <p:sldLayoutId id="2147483668" r:id="rId12"/>
    <p:sldLayoutId id="2147483669" r:id="rId13"/>
    <p:sldLayoutId id="2147483672" r:id="rId14"/>
    <p:sldLayoutId id="2147483674" r:id="rId15"/>
    <p:sldLayoutId id="2147483675" r:id="rId16"/>
    <p:sldLayoutId id="2147483676" r:id="rId17"/>
    <p:sldLayoutId id="2147483677"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8.jp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hyperlink" Target="https://www.youtube.com/watch?v=TlpMCB7BGcw" TargetMode="External"/><Relationship Id="rId4" Type="http://schemas.openxmlformats.org/officeDocument/2006/relationships/hyperlink" Target="https://www.youtube.com/watch?v=9GqpRjcZzHQ"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hyperlink" Target="https://www.youtube.com/watch?v=zVq1GCjVrtA" TargetMode="External"/><Relationship Id="rId4" Type="http://schemas.openxmlformats.org/officeDocument/2006/relationships/hyperlink" Target="https://www.youtube.com/watch?v=n-DTQM2l0jw"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docs.google.com/spreadsheets/d/1V4OXPHEV5zWUtwg2s3vi_L9BHs32OzLuCgm8aIVdzDM/copy"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alpha val="7000"/>
          </a:schemeClr>
        </a:solidFill>
        <a:effectLst/>
      </p:bgPr>
    </p:bg>
    <p:spTree>
      <p:nvGrpSpPr>
        <p:cNvPr id="1" name="Shape 166"/>
        <p:cNvGrpSpPr/>
        <p:nvPr/>
      </p:nvGrpSpPr>
      <p:grpSpPr>
        <a:xfrm>
          <a:off x="0" y="0"/>
          <a:ext cx="0" cy="0"/>
          <a:chOff x="0" y="0"/>
          <a:chExt cx="0" cy="0"/>
        </a:xfrm>
      </p:grpSpPr>
      <p:sp>
        <p:nvSpPr>
          <p:cNvPr id="167" name="Google Shape;167;p34"/>
          <p:cNvSpPr txBox="1">
            <a:spLocks noGrp="1"/>
          </p:cNvSpPr>
          <p:nvPr>
            <p:ph type="ctrTitle"/>
          </p:nvPr>
        </p:nvSpPr>
        <p:spPr>
          <a:xfrm>
            <a:off x="4157626" y="1966822"/>
            <a:ext cx="3852000" cy="90491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br>
              <a:rPr lang="en" dirty="0"/>
            </a:br>
            <a:r>
              <a:rPr lang="en" dirty="0">
                <a:solidFill>
                  <a:srgbClr val="00B0F0"/>
                </a:solidFill>
              </a:rPr>
              <a:t>Mind-Balloons</a:t>
            </a:r>
            <a:endParaRPr dirty="0">
              <a:solidFill>
                <a:srgbClr val="00B0F0"/>
              </a:solidFill>
            </a:endParaRPr>
          </a:p>
        </p:txBody>
      </p:sp>
      <p:sp>
        <p:nvSpPr>
          <p:cNvPr id="168" name="Google Shape;168;p34"/>
          <p:cNvSpPr txBox="1">
            <a:spLocks noGrp="1"/>
          </p:cNvSpPr>
          <p:nvPr>
            <p:ph type="subTitle" idx="1"/>
          </p:nvPr>
        </p:nvSpPr>
        <p:spPr>
          <a:xfrm>
            <a:off x="4468482" y="2802730"/>
            <a:ext cx="3463505"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An educational platform for Adults with ADHD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9"/>
        <p:cNvGrpSpPr/>
        <p:nvPr/>
      </p:nvGrpSpPr>
      <p:grpSpPr>
        <a:xfrm>
          <a:off x="0" y="0"/>
          <a:ext cx="0" cy="0"/>
          <a:chOff x="0" y="0"/>
          <a:chExt cx="0" cy="0"/>
        </a:xfrm>
      </p:grpSpPr>
      <p:sp>
        <p:nvSpPr>
          <p:cNvPr id="280" name="Google Shape;280;p45"/>
          <p:cNvSpPr txBox="1">
            <a:spLocks noGrp="1"/>
          </p:cNvSpPr>
          <p:nvPr>
            <p:ph type="title"/>
          </p:nvPr>
        </p:nvSpPr>
        <p:spPr>
          <a:xfrm>
            <a:off x="354563" y="443004"/>
            <a:ext cx="3191069" cy="340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0" dirty="0"/>
              <a:t>Designing all features in a </a:t>
            </a:r>
            <a:r>
              <a:rPr lang="en" dirty="0"/>
              <a:t>single</a:t>
            </a:r>
            <a:r>
              <a:rPr lang="en" b="0" dirty="0"/>
              <a:t>, </a:t>
            </a:r>
            <a:r>
              <a:rPr lang="en" dirty="0"/>
              <a:t>uninterrupted</a:t>
            </a:r>
            <a:r>
              <a:rPr lang="en" b="0" dirty="0"/>
              <a:t> and </a:t>
            </a:r>
            <a:r>
              <a:rPr lang="en-US" dirty="0"/>
              <a:t>decluttered</a:t>
            </a:r>
            <a:r>
              <a:rPr lang="en" b="0" dirty="0"/>
              <a:t> space</a:t>
            </a:r>
            <a:endParaRPr b="0" dirty="0"/>
          </a:p>
        </p:txBody>
      </p:sp>
      <p:pic>
        <p:nvPicPr>
          <p:cNvPr id="3" name="Picture 2">
            <a:extLst>
              <a:ext uri="{FF2B5EF4-FFF2-40B4-BE49-F238E27FC236}">
                <a16:creationId xmlns:a16="http://schemas.microsoft.com/office/drawing/2014/main" id="{761EC8E3-9FB7-2141-9ECA-A0D075992DC6}"/>
              </a:ext>
            </a:extLst>
          </p:cNvPr>
          <p:cNvPicPr>
            <a:picLocks noChangeAspect="1"/>
          </p:cNvPicPr>
          <p:nvPr/>
        </p:nvPicPr>
        <p:blipFill>
          <a:blip r:embed="rId4"/>
          <a:stretch>
            <a:fillRect/>
          </a:stretch>
        </p:blipFill>
        <p:spPr>
          <a:xfrm>
            <a:off x="3547261" y="746325"/>
            <a:ext cx="5242176" cy="32763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57"/>
          <p:cNvSpPr txBox="1">
            <a:spLocks noGrp="1"/>
          </p:cNvSpPr>
          <p:nvPr>
            <p:ph type="title"/>
          </p:nvPr>
        </p:nvSpPr>
        <p:spPr>
          <a:xfrm>
            <a:off x="3639937" y="3658138"/>
            <a:ext cx="3285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Demo</a:t>
            </a:r>
            <a:endParaRPr dirty="0"/>
          </a:p>
        </p:txBody>
      </p:sp>
      <p:sp>
        <p:nvSpPr>
          <p:cNvPr id="468" name="Google Shape;468;p57"/>
          <p:cNvSpPr txBox="1">
            <a:spLocks noGrp="1"/>
          </p:cNvSpPr>
          <p:nvPr>
            <p:ph type="title" idx="2"/>
          </p:nvPr>
        </p:nvSpPr>
        <p:spPr>
          <a:xfrm>
            <a:off x="576564" y="-71718"/>
            <a:ext cx="3285000" cy="126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469" name="Google Shape;469;p57"/>
          <p:cNvSpPr txBox="1">
            <a:spLocks noGrp="1"/>
          </p:cNvSpPr>
          <p:nvPr>
            <p:ph type="subTitle" idx="1"/>
          </p:nvPr>
        </p:nvSpPr>
        <p:spPr>
          <a:xfrm>
            <a:off x="3639937" y="4296755"/>
            <a:ext cx="3285000" cy="713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First</a:t>
            </a:r>
            <a:r>
              <a:rPr lang="en" dirty="0"/>
              <a:t> Prototype!</a:t>
            </a:r>
            <a:endParaRPr dirty="0"/>
          </a:p>
        </p:txBody>
      </p:sp>
      <p:pic>
        <p:nvPicPr>
          <p:cNvPr id="3" name="Picture 2">
            <a:extLst>
              <a:ext uri="{FF2B5EF4-FFF2-40B4-BE49-F238E27FC236}">
                <a16:creationId xmlns:a16="http://schemas.microsoft.com/office/drawing/2014/main" id="{E710DB5B-589B-3C48-937C-03BE6BCF31C0}"/>
              </a:ext>
            </a:extLst>
          </p:cNvPr>
          <p:cNvPicPr>
            <a:picLocks noChangeAspect="1"/>
          </p:cNvPicPr>
          <p:nvPr/>
        </p:nvPicPr>
        <p:blipFill>
          <a:blip r:embed="rId3"/>
          <a:stretch>
            <a:fillRect/>
          </a:stretch>
        </p:blipFill>
        <p:spPr>
          <a:xfrm>
            <a:off x="576564" y="1173067"/>
            <a:ext cx="4910807" cy="248507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6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How would you use this platform?</a:t>
            </a:r>
            <a:endParaRPr dirty="0"/>
          </a:p>
        </p:txBody>
      </p:sp>
      <p:pic>
        <p:nvPicPr>
          <p:cNvPr id="599" name="Google Shape;599;p64"/>
          <p:cNvPicPr preferRelativeResize="0"/>
          <p:nvPr/>
        </p:nvPicPr>
        <p:blipFill rotWithShape="1">
          <a:blip r:embed="rId3">
            <a:alphaModFix/>
          </a:blip>
          <a:srcRect l="34092" r="34092"/>
          <a:stretch/>
        </p:blipFill>
        <p:spPr>
          <a:xfrm>
            <a:off x="4887300" y="1452375"/>
            <a:ext cx="1601076" cy="2830826"/>
          </a:xfrm>
          <a:prstGeom prst="rect">
            <a:avLst/>
          </a:prstGeom>
          <a:noFill/>
          <a:ln w="9525" cap="flat" cmpd="sng">
            <a:solidFill>
              <a:schemeClr val="lt2"/>
            </a:solidFill>
            <a:prstDash val="solid"/>
            <a:round/>
            <a:headEnd type="none" w="sm" len="sm"/>
            <a:tailEnd type="none" w="sm" len="sm"/>
          </a:ln>
        </p:spPr>
      </p:pic>
      <p:sp>
        <p:nvSpPr>
          <p:cNvPr id="600" name="Google Shape;600;p64"/>
          <p:cNvSpPr/>
          <p:nvPr/>
        </p:nvSpPr>
        <p:spPr>
          <a:xfrm>
            <a:off x="4827900" y="1168300"/>
            <a:ext cx="1721681" cy="3413661"/>
          </a:xfrm>
          <a:custGeom>
            <a:avLst/>
            <a:gdLst/>
            <a:ahLst/>
            <a:cxnLst/>
            <a:rect l="l" t="t" r="r" b="b"/>
            <a:pathLst>
              <a:path w="43370" h="85981" extrusionOk="0">
                <a:moveTo>
                  <a:pt x="25827" y="3794"/>
                </a:moveTo>
                <a:lnTo>
                  <a:pt x="25827" y="4045"/>
                </a:lnTo>
                <a:lnTo>
                  <a:pt x="25845" y="4047"/>
                </a:lnTo>
                <a:cubicBezTo>
                  <a:pt x="25856" y="4066"/>
                  <a:pt x="25857" y="4090"/>
                  <a:pt x="25850" y="4111"/>
                </a:cubicBezTo>
                <a:lnTo>
                  <a:pt x="17205" y="4129"/>
                </a:lnTo>
                <a:lnTo>
                  <a:pt x="17193" y="4382"/>
                </a:lnTo>
                <a:lnTo>
                  <a:pt x="17156" y="4111"/>
                </a:lnTo>
                <a:cubicBezTo>
                  <a:pt x="17147" y="4092"/>
                  <a:pt x="17148" y="4068"/>
                  <a:pt x="17159" y="4048"/>
                </a:cubicBezTo>
                <a:lnTo>
                  <a:pt x="17226" y="4048"/>
                </a:lnTo>
                <a:lnTo>
                  <a:pt x="25807" y="4047"/>
                </a:lnTo>
                <a:lnTo>
                  <a:pt x="25827" y="3794"/>
                </a:lnTo>
                <a:close/>
                <a:moveTo>
                  <a:pt x="17178" y="3543"/>
                </a:moveTo>
                <a:cubicBezTo>
                  <a:pt x="16876" y="3543"/>
                  <a:pt x="16647" y="3775"/>
                  <a:pt x="16647" y="4083"/>
                </a:cubicBezTo>
                <a:cubicBezTo>
                  <a:pt x="16647" y="4395"/>
                  <a:pt x="16881" y="4631"/>
                  <a:pt x="17223" y="4631"/>
                </a:cubicBezTo>
                <a:lnTo>
                  <a:pt x="17227" y="4631"/>
                </a:lnTo>
                <a:lnTo>
                  <a:pt x="25757" y="4630"/>
                </a:lnTo>
                <a:cubicBezTo>
                  <a:pt x="25765" y="4631"/>
                  <a:pt x="25805" y="4633"/>
                  <a:pt x="25812" y="4633"/>
                </a:cubicBezTo>
                <a:cubicBezTo>
                  <a:pt x="26122" y="4633"/>
                  <a:pt x="26357" y="4397"/>
                  <a:pt x="26357" y="4083"/>
                </a:cubicBezTo>
                <a:cubicBezTo>
                  <a:pt x="26357" y="3775"/>
                  <a:pt x="26129" y="3543"/>
                  <a:pt x="25827" y="3543"/>
                </a:cubicBezTo>
                <a:lnTo>
                  <a:pt x="17256" y="3549"/>
                </a:lnTo>
                <a:cubicBezTo>
                  <a:pt x="17245" y="3547"/>
                  <a:pt x="17187" y="3543"/>
                  <a:pt x="17178" y="3543"/>
                </a:cubicBezTo>
                <a:close/>
                <a:moveTo>
                  <a:pt x="41722" y="7196"/>
                </a:moveTo>
                <a:lnTo>
                  <a:pt x="41722" y="78527"/>
                </a:lnTo>
                <a:lnTo>
                  <a:pt x="1739" y="78527"/>
                </a:lnTo>
                <a:lnTo>
                  <a:pt x="1739" y="7196"/>
                </a:lnTo>
                <a:close/>
                <a:moveTo>
                  <a:pt x="1488" y="6694"/>
                </a:moveTo>
                <a:cubicBezTo>
                  <a:pt x="1349" y="6694"/>
                  <a:pt x="1237" y="6806"/>
                  <a:pt x="1237" y="6945"/>
                </a:cubicBezTo>
                <a:lnTo>
                  <a:pt x="1237" y="78778"/>
                </a:lnTo>
                <a:cubicBezTo>
                  <a:pt x="1237" y="78917"/>
                  <a:pt x="1349" y="79029"/>
                  <a:pt x="1488" y="79029"/>
                </a:cubicBezTo>
                <a:lnTo>
                  <a:pt x="41972" y="79029"/>
                </a:lnTo>
                <a:cubicBezTo>
                  <a:pt x="42111" y="79029"/>
                  <a:pt x="42223" y="78917"/>
                  <a:pt x="42223" y="78778"/>
                </a:cubicBezTo>
                <a:lnTo>
                  <a:pt x="42223" y="6945"/>
                </a:lnTo>
                <a:cubicBezTo>
                  <a:pt x="42223" y="6806"/>
                  <a:pt x="42111" y="6694"/>
                  <a:pt x="41972" y="6694"/>
                </a:cubicBezTo>
                <a:close/>
                <a:moveTo>
                  <a:pt x="7894" y="81457"/>
                </a:moveTo>
                <a:cubicBezTo>
                  <a:pt x="7754" y="81457"/>
                  <a:pt x="7642" y="81569"/>
                  <a:pt x="7642" y="81708"/>
                </a:cubicBezTo>
                <a:lnTo>
                  <a:pt x="7642" y="81926"/>
                </a:lnTo>
                <a:cubicBezTo>
                  <a:pt x="7642" y="82065"/>
                  <a:pt x="7754" y="82177"/>
                  <a:pt x="7894" y="82177"/>
                </a:cubicBezTo>
                <a:lnTo>
                  <a:pt x="9495" y="82177"/>
                </a:lnTo>
                <a:cubicBezTo>
                  <a:pt x="9625" y="82177"/>
                  <a:pt x="9734" y="82077"/>
                  <a:pt x="9744" y="81947"/>
                </a:cubicBezTo>
                <a:lnTo>
                  <a:pt x="9764" y="81729"/>
                </a:lnTo>
                <a:cubicBezTo>
                  <a:pt x="9776" y="81582"/>
                  <a:pt x="9660" y="81457"/>
                  <a:pt x="9512" y="81457"/>
                </a:cubicBezTo>
                <a:close/>
                <a:moveTo>
                  <a:pt x="22144" y="81995"/>
                </a:moveTo>
                <a:lnTo>
                  <a:pt x="22144" y="82911"/>
                </a:lnTo>
                <a:lnTo>
                  <a:pt x="21208" y="82911"/>
                </a:lnTo>
                <a:lnTo>
                  <a:pt x="21208" y="81995"/>
                </a:lnTo>
                <a:close/>
                <a:moveTo>
                  <a:pt x="33797" y="83129"/>
                </a:moveTo>
                <a:cubicBezTo>
                  <a:pt x="33798" y="83130"/>
                  <a:pt x="33798" y="83130"/>
                  <a:pt x="33798" y="83131"/>
                </a:cubicBezTo>
                <a:lnTo>
                  <a:pt x="33797" y="83129"/>
                </a:lnTo>
                <a:close/>
                <a:moveTo>
                  <a:pt x="21046" y="81493"/>
                </a:moveTo>
                <a:cubicBezTo>
                  <a:pt x="20857" y="81493"/>
                  <a:pt x="20705" y="81646"/>
                  <a:pt x="20706" y="81835"/>
                </a:cubicBezTo>
                <a:lnTo>
                  <a:pt x="20706" y="83091"/>
                </a:lnTo>
                <a:cubicBezTo>
                  <a:pt x="20706" y="83268"/>
                  <a:pt x="20860" y="83413"/>
                  <a:pt x="21048" y="83413"/>
                </a:cubicBezTo>
                <a:lnTo>
                  <a:pt x="22304" y="83413"/>
                </a:lnTo>
                <a:lnTo>
                  <a:pt x="22304" y="83415"/>
                </a:lnTo>
                <a:cubicBezTo>
                  <a:pt x="22492" y="83415"/>
                  <a:pt x="22645" y="83268"/>
                  <a:pt x="22646" y="83091"/>
                </a:cubicBezTo>
                <a:lnTo>
                  <a:pt x="22646" y="81835"/>
                </a:lnTo>
                <a:cubicBezTo>
                  <a:pt x="22646" y="81647"/>
                  <a:pt x="22500" y="81493"/>
                  <a:pt x="22322" y="81493"/>
                </a:cubicBezTo>
                <a:lnTo>
                  <a:pt x="21048" y="81493"/>
                </a:lnTo>
                <a:cubicBezTo>
                  <a:pt x="21047" y="81493"/>
                  <a:pt x="21047" y="81493"/>
                  <a:pt x="21046" y="81493"/>
                </a:cubicBezTo>
                <a:close/>
                <a:moveTo>
                  <a:pt x="33684" y="81407"/>
                </a:moveTo>
                <a:cubicBezTo>
                  <a:pt x="33624" y="81407"/>
                  <a:pt x="33563" y="81420"/>
                  <a:pt x="33508" y="81446"/>
                </a:cubicBezTo>
                <a:cubicBezTo>
                  <a:pt x="33483" y="81458"/>
                  <a:pt x="33460" y="81476"/>
                  <a:pt x="33441" y="81496"/>
                </a:cubicBezTo>
                <a:lnTo>
                  <a:pt x="32861" y="82093"/>
                </a:lnTo>
                <a:cubicBezTo>
                  <a:pt x="32755" y="82198"/>
                  <a:pt x="32695" y="82342"/>
                  <a:pt x="32696" y="82490"/>
                </a:cubicBezTo>
                <a:cubicBezTo>
                  <a:pt x="32696" y="82668"/>
                  <a:pt x="32777" y="82796"/>
                  <a:pt x="32861" y="82904"/>
                </a:cubicBezTo>
                <a:lnTo>
                  <a:pt x="33442" y="83485"/>
                </a:lnTo>
                <a:cubicBezTo>
                  <a:pt x="33505" y="83551"/>
                  <a:pt x="33593" y="83587"/>
                  <a:pt x="33683" y="83587"/>
                </a:cubicBezTo>
                <a:lnTo>
                  <a:pt x="33683" y="83587"/>
                </a:lnTo>
                <a:cubicBezTo>
                  <a:pt x="33987" y="83585"/>
                  <a:pt x="34139" y="83219"/>
                  <a:pt x="33924" y="83004"/>
                </a:cubicBezTo>
                <a:lnTo>
                  <a:pt x="33411" y="82490"/>
                </a:lnTo>
                <a:lnTo>
                  <a:pt x="33925" y="81975"/>
                </a:lnTo>
                <a:cubicBezTo>
                  <a:pt x="34060" y="81842"/>
                  <a:pt x="34060" y="81626"/>
                  <a:pt x="33925" y="81493"/>
                </a:cubicBezTo>
                <a:cubicBezTo>
                  <a:pt x="33906" y="81475"/>
                  <a:pt x="33883" y="81458"/>
                  <a:pt x="33859" y="81446"/>
                </a:cubicBezTo>
                <a:cubicBezTo>
                  <a:pt x="33804" y="81420"/>
                  <a:pt x="33744" y="81407"/>
                  <a:pt x="33684" y="81407"/>
                </a:cubicBezTo>
                <a:close/>
                <a:moveTo>
                  <a:pt x="33683" y="83587"/>
                </a:moveTo>
                <a:cubicBezTo>
                  <a:pt x="33683" y="83587"/>
                  <a:pt x="33683" y="83587"/>
                  <a:pt x="33683" y="83587"/>
                </a:cubicBezTo>
                <a:lnTo>
                  <a:pt x="33684" y="83587"/>
                </a:lnTo>
                <a:cubicBezTo>
                  <a:pt x="33684" y="83587"/>
                  <a:pt x="33684" y="83587"/>
                  <a:pt x="33683" y="83587"/>
                </a:cubicBezTo>
                <a:close/>
                <a:moveTo>
                  <a:pt x="36715" y="501"/>
                </a:moveTo>
                <a:cubicBezTo>
                  <a:pt x="40106" y="501"/>
                  <a:pt x="42867" y="3262"/>
                  <a:pt x="42867" y="6654"/>
                </a:cubicBezTo>
                <a:lnTo>
                  <a:pt x="42867" y="79324"/>
                </a:lnTo>
                <a:cubicBezTo>
                  <a:pt x="42867" y="82717"/>
                  <a:pt x="40106" y="85476"/>
                  <a:pt x="36715" y="85476"/>
                </a:cubicBezTo>
                <a:lnTo>
                  <a:pt x="6656" y="85476"/>
                </a:lnTo>
                <a:cubicBezTo>
                  <a:pt x="3262" y="85476"/>
                  <a:pt x="503" y="82717"/>
                  <a:pt x="503" y="79324"/>
                </a:cubicBezTo>
                <a:lnTo>
                  <a:pt x="503" y="6654"/>
                </a:lnTo>
                <a:cubicBezTo>
                  <a:pt x="503" y="3262"/>
                  <a:pt x="3262" y="501"/>
                  <a:pt x="6656" y="501"/>
                </a:cubicBezTo>
                <a:close/>
                <a:moveTo>
                  <a:pt x="6656" y="0"/>
                </a:moveTo>
                <a:cubicBezTo>
                  <a:pt x="2986" y="0"/>
                  <a:pt x="1" y="2985"/>
                  <a:pt x="1" y="6655"/>
                </a:cubicBezTo>
                <a:lnTo>
                  <a:pt x="1" y="79324"/>
                </a:lnTo>
                <a:cubicBezTo>
                  <a:pt x="1" y="82995"/>
                  <a:pt x="2986" y="85980"/>
                  <a:pt x="6656" y="85980"/>
                </a:cubicBezTo>
                <a:lnTo>
                  <a:pt x="36715" y="85980"/>
                </a:lnTo>
                <a:cubicBezTo>
                  <a:pt x="40383" y="85980"/>
                  <a:pt x="43370" y="82993"/>
                  <a:pt x="43370" y="79324"/>
                </a:cubicBezTo>
                <a:lnTo>
                  <a:pt x="43370" y="6655"/>
                </a:lnTo>
                <a:cubicBezTo>
                  <a:pt x="43370" y="2985"/>
                  <a:pt x="40384" y="0"/>
                  <a:pt x="367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64"/>
          <p:cNvSpPr txBox="1">
            <a:spLocks noGrp="1"/>
          </p:cNvSpPr>
          <p:nvPr>
            <p:ph type="subTitle" idx="1"/>
          </p:nvPr>
        </p:nvSpPr>
        <p:spPr>
          <a:xfrm>
            <a:off x="1912200" y="1452375"/>
            <a:ext cx="2659800" cy="19689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Add balloon!</a:t>
            </a:r>
          </a:p>
          <a:p>
            <a:pPr marL="0" lvl="0" indent="0">
              <a:spcAft>
                <a:spcPts val="1600"/>
              </a:spcAft>
            </a:pPr>
            <a:r>
              <a:rPr lang="en-US" dirty="0">
                <a:hlinkClick r:id="rId4"/>
              </a:rPr>
              <a:t>https://www.youtube.com/watch?v=9GqpRjcZzHQ</a:t>
            </a:r>
            <a:endParaRPr lang="en-US" dirty="0"/>
          </a:p>
          <a:p>
            <a:pPr marL="0" lvl="0" indent="0">
              <a:spcAft>
                <a:spcPts val="1600"/>
              </a:spcAft>
            </a:pPr>
            <a:r>
              <a:rPr lang="en-US" dirty="0"/>
              <a:t>Grown over time!</a:t>
            </a:r>
          </a:p>
          <a:p>
            <a:pPr marL="0" lvl="0" indent="0">
              <a:spcAft>
                <a:spcPts val="1600"/>
              </a:spcAft>
            </a:pPr>
            <a:r>
              <a:rPr lang="en-US" dirty="0">
                <a:hlinkClick r:id="rId5"/>
              </a:rPr>
              <a:t>https://www.youtube.com/watch?v=TlpMCB7BGcw</a:t>
            </a:r>
            <a:endParaRPr lang="en-US" dirty="0"/>
          </a:p>
          <a:p>
            <a:pPr marL="0" lvl="0" indent="0">
              <a:spcAft>
                <a:spcPts val="1600"/>
              </a:spcAft>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grpSp>
        <p:nvGrpSpPr>
          <p:cNvPr id="586" name="Google Shape;586;p63"/>
          <p:cNvGrpSpPr/>
          <p:nvPr/>
        </p:nvGrpSpPr>
        <p:grpSpPr>
          <a:xfrm>
            <a:off x="1636291" y="1376443"/>
            <a:ext cx="2388309" cy="3283958"/>
            <a:chOff x="-734425" y="725975"/>
            <a:chExt cx="2684700" cy="3691500"/>
          </a:xfrm>
        </p:grpSpPr>
        <p:sp>
          <p:nvSpPr>
            <p:cNvPr id="587" name="Google Shape;587;p63"/>
            <p:cNvSpPr/>
            <p:nvPr/>
          </p:nvSpPr>
          <p:spPr>
            <a:xfrm>
              <a:off x="-734425" y="725975"/>
              <a:ext cx="2684700" cy="3691500"/>
            </a:xfrm>
            <a:prstGeom prst="roundRect">
              <a:avLst>
                <a:gd name="adj" fmla="val 4846"/>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63"/>
            <p:cNvSpPr/>
            <p:nvPr/>
          </p:nvSpPr>
          <p:spPr>
            <a:xfrm>
              <a:off x="515525" y="4253150"/>
              <a:ext cx="184800" cy="1095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63"/>
            <p:cNvSpPr/>
            <p:nvPr/>
          </p:nvSpPr>
          <p:spPr>
            <a:xfrm>
              <a:off x="577175" y="801325"/>
              <a:ext cx="61500" cy="61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63"/>
            <p:cNvSpPr/>
            <p:nvPr/>
          </p:nvSpPr>
          <p:spPr>
            <a:xfrm>
              <a:off x="-537625" y="945150"/>
              <a:ext cx="2291100" cy="32700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6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How would you use this platform? (II) </a:t>
            </a:r>
            <a:endParaRPr dirty="0"/>
          </a:p>
        </p:txBody>
      </p:sp>
      <p:pic>
        <p:nvPicPr>
          <p:cNvPr id="592" name="Google Shape;592;p63"/>
          <p:cNvPicPr preferRelativeResize="0"/>
          <p:nvPr/>
        </p:nvPicPr>
        <p:blipFill rotWithShape="1">
          <a:blip r:embed="rId3">
            <a:alphaModFix/>
          </a:blip>
          <a:srcRect l="30399" r="30399"/>
          <a:stretch/>
        </p:blipFill>
        <p:spPr>
          <a:xfrm>
            <a:off x="1817546" y="1570641"/>
            <a:ext cx="2028775" cy="2911175"/>
          </a:xfrm>
          <a:prstGeom prst="rect">
            <a:avLst/>
          </a:prstGeom>
          <a:noFill/>
          <a:ln w="9525" cap="flat" cmpd="sng">
            <a:solidFill>
              <a:schemeClr val="lt2"/>
            </a:solidFill>
            <a:prstDash val="solid"/>
            <a:round/>
            <a:headEnd type="none" w="sm" len="sm"/>
            <a:tailEnd type="none" w="sm" len="sm"/>
          </a:ln>
        </p:spPr>
      </p:pic>
      <p:sp>
        <p:nvSpPr>
          <p:cNvPr id="593" name="Google Shape;593;p63"/>
          <p:cNvSpPr txBox="1">
            <a:spLocks noGrp="1"/>
          </p:cNvSpPr>
          <p:nvPr>
            <p:ph type="subTitle" idx="1"/>
          </p:nvPr>
        </p:nvSpPr>
        <p:spPr>
          <a:xfrm>
            <a:off x="4353343" y="1730735"/>
            <a:ext cx="2659800" cy="196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Popping a balloon out!</a:t>
            </a:r>
          </a:p>
          <a:p>
            <a:pPr marL="0" lvl="0" indent="0">
              <a:spcAft>
                <a:spcPts val="1600"/>
              </a:spcAft>
            </a:pPr>
            <a:r>
              <a:rPr lang="en-US" dirty="0">
                <a:hlinkClick r:id="rId4"/>
              </a:rPr>
              <a:t>https://www.youtube.com/watch?v=n-DTQM2l0jw</a:t>
            </a:r>
            <a:endParaRPr lang="en-US" dirty="0"/>
          </a:p>
          <a:p>
            <a:pPr marL="0" lvl="0" indent="0">
              <a:spcAft>
                <a:spcPts val="1600"/>
              </a:spcAft>
            </a:pPr>
            <a:r>
              <a:rPr lang="en-US" dirty="0"/>
              <a:t>Concentration mode on!</a:t>
            </a:r>
          </a:p>
          <a:p>
            <a:pPr marL="0" lvl="0" indent="0">
              <a:spcAft>
                <a:spcPts val="1600"/>
              </a:spcAft>
            </a:pPr>
            <a:r>
              <a:rPr lang="en-US" dirty="0">
                <a:hlinkClick r:id="rId5"/>
              </a:rPr>
              <a:t>https://www.youtube.com/watch?v=zVq1GCjVrtA</a:t>
            </a:r>
            <a:endParaRPr lang="en-US" dirty="0"/>
          </a:p>
          <a:p>
            <a:pPr marL="0" lvl="0" indent="0">
              <a:spcAft>
                <a:spcPts val="1600"/>
              </a:spcAft>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alpha val="6000"/>
          </a:schemeClr>
        </a:solidFill>
        <a:effectLst/>
      </p:bgPr>
    </p:bg>
    <p:spTree>
      <p:nvGrpSpPr>
        <p:cNvPr id="1" name="Shape 198"/>
        <p:cNvGrpSpPr/>
        <p:nvPr/>
      </p:nvGrpSpPr>
      <p:grpSpPr>
        <a:xfrm>
          <a:off x="0" y="0"/>
          <a:ext cx="0" cy="0"/>
          <a:chOff x="0" y="0"/>
          <a:chExt cx="0" cy="0"/>
        </a:xfrm>
      </p:grpSpPr>
      <p:sp>
        <p:nvSpPr>
          <p:cNvPr id="199" name="Google Shape;199;p37"/>
          <p:cNvSpPr txBox="1">
            <a:spLocks noGrp="1"/>
          </p:cNvSpPr>
          <p:nvPr>
            <p:ph type="title"/>
          </p:nvPr>
        </p:nvSpPr>
        <p:spPr>
          <a:xfrm>
            <a:off x="2158892" y="590262"/>
            <a:ext cx="4826216" cy="161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Next Step</a:t>
            </a:r>
            <a:endParaRPr dirty="0"/>
          </a:p>
        </p:txBody>
      </p:sp>
      <p:sp>
        <p:nvSpPr>
          <p:cNvPr id="200" name="Google Shape;200;p37"/>
          <p:cNvSpPr txBox="1">
            <a:spLocks noGrp="1"/>
          </p:cNvSpPr>
          <p:nvPr>
            <p:ph type="subTitle" idx="1"/>
          </p:nvPr>
        </p:nvSpPr>
        <p:spPr>
          <a:xfrm>
            <a:off x="2906229" y="2195028"/>
            <a:ext cx="3592800" cy="713400"/>
          </a:xfrm>
          <a:prstGeom prst="rect">
            <a:avLst/>
          </a:prstGeom>
        </p:spPr>
        <p:txBody>
          <a:bodyPr spcFirstLastPara="1" wrap="square" lIns="91425" tIns="91425" rIns="91425" bIns="91425" anchor="t" anchorCtr="0">
            <a:noAutofit/>
          </a:bodyPr>
          <a:lstStyle/>
          <a:p>
            <a:pPr marL="342900" lvl="0" algn="ctr" rtl="0">
              <a:spcBef>
                <a:spcPts val="0"/>
              </a:spcBef>
              <a:spcAft>
                <a:spcPts val="1600"/>
              </a:spcAft>
              <a:buAutoNum type="arabicParenR"/>
            </a:pPr>
            <a:r>
              <a:rPr lang="en-US" dirty="0">
                <a:solidFill>
                  <a:srgbClr val="FF9D00"/>
                </a:solidFill>
              </a:rPr>
              <a:t>Instructional</a:t>
            </a:r>
            <a:r>
              <a:rPr lang="en" dirty="0">
                <a:solidFill>
                  <a:srgbClr val="FF9D00"/>
                </a:solidFill>
              </a:rPr>
              <a:t> material added to the visualization platform </a:t>
            </a:r>
          </a:p>
          <a:p>
            <a:pPr marL="342900" lvl="0" algn="ctr" rtl="0">
              <a:spcBef>
                <a:spcPts val="0"/>
              </a:spcBef>
              <a:spcAft>
                <a:spcPts val="1600"/>
              </a:spcAft>
              <a:buAutoNum type="arabicParenR"/>
            </a:pPr>
            <a:r>
              <a:rPr lang="en" dirty="0">
                <a:solidFill>
                  <a:srgbClr val="FF9D00"/>
                </a:solidFill>
              </a:rPr>
              <a:t>Adding more functionalities </a:t>
            </a:r>
          </a:p>
          <a:p>
            <a:pPr marL="342900" lvl="0" algn="ctr" rtl="0">
              <a:spcBef>
                <a:spcPts val="0"/>
              </a:spcBef>
              <a:spcAft>
                <a:spcPts val="1600"/>
              </a:spcAft>
              <a:buAutoNum type="arabicParenR"/>
            </a:pPr>
            <a:r>
              <a:rPr lang="en" dirty="0">
                <a:solidFill>
                  <a:srgbClr val="FF9D00"/>
                </a:solidFill>
              </a:rPr>
              <a:t>Collect Data to help &amp; improve</a:t>
            </a:r>
            <a:endParaRPr dirty="0">
              <a:solidFill>
                <a:srgbClr val="FF9D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txBox="1">
            <a:spLocks noGrp="1"/>
          </p:cNvSpPr>
          <p:nvPr>
            <p:ph type="subTitle" idx="1"/>
          </p:nvPr>
        </p:nvSpPr>
        <p:spPr>
          <a:xfrm>
            <a:off x="720000" y="1452575"/>
            <a:ext cx="4461600" cy="284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Things that are critical to my design but still missing in my prototype</a:t>
            </a:r>
            <a:endParaRPr dirty="0"/>
          </a:p>
          <a:p>
            <a:pPr marL="241300" lvl="0" indent="-228600" algn="l" rtl="0">
              <a:spcBef>
                <a:spcPts val="1600"/>
              </a:spcBef>
              <a:spcAft>
                <a:spcPts val="0"/>
              </a:spcAft>
              <a:buSzPts val="1600"/>
              <a:buFont typeface="Oxygen"/>
              <a:buChar char="●"/>
            </a:pPr>
            <a:r>
              <a:rPr lang="en-US" dirty="0"/>
              <a:t>Educational content for specific EF common problems added to the platform</a:t>
            </a:r>
            <a:endParaRPr dirty="0"/>
          </a:p>
          <a:p>
            <a:pPr marL="241300" lvl="0" indent="-228600" algn="l" rtl="0">
              <a:spcBef>
                <a:spcPts val="1600"/>
              </a:spcBef>
              <a:spcAft>
                <a:spcPts val="0"/>
              </a:spcAft>
              <a:buSzPts val="1600"/>
              <a:buFont typeface="Oxygen"/>
              <a:buChar char="●"/>
            </a:pPr>
            <a:r>
              <a:rPr lang="en-US" dirty="0"/>
              <a:t>Audiovisual content explaining the use of the platform in plain English</a:t>
            </a:r>
            <a:endParaRPr dirty="0"/>
          </a:p>
          <a:p>
            <a:pPr marL="241300" lvl="0" indent="-228600" algn="l" rtl="0">
              <a:spcBef>
                <a:spcPts val="1600"/>
              </a:spcBef>
              <a:spcAft>
                <a:spcPts val="0"/>
              </a:spcAft>
              <a:buSzPts val="1600"/>
              <a:buFont typeface="Oxygen"/>
              <a:buChar char="●"/>
            </a:pPr>
            <a:r>
              <a:rPr lang="en-US" dirty="0"/>
              <a:t>Design strategies to avoid distractions</a:t>
            </a:r>
            <a:endParaRPr dirty="0"/>
          </a:p>
          <a:p>
            <a:pPr marL="0" lvl="0" indent="0" algn="l" rtl="0">
              <a:spcBef>
                <a:spcPts val="1600"/>
              </a:spcBef>
              <a:spcAft>
                <a:spcPts val="1600"/>
              </a:spcAft>
              <a:buNone/>
            </a:pPr>
            <a:endParaRPr dirty="0"/>
          </a:p>
        </p:txBody>
      </p:sp>
      <p:sp>
        <p:nvSpPr>
          <p:cNvPr id="225" name="Google Shape;22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C00000"/>
                </a:solidFill>
              </a:rPr>
              <a:t>Mind Balloons is an educational methodology </a:t>
            </a:r>
            <a:br>
              <a:rPr lang="en" dirty="0"/>
            </a:br>
            <a:r>
              <a:rPr lang="en" dirty="0">
                <a:solidFill>
                  <a:schemeClr val="accent2">
                    <a:lumMod val="75000"/>
                  </a:schemeClr>
                </a:solidFill>
              </a:rPr>
              <a:t>(I haven’t forget that, I know)</a:t>
            </a:r>
            <a:endParaRPr dirty="0">
              <a:solidFill>
                <a:schemeClr val="accent2">
                  <a:lumMod val="75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2" name="Google Shape;232;p42"/>
          <p:cNvSpPr txBox="1">
            <a:spLocks noGrp="1"/>
          </p:cNvSpPr>
          <p:nvPr>
            <p:ph type="title"/>
          </p:nvPr>
        </p:nvSpPr>
        <p:spPr>
          <a:xfrm>
            <a:off x="604974" y="5122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2">
                    <a:lumMod val="50000"/>
                  </a:schemeClr>
                </a:solidFill>
              </a:rPr>
              <a:t>Other functionalities I would like to include</a:t>
            </a:r>
            <a:endParaRPr dirty="0">
              <a:solidFill>
                <a:schemeClr val="accent2">
                  <a:lumMod val="50000"/>
                </a:schemeClr>
              </a:solidFill>
            </a:endParaRPr>
          </a:p>
        </p:txBody>
      </p:sp>
      <p:sp>
        <p:nvSpPr>
          <p:cNvPr id="233" name="Google Shape;233;p42"/>
          <p:cNvSpPr/>
          <p:nvPr/>
        </p:nvSpPr>
        <p:spPr>
          <a:xfrm rot="10800000">
            <a:off x="-10193962" y="-4404443"/>
            <a:ext cx="97828" cy="71043"/>
          </a:xfrm>
          <a:custGeom>
            <a:avLst/>
            <a:gdLst/>
            <a:ahLst/>
            <a:cxnLst/>
            <a:rect l="l" t="t" r="r" b="b"/>
            <a:pathLst>
              <a:path w="10891" h="7909" extrusionOk="0">
                <a:moveTo>
                  <a:pt x="1188" y="1567"/>
                </a:moveTo>
                <a:lnTo>
                  <a:pt x="1289" y="1580"/>
                </a:lnTo>
                <a:lnTo>
                  <a:pt x="1390" y="1592"/>
                </a:lnTo>
                <a:lnTo>
                  <a:pt x="1516" y="1618"/>
                </a:lnTo>
                <a:lnTo>
                  <a:pt x="1643" y="1668"/>
                </a:lnTo>
                <a:lnTo>
                  <a:pt x="1782" y="1719"/>
                </a:lnTo>
                <a:lnTo>
                  <a:pt x="1946" y="1794"/>
                </a:lnTo>
                <a:lnTo>
                  <a:pt x="2034" y="1908"/>
                </a:lnTo>
                <a:lnTo>
                  <a:pt x="2123" y="2009"/>
                </a:lnTo>
                <a:lnTo>
                  <a:pt x="2199" y="2136"/>
                </a:lnTo>
                <a:lnTo>
                  <a:pt x="2274" y="2249"/>
                </a:lnTo>
                <a:lnTo>
                  <a:pt x="2337" y="2376"/>
                </a:lnTo>
                <a:lnTo>
                  <a:pt x="2401" y="2502"/>
                </a:lnTo>
                <a:lnTo>
                  <a:pt x="2451" y="2628"/>
                </a:lnTo>
                <a:lnTo>
                  <a:pt x="2489" y="2767"/>
                </a:lnTo>
                <a:lnTo>
                  <a:pt x="2578" y="3020"/>
                </a:lnTo>
                <a:lnTo>
                  <a:pt x="2653" y="3285"/>
                </a:lnTo>
                <a:lnTo>
                  <a:pt x="2716" y="3550"/>
                </a:lnTo>
                <a:lnTo>
                  <a:pt x="2767" y="3816"/>
                </a:lnTo>
                <a:lnTo>
                  <a:pt x="2805" y="4081"/>
                </a:lnTo>
                <a:lnTo>
                  <a:pt x="2843" y="4359"/>
                </a:lnTo>
                <a:lnTo>
                  <a:pt x="2881" y="4889"/>
                </a:lnTo>
                <a:lnTo>
                  <a:pt x="2893" y="4990"/>
                </a:lnTo>
                <a:lnTo>
                  <a:pt x="2931" y="5066"/>
                </a:lnTo>
                <a:lnTo>
                  <a:pt x="2982" y="5129"/>
                </a:lnTo>
                <a:lnTo>
                  <a:pt x="3032" y="5193"/>
                </a:lnTo>
                <a:lnTo>
                  <a:pt x="3057" y="5208"/>
                </a:lnTo>
                <a:lnTo>
                  <a:pt x="3057" y="5208"/>
                </a:lnTo>
                <a:lnTo>
                  <a:pt x="2994" y="5231"/>
                </a:lnTo>
                <a:lnTo>
                  <a:pt x="2843" y="5294"/>
                </a:lnTo>
                <a:lnTo>
                  <a:pt x="2679" y="5369"/>
                </a:lnTo>
                <a:lnTo>
                  <a:pt x="2620" y="5404"/>
                </a:lnTo>
                <a:lnTo>
                  <a:pt x="2620" y="5404"/>
                </a:lnTo>
                <a:lnTo>
                  <a:pt x="2274" y="4978"/>
                </a:lnTo>
                <a:lnTo>
                  <a:pt x="1895" y="4498"/>
                </a:lnTo>
                <a:lnTo>
                  <a:pt x="1554" y="4005"/>
                </a:lnTo>
                <a:lnTo>
                  <a:pt x="1390" y="3752"/>
                </a:lnTo>
                <a:lnTo>
                  <a:pt x="1226" y="3500"/>
                </a:lnTo>
                <a:lnTo>
                  <a:pt x="1112" y="3348"/>
                </a:lnTo>
                <a:lnTo>
                  <a:pt x="1011" y="3171"/>
                </a:lnTo>
                <a:lnTo>
                  <a:pt x="923" y="2982"/>
                </a:lnTo>
                <a:lnTo>
                  <a:pt x="847" y="2792"/>
                </a:lnTo>
                <a:lnTo>
                  <a:pt x="784" y="2590"/>
                </a:lnTo>
                <a:lnTo>
                  <a:pt x="746" y="2401"/>
                </a:lnTo>
                <a:lnTo>
                  <a:pt x="720" y="2211"/>
                </a:lnTo>
                <a:lnTo>
                  <a:pt x="720" y="2047"/>
                </a:lnTo>
                <a:lnTo>
                  <a:pt x="733" y="1959"/>
                </a:lnTo>
                <a:lnTo>
                  <a:pt x="746" y="1895"/>
                </a:lnTo>
                <a:lnTo>
                  <a:pt x="771" y="1820"/>
                </a:lnTo>
                <a:lnTo>
                  <a:pt x="809" y="1757"/>
                </a:lnTo>
                <a:lnTo>
                  <a:pt x="847" y="1706"/>
                </a:lnTo>
                <a:lnTo>
                  <a:pt x="897" y="1655"/>
                </a:lnTo>
                <a:lnTo>
                  <a:pt x="960" y="1618"/>
                </a:lnTo>
                <a:lnTo>
                  <a:pt x="1024" y="1592"/>
                </a:lnTo>
                <a:lnTo>
                  <a:pt x="1099" y="1580"/>
                </a:lnTo>
                <a:lnTo>
                  <a:pt x="1188" y="1567"/>
                </a:lnTo>
                <a:close/>
                <a:moveTo>
                  <a:pt x="4498" y="759"/>
                </a:moveTo>
                <a:lnTo>
                  <a:pt x="4536" y="784"/>
                </a:lnTo>
                <a:lnTo>
                  <a:pt x="4586" y="809"/>
                </a:lnTo>
                <a:lnTo>
                  <a:pt x="4637" y="847"/>
                </a:lnTo>
                <a:lnTo>
                  <a:pt x="4675" y="898"/>
                </a:lnTo>
                <a:lnTo>
                  <a:pt x="4763" y="1011"/>
                </a:lnTo>
                <a:lnTo>
                  <a:pt x="4839" y="1163"/>
                </a:lnTo>
                <a:lnTo>
                  <a:pt x="4902" y="1327"/>
                </a:lnTo>
                <a:lnTo>
                  <a:pt x="4965" y="1504"/>
                </a:lnTo>
                <a:lnTo>
                  <a:pt x="5066" y="1832"/>
                </a:lnTo>
                <a:lnTo>
                  <a:pt x="5130" y="2085"/>
                </a:lnTo>
                <a:lnTo>
                  <a:pt x="5155" y="2199"/>
                </a:lnTo>
                <a:lnTo>
                  <a:pt x="5155" y="2502"/>
                </a:lnTo>
                <a:lnTo>
                  <a:pt x="5130" y="2792"/>
                </a:lnTo>
                <a:lnTo>
                  <a:pt x="5104" y="3096"/>
                </a:lnTo>
                <a:lnTo>
                  <a:pt x="5066" y="3399"/>
                </a:lnTo>
                <a:lnTo>
                  <a:pt x="5016" y="3715"/>
                </a:lnTo>
                <a:lnTo>
                  <a:pt x="4967" y="4018"/>
                </a:lnTo>
                <a:lnTo>
                  <a:pt x="4940" y="4131"/>
                </a:lnTo>
                <a:lnTo>
                  <a:pt x="4826" y="4662"/>
                </a:lnTo>
                <a:lnTo>
                  <a:pt x="4814" y="4763"/>
                </a:lnTo>
                <a:lnTo>
                  <a:pt x="4826" y="4852"/>
                </a:lnTo>
                <a:lnTo>
                  <a:pt x="4852" y="4927"/>
                </a:lnTo>
                <a:lnTo>
                  <a:pt x="4889" y="4990"/>
                </a:lnTo>
                <a:lnTo>
                  <a:pt x="4940" y="5054"/>
                </a:lnTo>
                <a:lnTo>
                  <a:pt x="5003" y="5092"/>
                </a:lnTo>
                <a:lnTo>
                  <a:pt x="5066" y="5129"/>
                </a:lnTo>
                <a:lnTo>
                  <a:pt x="5142" y="5155"/>
                </a:lnTo>
                <a:lnTo>
                  <a:pt x="5218" y="5167"/>
                </a:lnTo>
                <a:lnTo>
                  <a:pt x="5294" y="5167"/>
                </a:lnTo>
                <a:lnTo>
                  <a:pt x="5370" y="5155"/>
                </a:lnTo>
                <a:lnTo>
                  <a:pt x="5433" y="5117"/>
                </a:lnTo>
                <a:lnTo>
                  <a:pt x="5509" y="5079"/>
                </a:lnTo>
                <a:lnTo>
                  <a:pt x="5559" y="5016"/>
                </a:lnTo>
                <a:lnTo>
                  <a:pt x="5610" y="4940"/>
                </a:lnTo>
                <a:lnTo>
                  <a:pt x="5635" y="4852"/>
                </a:lnTo>
                <a:lnTo>
                  <a:pt x="5761" y="4334"/>
                </a:lnTo>
                <a:lnTo>
                  <a:pt x="5790" y="4175"/>
                </a:lnTo>
                <a:lnTo>
                  <a:pt x="5790" y="4175"/>
                </a:lnTo>
                <a:lnTo>
                  <a:pt x="5862" y="3929"/>
                </a:lnTo>
                <a:lnTo>
                  <a:pt x="5963" y="3626"/>
                </a:lnTo>
                <a:lnTo>
                  <a:pt x="6064" y="3323"/>
                </a:lnTo>
                <a:lnTo>
                  <a:pt x="6191" y="3032"/>
                </a:lnTo>
                <a:lnTo>
                  <a:pt x="6317" y="2742"/>
                </a:lnTo>
                <a:lnTo>
                  <a:pt x="6456" y="2451"/>
                </a:lnTo>
                <a:lnTo>
                  <a:pt x="6519" y="2338"/>
                </a:lnTo>
                <a:lnTo>
                  <a:pt x="6582" y="2211"/>
                </a:lnTo>
                <a:lnTo>
                  <a:pt x="6658" y="2098"/>
                </a:lnTo>
                <a:lnTo>
                  <a:pt x="6734" y="1984"/>
                </a:lnTo>
                <a:lnTo>
                  <a:pt x="6822" y="1870"/>
                </a:lnTo>
                <a:lnTo>
                  <a:pt x="6911" y="1782"/>
                </a:lnTo>
                <a:lnTo>
                  <a:pt x="7012" y="1719"/>
                </a:lnTo>
                <a:lnTo>
                  <a:pt x="7100" y="1668"/>
                </a:lnTo>
                <a:lnTo>
                  <a:pt x="7189" y="1655"/>
                </a:lnTo>
                <a:lnTo>
                  <a:pt x="7227" y="1655"/>
                </a:lnTo>
                <a:lnTo>
                  <a:pt x="7277" y="1668"/>
                </a:lnTo>
                <a:lnTo>
                  <a:pt x="7315" y="1693"/>
                </a:lnTo>
                <a:lnTo>
                  <a:pt x="7353" y="1719"/>
                </a:lnTo>
                <a:lnTo>
                  <a:pt x="7391" y="1757"/>
                </a:lnTo>
                <a:lnTo>
                  <a:pt x="7416" y="1807"/>
                </a:lnTo>
                <a:lnTo>
                  <a:pt x="7479" y="1946"/>
                </a:lnTo>
                <a:lnTo>
                  <a:pt x="7530" y="2136"/>
                </a:lnTo>
                <a:lnTo>
                  <a:pt x="7555" y="2363"/>
                </a:lnTo>
                <a:lnTo>
                  <a:pt x="7568" y="2666"/>
                </a:lnTo>
                <a:lnTo>
                  <a:pt x="7543" y="2818"/>
                </a:lnTo>
                <a:lnTo>
                  <a:pt x="7492" y="2969"/>
                </a:lnTo>
                <a:lnTo>
                  <a:pt x="7441" y="3121"/>
                </a:lnTo>
                <a:lnTo>
                  <a:pt x="7378" y="3272"/>
                </a:lnTo>
                <a:lnTo>
                  <a:pt x="7227" y="3563"/>
                </a:lnTo>
                <a:lnTo>
                  <a:pt x="7062" y="3841"/>
                </a:lnTo>
                <a:lnTo>
                  <a:pt x="6886" y="4157"/>
                </a:lnTo>
                <a:lnTo>
                  <a:pt x="6671" y="4460"/>
                </a:lnTo>
                <a:lnTo>
                  <a:pt x="6456" y="4750"/>
                </a:lnTo>
                <a:lnTo>
                  <a:pt x="6229" y="5041"/>
                </a:lnTo>
                <a:lnTo>
                  <a:pt x="6178" y="5117"/>
                </a:lnTo>
                <a:lnTo>
                  <a:pt x="6140" y="5205"/>
                </a:lnTo>
                <a:lnTo>
                  <a:pt x="6128" y="5281"/>
                </a:lnTo>
                <a:lnTo>
                  <a:pt x="6128" y="5357"/>
                </a:lnTo>
                <a:lnTo>
                  <a:pt x="6153" y="5433"/>
                </a:lnTo>
                <a:lnTo>
                  <a:pt x="6178" y="5496"/>
                </a:lnTo>
                <a:lnTo>
                  <a:pt x="6216" y="5572"/>
                </a:lnTo>
                <a:lnTo>
                  <a:pt x="6267" y="5622"/>
                </a:lnTo>
                <a:lnTo>
                  <a:pt x="6317" y="5673"/>
                </a:lnTo>
                <a:lnTo>
                  <a:pt x="6393" y="5698"/>
                </a:lnTo>
                <a:lnTo>
                  <a:pt x="6456" y="5723"/>
                </a:lnTo>
                <a:lnTo>
                  <a:pt x="6532" y="5736"/>
                </a:lnTo>
                <a:lnTo>
                  <a:pt x="6608" y="5736"/>
                </a:lnTo>
                <a:lnTo>
                  <a:pt x="6683" y="5711"/>
                </a:lnTo>
                <a:lnTo>
                  <a:pt x="6759" y="5673"/>
                </a:lnTo>
                <a:lnTo>
                  <a:pt x="6835" y="5609"/>
                </a:lnTo>
                <a:lnTo>
                  <a:pt x="7265" y="5180"/>
                </a:lnTo>
                <a:lnTo>
                  <a:pt x="7694" y="4776"/>
                </a:lnTo>
                <a:lnTo>
                  <a:pt x="7922" y="4586"/>
                </a:lnTo>
                <a:lnTo>
                  <a:pt x="8149" y="4397"/>
                </a:lnTo>
                <a:lnTo>
                  <a:pt x="8402" y="4207"/>
                </a:lnTo>
                <a:lnTo>
                  <a:pt x="8654" y="4030"/>
                </a:lnTo>
                <a:lnTo>
                  <a:pt x="8831" y="3967"/>
                </a:lnTo>
                <a:lnTo>
                  <a:pt x="8995" y="3904"/>
                </a:lnTo>
                <a:lnTo>
                  <a:pt x="9147" y="3866"/>
                </a:lnTo>
                <a:lnTo>
                  <a:pt x="9286" y="3828"/>
                </a:lnTo>
                <a:lnTo>
                  <a:pt x="9412" y="3803"/>
                </a:lnTo>
                <a:lnTo>
                  <a:pt x="9539" y="3790"/>
                </a:lnTo>
                <a:lnTo>
                  <a:pt x="9640" y="3790"/>
                </a:lnTo>
                <a:lnTo>
                  <a:pt x="9728" y="3803"/>
                </a:lnTo>
                <a:lnTo>
                  <a:pt x="9817" y="3828"/>
                </a:lnTo>
                <a:lnTo>
                  <a:pt x="9892" y="3854"/>
                </a:lnTo>
                <a:lnTo>
                  <a:pt x="9956" y="3879"/>
                </a:lnTo>
                <a:lnTo>
                  <a:pt x="10006" y="3917"/>
                </a:lnTo>
                <a:lnTo>
                  <a:pt x="10044" y="3967"/>
                </a:lnTo>
                <a:lnTo>
                  <a:pt x="10082" y="4018"/>
                </a:lnTo>
                <a:lnTo>
                  <a:pt x="10107" y="4081"/>
                </a:lnTo>
                <a:lnTo>
                  <a:pt x="10132" y="4131"/>
                </a:lnTo>
                <a:lnTo>
                  <a:pt x="10132" y="4207"/>
                </a:lnTo>
                <a:lnTo>
                  <a:pt x="10132" y="4270"/>
                </a:lnTo>
                <a:lnTo>
                  <a:pt x="10120" y="4409"/>
                </a:lnTo>
                <a:lnTo>
                  <a:pt x="10069" y="4561"/>
                </a:lnTo>
                <a:lnTo>
                  <a:pt x="9993" y="4700"/>
                </a:lnTo>
                <a:lnTo>
                  <a:pt x="9905" y="4839"/>
                </a:lnTo>
                <a:lnTo>
                  <a:pt x="9791" y="4965"/>
                </a:lnTo>
                <a:lnTo>
                  <a:pt x="9665" y="5066"/>
                </a:lnTo>
                <a:lnTo>
                  <a:pt x="9513" y="5155"/>
                </a:lnTo>
                <a:lnTo>
                  <a:pt x="9324" y="5268"/>
                </a:lnTo>
                <a:lnTo>
                  <a:pt x="9122" y="5369"/>
                </a:lnTo>
                <a:lnTo>
                  <a:pt x="8920" y="5458"/>
                </a:lnTo>
                <a:lnTo>
                  <a:pt x="8705" y="5546"/>
                </a:lnTo>
                <a:lnTo>
                  <a:pt x="8452" y="5647"/>
                </a:lnTo>
                <a:lnTo>
                  <a:pt x="8187" y="5736"/>
                </a:lnTo>
                <a:lnTo>
                  <a:pt x="7922" y="5824"/>
                </a:lnTo>
                <a:lnTo>
                  <a:pt x="7656" y="5900"/>
                </a:lnTo>
                <a:lnTo>
                  <a:pt x="7126" y="6039"/>
                </a:lnTo>
                <a:lnTo>
                  <a:pt x="6595" y="6153"/>
                </a:lnTo>
                <a:lnTo>
                  <a:pt x="6519" y="6178"/>
                </a:lnTo>
                <a:lnTo>
                  <a:pt x="6431" y="6191"/>
                </a:lnTo>
                <a:lnTo>
                  <a:pt x="6355" y="6228"/>
                </a:lnTo>
                <a:lnTo>
                  <a:pt x="6330" y="6254"/>
                </a:lnTo>
                <a:lnTo>
                  <a:pt x="6325" y="6258"/>
                </a:lnTo>
                <a:lnTo>
                  <a:pt x="6325" y="6258"/>
                </a:lnTo>
                <a:lnTo>
                  <a:pt x="6330" y="6241"/>
                </a:lnTo>
                <a:lnTo>
                  <a:pt x="6342" y="6191"/>
                </a:lnTo>
                <a:lnTo>
                  <a:pt x="6355" y="6140"/>
                </a:lnTo>
                <a:lnTo>
                  <a:pt x="6342" y="6077"/>
                </a:lnTo>
                <a:lnTo>
                  <a:pt x="6330" y="6026"/>
                </a:lnTo>
                <a:lnTo>
                  <a:pt x="6304" y="5976"/>
                </a:lnTo>
                <a:lnTo>
                  <a:pt x="6267" y="5925"/>
                </a:lnTo>
                <a:lnTo>
                  <a:pt x="6216" y="5887"/>
                </a:lnTo>
                <a:lnTo>
                  <a:pt x="5850" y="5660"/>
                </a:lnTo>
                <a:lnTo>
                  <a:pt x="5660" y="5559"/>
                </a:lnTo>
                <a:lnTo>
                  <a:pt x="5483" y="5458"/>
                </a:lnTo>
                <a:lnTo>
                  <a:pt x="5294" y="5369"/>
                </a:lnTo>
                <a:lnTo>
                  <a:pt x="5117" y="5294"/>
                </a:lnTo>
                <a:lnTo>
                  <a:pt x="4927" y="5231"/>
                </a:lnTo>
                <a:lnTo>
                  <a:pt x="4738" y="5167"/>
                </a:lnTo>
                <a:lnTo>
                  <a:pt x="4548" y="5129"/>
                </a:lnTo>
                <a:lnTo>
                  <a:pt x="4359" y="5092"/>
                </a:lnTo>
                <a:lnTo>
                  <a:pt x="4157" y="5066"/>
                </a:lnTo>
                <a:lnTo>
                  <a:pt x="3967" y="5066"/>
                </a:lnTo>
                <a:lnTo>
                  <a:pt x="3765" y="5079"/>
                </a:lnTo>
                <a:lnTo>
                  <a:pt x="3674" y="5084"/>
                </a:lnTo>
                <a:lnTo>
                  <a:pt x="3674" y="5084"/>
                </a:lnTo>
                <a:lnTo>
                  <a:pt x="3702" y="5028"/>
                </a:lnTo>
                <a:lnTo>
                  <a:pt x="3715" y="4953"/>
                </a:lnTo>
                <a:lnTo>
                  <a:pt x="3727" y="4852"/>
                </a:lnTo>
                <a:lnTo>
                  <a:pt x="3689" y="4391"/>
                </a:lnTo>
                <a:lnTo>
                  <a:pt x="3677" y="3942"/>
                </a:lnTo>
                <a:lnTo>
                  <a:pt x="3664" y="3475"/>
                </a:lnTo>
                <a:lnTo>
                  <a:pt x="3689" y="3007"/>
                </a:lnTo>
                <a:lnTo>
                  <a:pt x="3727" y="2540"/>
                </a:lnTo>
                <a:lnTo>
                  <a:pt x="3765" y="2312"/>
                </a:lnTo>
                <a:lnTo>
                  <a:pt x="3803" y="2085"/>
                </a:lnTo>
                <a:lnTo>
                  <a:pt x="3854" y="1870"/>
                </a:lnTo>
                <a:lnTo>
                  <a:pt x="3917" y="1643"/>
                </a:lnTo>
                <a:lnTo>
                  <a:pt x="3980" y="1428"/>
                </a:lnTo>
                <a:lnTo>
                  <a:pt x="4068" y="1213"/>
                </a:lnTo>
                <a:lnTo>
                  <a:pt x="4119" y="1100"/>
                </a:lnTo>
                <a:lnTo>
                  <a:pt x="4182" y="986"/>
                </a:lnTo>
                <a:lnTo>
                  <a:pt x="4233" y="910"/>
                </a:lnTo>
                <a:lnTo>
                  <a:pt x="4283" y="847"/>
                </a:lnTo>
                <a:lnTo>
                  <a:pt x="4346" y="796"/>
                </a:lnTo>
                <a:lnTo>
                  <a:pt x="4397" y="771"/>
                </a:lnTo>
                <a:lnTo>
                  <a:pt x="4447" y="759"/>
                </a:lnTo>
                <a:close/>
                <a:moveTo>
                  <a:pt x="4182" y="5711"/>
                </a:moveTo>
                <a:lnTo>
                  <a:pt x="4346" y="5736"/>
                </a:lnTo>
                <a:lnTo>
                  <a:pt x="4523" y="5761"/>
                </a:lnTo>
                <a:lnTo>
                  <a:pt x="4687" y="5812"/>
                </a:lnTo>
                <a:lnTo>
                  <a:pt x="4852" y="5862"/>
                </a:lnTo>
                <a:lnTo>
                  <a:pt x="5016" y="5925"/>
                </a:lnTo>
                <a:lnTo>
                  <a:pt x="5332" y="6077"/>
                </a:lnTo>
                <a:lnTo>
                  <a:pt x="5647" y="6228"/>
                </a:lnTo>
                <a:lnTo>
                  <a:pt x="5938" y="6405"/>
                </a:lnTo>
                <a:lnTo>
                  <a:pt x="5989" y="6431"/>
                </a:lnTo>
                <a:lnTo>
                  <a:pt x="6052" y="6443"/>
                </a:lnTo>
                <a:lnTo>
                  <a:pt x="6102" y="6443"/>
                </a:lnTo>
                <a:lnTo>
                  <a:pt x="6165" y="6431"/>
                </a:lnTo>
                <a:lnTo>
                  <a:pt x="6186" y="6424"/>
                </a:lnTo>
                <a:lnTo>
                  <a:pt x="6186" y="6424"/>
                </a:lnTo>
                <a:lnTo>
                  <a:pt x="6077" y="6557"/>
                </a:lnTo>
                <a:lnTo>
                  <a:pt x="5963" y="6671"/>
                </a:lnTo>
                <a:lnTo>
                  <a:pt x="5837" y="6772"/>
                </a:lnTo>
                <a:lnTo>
                  <a:pt x="5711" y="6873"/>
                </a:lnTo>
                <a:lnTo>
                  <a:pt x="5572" y="6949"/>
                </a:lnTo>
                <a:lnTo>
                  <a:pt x="5433" y="7024"/>
                </a:lnTo>
                <a:lnTo>
                  <a:pt x="5294" y="7088"/>
                </a:lnTo>
                <a:lnTo>
                  <a:pt x="5155" y="7125"/>
                </a:lnTo>
                <a:lnTo>
                  <a:pt x="5003" y="7163"/>
                </a:lnTo>
                <a:lnTo>
                  <a:pt x="4852" y="7189"/>
                </a:lnTo>
                <a:lnTo>
                  <a:pt x="4687" y="7201"/>
                </a:lnTo>
                <a:lnTo>
                  <a:pt x="4536" y="7214"/>
                </a:lnTo>
                <a:lnTo>
                  <a:pt x="4371" y="7201"/>
                </a:lnTo>
                <a:lnTo>
                  <a:pt x="4195" y="7189"/>
                </a:lnTo>
                <a:lnTo>
                  <a:pt x="4018" y="7151"/>
                </a:lnTo>
                <a:lnTo>
                  <a:pt x="3765" y="7100"/>
                </a:lnTo>
                <a:lnTo>
                  <a:pt x="3550" y="7024"/>
                </a:lnTo>
                <a:lnTo>
                  <a:pt x="3361" y="6949"/>
                </a:lnTo>
                <a:lnTo>
                  <a:pt x="3209" y="6873"/>
                </a:lnTo>
                <a:lnTo>
                  <a:pt x="3083" y="6784"/>
                </a:lnTo>
                <a:lnTo>
                  <a:pt x="2994" y="6683"/>
                </a:lnTo>
                <a:lnTo>
                  <a:pt x="2931" y="6595"/>
                </a:lnTo>
                <a:lnTo>
                  <a:pt x="2893" y="6494"/>
                </a:lnTo>
                <a:lnTo>
                  <a:pt x="2881" y="6393"/>
                </a:lnTo>
                <a:lnTo>
                  <a:pt x="2881" y="6304"/>
                </a:lnTo>
                <a:lnTo>
                  <a:pt x="2919" y="6216"/>
                </a:lnTo>
                <a:lnTo>
                  <a:pt x="2969" y="6127"/>
                </a:lnTo>
                <a:lnTo>
                  <a:pt x="3032" y="6039"/>
                </a:lnTo>
                <a:lnTo>
                  <a:pt x="3121" y="5963"/>
                </a:lnTo>
                <a:lnTo>
                  <a:pt x="3222" y="5900"/>
                </a:lnTo>
                <a:lnTo>
                  <a:pt x="3336" y="5837"/>
                </a:lnTo>
                <a:lnTo>
                  <a:pt x="3500" y="5786"/>
                </a:lnTo>
                <a:lnTo>
                  <a:pt x="3677" y="5736"/>
                </a:lnTo>
                <a:lnTo>
                  <a:pt x="3841" y="5711"/>
                </a:lnTo>
                <a:close/>
                <a:moveTo>
                  <a:pt x="4599" y="1"/>
                </a:moveTo>
                <a:lnTo>
                  <a:pt x="4409" y="13"/>
                </a:lnTo>
                <a:lnTo>
                  <a:pt x="4245" y="38"/>
                </a:lnTo>
                <a:lnTo>
                  <a:pt x="4081" y="89"/>
                </a:lnTo>
                <a:lnTo>
                  <a:pt x="3929" y="165"/>
                </a:lnTo>
                <a:lnTo>
                  <a:pt x="3790" y="241"/>
                </a:lnTo>
                <a:lnTo>
                  <a:pt x="3677" y="342"/>
                </a:lnTo>
                <a:lnTo>
                  <a:pt x="3550" y="455"/>
                </a:lnTo>
                <a:lnTo>
                  <a:pt x="3449" y="582"/>
                </a:lnTo>
                <a:lnTo>
                  <a:pt x="3361" y="721"/>
                </a:lnTo>
                <a:lnTo>
                  <a:pt x="3272" y="872"/>
                </a:lnTo>
                <a:lnTo>
                  <a:pt x="3197" y="1024"/>
                </a:lnTo>
                <a:lnTo>
                  <a:pt x="3133" y="1201"/>
                </a:lnTo>
                <a:lnTo>
                  <a:pt x="3070" y="1378"/>
                </a:lnTo>
                <a:lnTo>
                  <a:pt x="3020" y="1554"/>
                </a:lnTo>
                <a:lnTo>
                  <a:pt x="2969" y="1744"/>
                </a:lnTo>
                <a:lnTo>
                  <a:pt x="2965" y="1766"/>
                </a:lnTo>
                <a:lnTo>
                  <a:pt x="2965" y="1766"/>
                </a:lnTo>
                <a:lnTo>
                  <a:pt x="2944" y="1731"/>
                </a:lnTo>
                <a:lnTo>
                  <a:pt x="2855" y="1592"/>
                </a:lnTo>
                <a:lnTo>
                  <a:pt x="2754" y="1479"/>
                </a:lnTo>
                <a:lnTo>
                  <a:pt x="2653" y="1365"/>
                </a:lnTo>
                <a:lnTo>
                  <a:pt x="2552" y="1251"/>
                </a:lnTo>
                <a:lnTo>
                  <a:pt x="2439" y="1163"/>
                </a:lnTo>
                <a:lnTo>
                  <a:pt x="2312" y="1074"/>
                </a:lnTo>
                <a:lnTo>
                  <a:pt x="2186" y="999"/>
                </a:lnTo>
                <a:lnTo>
                  <a:pt x="2047" y="923"/>
                </a:lnTo>
                <a:lnTo>
                  <a:pt x="1895" y="872"/>
                </a:lnTo>
                <a:lnTo>
                  <a:pt x="1744" y="822"/>
                </a:lnTo>
                <a:lnTo>
                  <a:pt x="1579" y="796"/>
                </a:lnTo>
                <a:lnTo>
                  <a:pt x="1415" y="771"/>
                </a:lnTo>
                <a:lnTo>
                  <a:pt x="1276" y="771"/>
                </a:lnTo>
                <a:lnTo>
                  <a:pt x="1137" y="784"/>
                </a:lnTo>
                <a:lnTo>
                  <a:pt x="998" y="822"/>
                </a:lnTo>
                <a:lnTo>
                  <a:pt x="872" y="860"/>
                </a:lnTo>
                <a:lnTo>
                  <a:pt x="746" y="923"/>
                </a:lnTo>
                <a:lnTo>
                  <a:pt x="632" y="986"/>
                </a:lnTo>
                <a:lnTo>
                  <a:pt x="518" y="1074"/>
                </a:lnTo>
                <a:lnTo>
                  <a:pt x="417" y="1163"/>
                </a:lnTo>
                <a:lnTo>
                  <a:pt x="316" y="1264"/>
                </a:lnTo>
                <a:lnTo>
                  <a:pt x="240" y="1378"/>
                </a:lnTo>
                <a:lnTo>
                  <a:pt x="164" y="1491"/>
                </a:lnTo>
                <a:lnTo>
                  <a:pt x="101" y="1618"/>
                </a:lnTo>
                <a:lnTo>
                  <a:pt x="51" y="1744"/>
                </a:lnTo>
                <a:lnTo>
                  <a:pt x="13" y="1870"/>
                </a:lnTo>
                <a:lnTo>
                  <a:pt x="0" y="2009"/>
                </a:lnTo>
                <a:lnTo>
                  <a:pt x="0" y="2148"/>
                </a:lnTo>
                <a:lnTo>
                  <a:pt x="13" y="2426"/>
                </a:lnTo>
                <a:lnTo>
                  <a:pt x="63" y="2691"/>
                </a:lnTo>
                <a:lnTo>
                  <a:pt x="114" y="2969"/>
                </a:lnTo>
                <a:lnTo>
                  <a:pt x="190" y="3235"/>
                </a:lnTo>
                <a:lnTo>
                  <a:pt x="291" y="3487"/>
                </a:lnTo>
                <a:lnTo>
                  <a:pt x="405" y="3740"/>
                </a:lnTo>
                <a:lnTo>
                  <a:pt x="531" y="3980"/>
                </a:lnTo>
                <a:lnTo>
                  <a:pt x="657" y="4220"/>
                </a:lnTo>
                <a:lnTo>
                  <a:pt x="809" y="4460"/>
                </a:lnTo>
                <a:lnTo>
                  <a:pt x="973" y="4687"/>
                </a:lnTo>
                <a:lnTo>
                  <a:pt x="1137" y="4915"/>
                </a:lnTo>
                <a:lnTo>
                  <a:pt x="1314" y="5129"/>
                </a:lnTo>
                <a:lnTo>
                  <a:pt x="1491" y="5332"/>
                </a:lnTo>
                <a:lnTo>
                  <a:pt x="1681" y="5546"/>
                </a:lnTo>
                <a:lnTo>
                  <a:pt x="2072" y="5938"/>
                </a:lnTo>
                <a:lnTo>
                  <a:pt x="2123" y="5976"/>
                </a:lnTo>
                <a:lnTo>
                  <a:pt x="2186" y="6014"/>
                </a:lnTo>
                <a:lnTo>
                  <a:pt x="2254" y="6025"/>
                </a:lnTo>
                <a:lnTo>
                  <a:pt x="2254" y="6025"/>
                </a:lnTo>
                <a:lnTo>
                  <a:pt x="2287" y="6191"/>
                </a:lnTo>
                <a:lnTo>
                  <a:pt x="2350" y="6380"/>
                </a:lnTo>
                <a:lnTo>
                  <a:pt x="2413" y="6557"/>
                </a:lnTo>
                <a:lnTo>
                  <a:pt x="2502" y="6721"/>
                </a:lnTo>
                <a:lnTo>
                  <a:pt x="2590" y="6873"/>
                </a:lnTo>
                <a:lnTo>
                  <a:pt x="2679" y="7012"/>
                </a:lnTo>
                <a:lnTo>
                  <a:pt x="2792" y="7138"/>
                </a:lnTo>
                <a:lnTo>
                  <a:pt x="2906" y="7264"/>
                </a:lnTo>
                <a:lnTo>
                  <a:pt x="3020" y="7378"/>
                </a:lnTo>
                <a:lnTo>
                  <a:pt x="3146" y="7479"/>
                </a:lnTo>
                <a:lnTo>
                  <a:pt x="3285" y="7568"/>
                </a:lnTo>
                <a:lnTo>
                  <a:pt x="3424" y="7643"/>
                </a:lnTo>
                <a:lnTo>
                  <a:pt x="3576" y="7719"/>
                </a:lnTo>
                <a:lnTo>
                  <a:pt x="3727" y="7770"/>
                </a:lnTo>
                <a:lnTo>
                  <a:pt x="3879" y="7820"/>
                </a:lnTo>
                <a:lnTo>
                  <a:pt x="4030" y="7858"/>
                </a:lnTo>
                <a:lnTo>
                  <a:pt x="4195" y="7883"/>
                </a:lnTo>
                <a:lnTo>
                  <a:pt x="4359" y="7909"/>
                </a:lnTo>
                <a:lnTo>
                  <a:pt x="4687" y="7909"/>
                </a:lnTo>
                <a:lnTo>
                  <a:pt x="4864" y="7896"/>
                </a:lnTo>
                <a:lnTo>
                  <a:pt x="5028" y="7871"/>
                </a:lnTo>
                <a:lnTo>
                  <a:pt x="5193" y="7845"/>
                </a:lnTo>
                <a:lnTo>
                  <a:pt x="5370" y="7795"/>
                </a:lnTo>
                <a:lnTo>
                  <a:pt x="5534" y="7744"/>
                </a:lnTo>
                <a:lnTo>
                  <a:pt x="5698" y="7681"/>
                </a:lnTo>
                <a:lnTo>
                  <a:pt x="5850" y="7605"/>
                </a:lnTo>
                <a:lnTo>
                  <a:pt x="6014" y="7530"/>
                </a:lnTo>
                <a:lnTo>
                  <a:pt x="6165" y="7441"/>
                </a:lnTo>
                <a:lnTo>
                  <a:pt x="6317" y="7328"/>
                </a:lnTo>
                <a:lnTo>
                  <a:pt x="6469" y="7226"/>
                </a:lnTo>
                <a:lnTo>
                  <a:pt x="6608" y="7100"/>
                </a:lnTo>
                <a:lnTo>
                  <a:pt x="6709" y="7024"/>
                </a:lnTo>
                <a:lnTo>
                  <a:pt x="6810" y="6949"/>
                </a:lnTo>
                <a:lnTo>
                  <a:pt x="6923" y="6873"/>
                </a:lnTo>
                <a:lnTo>
                  <a:pt x="7050" y="6810"/>
                </a:lnTo>
                <a:lnTo>
                  <a:pt x="7315" y="6709"/>
                </a:lnTo>
                <a:lnTo>
                  <a:pt x="7618" y="6607"/>
                </a:lnTo>
                <a:lnTo>
                  <a:pt x="7934" y="6519"/>
                </a:lnTo>
                <a:lnTo>
                  <a:pt x="8250" y="6443"/>
                </a:lnTo>
                <a:lnTo>
                  <a:pt x="8920" y="6279"/>
                </a:lnTo>
                <a:lnTo>
                  <a:pt x="9248" y="6178"/>
                </a:lnTo>
                <a:lnTo>
                  <a:pt x="9564" y="6064"/>
                </a:lnTo>
                <a:lnTo>
                  <a:pt x="9854" y="5938"/>
                </a:lnTo>
                <a:lnTo>
                  <a:pt x="9993" y="5862"/>
                </a:lnTo>
                <a:lnTo>
                  <a:pt x="10120" y="5786"/>
                </a:lnTo>
                <a:lnTo>
                  <a:pt x="10246" y="5698"/>
                </a:lnTo>
                <a:lnTo>
                  <a:pt x="10372" y="5609"/>
                </a:lnTo>
                <a:lnTo>
                  <a:pt x="10474" y="5508"/>
                </a:lnTo>
                <a:lnTo>
                  <a:pt x="10575" y="5395"/>
                </a:lnTo>
                <a:lnTo>
                  <a:pt x="10663" y="5268"/>
                </a:lnTo>
                <a:lnTo>
                  <a:pt x="10739" y="5142"/>
                </a:lnTo>
                <a:lnTo>
                  <a:pt x="10802" y="4990"/>
                </a:lnTo>
                <a:lnTo>
                  <a:pt x="10853" y="4839"/>
                </a:lnTo>
                <a:lnTo>
                  <a:pt x="10878" y="4713"/>
                </a:lnTo>
                <a:lnTo>
                  <a:pt x="10890" y="4574"/>
                </a:lnTo>
                <a:lnTo>
                  <a:pt x="10890" y="4435"/>
                </a:lnTo>
                <a:lnTo>
                  <a:pt x="10878" y="4296"/>
                </a:lnTo>
                <a:lnTo>
                  <a:pt x="10853" y="4157"/>
                </a:lnTo>
                <a:lnTo>
                  <a:pt x="10815" y="4018"/>
                </a:lnTo>
                <a:lnTo>
                  <a:pt x="10764" y="3879"/>
                </a:lnTo>
                <a:lnTo>
                  <a:pt x="10701" y="3740"/>
                </a:lnTo>
                <a:lnTo>
                  <a:pt x="10625" y="3614"/>
                </a:lnTo>
                <a:lnTo>
                  <a:pt x="10549" y="3487"/>
                </a:lnTo>
                <a:lnTo>
                  <a:pt x="10448" y="3374"/>
                </a:lnTo>
                <a:lnTo>
                  <a:pt x="10347" y="3285"/>
                </a:lnTo>
                <a:lnTo>
                  <a:pt x="10233" y="3197"/>
                </a:lnTo>
                <a:lnTo>
                  <a:pt x="10107" y="3133"/>
                </a:lnTo>
                <a:lnTo>
                  <a:pt x="9981" y="3083"/>
                </a:lnTo>
                <a:lnTo>
                  <a:pt x="9842" y="3045"/>
                </a:lnTo>
                <a:lnTo>
                  <a:pt x="9703" y="3032"/>
                </a:lnTo>
                <a:lnTo>
                  <a:pt x="9299" y="3032"/>
                </a:lnTo>
                <a:lnTo>
                  <a:pt x="9033" y="3070"/>
                </a:lnTo>
                <a:lnTo>
                  <a:pt x="8781" y="3133"/>
                </a:lnTo>
                <a:lnTo>
                  <a:pt x="8541" y="3222"/>
                </a:lnTo>
                <a:lnTo>
                  <a:pt x="8301" y="3323"/>
                </a:lnTo>
                <a:lnTo>
                  <a:pt x="8220" y="3365"/>
                </a:lnTo>
                <a:lnTo>
                  <a:pt x="8220" y="3365"/>
                </a:lnTo>
                <a:lnTo>
                  <a:pt x="8250" y="3298"/>
                </a:lnTo>
                <a:lnTo>
                  <a:pt x="8313" y="3121"/>
                </a:lnTo>
                <a:lnTo>
                  <a:pt x="8364" y="2957"/>
                </a:lnTo>
                <a:lnTo>
                  <a:pt x="8414" y="2780"/>
                </a:lnTo>
                <a:lnTo>
                  <a:pt x="8440" y="2616"/>
                </a:lnTo>
                <a:lnTo>
                  <a:pt x="8465" y="2451"/>
                </a:lnTo>
                <a:lnTo>
                  <a:pt x="8477" y="2300"/>
                </a:lnTo>
                <a:lnTo>
                  <a:pt x="8465" y="2136"/>
                </a:lnTo>
                <a:lnTo>
                  <a:pt x="8452" y="1997"/>
                </a:lnTo>
                <a:lnTo>
                  <a:pt x="8414" y="1845"/>
                </a:lnTo>
                <a:lnTo>
                  <a:pt x="8364" y="1719"/>
                </a:lnTo>
                <a:lnTo>
                  <a:pt x="8288" y="1592"/>
                </a:lnTo>
                <a:lnTo>
                  <a:pt x="8199" y="1479"/>
                </a:lnTo>
                <a:lnTo>
                  <a:pt x="8086" y="1365"/>
                </a:lnTo>
                <a:lnTo>
                  <a:pt x="7959" y="1264"/>
                </a:lnTo>
                <a:lnTo>
                  <a:pt x="7808" y="1188"/>
                </a:lnTo>
                <a:lnTo>
                  <a:pt x="7631" y="1112"/>
                </a:lnTo>
                <a:lnTo>
                  <a:pt x="7467" y="1062"/>
                </a:lnTo>
                <a:lnTo>
                  <a:pt x="7302" y="1024"/>
                </a:lnTo>
                <a:lnTo>
                  <a:pt x="7138" y="1011"/>
                </a:lnTo>
                <a:lnTo>
                  <a:pt x="6999" y="1024"/>
                </a:lnTo>
                <a:lnTo>
                  <a:pt x="6848" y="1036"/>
                </a:lnTo>
                <a:lnTo>
                  <a:pt x="6709" y="1087"/>
                </a:lnTo>
                <a:lnTo>
                  <a:pt x="6582" y="1138"/>
                </a:lnTo>
                <a:lnTo>
                  <a:pt x="6456" y="1213"/>
                </a:lnTo>
                <a:lnTo>
                  <a:pt x="6330" y="1289"/>
                </a:lnTo>
                <a:lnTo>
                  <a:pt x="6216" y="1390"/>
                </a:lnTo>
                <a:lnTo>
                  <a:pt x="6102" y="1491"/>
                </a:lnTo>
                <a:lnTo>
                  <a:pt x="6001" y="1618"/>
                </a:lnTo>
                <a:lnTo>
                  <a:pt x="5978" y="1647"/>
                </a:lnTo>
                <a:lnTo>
                  <a:pt x="5978" y="1647"/>
                </a:lnTo>
                <a:lnTo>
                  <a:pt x="5976" y="1618"/>
                </a:lnTo>
                <a:lnTo>
                  <a:pt x="5951" y="1428"/>
                </a:lnTo>
                <a:lnTo>
                  <a:pt x="5913" y="1239"/>
                </a:lnTo>
                <a:lnTo>
                  <a:pt x="5875" y="1062"/>
                </a:lnTo>
                <a:lnTo>
                  <a:pt x="5812" y="898"/>
                </a:lnTo>
                <a:lnTo>
                  <a:pt x="5749" y="746"/>
                </a:lnTo>
                <a:lnTo>
                  <a:pt x="5673" y="607"/>
                </a:lnTo>
                <a:lnTo>
                  <a:pt x="5584" y="468"/>
                </a:lnTo>
                <a:lnTo>
                  <a:pt x="5483" y="354"/>
                </a:lnTo>
                <a:lnTo>
                  <a:pt x="5382" y="253"/>
                </a:lnTo>
                <a:lnTo>
                  <a:pt x="5256" y="165"/>
                </a:lnTo>
                <a:lnTo>
                  <a:pt x="5104" y="89"/>
                </a:lnTo>
                <a:lnTo>
                  <a:pt x="4953" y="38"/>
                </a:lnTo>
                <a:lnTo>
                  <a:pt x="4788" y="13"/>
                </a:lnTo>
                <a:lnTo>
                  <a:pt x="4599" y="1"/>
                </a:lnTo>
                <a:close/>
              </a:path>
            </a:pathLst>
          </a:custGeom>
          <a:solidFill>
            <a:srgbClr val="3021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2"/>
          <p:cNvSpPr txBox="1">
            <a:spLocks noGrp="1"/>
          </p:cNvSpPr>
          <p:nvPr>
            <p:ph type="subTitle" idx="1"/>
          </p:nvPr>
        </p:nvSpPr>
        <p:spPr>
          <a:xfrm>
            <a:off x="458720" y="623927"/>
            <a:ext cx="34941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E-assistance</a:t>
            </a:r>
            <a:endParaRPr dirty="0"/>
          </a:p>
        </p:txBody>
      </p:sp>
      <p:sp>
        <p:nvSpPr>
          <p:cNvPr id="235" name="Google Shape;235;p42"/>
          <p:cNvSpPr txBox="1">
            <a:spLocks noGrp="1"/>
          </p:cNvSpPr>
          <p:nvPr>
            <p:ph type="subTitle" idx="2"/>
          </p:nvPr>
        </p:nvSpPr>
        <p:spPr>
          <a:xfrm>
            <a:off x="4913600" y="623927"/>
            <a:ext cx="35103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Parallel Working</a:t>
            </a:r>
            <a:endParaRPr dirty="0"/>
          </a:p>
        </p:txBody>
      </p:sp>
      <p:pic>
        <p:nvPicPr>
          <p:cNvPr id="3" name="Picture 2">
            <a:extLst>
              <a:ext uri="{FF2B5EF4-FFF2-40B4-BE49-F238E27FC236}">
                <a16:creationId xmlns:a16="http://schemas.microsoft.com/office/drawing/2014/main" id="{42C63200-4081-894A-B201-95DFB71E2035}"/>
              </a:ext>
            </a:extLst>
          </p:cNvPr>
          <p:cNvPicPr>
            <a:picLocks noChangeAspect="1"/>
          </p:cNvPicPr>
          <p:nvPr/>
        </p:nvPicPr>
        <p:blipFill>
          <a:blip r:embed="rId3"/>
          <a:stretch>
            <a:fillRect/>
          </a:stretch>
        </p:blipFill>
        <p:spPr>
          <a:xfrm>
            <a:off x="4913600" y="1246789"/>
            <a:ext cx="3724152" cy="3343641"/>
          </a:xfrm>
          <a:prstGeom prst="rect">
            <a:avLst/>
          </a:prstGeom>
        </p:spPr>
      </p:pic>
      <p:pic>
        <p:nvPicPr>
          <p:cNvPr id="7" name="Picture 6">
            <a:extLst>
              <a:ext uri="{FF2B5EF4-FFF2-40B4-BE49-F238E27FC236}">
                <a16:creationId xmlns:a16="http://schemas.microsoft.com/office/drawing/2014/main" id="{97D8F66F-AEF5-454E-BEF5-0CEEB40AB1CE}"/>
              </a:ext>
            </a:extLst>
          </p:cNvPr>
          <p:cNvPicPr>
            <a:picLocks noChangeAspect="1"/>
          </p:cNvPicPr>
          <p:nvPr/>
        </p:nvPicPr>
        <p:blipFill>
          <a:blip r:embed="rId4"/>
          <a:stretch>
            <a:fillRect/>
          </a:stretch>
        </p:blipFill>
        <p:spPr>
          <a:xfrm>
            <a:off x="248659" y="1196627"/>
            <a:ext cx="4208315" cy="344396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06CB8-371B-A543-B6EF-9F58C7D5C005}"/>
              </a:ext>
            </a:extLst>
          </p:cNvPr>
          <p:cNvSpPr>
            <a:spLocks noGrp="1"/>
          </p:cNvSpPr>
          <p:nvPr>
            <p:ph type="ctrTitle"/>
          </p:nvPr>
        </p:nvSpPr>
        <p:spPr/>
        <p:txBody>
          <a:bodyPr/>
          <a:lstStyle/>
          <a:p>
            <a:br>
              <a:rPr lang="en-US" dirty="0"/>
            </a:br>
            <a:r>
              <a:rPr lang="en-US" dirty="0"/>
              <a:t>THANKS</a:t>
            </a:r>
          </a:p>
        </p:txBody>
      </p:sp>
      <p:sp>
        <p:nvSpPr>
          <p:cNvPr id="3" name="Subtitle 2">
            <a:extLst>
              <a:ext uri="{FF2B5EF4-FFF2-40B4-BE49-F238E27FC236}">
                <a16:creationId xmlns:a16="http://schemas.microsoft.com/office/drawing/2014/main" id="{420E48A6-D4EF-214A-9CC0-5419CED64E9F}"/>
              </a:ext>
            </a:extLst>
          </p:cNvPr>
          <p:cNvSpPr>
            <a:spLocks noGrp="1"/>
          </p:cNvSpPr>
          <p:nvPr>
            <p:ph type="subTitle" idx="1"/>
          </p:nvPr>
        </p:nvSpPr>
        <p:spPr/>
        <p:txBody>
          <a:bodyPr/>
          <a:lstStyle/>
          <a:p>
            <a:r>
              <a:rPr lang="en-US" dirty="0"/>
              <a:t>Here is the github link of my project:</a:t>
            </a:r>
          </a:p>
          <a:p>
            <a:r>
              <a:rPr lang="en-US" dirty="0"/>
              <a:t>https://github.com/paolorivas/mind-balloons</a:t>
            </a:r>
          </a:p>
        </p:txBody>
      </p:sp>
    </p:spTree>
    <p:extLst>
      <p:ext uri="{BB962C8B-B14F-4D97-AF65-F5344CB8AC3E}">
        <p14:creationId xmlns:p14="http://schemas.microsoft.com/office/powerpoint/2010/main" val="1822939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alpha val="17000"/>
          </a:schemeClr>
        </a:solidFill>
        <a:effectLst/>
      </p:bgPr>
    </p:bg>
    <p:spTree>
      <p:nvGrpSpPr>
        <p:cNvPr id="1" name="Shape 271"/>
        <p:cNvGrpSpPr/>
        <p:nvPr/>
      </p:nvGrpSpPr>
      <p:grpSpPr>
        <a:xfrm>
          <a:off x="0" y="0"/>
          <a:ext cx="0" cy="0"/>
          <a:chOff x="0" y="0"/>
          <a:chExt cx="0" cy="0"/>
        </a:xfrm>
      </p:grpSpPr>
      <p:sp>
        <p:nvSpPr>
          <p:cNvPr id="273" name="Google Shape;273;p44"/>
          <p:cNvSpPr txBox="1">
            <a:spLocks noGrp="1"/>
          </p:cNvSpPr>
          <p:nvPr>
            <p:ph type="title"/>
          </p:nvPr>
        </p:nvSpPr>
        <p:spPr>
          <a:xfrm>
            <a:off x="4781550" y="1416450"/>
            <a:ext cx="3642600" cy="186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WHAT IS </a:t>
            </a:r>
            <a:r>
              <a:rPr lang="en" dirty="0">
                <a:solidFill>
                  <a:schemeClr val="lt2"/>
                </a:solidFill>
              </a:rPr>
              <a:t>ADHD</a:t>
            </a:r>
            <a:r>
              <a:rPr lang="en" dirty="0"/>
              <a:t>? [Attention Deficit/Hyperactivity Disorder]</a:t>
            </a:r>
            <a:endParaRPr dirty="0"/>
          </a:p>
        </p:txBody>
      </p:sp>
      <p:sp>
        <p:nvSpPr>
          <p:cNvPr id="274" name="Google Shape;274;p44"/>
          <p:cNvSpPr txBox="1">
            <a:spLocks noGrp="1"/>
          </p:cNvSpPr>
          <p:nvPr>
            <p:ph type="subTitle" idx="1"/>
          </p:nvPr>
        </p:nvSpPr>
        <p:spPr>
          <a:xfrm>
            <a:off x="5452950" y="3437815"/>
            <a:ext cx="2971200" cy="1031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Neurodevelopmental disorder that impairs executive function</a:t>
            </a:r>
            <a:endParaRPr dirty="0"/>
          </a:p>
        </p:txBody>
      </p:sp>
      <p:pic>
        <p:nvPicPr>
          <p:cNvPr id="275" name="Google Shape;275;p44"/>
          <p:cNvPicPr preferRelativeResize="0"/>
          <p:nvPr/>
        </p:nvPicPr>
        <p:blipFill rotWithShape="1">
          <a:blip r:embed="rId3">
            <a:alphaModFix/>
          </a:blip>
          <a:srcRect r="78034" b="10"/>
          <a:stretch/>
        </p:blipFill>
        <p:spPr>
          <a:xfrm>
            <a:off x="0" y="0"/>
            <a:ext cx="2008576" cy="51435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alpha val="7000"/>
          </a:schemeClr>
        </a:solidFill>
        <a:effectLst/>
      </p:bgPr>
    </p:bg>
    <p:spTree>
      <p:nvGrpSpPr>
        <p:cNvPr id="1" name="Shape 486"/>
        <p:cNvGrpSpPr/>
        <p:nvPr/>
      </p:nvGrpSpPr>
      <p:grpSpPr>
        <a:xfrm>
          <a:off x="0" y="0"/>
          <a:ext cx="0" cy="0"/>
          <a:chOff x="0" y="0"/>
          <a:chExt cx="0" cy="0"/>
        </a:xfrm>
      </p:grpSpPr>
      <p:grpSp>
        <p:nvGrpSpPr>
          <p:cNvPr id="487" name="Google Shape;487;p59"/>
          <p:cNvGrpSpPr/>
          <p:nvPr/>
        </p:nvGrpSpPr>
        <p:grpSpPr>
          <a:xfrm>
            <a:off x="6546259" y="2052562"/>
            <a:ext cx="1479701" cy="1474901"/>
            <a:chOff x="6285275" y="1834299"/>
            <a:chExt cx="1479701" cy="1474901"/>
          </a:xfrm>
        </p:grpSpPr>
        <p:sp>
          <p:nvSpPr>
            <p:cNvPr id="488" name="Google Shape;488;p59"/>
            <p:cNvSpPr/>
            <p:nvPr/>
          </p:nvSpPr>
          <p:spPr>
            <a:xfrm>
              <a:off x="6297498" y="2353172"/>
              <a:ext cx="265892" cy="13169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9"/>
            <p:cNvSpPr/>
            <p:nvPr/>
          </p:nvSpPr>
          <p:spPr>
            <a:xfrm>
              <a:off x="6368014" y="2154039"/>
              <a:ext cx="257806" cy="195189"/>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9"/>
            <p:cNvSpPr/>
            <p:nvPr/>
          </p:nvSpPr>
          <p:spPr>
            <a:xfrm>
              <a:off x="6498138" y="1992666"/>
              <a:ext cx="226779" cy="240088"/>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9"/>
            <p:cNvSpPr/>
            <p:nvPr/>
          </p:nvSpPr>
          <p:spPr>
            <a:xfrm>
              <a:off x="6674522" y="1882955"/>
              <a:ext cx="175068" cy="26300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9"/>
            <p:cNvSpPr/>
            <p:nvPr/>
          </p:nvSpPr>
          <p:spPr>
            <a:xfrm>
              <a:off x="6881932" y="1834299"/>
              <a:ext cx="107372" cy="26300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9"/>
            <p:cNvSpPr/>
            <p:nvPr/>
          </p:nvSpPr>
          <p:spPr>
            <a:xfrm>
              <a:off x="7075991" y="1835614"/>
              <a:ext cx="113954" cy="265638"/>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9"/>
            <p:cNvSpPr/>
            <p:nvPr/>
          </p:nvSpPr>
          <p:spPr>
            <a:xfrm>
              <a:off x="7215518" y="1891033"/>
              <a:ext cx="180709" cy="263195"/>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9"/>
            <p:cNvSpPr/>
            <p:nvPr/>
          </p:nvSpPr>
          <p:spPr>
            <a:xfrm>
              <a:off x="7337745" y="2006380"/>
              <a:ext cx="230728" cy="237270"/>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9"/>
            <p:cNvSpPr/>
            <p:nvPr/>
          </p:nvSpPr>
          <p:spPr>
            <a:xfrm>
              <a:off x="7489494" y="2374776"/>
              <a:ext cx="267396" cy="124929"/>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9"/>
            <p:cNvSpPr/>
            <p:nvPr/>
          </p:nvSpPr>
          <p:spPr>
            <a:xfrm>
              <a:off x="7501717" y="2584805"/>
              <a:ext cx="263260" cy="96373"/>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9"/>
            <p:cNvSpPr/>
            <p:nvPr/>
          </p:nvSpPr>
          <p:spPr>
            <a:xfrm>
              <a:off x="7459784" y="2727204"/>
              <a:ext cx="265892" cy="164004"/>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9"/>
            <p:cNvSpPr/>
            <p:nvPr/>
          </p:nvSpPr>
          <p:spPr>
            <a:xfrm>
              <a:off x="7379678" y="2854574"/>
              <a:ext cx="244267" cy="219611"/>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9"/>
            <p:cNvSpPr/>
            <p:nvPr/>
          </p:nvSpPr>
          <p:spPr>
            <a:xfrm>
              <a:off x="7267229" y="2956019"/>
              <a:ext cx="202146" cy="254929"/>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9"/>
            <p:cNvSpPr/>
            <p:nvPr/>
          </p:nvSpPr>
          <p:spPr>
            <a:xfrm>
              <a:off x="7132967" y="3023837"/>
              <a:ext cx="142536" cy="26714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9"/>
            <p:cNvSpPr/>
            <p:nvPr/>
          </p:nvSpPr>
          <p:spPr>
            <a:xfrm>
              <a:off x="6970123" y="3050889"/>
              <a:ext cx="88380" cy="258311"/>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9"/>
            <p:cNvSpPr/>
            <p:nvPr/>
          </p:nvSpPr>
          <p:spPr>
            <a:xfrm>
              <a:off x="6754439" y="3019704"/>
              <a:ext cx="149494" cy="265825"/>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9"/>
            <p:cNvSpPr/>
            <p:nvPr/>
          </p:nvSpPr>
          <p:spPr>
            <a:xfrm>
              <a:off x="6563201" y="2947941"/>
              <a:ext cx="209103" cy="252299"/>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9"/>
            <p:cNvSpPr/>
            <p:nvPr/>
          </p:nvSpPr>
          <p:spPr>
            <a:xfrm>
              <a:off x="6414084" y="2842363"/>
              <a:ext cx="248404" cy="215478"/>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9"/>
            <p:cNvSpPr/>
            <p:nvPr/>
          </p:nvSpPr>
          <p:spPr>
            <a:xfrm>
              <a:off x="6317807" y="2713490"/>
              <a:ext cx="265892" cy="158744"/>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9"/>
            <p:cNvSpPr/>
            <p:nvPr/>
          </p:nvSpPr>
          <p:spPr>
            <a:xfrm>
              <a:off x="6285275" y="2571279"/>
              <a:ext cx="260627" cy="88295"/>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9"/>
            <p:cNvSpPr/>
            <p:nvPr/>
          </p:nvSpPr>
          <p:spPr>
            <a:xfrm>
              <a:off x="7432518" y="2173013"/>
              <a:ext cx="259311" cy="188426"/>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9" name="Google Shape;509;p5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00B0F0"/>
                </a:solidFill>
              </a:rPr>
              <a:t>What is an Executive function?</a:t>
            </a:r>
            <a:endParaRPr dirty="0">
              <a:solidFill>
                <a:srgbClr val="00B0F0"/>
              </a:solidFill>
            </a:endParaRPr>
          </a:p>
        </p:txBody>
      </p:sp>
      <p:sp>
        <p:nvSpPr>
          <p:cNvPr id="510" name="Google Shape;510;p59"/>
          <p:cNvSpPr txBox="1">
            <a:spLocks noGrp="1"/>
          </p:cNvSpPr>
          <p:nvPr>
            <p:ph type="title" idx="4294967295"/>
          </p:nvPr>
        </p:nvSpPr>
        <p:spPr>
          <a:xfrm>
            <a:off x="6211197" y="1483627"/>
            <a:ext cx="2128200" cy="527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000" b="1" dirty="0">
                <a:solidFill>
                  <a:srgbClr val="7030A0"/>
                </a:solidFill>
              </a:rPr>
              <a:t>ACTION</a:t>
            </a:r>
            <a:endParaRPr sz="2000" b="1" dirty="0">
              <a:solidFill>
                <a:srgbClr val="7030A0"/>
              </a:solidFill>
            </a:endParaRPr>
          </a:p>
        </p:txBody>
      </p:sp>
      <p:sp>
        <p:nvSpPr>
          <p:cNvPr id="511" name="Google Shape;511;p59"/>
          <p:cNvSpPr txBox="1">
            <a:spLocks noGrp="1"/>
          </p:cNvSpPr>
          <p:nvPr>
            <p:ph type="subTitle" idx="4294967295"/>
          </p:nvPr>
        </p:nvSpPr>
        <p:spPr>
          <a:xfrm>
            <a:off x="3247770" y="2934830"/>
            <a:ext cx="2453100" cy="8823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600" dirty="0">
                <a:latin typeface="Oxygen"/>
                <a:ea typeface="Oxygen"/>
                <a:cs typeface="Oxygen"/>
                <a:sym typeface="Oxygen"/>
              </a:rPr>
              <a:t>Paying attention, organization &amp; planning, starting task, staying focus </a:t>
            </a:r>
            <a:endParaRPr sz="1600" dirty="0">
              <a:latin typeface="Oxygen"/>
              <a:ea typeface="Oxygen"/>
              <a:cs typeface="Oxygen"/>
              <a:sym typeface="Oxygen"/>
            </a:endParaRPr>
          </a:p>
        </p:txBody>
      </p:sp>
      <p:sp>
        <p:nvSpPr>
          <p:cNvPr id="512" name="Google Shape;512;p59"/>
          <p:cNvSpPr txBox="1">
            <a:spLocks noGrp="1"/>
          </p:cNvSpPr>
          <p:nvPr>
            <p:ph type="title" idx="4294967295"/>
          </p:nvPr>
        </p:nvSpPr>
        <p:spPr>
          <a:xfrm>
            <a:off x="6447925" y="2496833"/>
            <a:ext cx="1789500" cy="527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400" b="1" dirty="0">
                <a:solidFill>
                  <a:schemeClr val="lt2"/>
                </a:solidFill>
              </a:rPr>
              <a:t>20%</a:t>
            </a:r>
            <a:endParaRPr sz="2400" b="1" dirty="0">
              <a:solidFill>
                <a:schemeClr val="lt2"/>
              </a:solidFill>
            </a:endParaRPr>
          </a:p>
        </p:txBody>
      </p:sp>
      <p:grpSp>
        <p:nvGrpSpPr>
          <p:cNvPr id="513" name="Google Shape;513;p59"/>
          <p:cNvGrpSpPr/>
          <p:nvPr/>
        </p:nvGrpSpPr>
        <p:grpSpPr>
          <a:xfrm>
            <a:off x="1088757" y="2065617"/>
            <a:ext cx="1479701" cy="1474901"/>
            <a:chOff x="1379025" y="1834299"/>
            <a:chExt cx="1479701" cy="1474901"/>
          </a:xfrm>
        </p:grpSpPr>
        <p:sp>
          <p:nvSpPr>
            <p:cNvPr id="514" name="Google Shape;514;p59"/>
            <p:cNvSpPr/>
            <p:nvPr/>
          </p:nvSpPr>
          <p:spPr>
            <a:xfrm>
              <a:off x="1391248" y="2353172"/>
              <a:ext cx="265892" cy="13169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9"/>
            <p:cNvSpPr/>
            <p:nvPr/>
          </p:nvSpPr>
          <p:spPr>
            <a:xfrm>
              <a:off x="1461764" y="2154039"/>
              <a:ext cx="257806" cy="195189"/>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9"/>
            <p:cNvSpPr/>
            <p:nvPr/>
          </p:nvSpPr>
          <p:spPr>
            <a:xfrm>
              <a:off x="1591888" y="1992666"/>
              <a:ext cx="226779" cy="240088"/>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9"/>
            <p:cNvSpPr/>
            <p:nvPr/>
          </p:nvSpPr>
          <p:spPr>
            <a:xfrm>
              <a:off x="1768272" y="1882955"/>
              <a:ext cx="175068" cy="26300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9"/>
            <p:cNvSpPr/>
            <p:nvPr/>
          </p:nvSpPr>
          <p:spPr>
            <a:xfrm>
              <a:off x="1975682" y="1834299"/>
              <a:ext cx="107372" cy="26300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9"/>
            <p:cNvSpPr/>
            <p:nvPr/>
          </p:nvSpPr>
          <p:spPr>
            <a:xfrm>
              <a:off x="2169741" y="1835614"/>
              <a:ext cx="113954" cy="265638"/>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9"/>
            <p:cNvSpPr/>
            <p:nvPr/>
          </p:nvSpPr>
          <p:spPr>
            <a:xfrm>
              <a:off x="2309268" y="1891033"/>
              <a:ext cx="180709" cy="263195"/>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9"/>
            <p:cNvSpPr/>
            <p:nvPr/>
          </p:nvSpPr>
          <p:spPr>
            <a:xfrm>
              <a:off x="2431495" y="2006380"/>
              <a:ext cx="230728" cy="237270"/>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9"/>
            <p:cNvSpPr/>
            <p:nvPr/>
          </p:nvSpPr>
          <p:spPr>
            <a:xfrm>
              <a:off x="2583244" y="2374776"/>
              <a:ext cx="267396" cy="124929"/>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9"/>
            <p:cNvSpPr/>
            <p:nvPr/>
          </p:nvSpPr>
          <p:spPr>
            <a:xfrm>
              <a:off x="2595467" y="2584805"/>
              <a:ext cx="263260" cy="96373"/>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9"/>
            <p:cNvSpPr/>
            <p:nvPr/>
          </p:nvSpPr>
          <p:spPr>
            <a:xfrm>
              <a:off x="2553534" y="2727204"/>
              <a:ext cx="265892" cy="164004"/>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9"/>
            <p:cNvSpPr/>
            <p:nvPr/>
          </p:nvSpPr>
          <p:spPr>
            <a:xfrm>
              <a:off x="2473428" y="2854574"/>
              <a:ext cx="244267" cy="219611"/>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9"/>
            <p:cNvSpPr/>
            <p:nvPr/>
          </p:nvSpPr>
          <p:spPr>
            <a:xfrm>
              <a:off x="2360979" y="2956019"/>
              <a:ext cx="202146" cy="254929"/>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9"/>
            <p:cNvSpPr/>
            <p:nvPr/>
          </p:nvSpPr>
          <p:spPr>
            <a:xfrm>
              <a:off x="2226717" y="3023837"/>
              <a:ext cx="142536" cy="26714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9"/>
            <p:cNvSpPr/>
            <p:nvPr/>
          </p:nvSpPr>
          <p:spPr>
            <a:xfrm>
              <a:off x="2063873" y="3050889"/>
              <a:ext cx="88380" cy="258311"/>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9"/>
            <p:cNvSpPr/>
            <p:nvPr/>
          </p:nvSpPr>
          <p:spPr>
            <a:xfrm>
              <a:off x="1848189" y="3019704"/>
              <a:ext cx="149494" cy="265825"/>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9"/>
            <p:cNvSpPr/>
            <p:nvPr/>
          </p:nvSpPr>
          <p:spPr>
            <a:xfrm>
              <a:off x="1656951" y="2947941"/>
              <a:ext cx="209103" cy="252299"/>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9"/>
            <p:cNvSpPr/>
            <p:nvPr/>
          </p:nvSpPr>
          <p:spPr>
            <a:xfrm>
              <a:off x="1507834" y="2842363"/>
              <a:ext cx="248404" cy="215478"/>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9"/>
            <p:cNvSpPr/>
            <p:nvPr/>
          </p:nvSpPr>
          <p:spPr>
            <a:xfrm>
              <a:off x="1411557" y="2713490"/>
              <a:ext cx="265892" cy="158744"/>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9"/>
            <p:cNvSpPr/>
            <p:nvPr/>
          </p:nvSpPr>
          <p:spPr>
            <a:xfrm>
              <a:off x="1379025" y="2571279"/>
              <a:ext cx="260627" cy="88295"/>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9"/>
            <p:cNvSpPr/>
            <p:nvPr/>
          </p:nvSpPr>
          <p:spPr>
            <a:xfrm>
              <a:off x="2526268" y="2173013"/>
              <a:ext cx="259311" cy="188426"/>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59"/>
          <p:cNvSpPr txBox="1">
            <a:spLocks noGrp="1"/>
          </p:cNvSpPr>
          <p:nvPr>
            <p:ph type="title" idx="4294967295"/>
          </p:nvPr>
        </p:nvSpPr>
        <p:spPr>
          <a:xfrm>
            <a:off x="571695" y="1478575"/>
            <a:ext cx="2363100" cy="527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000" b="1" dirty="0">
                <a:solidFill>
                  <a:srgbClr val="7030A0"/>
                </a:solidFill>
              </a:rPr>
              <a:t>IDEA</a:t>
            </a:r>
            <a:endParaRPr sz="2000" b="1" dirty="0">
              <a:solidFill>
                <a:srgbClr val="7030A0"/>
              </a:solidFill>
            </a:endParaRPr>
          </a:p>
        </p:txBody>
      </p:sp>
      <p:sp>
        <p:nvSpPr>
          <p:cNvPr id="536" name="Google Shape;536;p59"/>
          <p:cNvSpPr txBox="1">
            <a:spLocks noGrp="1"/>
          </p:cNvSpPr>
          <p:nvPr>
            <p:ph type="subTitle" idx="4294967295"/>
          </p:nvPr>
        </p:nvSpPr>
        <p:spPr>
          <a:xfrm>
            <a:off x="2534187" y="2409185"/>
            <a:ext cx="3903043" cy="8823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600" b="1" dirty="0">
                <a:latin typeface="Oxygen"/>
                <a:ea typeface="Oxygen"/>
                <a:cs typeface="Oxygen"/>
                <a:sym typeface="Oxygen"/>
              </a:rPr>
              <a:t>---The Link between Idea and action ----</a:t>
            </a:r>
          </a:p>
        </p:txBody>
      </p:sp>
      <p:sp>
        <p:nvSpPr>
          <p:cNvPr id="537" name="Google Shape;537;p59"/>
          <p:cNvSpPr txBox="1">
            <a:spLocks noGrp="1"/>
          </p:cNvSpPr>
          <p:nvPr>
            <p:ph type="title" idx="4294967295"/>
          </p:nvPr>
        </p:nvSpPr>
        <p:spPr>
          <a:xfrm>
            <a:off x="961295" y="2528859"/>
            <a:ext cx="1789500" cy="527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400" b="1" dirty="0">
                <a:solidFill>
                  <a:schemeClr val="lt2"/>
                </a:solidFill>
              </a:rPr>
              <a:t>50%</a:t>
            </a:r>
            <a:endParaRPr sz="2400" b="1" dirty="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alpha val="52000"/>
          </a:schemeClr>
        </a:solidFill>
        <a:effectLst/>
      </p:bgPr>
    </p:bg>
    <p:spTree>
      <p:nvGrpSpPr>
        <p:cNvPr id="1" name="Shape 204"/>
        <p:cNvGrpSpPr/>
        <p:nvPr/>
      </p:nvGrpSpPr>
      <p:grpSpPr>
        <a:xfrm>
          <a:off x="0" y="0"/>
          <a:ext cx="0" cy="0"/>
          <a:chOff x="0" y="0"/>
          <a:chExt cx="0" cy="0"/>
        </a:xfrm>
      </p:grpSpPr>
      <p:sp>
        <p:nvSpPr>
          <p:cNvPr id="205" name="Google Shape;205;p38"/>
          <p:cNvSpPr txBox="1">
            <a:spLocks noGrp="1"/>
          </p:cNvSpPr>
          <p:nvPr>
            <p:ph type="title"/>
          </p:nvPr>
        </p:nvSpPr>
        <p:spPr>
          <a:xfrm>
            <a:off x="2290050" y="3765852"/>
            <a:ext cx="45639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—Margaret Weiss, MD</a:t>
            </a:r>
            <a:endParaRPr dirty="0"/>
          </a:p>
        </p:txBody>
      </p:sp>
      <p:sp>
        <p:nvSpPr>
          <p:cNvPr id="206" name="Google Shape;206;p38"/>
          <p:cNvSpPr txBox="1">
            <a:spLocks noGrp="1"/>
          </p:cNvSpPr>
          <p:nvPr>
            <p:ph type="subTitle" idx="1"/>
          </p:nvPr>
        </p:nvSpPr>
        <p:spPr>
          <a:xfrm>
            <a:off x="1454700" y="1947150"/>
            <a:ext cx="6234600" cy="1249200"/>
          </a:xfrm>
          <a:prstGeom prst="rect">
            <a:avLst/>
          </a:prstGeom>
        </p:spPr>
        <p:txBody>
          <a:bodyPr spcFirstLastPara="1" wrap="square" lIns="91425" tIns="91425" rIns="91425" bIns="91425" anchor="ctr" anchorCtr="0">
            <a:noAutofit/>
          </a:bodyPr>
          <a:lstStyle/>
          <a:p>
            <a:pPr marL="0" indent="0">
              <a:spcAft>
                <a:spcPts val="1600"/>
              </a:spcAft>
            </a:pPr>
            <a:r>
              <a:rPr lang="en" dirty="0"/>
              <a:t>“</a:t>
            </a:r>
            <a:r>
              <a:rPr lang="en-US" dirty="0"/>
              <a:t>The single most difficult task for a patient with ADHD is to </a:t>
            </a:r>
            <a:r>
              <a:rPr lang="en-US" dirty="0">
                <a:solidFill>
                  <a:srgbClr val="C00000"/>
                </a:solidFill>
              </a:rPr>
              <a:t>prioritize</a:t>
            </a:r>
            <a:r>
              <a:rPr lang="en-US" dirty="0"/>
              <a:t>. Patients complain that they procrastinate, lack motivation, become easily distracted, and cannot stay on task”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alpha val="61000"/>
          </a:schemeClr>
        </a:solidFill>
        <a:effectLst/>
      </p:bgPr>
    </p:bg>
    <p:spTree>
      <p:nvGrpSpPr>
        <p:cNvPr id="1" name="Shape 210"/>
        <p:cNvGrpSpPr/>
        <p:nvPr/>
      </p:nvGrpSpPr>
      <p:grpSpPr>
        <a:xfrm>
          <a:off x="0" y="0"/>
          <a:ext cx="0" cy="0"/>
          <a:chOff x="0" y="0"/>
          <a:chExt cx="0" cy="0"/>
        </a:xfrm>
      </p:grpSpPr>
      <p:sp>
        <p:nvSpPr>
          <p:cNvPr id="211" name="Google Shape;211;p39"/>
          <p:cNvSpPr txBox="1">
            <a:spLocks noGrp="1"/>
          </p:cNvSpPr>
          <p:nvPr>
            <p:ph type="title"/>
          </p:nvPr>
        </p:nvSpPr>
        <p:spPr>
          <a:xfrm>
            <a:off x="1700591" y="1120157"/>
            <a:ext cx="5886247" cy="86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Isn’t that a kids thing?</a:t>
            </a:r>
            <a:endParaRPr b="0" dirty="0"/>
          </a:p>
        </p:txBody>
      </p:sp>
      <p:sp>
        <p:nvSpPr>
          <p:cNvPr id="212" name="Google Shape;212;p39"/>
          <p:cNvSpPr txBox="1">
            <a:spLocks noGrp="1"/>
          </p:cNvSpPr>
          <p:nvPr>
            <p:ph type="subTitle" idx="1"/>
          </p:nvPr>
        </p:nvSpPr>
        <p:spPr>
          <a:xfrm>
            <a:off x="1557162" y="1980857"/>
            <a:ext cx="5742813" cy="1269300"/>
          </a:xfrm>
          <a:prstGeom prst="rect">
            <a:avLst/>
          </a:prstGeom>
        </p:spPr>
        <p:txBody>
          <a:bodyPr spcFirstLastPara="1" wrap="square" lIns="91425" tIns="91425" rIns="91425" bIns="91425" anchor="t" anchorCtr="0">
            <a:noAutofit/>
          </a:bodyPr>
          <a:lstStyle/>
          <a:p>
            <a:r>
              <a:rPr lang="en-US" dirty="0"/>
              <a:t>“A significant number of individuals, male and female alike, suffering with ADHD in their childhood, continue to suffer and lead </a:t>
            </a:r>
            <a:r>
              <a:rPr lang="en-US" dirty="0">
                <a:solidFill>
                  <a:srgbClr val="FF700C"/>
                </a:solidFill>
              </a:rPr>
              <a:t>lives at  less of  their capacity </a:t>
            </a:r>
            <a:r>
              <a:rPr lang="en-US" dirty="0"/>
              <a:t>often into their geriatric years”. </a:t>
            </a:r>
          </a:p>
          <a:p>
            <a:endParaRPr lang="en-US" dirty="0"/>
          </a:p>
          <a:p>
            <a:r>
              <a:rPr lang="en-US" dirty="0"/>
              <a:t>– Sam Goldstein, MD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alpha val="6000"/>
          </a:schemeClr>
        </a:solidFill>
        <a:effectLst/>
      </p:bgPr>
    </p:bg>
    <p:spTree>
      <p:nvGrpSpPr>
        <p:cNvPr id="1" name="Shape 473"/>
        <p:cNvGrpSpPr/>
        <p:nvPr/>
      </p:nvGrpSpPr>
      <p:grpSpPr>
        <a:xfrm>
          <a:off x="0" y="0"/>
          <a:ext cx="0" cy="0"/>
          <a:chOff x="0" y="0"/>
          <a:chExt cx="0" cy="0"/>
        </a:xfrm>
      </p:grpSpPr>
      <p:sp>
        <p:nvSpPr>
          <p:cNvPr id="474" name="Google Shape;474;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Learning Goals</a:t>
            </a:r>
            <a:endParaRPr dirty="0"/>
          </a:p>
        </p:txBody>
      </p:sp>
      <p:pic>
        <p:nvPicPr>
          <p:cNvPr id="475" name="Google Shape;475;p58" title="Points scored">
            <a:hlinkClick r:id="rId3"/>
          </p:cNvPr>
          <p:cNvPicPr preferRelativeResize="0"/>
          <p:nvPr/>
        </p:nvPicPr>
        <p:blipFill rotWithShape="1">
          <a:blip r:embed="rId4">
            <a:alphaModFix/>
            <a:extLst>
              <a:ext uri="{BEBA8EAE-BF5A-486C-A8C5-ECC9F3942E4B}">
                <a14:imgProps xmlns:a14="http://schemas.microsoft.com/office/drawing/2010/main">
                  <a14:imgLayer r:embed="rId5">
                    <a14:imgEffect>
                      <a14:colorTemperature colorTemp="1766"/>
                    </a14:imgEffect>
                    <a14:imgEffect>
                      <a14:saturation sat="303000"/>
                    </a14:imgEffect>
                  </a14:imgLayer>
                </a14:imgProps>
              </a:ext>
            </a:extLst>
          </a:blip>
          <a:srcRect l="21007" r="21007"/>
          <a:stretch/>
        </p:blipFill>
        <p:spPr>
          <a:xfrm>
            <a:off x="3323300" y="1341375"/>
            <a:ext cx="2497401" cy="2663125"/>
          </a:xfrm>
          <a:prstGeom prst="rect">
            <a:avLst/>
          </a:prstGeom>
          <a:noFill/>
          <a:ln>
            <a:noFill/>
          </a:ln>
        </p:spPr>
      </p:pic>
      <p:sp>
        <p:nvSpPr>
          <p:cNvPr id="476" name="Google Shape;476;p58"/>
          <p:cNvSpPr txBox="1"/>
          <p:nvPr/>
        </p:nvSpPr>
        <p:spPr>
          <a:xfrm>
            <a:off x="6043188" y="792850"/>
            <a:ext cx="2779218" cy="773400"/>
          </a:xfrm>
          <a:prstGeom prst="rect">
            <a:avLst/>
          </a:prstGeom>
          <a:noFill/>
          <a:ln>
            <a:noFill/>
          </a:ln>
        </p:spPr>
        <p:txBody>
          <a:bodyPr spcFirstLastPara="1" wrap="square" lIns="91425" tIns="91425" rIns="91425" bIns="91425" anchor="t" anchorCtr="0">
            <a:noAutofit/>
          </a:bodyPr>
          <a:lstStyle/>
          <a:p>
            <a:pPr lvl="0" algn="ctr"/>
            <a:r>
              <a:rPr lang="en-US" sz="1600" dirty="0">
                <a:solidFill>
                  <a:schemeClr val="lt2"/>
                </a:solidFill>
                <a:latin typeface="Oxygen"/>
                <a:ea typeface="Oxygen"/>
                <a:cs typeface="Oxygen"/>
                <a:sym typeface="Oxygen"/>
              </a:rPr>
              <a:t>Bring awareness to specific ADHD topics by providing detailed knowledge on their own behaviors and the characteristic of their non-neurotypical brains.</a:t>
            </a:r>
            <a:endParaRPr sz="1600" dirty="0">
              <a:solidFill>
                <a:schemeClr val="lt2"/>
              </a:solidFill>
              <a:latin typeface="Oxygen"/>
              <a:ea typeface="Oxygen"/>
              <a:cs typeface="Oxygen"/>
              <a:sym typeface="Oxygen"/>
            </a:endParaRPr>
          </a:p>
        </p:txBody>
      </p:sp>
      <p:sp>
        <p:nvSpPr>
          <p:cNvPr id="477" name="Google Shape;477;p58"/>
          <p:cNvSpPr txBox="1"/>
          <p:nvPr/>
        </p:nvSpPr>
        <p:spPr>
          <a:xfrm>
            <a:off x="438050" y="2254663"/>
            <a:ext cx="2885250" cy="773400"/>
          </a:xfrm>
          <a:prstGeom prst="rect">
            <a:avLst/>
          </a:prstGeom>
          <a:noFill/>
          <a:ln>
            <a:noFill/>
          </a:ln>
        </p:spPr>
        <p:txBody>
          <a:bodyPr spcFirstLastPara="1" wrap="square" lIns="91425" tIns="91425" rIns="91425" bIns="91425" anchor="t" anchorCtr="0">
            <a:noAutofit/>
          </a:bodyPr>
          <a:lstStyle/>
          <a:p>
            <a:pPr lvl="0" algn="ctr"/>
            <a:r>
              <a:rPr lang="en-US" sz="1600" dirty="0">
                <a:solidFill>
                  <a:schemeClr val="dk1"/>
                </a:solidFill>
                <a:latin typeface="Oxygen"/>
                <a:ea typeface="Oxygen"/>
                <a:cs typeface="Oxygen"/>
                <a:sym typeface="Oxygen"/>
              </a:rPr>
              <a:t>Teach ADHD adults what are the executive functions deficits tied to their condition and help them to learn individual strategies to prioritize, organize and manage time efficiently, make better decisions and design their lives around their needs.</a:t>
            </a:r>
            <a:endParaRPr sz="1600" dirty="0">
              <a:solidFill>
                <a:schemeClr val="dk1"/>
              </a:solidFill>
              <a:latin typeface="Oxygen"/>
              <a:ea typeface="Oxygen"/>
              <a:cs typeface="Oxygen"/>
              <a:sym typeface="Oxygen"/>
            </a:endParaRPr>
          </a:p>
        </p:txBody>
      </p:sp>
      <p:cxnSp>
        <p:nvCxnSpPr>
          <p:cNvPr id="479" name="Google Shape;479;p58"/>
          <p:cNvCxnSpPr>
            <a:cxnSpLocks/>
          </p:cNvCxnSpPr>
          <p:nvPr/>
        </p:nvCxnSpPr>
        <p:spPr>
          <a:xfrm flipV="1">
            <a:off x="1584200" y="1649113"/>
            <a:ext cx="2629212" cy="668600"/>
          </a:xfrm>
          <a:prstGeom prst="bentConnector3">
            <a:avLst>
              <a:gd name="adj1" fmla="val -1827"/>
            </a:avLst>
          </a:prstGeom>
          <a:noFill/>
          <a:ln w="19050" cap="flat" cmpd="sng">
            <a:solidFill>
              <a:schemeClr val="dk1"/>
            </a:solidFill>
            <a:prstDash val="solid"/>
            <a:round/>
            <a:headEnd type="none" w="med" len="med"/>
            <a:tailEnd type="none" w="med" len="med"/>
          </a:ln>
        </p:spPr>
      </p:cxnSp>
      <p:cxnSp>
        <p:nvCxnSpPr>
          <p:cNvPr id="480" name="Google Shape;480;p58"/>
          <p:cNvCxnSpPr>
            <a:cxnSpLocks/>
          </p:cNvCxnSpPr>
          <p:nvPr/>
        </p:nvCxnSpPr>
        <p:spPr>
          <a:xfrm flipV="1">
            <a:off x="5820701" y="2387600"/>
            <a:ext cx="1949559" cy="371400"/>
          </a:xfrm>
          <a:prstGeom prst="bentConnector2">
            <a:avLst/>
          </a:prstGeom>
          <a:noFill/>
          <a:ln w="19050" cap="flat" cmpd="sng">
            <a:solidFill>
              <a:schemeClr val="lt2"/>
            </a:solidFill>
            <a:prstDash val="solid"/>
            <a:round/>
            <a:headEnd type="none" w="med" len="med"/>
            <a:tailEnd type="none" w="med" len="med"/>
          </a:ln>
        </p:spPr>
      </p:cxnSp>
      <p:sp>
        <p:nvSpPr>
          <p:cNvPr id="481" name="Google Shape;481;p58"/>
          <p:cNvSpPr txBox="1">
            <a:spLocks noGrp="1"/>
          </p:cNvSpPr>
          <p:nvPr>
            <p:ph type="title" idx="4294967295"/>
          </p:nvPr>
        </p:nvSpPr>
        <p:spPr>
          <a:xfrm>
            <a:off x="865089" y="1017725"/>
            <a:ext cx="1661400" cy="527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300" b="1" dirty="0"/>
              <a:t>70%</a:t>
            </a:r>
            <a:endParaRPr sz="2300" b="1" dirty="0"/>
          </a:p>
        </p:txBody>
      </p:sp>
      <p:sp>
        <p:nvSpPr>
          <p:cNvPr id="482" name="Google Shape;482;p58"/>
          <p:cNvSpPr txBox="1">
            <a:spLocks noGrp="1"/>
          </p:cNvSpPr>
          <p:nvPr>
            <p:ph type="title" idx="4294967295"/>
          </p:nvPr>
        </p:nvSpPr>
        <p:spPr>
          <a:xfrm>
            <a:off x="6617512" y="2854050"/>
            <a:ext cx="1661400" cy="527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300" b="1" dirty="0"/>
              <a:t>30%</a:t>
            </a:r>
            <a:endParaRPr sz="23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alpha val="12000"/>
          </a:schemeClr>
        </a:solidFill>
        <a:effectLst/>
      </p:bgPr>
    </p:bg>
    <p:spTree>
      <p:nvGrpSpPr>
        <p:cNvPr id="1" name="Shape 340"/>
        <p:cNvGrpSpPr/>
        <p:nvPr/>
      </p:nvGrpSpPr>
      <p:grpSpPr>
        <a:xfrm>
          <a:off x="0" y="0"/>
          <a:ext cx="0" cy="0"/>
          <a:chOff x="0" y="0"/>
          <a:chExt cx="0" cy="0"/>
        </a:xfrm>
      </p:grpSpPr>
      <p:pic>
        <p:nvPicPr>
          <p:cNvPr id="341" name="Google Shape;341;p49"/>
          <p:cNvPicPr preferRelativeResize="0"/>
          <p:nvPr/>
        </p:nvPicPr>
        <p:blipFill rotWithShape="1">
          <a:blip r:embed="rId3">
            <a:alphaModFix/>
          </a:blip>
          <a:srcRect/>
          <a:stretch/>
        </p:blipFill>
        <p:spPr>
          <a:xfrm>
            <a:off x="2705525" y="1167575"/>
            <a:ext cx="3422200" cy="3480250"/>
          </a:xfrm>
          <a:prstGeom prst="rect">
            <a:avLst/>
          </a:prstGeom>
          <a:noFill/>
          <a:ln>
            <a:noFill/>
          </a:ln>
        </p:spPr>
      </p:pic>
      <p:sp>
        <p:nvSpPr>
          <p:cNvPr id="342" name="Google Shape;342;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Executive Function my design wants to concentrate on</a:t>
            </a:r>
            <a:endParaRPr dirty="0"/>
          </a:p>
        </p:txBody>
      </p:sp>
      <p:sp>
        <p:nvSpPr>
          <p:cNvPr id="343" name="Google Shape;343;p49"/>
          <p:cNvSpPr txBox="1">
            <a:spLocks noGrp="1"/>
          </p:cNvSpPr>
          <p:nvPr>
            <p:ph type="title" idx="4294967295"/>
          </p:nvPr>
        </p:nvSpPr>
        <p:spPr>
          <a:xfrm>
            <a:off x="731809" y="1546800"/>
            <a:ext cx="2123700" cy="527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000" b="1" dirty="0"/>
              <a:t>ATTENTION</a:t>
            </a:r>
            <a:endParaRPr sz="2000" b="1" dirty="0"/>
          </a:p>
        </p:txBody>
      </p:sp>
      <p:sp>
        <p:nvSpPr>
          <p:cNvPr id="344" name="Google Shape;344;p49"/>
          <p:cNvSpPr txBox="1">
            <a:spLocks noGrp="1"/>
          </p:cNvSpPr>
          <p:nvPr>
            <p:ph type="subTitle" idx="4294967295"/>
          </p:nvPr>
        </p:nvSpPr>
        <p:spPr>
          <a:xfrm>
            <a:off x="731772" y="1919625"/>
            <a:ext cx="2123700" cy="6522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 sz="1600" dirty="0">
                <a:latin typeface="Oxygen"/>
                <a:ea typeface="Oxygen"/>
                <a:cs typeface="Oxygen"/>
                <a:sym typeface="Oxygen"/>
              </a:rPr>
              <a:t>Easily distracted </a:t>
            </a:r>
            <a:endParaRPr sz="1600" dirty="0">
              <a:latin typeface="Oxygen"/>
              <a:ea typeface="Oxygen"/>
              <a:cs typeface="Oxygen"/>
              <a:sym typeface="Oxygen"/>
            </a:endParaRPr>
          </a:p>
        </p:txBody>
      </p:sp>
      <p:sp>
        <p:nvSpPr>
          <p:cNvPr id="345" name="Google Shape;345;p49"/>
          <p:cNvSpPr txBox="1">
            <a:spLocks noGrp="1"/>
          </p:cNvSpPr>
          <p:nvPr>
            <p:ph type="title" idx="4294967295"/>
          </p:nvPr>
        </p:nvSpPr>
        <p:spPr>
          <a:xfrm>
            <a:off x="6300296" y="1546800"/>
            <a:ext cx="21237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t>PLANNING</a:t>
            </a:r>
            <a:endParaRPr sz="2000" b="1" dirty="0"/>
          </a:p>
        </p:txBody>
      </p:sp>
      <p:sp>
        <p:nvSpPr>
          <p:cNvPr id="346" name="Google Shape;346;p49"/>
          <p:cNvSpPr txBox="1">
            <a:spLocks noGrp="1"/>
          </p:cNvSpPr>
          <p:nvPr>
            <p:ph type="subTitle" idx="4294967295"/>
          </p:nvPr>
        </p:nvSpPr>
        <p:spPr>
          <a:xfrm>
            <a:off x="6300275" y="1919625"/>
            <a:ext cx="2123700" cy="652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600" dirty="0">
                <a:latin typeface="Oxygen"/>
                <a:ea typeface="Oxygen"/>
                <a:cs typeface="Oxygen"/>
                <a:sym typeface="Oxygen"/>
              </a:rPr>
              <a:t>Organize and prioritize</a:t>
            </a:r>
            <a:endParaRPr sz="1600" dirty="0">
              <a:latin typeface="Oxygen"/>
              <a:ea typeface="Oxygen"/>
              <a:cs typeface="Oxygen"/>
              <a:sym typeface="Oxygen"/>
            </a:endParaRPr>
          </a:p>
        </p:txBody>
      </p:sp>
      <p:sp>
        <p:nvSpPr>
          <p:cNvPr id="347" name="Google Shape;347;p49"/>
          <p:cNvSpPr txBox="1">
            <a:spLocks noGrp="1"/>
          </p:cNvSpPr>
          <p:nvPr>
            <p:ph type="title" idx="4294967295"/>
          </p:nvPr>
        </p:nvSpPr>
        <p:spPr>
          <a:xfrm>
            <a:off x="731783" y="3236775"/>
            <a:ext cx="2123700" cy="527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000" b="1" dirty="0"/>
              <a:t>ENDURANCE</a:t>
            </a:r>
            <a:endParaRPr sz="2000" b="1" dirty="0"/>
          </a:p>
        </p:txBody>
      </p:sp>
      <p:sp>
        <p:nvSpPr>
          <p:cNvPr id="348" name="Google Shape;348;p49"/>
          <p:cNvSpPr txBox="1">
            <a:spLocks noGrp="1"/>
          </p:cNvSpPr>
          <p:nvPr>
            <p:ph type="subTitle" idx="4294967295"/>
          </p:nvPr>
        </p:nvSpPr>
        <p:spPr>
          <a:xfrm>
            <a:off x="731750" y="3630400"/>
            <a:ext cx="2123700" cy="6522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 sz="1600" dirty="0">
                <a:latin typeface="Oxygen"/>
                <a:ea typeface="Oxygen"/>
                <a:cs typeface="Oxygen"/>
                <a:sym typeface="Oxygen"/>
              </a:rPr>
              <a:t>Stay motivated to endure a  tasks</a:t>
            </a:r>
            <a:endParaRPr sz="1600" dirty="0">
              <a:latin typeface="Oxygen"/>
              <a:ea typeface="Oxygen"/>
              <a:cs typeface="Oxygen"/>
              <a:sym typeface="Oxygen"/>
            </a:endParaRPr>
          </a:p>
        </p:txBody>
      </p:sp>
      <p:sp>
        <p:nvSpPr>
          <p:cNvPr id="349" name="Google Shape;349;p49"/>
          <p:cNvSpPr txBox="1">
            <a:spLocks noGrp="1"/>
          </p:cNvSpPr>
          <p:nvPr>
            <p:ph type="title" idx="4294967295"/>
          </p:nvPr>
        </p:nvSpPr>
        <p:spPr>
          <a:xfrm>
            <a:off x="6300297" y="3236775"/>
            <a:ext cx="19596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t>STARTING TASKS</a:t>
            </a:r>
            <a:endParaRPr sz="2000" b="1" dirty="0"/>
          </a:p>
        </p:txBody>
      </p:sp>
      <p:sp>
        <p:nvSpPr>
          <p:cNvPr id="350" name="Google Shape;350;p49"/>
          <p:cNvSpPr txBox="1">
            <a:spLocks noGrp="1"/>
          </p:cNvSpPr>
          <p:nvPr>
            <p:ph type="subTitle" idx="4294967295"/>
          </p:nvPr>
        </p:nvSpPr>
        <p:spPr>
          <a:xfrm>
            <a:off x="6300275" y="3945299"/>
            <a:ext cx="2123700" cy="652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600" dirty="0">
                <a:latin typeface="Oxygen"/>
                <a:ea typeface="Oxygen"/>
                <a:cs typeface="Oxygen"/>
                <a:sym typeface="Oxygen"/>
              </a:rPr>
              <a:t>Procrastinate the initiation of an activity</a:t>
            </a:r>
            <a:endParaRPr sz="1600" dirty="0">
              <a:latin typeface="Oxygen"/>
              <a:ea typeface="Oxygen"/>
              <a:cs typeface="Oxygen"/>
              <a:sym typeface="Oxygen"/>
            </a:endParaRPr>
          </a:p>
        </p:txBody>
      </p:sp>
      <p:cxnSp>
        <p:nvCxnSpPr>
          <p:cNvPr id="351" name="Google Shape;351;p49"/>
          <p:cNvCxnSpPr/>
          <p:nvPr/>
        </p:nvCxnSpPr>
        <p:spPr>
          <a:xfrm>
            <a:off x="2948875" y="1810650"/>
            <a:ext cx="887700" cy="0"/>
          </a:xfrm>
          <a:prstGeom prst="straightConnector1">
            <a:avLst/>
          </a:prstGeom>
          <a:noFill/>
          <a:ln w="19050" cap="flat" cmpd="sng">
            <a:solidFill>
              <a:schemeClr val="dk2"/>
            </a:solidFill>
            <a:prstDash val="solid"/>
            <a:round/>
            <a:headEnd type="oval" w="med" len="med"/>
            <a:tailEnd type="none" w="med" len="med"/>
          </a:ln>
        </p:spPr>
      </p:cxnSp>
      <p:cxnSp>
        <p:nvCxnSpPr>
          <p:cNvPr id="352" name="Google Shape;352;p49"/>
          <p:cNvCxnSpPr>
            <a:stCxn id="345" idx="1"/>
          </p:cNvCxnSpPr>
          <p:nvPr/>
        </p:nvCxnSpPr>
        <p:spPr>
          <a:xfrm flipH="1">
            <a:off x="4444796" y="1810650"/>
            <a:ext cx="1855500" cy="919200"/>
          </a:xfrm>
          <a:prstGeom prst="bentConnector3">
            <a:avLst>
              <a:gd name="adj1" fmla="val 50000"/>
            </a:avLst>
          </a:prstGeom>
          <a:noFill/>
          <a:ln w="19050" cap="flat" cmpd="sng">
            <a:solidFill>
              <a:schemeClr val="dk2"/>
            </a:solidFill>
            <a:prstDash val="solid"/>
            <a:round/>
            <a:headEnd type="oval" w="med" len="med"/>
            <a:tailEnd type="none" w="med" len="med"/>
          </a:ln>
        </p:spPr>
      </p:cxnSp>
      <p:cxnSp>
        <p:nvCxnSpPr>
          <p:cNvPr id="353" name="Google Shape;353;p49"/>
          <p:cNvCxnSpPr/>
          <p:nvPr/>
        </p:nvCxnSpPr>
        <p:spPr>
          <a:xfrm>
            <a:off x="2937775" y="3500625"/>
            <a:ext cx="1172100" cy="0"/>
          </a:xfrm>
          <a:prstGeom prst="straightConnector1">
            <a:avLst/>
          </a:prstGeom>
          <a:noFill/>
          <a:ln w="19050" cap="flat" cmpd="sng">
            <a:solidFill>
              <a:schemeClr val="dk2"/>
            </a:solidFill>
            <a:prstDash val="solid"/>
            <a:round/>
            <a:headEnd type="oval" w="med" len="med"/>
            <a:tailEnd type="none" w="med" len="med"/>
          </a:ln>
        </p:spPr>
      </p:cxnSp>
      <p:cxnSp>
        <p:nvCxnSpPr>
          <p:cNvPr id="354" name="Google Shape;354;p49"/>
          <p:cNvCxnSpPr/>
          <p:nvPr/>
        </p:nvCxnSpPr>
        <p:spPr>
          <a:xfrm rot="10800000">
            <a:off x="5465997" y="3500625"/>
            <a:ext cx="834300" cy="0"/>
          </a:xfrm>
          <a:prstGeom prst="straightConnector1">
            <a:avLst/>
          </a:prstGeom>
          <a:noFill/>
          <a:ln w="19050" cap="flat" cmpd="sng">
            <a:solidFill>
              <a:schemeClr val="dk2"/>
            </a:solidFill>
            <a:prstDash val="solid"/>
            <a:round/>
            <a:headEnd type="oval"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alpha val="10000"/>
          </a:schemeClr>
        </a:solidFill>
        <a:effectLst/>
      </p:bgPr>
    </p:bg>
    <p:spTree>
      <p:nvGrpSpPr>
        <p:cNvPr id="1" name="Shape 178"/>
        <p:cNvGrpSpPr/>
        <p:nvPr/>
      </p:nvGrpSpPr>
      <p:grpSpPr>
        <a:xfrm>
          <a:off x="0" y="0"/>
          <a:ext cx="0" cy="0"/>
          <a:chOff x="0" y="0"/>
          <a:chExt cx="0" cy="0"/>
        </a:xfrm>
      </p:grpSpPr>
      <p:sp>
        <p:nvSpPr>
          <p:cNvPr id="179" name="Google Shape;179;p36"/>
          <p:cNvSpPr txBox="1">
            <a:spLocks noGrp="1"/>
          </p:cNvSpPr>
          <p:nvPr>
            <p:ph type="title" idx="9"/>
          </p:nvPr>
        </p:nvSpPr>
        <p:spPr>
          <a:xfrm>
            <a:off x="720000" y="19136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Building on top of previous work</a:t>
            </a:r>
            <a:br>
              <a:rPr lang="en" dirty="0"/>
            </a:br>
            <a:r>
              <a:rPr lang="en" b="0" dirty="0">
                <a:solidFill>
                  <a:srgbClr val="0070C0"/>
                </a:solidFill>
              </a:rPr>
              <a:t>[Evidence is still to be collected]</a:t>
            </a:r>
            <a:endParaRPr b="0" dirty="0">
              <a:solidFill>
                <a:srgbClr val="0070C0"/>
              </a:solidFill>
            </a:endParaRPr>
          </a:p>
        </p:txBody>
      </p:sp>
      <p:sp>
        <p:nvSpPr>
          <p:cNvPr id="180" name="Google Shape;180;p36"/>
          <p:cNvSpPr txBox="1">
            <a:spLocks noGrp="1"/>
          </p:cNvSpPr>
          <p:nvPr>
            <p:ph type="title"/>
          </p:nvPr>
        </p:nvSpPr>
        <p:spPr>
          <a:xfrm>
            <a:off x="720000" y="28044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Diagnostic Procedures</a:t>
            </a:r>
            <a:endParaRPr dirty="0"/>
          </a:p>
        </p:txBody>
      </p:sp>
      <p:sp>
        <p:nvSpPr>
          <p:cNvPr id="181" name="Google Shape;181;p36"/>
          <p:cNvSpPr txBox="1">
            <a:spLocks noGrp="1"/>
          </p:cNvSpPr>
          <p:nvPr>
            <p:ph type="subTitle" idx="1"/>
          </p:nvPr>
        </p:nvSpPr>
        <p:spPr>
          <a:xfrm>
            <a:off x="720000" y="3483479"/>
            <a:ext cx="2336400" cy="873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Computationally </a:t>
            </a:r>
            <a:r>
              <a:rPr lang="en-US" dirty="0"/>
              <a:t>assisted</a:t>
            </a:r>
            <a:r>
              <a:rPr lang="en" dirty="0"/>
              <a:t> ADHD test taking  &amp; LD diagnosis (reading, writing,  spatial thing, vision).</a:t>
            </a:r>
            <a:endParaRPr dirty="0"/>
          </a:p>
        </p:txBody>
      </p:sp>
      <p:sp>
        <p:nvSpPr>
          <p:cNvPr id="182" name="Google Shape;182;p36"/>
          <p:cNvSpPr txBox="1">
            <a:spLocks noGrp="1"/>
          </p:cNvSpPr>
          <p:nvPr>
            <p:ph type="title" idx="3"/>
          </p:nvPr>
        </p:nvSpPr>
        <p:spPr>
          <a:xfrm>
            <a:off x="3403800" y="28044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Training Software</a:t>
            </a:r>
            <a:endParaRPr dirty="0"/>
          </a:p>
        </p:txBody>
      </p:sp>
      <p:sp>
        <p:nvSpPr>
          <p:cNvPr id="183" name="Google Shape;183;p36"/>
          <p:cNvSpPr txBox="1">
            <a:spLocks noGrp="1"/>
          </p:cNvSpPr>
          <p:nvPr>
            <p:ph type="subTitle" idx="5"/>
          </p:nvPr>
        </p:nvSpPr>
        <p:spPr>
          <a:xfrm>
            <a:off x="3403800" y="3516850"/>
            <a:ext cx="2336400" cy="873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Brain camp: Training working memory and self monitoring (ATS)</a:t>
            </a:r>
            <a:endParaRPr dirty="0"/>
          </a:p>
        </p:txBody>
      </p:sp>
      <p:sp>
        <p:nvSpPr>
          <p:cNvPr id="184" name="Google Shape;184;p36"/>
          <p:cNvSpPr txBox="1">
            <a:spLocks noGrp="1"/>
          </p:cNvSpPr>
          <p:nvPr>
            <p:ph type="title" idx="6"/>
          </p:nvPr>
        </p:nvSpPr>
        <p:spPr>
          <a:xfrm>
            <a:off x="6087600" y="28044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Computer based learning env.</a:t>
            </a:r>
            <a:endParaRPr dirty="0"/>
          </a:p>
        </p:txBody>
      </p:sp>
      <p:sp>
        <p:nvSpPr>
          <p:cNvPr id="185" name="Google Shape;185;p36"/>
          <p:cNvSpPr txBox="1">
            <a:spLocks noGrp="1"/>
          </p:cNvSpPr>
          <p:nvPr>
            <p:ph type="subTitle" idx="8"/>
          </p:nvPr>
        </p:nvSpPr>
        <p:spPr>
          <a:xfrm>
            <a:off x="6087600" y="3543782"/>
            <a:ext cx="2336400" cy="873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Cognitive training using gaming platform (gamifying task &amp; activities)</a:t>
            </a:r>
            <a:endParaRPr dirty="0"/>
          </a:p>
        </p:txBody>
      </p:sp>
      <p:sp>
        <p:nvSpPr>
          <p:cNvPr id="186" name="Google Shape;186;p36"/>
          <p:cNvSpPr/>
          <p:nvPr/>
        </p:nvSpPr>
        <p:spPr>
          <a:xfrm>
            <a:off x="1402350" y="1385575"/>
            <a:ext cx="971700" cy="971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6"/>
          <p:cNvSpPr/>
          <p:nvPr/>
        </p:nvSpPr>
        <p:spPr>
          <a:xfrm>
            <a:off x="4086150" y="1385575"/>
            <a:ext cx="971700" cy="971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6"/>
          <p:cNvSpPr/>
          <p:nvPr/>
        </p:nvSpPr>
        <p:spPr>
          <a:xfrm>
            <a:off x="6769950" y="1385575"/>
            <a:ext cx="971700" cy="971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9" name="Google Shape;189;p36"/>
          <p:cNvCxnSpPr>
            <a:stCxn id="186" idx="4"/>
            <a:endCxn id="180" idx="0"/>
          </p:cNvCxnSpPr>
          <p:nvPr/>
        </p:nvCxnSpPr>
        <p:spPr>
          <a:xfrm>
            <a:off x="1888200" y="2357275"/>
            <a:ext cx="0" cy="447300"/>
          </a:xfrm>
          <a:prstGeom prst="straightConnector1">
            <a:avLst/>
          </a:prstGeom>
          <a:noFill/>
          <a:ln w="19050" cap="flat" cmpd="sng">
            <a:solidFill>
              <a:schemeClr val="lt2"/>
            </a:solidFill>
            <a:prstDash val="solid"/>
            <a:round/>
            <a:headEnd type="none" w="med" len="med"/>
            <a:tailEnd type="none" w="med" len="med"/>
          </a:ln>
        </p:spPr>
      </p:cxnSp>
      <p:cxnSp>
        <p:nvCxnSpPr>
          <p:cNvPr id="190" name="Google Shape;190;p36"/>
          <p:cNvCxnSpPr>
            <a:stCxn id="187" idx="4"/>
            <a:endCxn id="182" idx="0"/>
          </p:cNvCxnSpPr>
          <p:nvPr/>
        </p:nvCxnSpPr>
        <p:spPr>
          <a:xfrm>
            <a:off x="4572000" y="2357275"/>
            <a:ext cx="0" cy="447300"/>
          </a:xfrm>
          <a:prstGeom prst="straightConnector1">
            <a:avLst/>
          </a:prstGeom>
          <a:noFill/>
          <a:ln w="19050" cap="flat" cmpd="sng">
            <a:solidFill>
              <a:schemeClr val="lt2"/>
            </a:solidFill>
            <a:prstDash val="solid"/>
            <a:round/>
            <a:headEnd type="none" w="med" len="med"/>
            <a:tailEnd type="none" w="med" len="med"/>
          </a:ln>
        </p:spPr>
      </p:cxnSp>
      <p:cxnSp>
        <p:nvCxnSpPr>
          <p:cNvPr id="191" name="Google Shape;191;p36"/>
          <p:cNvCxnSpPr>
            <a:stCxn id="188" idx="4"/>
            <a:endCxn id="184" idx="0"/>
          </p:cNvCxnSpPr>
          <p:nvPr/>
        </p:nvCxnSpPr>
        <p:spPr>
          <a:xfrm>
            <a:off x="7255800" y="2357275"/>
            <a:ext cx="0" cy="447300"/>
          </a:xfrm>
          <a:prstGeom prst="straightConnector1">
            <a:avLst/>
          </a:prstGeom>
          <a:noFill/>
          <a:ln w="19050" cap="flat" cmpd="sng">
            <a:solidFill>
              <a:schemeClr val="lt2"/>
            </a:solidFill>
            <a:prstDash val="solid"/>
            <a:round/>
            <a:headEnd type="none" w="med" len="med"/>
            <a:tailEnd type="none" w="med" len="med"/>
          </a:ln>
        </p:spPr>
      </p:cxnSp>
      <p:sp>
        <p:nvSpPr>
          <p:cNvPr id="192" name="Google Shape;192;p36"/>
          <p:cNvSpPr txBox="1">
            <a:spLocks noGrp="1"/>
          </p:cNvSpPr>
          <p:nvPr>
            <p:ph type="title" idx="2"/>
          </p:nvPr>
        </p:nvSpPr>
        <p:spPr>
          <a:xfrm>
            <a:off x="720000" y="1589526"/>
            <a:ext cx="2336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93" name="Google Shape;193;p36"/>
          <p:cNvSpPr txBox="1">
            <a:spLocks noGrp="1"/>
          </p:cNvSpPr>
          <p:nvPr>
            <p:ph type="title" idx="4"/>
          </p:nvPr>
        </p:nvSpPr>
        <p:spPr>
          <a:xfrm>
            <a:off x="3403800" y="1589526"/>
            <a:ext cx="2336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94" name="Google Shape;194;p36"/>
          <p:cNvSpPr txBox="1">
            <a:spLocks noGrp="1"/>
          </p:cNvSpPr>
          <p:nvPr>
            <p:ph type="title" idx="7"/>
          </p:nvPr>
        </p:nvSpPr>
        <p:spPr>
          <a:xfrm>
            <a:off x="6087600" y="1589526"/>
            <a:ext cx="2336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alpha val="7000"/>
          </a:schemeClr>
        </a:solidFill>
        <a:effectLst/>
      </p:bgPr>
    </p:bg>
    <p:spTree>
      <p:nvGrpSpPr>
        <p:cNvPr id="1" name="Shape 358"/>
        <p:cNvGrpSpPr/>
        <p:nvPr/>
      </p:nvGrpSpPr>
      <p:grpSpPr>
        <a:xfrm>
          <a:off x="0" y="0"/>
          <a:ext cx="0" cy="0"/>
          <a:chOff x="0" y="0"/>
          <a:chExt cx="0" cy="0"/>
        </a:xfrm>
      </p:grpSpPr>
      <p:sp>
        <p:nvSpPr>
          <p:cNvPr id="359" name="Google Shape;359;p50"/>
          <p:cNvSpPr txBox="1">
            <a:spLocks noGrp="1"/>
          </p:cNvSpPr>
          <p:nvPr>
            <p:ph type="title"/>
          </p:nvPr>
        </p:nvSpPr>
        <p:spPr>
          <a:xfrm>
            <a:off x="962596" y="39188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Specific Design Strategy</a:t>
            </a:r>
            <a:endParaRPr dirty="0"/>
          </a:p>
        </p:txBody>
      </p:sp>
      <p:graphicFrame>
        <p:nvGraphicFramePr>
          <p:cNvPr id="360" name="Google Shape;360;p50"/>
          <p:cNvGraphicFramePr/>
          <p:nvPr>
            <p:extLst>
              <p:ext uri="{D42A27DB-BD31-4B8C-83A1-F6EECF244321}">
                <p14:modId xmlns:p14="http://schemas.microsoft.com/office/powerpoint/2010/main" val="394401004"/>
              </p:ext>
            </p:extLst>
          </p:nvPr>
        </p:nvGraphicFramePr>
        <p:xfrm>
          <a:off x="328165" y="1332705"/>
          <a:ext cx="7704000" cy="2925960"/>
        </p:xfrm>
        <a:graphic>
          <a:graphicData uri="http://schemas.openxmlformats.org/drawingml/2006/table">
            <a:tbl>
              <a:tblPr>
                <a:noFill/>
                <a:tableStyleId>{C93D528B-8E59-4EAE-9A91-68A070FA0475}</a:tableStyleId>
              </a:tblPr>
              <a:tblGrid>
                <a:gridCol w="1926000">
                  <a:extLst>
                    <a:ext uri="{9D8B030D-6E8A-4147-A177-3AD203B41FA5}">
                      <a16:colId xmlns:a16="http://schemas.microsoft.com/office/drawing/2014/main" val="20000"/>
                    </a:ext>
                  </a:extLst>
                </a:gridCol>
                <a:gridCol w="1926000">
                  <a:extLst>
                    <a:ext uri="{9D8B030D-6E8A-4147-A177-3AD203B41FA5}">
                      <a16:colId xmlns:a16="http://schemas.microsoft.com/office/drawing/2014/main" val="20001"/>
                    </a:ext>
                  </a:extLst>
                </a:gridCol>
                <a:gridCol w="1926000">
                  <a:extLst>
                    <a:ext uri="{9D8B030D-6E8A-4147-A177-3AD203B41FA5}">
                      <a16:colId xmlns:a16="http://schemas.microsoft.com/office/drawing/2014/main" val="20002"/>
                    </a:ext>
                  </a:extLst>
                </a:gridCol>
                <a:gridCol w="1926000">
                  <a:extLst>
                    <a:ext uri="{9D8B030D-6E8A-4147-A177-3AD203B41FA5}">
                      <a16:colId xmlns:a16="http://schemas.microsoft.com/office/drawing/2014/main" val="20003"/>
                    </a:ext>
                  </a:extLst>
                </a:gridCol>
              </a:tblGrid>
              <a:tr h="547300">
                <a:tc>
                  <a:txBody>
                    <a:bodyPr/>
                    <a:lstStyle/>
                    <a:p>
                      <a:pPr marL="0" lvl="0" indent="0" algn="l" rtl="0">
                        <a:spcBef>
                          <a:spcPts val="0"/>
                        </a:spcBef>
                        <a:spcAft>
                          <a:spcPts val="0"/>
                        </a:spcAft>
                        <a:buNone/>
                      </a:pPr>
                      <a:endParaRPr dirty="0"/>
                    </a:p>
                  </a:txBody>
                  <a:tcPr marL="91425" marR="91425" marT="91425" marB="91425">
                    <a:lnL w="9525" cap="flat" cmpd="sng">
                      <a:solidFill>
                        <a:srgbClr val="9E9E9E">
                          <a:alpha val="0"/>
                        </a:srgb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b="1" dirty="0">
                          <a:solidFill>
                            <a:schemeClr val="dk1"/>
                          </a:solidFill>
                          <a:latin typeface="Poiret One"/>
                          <a:ea typeface="Poiret One"/>
                          <a:cs typeface="Poiret One"/>
                          <a:sym typeface="Poiret One"/>
                        </a:rPr>
                        <a:t>Personalize</a:t>
                      </a:r>
                      <a:endParaRPr sz="1600" b="1" dirty="0">
                        <a:solidFill>
                          <a:schemeClr val="dk1"/>
                        </a:solidFill>
                        <a:latin typeface="Poiret One"/>
                        <a:ea typeface="Poiret One"/>
                        <a:cs typeface="Poiret One"/>
                        <a:sym typeface="Poiret One"/>
                      </a:endParaRPr>
                    </a:p>
                    <a:p>
                      <a:pPr marL="0" lvl="0" indent="0" algn="ctr" rtl="0">
                        <a:spcBef>
                          <a:spcPts val="0"/>
                        </a:spcBef>
                        <a:spcAft>
                          <a:spcPts val="0"/>
                        </a:spcAft>
                        <a:buNone/>
                      </a:pPr>
                      <a:r>
                        <a:rPr lang="en" sz="1600" b="1" dirty="0">
                          <a:solidFill>
                            <a:schemeClr val="lt2"/>
                          </a:solidFill>
                          <a:latin typeface="Poiret One"/>
                          <a:ea typeface="Poiret One"/>
                          <a:cs typeface="Poiret One"/>
                          <a:sym typeface="Poiret One"/>
                        </a:rPr>
                        <a:t>(ADHD triggers)</a:t>
                      </a:r>
                      <a:endParaRPr sz="1600" b="1" dirty="0">
                        <a:solidFill>
                          <a:schemeClr val="lt2"/>
                        </a:solidFill>
                        <a:latin typeface="Poiret One"/>
                        <a:ea typeface="Poiret One"/>
                        <a:cs typeface="Poiret One"/>
                        <a:sym typeface="Poiret One"/>
                      </a:endParaRPr>
                    </a:p>
                  </a:txBody>
                  <a:tcPr marL="91425" marR="91425" marT="91425" marB="91425">
                    <a:lnL w="19050" cap="flat" cmpd="sng">
                      <a:solidFill>
                        <a:schemeClr val="l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b="1" dirty="0">
                          <a:solidFill>
                            <a:schemeClr val="dk1"/>
                          </a:solidFill>
                          <a:latin typeface="Poiret One"/>
                          <a:ea typeface="Poiret One"/>
                          <a:cs typeface="Poiret One"/>
                          <a:sym typeface="Poiret One"/>
                        </a:rPr>
                        <a:t>Question</a:t>
                      </a:r>
                      <a:endParaRPr sz="1600" b="1" dirty="0">
                        <a:solidFill>
                          <a:schemeClr val="dk1"/>
                        </a:solidFill>
                        <a:latin typeface="Poiret One"/>
                        <a:ea typeface="Poiret One"/>
                        <a:cs typeface="Poiret One"/>
                        <a:sym typeface="Poiret One"/>
                      </a:endParaRPr>
                    </a:p>
                    <a:p>
                      <a:pPr marL="0" lvl="0" indent="0" algn="ctr" rtl="0">
                        <a:spcBef>
                          <a:spcPts val="0"/>
                        </a:spcBef>
                        <a:spcAft>
                          <a:spcPts val="0"/>
                        </a:spcAft>
                        <a:buNone/>
                      </a:pPr>
                      <a:r>
                        <a:rPr lang="en" sz="1600" b="1" dirty="0">
                          <a:solidFill>
                            <a:schemeClr val="lt2"/>
                          </a:solidFill>
                          <a:latin typeface="Poiret One"/>
                          <a:ea typeface="Poiret One"/>
                          <a:cs typeface="Poiret One"/>
                          <a:sym typeface="Poiret One"/>
                        </a:rPr>
                        <a:t>(Time &amp; Emotions)</a:t>
                      </a:r>
                      <a:endParaRPr sz="1600" b="1" dirty="0">
                        <a:solidFill>
                          <a:schemeClr val="lt2"/>
                        </a:solidFill>
                        <a:latin typeface="Poiret One"/>
                        <a:ea typeface="Poiret One"/>
                        <a:cs typeface="Poiret One"/>
                        <a:sym typeface="Poiret One"/>
                      </a:endParaRPr>
                    </a:p>
                  </a:txBody>
                  <a:tcPr marL="91425" marR="91425" marT="91425" marB="91425">
                    <a:lnL w="19050" cap="flat" cmpd="sng">
                      <a:solidFill>
                        <a:schemeClr val="l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600" b="1" dirty="0">
                          <a:solidFill>
                            <a:schemeClr val="dk1"/>
                          </a:solidFill>
                          <a:latin typeface="Poiret One"/>
                          <a:ea typeface="Poiret One"/>
                          <a:cs typeface="Poiret One"/>
                          <a:sym typeface="Poiret One"/>
                        </a:rPr>
                        <a:t>Learning Strategy</a:t>
                      </a:r>
                      <a:endParaRPr sz="1600" b="1" dirty="0">
                        <a:solidFill>
                          <a:schemeClr val="dk1"/>
                        </a:solidFill>
                        <a:latin typeface="Poiret One"/>
                        <a:ea typeface="Poiret One"/>
                        <a:cs typeface="Poiret One"/>
                        <a:sym typeface="Poiret One"/>
                      </a:endParaRPr>
                    </a:p>
                    <a:p>
                      <a:pPr marL="0" lvl="0" indent="0" algn="ctr" rtl="0">
                        <a:spcBef>
                          <a:spcPts val="0"/>
                        </a:spcBef>
                        <a:spcAft>
                          <a:spcPts val="0"/>
                        </a:spcAft>
                        <a:buNone/>
                      </a:pPr>
                      <a:r>
                        <a:rPr lang="en" sz="1600" b="1" dirty="0">
                          <a:solidFill>
                            <a:schemeClr val="lt2"/>
                          </a:solidFill>
                          <a:latin typeface="Poiret One"/>
                          <a:ea typeface="Poiret One"/>
                          <a:cs typeface="Poiret One"/>
                          <a:sym typeface="Poiret One"/>
                        </a:rPr>
                        <a:t>(&amp; Affordances)</a:t>
                      </a:r>
                      <a:endParaRPr sz="1600" b="1" dirty="0">
                        <a:solidFill>
                          <a:schemeClr val="lt2"/>
                        </a:solidFill>
                        <a:latin typeface="Poiret One"/>
                        <a:ea typeface="Poiret One"/>
                        <a:cs typeface="Poiret One"/>
                        <a:sym typeface="Poiret One"/>
                      </a:endParaRPr>
                    </a:p>
                  </a:txBody>
                  <a:tcPr marL="91425" marR="91425" marT="91425" marB="91425">
                    <a:lnL w="19050" cap="flat" cmpd="sng">
                      <a:solidFill>
                        <a:schemeClr val="lt2">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547300">
                <a:tc>
                  <a:txBody>
                    <a:bodyPr/>
                    <a:lstStyle/>
                    <a:p>
                      <a:pPr marL="0" lvl="0" indent="0" algn="ctr" rtl="0">
                        <a:spcBef>
                          <a:spcPts val="0"/>
                        </a:spcBef>
                        <a:spcAft>
                          <a:spcPts val="0"/>
                        </a:spcAft>
                        <a:buNone/>
                      </a:pPr>
                      <a:r>
                        <a:rPr lang="en" sz="2300" b="1" dirty="0">
                          <a:solidFill>
                            <a:schemeClr val="dk1"/>
                          </a:solidFill>
                          <a:latin typeface="Poiret One"/>
                          <a:ea typeface="Poiret One"/>
                          <a:cs typeface="Poiret One"/>
                          <a:sym typeface="Poiret One"/>
                        </a:rPr>
                        <a:t>Colors</a:t>
                      </a:r>
                      <a:endParaRPr sz="2300" b="1" dirty="0">
                        <a:solidFill>
                          <a:schemeClr val="dk1"/>
                        </a:solidFill>
                        <a:latin typeface="Poiret One"/>
                        <a:ea typeface="Poiret One"/>
                        <a:cs typeface="Poiret One"/>
                        <a:sym typeface="Poiret One"/>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chemeClr val="l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lt2"/>
                          </a:solidFill>
                          <a:latin typeface="Oxygen"/>
                          <a:ea typeface="Oxygen"/>
                          <a:cs typeface="Oxygen"/>
                          <a:sym typeface="Oxygen"/>
                        </a:rPr>
                        <a:t>Calming Palette</a:t>
                      </a:r>
                      <a:endParaRPr sz="1600" dirty="0">
                        <a:solidFill>
                          <a:schemeClr val="lt2"/>
                        </a:solidFill>
                        <a:latin typeface="Oxygen"/>
                        <a:ea typeface="Oxygen"/>
                        <a:cs typeface="Oxygen"/>
                        <a:sym typeface="Oxygen"/>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lt2"/>
                          </a:solidFill>
                          <a:latin typeface="Oxygen"/>
                          <a:ea typeface="Oxygen"/>
                          <a:cs typeface="Oxygen"/>
                          <a:sym typeface="Oxygen"/>
                        </a:rPr>
                        <a:t>How r u feeling bout it?</a:t>
                      </a:r>
                      <a:endParaRPr sz="1600" dirty="0">
                        <a:solidFill>
                          <a:schemeClr val="lt2"/>
                        </a:solidFill>
                        <a:latin typeface="Oxygen"/>
                        <a:ea typeface="Oxygen"/>
                        <a:cs typeface="Oxygen"/>
                        <a:sym typeface="Oxygen"/>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lt2"/>
                          </a:solidFill>
                          <a:latin typeface="Oxygen"/>
                          <a:ea typeface="Oxygen"/>
                          <a:cs typeface="Oxygen"/>
                          <a:sym typeface="Oxygen"/>
                        </a:rPr>
                        <a:t>Non-stress inducing color Encoding</a:t>
                      </a:r>
                      <a:endParaRPr sz="1600" dirty="0">
                        <a:solidFill>
                          <a:schemeClr val="lt2"/>
                        </a:solidFill>
                        <a:latin typeface="Oxygen"/>
                        <a:ea typeface="Oxygen"/>
                        <a:cs typeface="Oxygen"/>
                        <a:sym typeface="Oxygen"/>
                      </a:endParaRPr>
                    </a:p>
                  </a:txBody>
                  <a:tcPr marL="91425" marR="91425" marT="91425" marB="91425">
                    <a:lnL w="19050" cap="flat" cmpd="sng">
                      <a:solidFill>
                        <a:schemeClr val="lt2"/>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547300">
                <a:tc>
                  <a:txBody>
                    <a:bodyPr/>
                    <a:lstStyle/>
                    <a:p>
                      <a:pPr marL="0" lvl="0" indent="0" algn="ctr" rtl="0">
                        <a:spcBef>
                          <a:spcPts val="0"/>
                        </a:spcBef>
                        <a:spcAft>
                          <a:spcPts val="0"/>
                        </a:spcAft>
                        <a:buNone/>
                      </a:pPr>
                      <a:r>
                        <a:rPr lang="en" sz="2300" b="1" dirty="0">
                          <a:solidFill>
                            <a:schemeClr val="dk1"/>
                          </a:solidFill>
                          <a:latin typeface="Poiret One"/>
                          <a:ea typeface="Poiret One"/>
                          <a:cs typeface="Poiret One"/>
                          <a:sym typeface="Poiret One"/>
                        </a:rPr>
                        <a:t>Size</a:t>
                      </a:r>
                      <a:endParaRPr sz="2300" b="1" dirty="0">
                        <a:solidFill>
                          <a:schemeClr val="dk1"/>
                        </a:solidFill>
                        <a:latin typeface="Poiret One"/>
                        <a:ea typeface="Poiret One"/>
                        <a:cs typeface="Poiret One"/>
                        <a:sym typeface="Poiret One"/>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chemeClr val="l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600" dirty="0">
                          <a:solidFill>
                            <a:schemeClr val="lt2"/>
                          </a:solidFill>
                          <a:latin typeface="Oxygen"/>
                          <a:ea typeface="Oxygen"/>
                          <a:cs typeface="Oxygen"/>
                          <a:sym typeface="Oxygen"/>
                        </a:rPr>
                        <a:t>Pain Scale</a:t>
                      </a:r>
                      <a:endParaRPr sz="1600" dirty="0">
                        <a:solidFill>
                          <a:schemeClr val="lt2"/>
                        </a:solidFill>
                        <a:latin typeface="Oxygen"/>
                        <a:ea typeface="Oxygen"/>
                        <a:cs typeface="Oxygen"/>
                        <a:sym typeface="Oxygen"/>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lt2"/>
                          </a:solidFill>
                          <a:latin typeface="Oxygen"/>
                          <a:ea typeface="Oxygen"/>
                          <a:cs typeface="Oxygen"/>
                          <a:sym typeface="Oxygen"/>
                        </a:rPr>
                        <a:t>How urgent?</a:t>
                      </a:r>
                      <a:endParaRPr sz="1600" dirty="0">
                        <a:solidFill>
                          <a:schemeClr val="lt2"/>
                        </a:solidFill>
                        <a:latin typeface="Oxygen"/>
                        <a:ea typeface="Oxygen"/>
                        <a:cs typeface="Oxygen"/>
                        <a:sym typeface="Oxygen"/>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lt2"/>
                          </a:solidFill>
                          <a:latin typeface="Oxygen"/>
                          <a:ea typeface="Oxygen"/>
                          <a:cs typeface="Oxygen"/>
                          <a:sym typeface="Oxygen"/>
                        </a:rPr>
                        <a:t>Visualizing time in space</a:t>
                      </a:r>
                      <a:endParaRPr sz="1600" dirty="0">
                        <a:solidFill>
                          <a:schemeClr val="lt2"/>
                        </a:solidFill>
                        <a:latin typeface="Oxygen"/>
                        <a:ea typeface="Oxygen"/>
                        <a:cs typeface="Oxygen"/>
                        <a:sym typeface="Oxygen"/>
                      </a:endParaRPr>
                    </a:p>
                  </a:txBody>
                  <a:tcPr marL="91425" marR="91425" marT="91425" marB="91425">
                    <a:lnL w="19050" cap="flat" cmpd="sng">
                      <a:solidFill>
                        <a:schemeClr val="lt2"/>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547300">
                <a:tc>
                  <a:txBody>
                    <a:bodyPr/>
                    <a:lstStyle/>
                    <a:p>
                      <a:pPr marL="0" lvl="0" indent="0" algn="ctr" rtl="0">
                        <a:spcBef>
                          <a:spcPts val="0"/>
                        </a:spcBef>
                        <a:spcAft>
                          <a:spcPts val="0"/>
                        </a:spcAft>
                        <a:buNone/>
                      </a:pPr>
                      <a:r>
                        <a:rPr lang="en" sz="2300" b="1" dirty="0">
                          <a:solidFill>
                            <a:schemeClr val="dk1"/>
                          </a:solidFill>
                          <a:latin typeface="Poiret One"/>
                          <a:ea typeface="Poiret One"/>
                          <a:cs typeface="Poiret One"/>
                          <a:sym typeface="Poiret One"/>
                        </a:rPr>
                        <a:t>Position</a:t>
                      </a:r>
                      <a:endParaRPr sz="2300" b="1" dirty="0">
                        <a:solidFill>
                          <a:schemeClr val="dk1"/>
                        </a:solidFill>
                        <a:latin typeface="Poiret One"/>
                        <a:ea typeface="Poiret One"/>
                        <a:cs typeface="Poiret One"/>
                        <a:sym typeface="Poiret One"/>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chemeClr val="l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lt2"/>
                          </a:solidFill>
                          <a:latin typeface="Oxygen"/>
                          <a:ea typeface="Oxygen"/>
                          <a:cs typeface="Oxygen"/>
                          <a:sym typeface="Oxygen"/>
                        </a:rPr>
                        <a:t>Relative importance</a:t>
                      </a:r>
                      <a:endParaRPr sz="1600" dirty="0">
                        <a:solidFill>
                          <a:schemeClr val="lt2"/>
                        </a:solidFill>
                        <a:latin typeface="Oxygen"/>
                        <a:ea typeface="Oxygen"/>
                        <a:cs typeface="Oxygen"/>
                        <a:sym typeface="Oxygen"/>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lt2"/>
                          </a:solidFill>
                          <a:latin typeface="Oxygen"/>
                          <a:ea typeface="Oxygen"/>
                          <a:cs typeface="Oxygen"/>
                          <a:sym typeface="Oxygen"/>
                        </a:rPr>
                        <a:t>When its due?</a:t>
                      </a:r>
                      <a:endParaRPr sz="1600" dirty="0">
                        <a:solidFill>
                          <a:schemeClr val="lt2"/>
                        </a:solidFill>
                        <a:latin typeface="Oxygen"/>
                        <a:ea typeface="Oxygen"/>
                        <a:cs typeface="Oxygen"/>
                        <a:sym typeface="Oxygen"/>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lt2"/>
                          </a:solidFill>
                          <a:latin typeface="Oxygen"/>
                          <a:ea typeface="Oxygen"/>
                          <a:cs typeface="Oxygen"/>
                          <a:sym typeface="Oxygen"/>
                        </a:rPr>
                        <a:t>Priority by gravitation</a:t>
                      </a:r>
                      <a:endParaRPr sz="1600" dirty="0">
                        <a:solidFill>
                          <a:schemeClr val="lt2"/>
                        </a:solidFill>
                        <a:latin typeface="Oxygen"/>
                        <a:ea typeface="Oxygen"/>
                        <a:cs typeface="Oxygen"/>
                        <a:sym typeface="Oxygen"/>
                      </a:endParaRPr>
                    </a:p>
                  </a:txBody>
                  <a:tcPr marL="91425" marR="91425" marT="91425" marB="91425">
                    <a:lnL w="19050" cap="flat" cmpd="sng">
                      <a:solidFill>
                        <a:schemeClr val="lt2"/>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Minimalist Aesthetic Slideshow by Slidesgo">
  <a:themeElements>
    <a:clrScheme name="Simple Light">
      <a:dk1>
        <a:srgbClr val="6D5B57"/>
      </a:dk1>
      <a:lt1>
        <a:srgbClr val="F2E1D8"/>
      </a:lt1>
      <a:dk2>
        <a:srgbClr val="595959"/>
      </a:dk2>
      <a:lt2>
        <a:srgbClr val="B08980"/>
      </a:lt2>
      <a:accent1>
        <a:srgbClr val="6D5B57"/>
      </a:accent1>
      <a:accent2>
        <a:srgbClr val="F2E1D8"/>
      </a:accent2>
      <a:accent3>
        <a:srgbClr val="595959"/>
      </a:accent3>
      <a:accent4>
        <a:srgbClr val="B08980"/>
      </a:accent4>
      <a:accent5>
        <a:srgbClr val="F2E1D8"/>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TotalTime>
  <Words>568</Words>
  <Application>Microsoft Macintosh PowerPoint</Application>
  <PresentationFormat>On-screen Show (16:9)</PresentationFormat>
  <Paragraphs>89</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Oxygen</vt:lpstr>
      <vt:lpstr>Arial</vt:lpstr>
      <vt:lpstr>Maven Pro</vt:lpstr>
      <vt:lpstr>Bebas Neue</vt:lpstr>
      <vt:lpstr>Poiret One</vt:lpstr>
      <vt:lpstr>Anaheim</vt:lpstr>
      <vt:lpstr>Oxygen Light</vt:lpstr>
      <vt:lpstr>Minimalist Aesthetic Slideshow by Slidesgo</vt:lpstr>
      <vt:lpstr> Mind-Balloons</vt:lpstr>
      <vt:lpstr>WHAT IS ADHD? [Attention Deficit/Hyperactivity Disorder]</vt:lpstr>
      <vt:lpstr>What is an Executive function?</vt:lpstr>
      <vt:lpstr>—Margaret Weiss, MD</vt:lpstr>
      <vt:lpstr>Isn’t that a kids thing?</vt:lpstr>
      <vt:lpstr>Learning Goals</vt:lpstr>
      <vt:lpstr>Executive Function my design wants to concentrate on</vt:lpstr>
      <vt:lpstr>Building on top of previous work [Evidence is still to be collected]</vt:lpstr>
      <vt:lpstr>Specific Design Strategy</vt:lpstr>
      <vt:lpstr>Designing all features in a single, uninterrupted and decluttered space</vt:lpstr>
      <vt:lpstr>Demo</vt:lpstr>
      <vt:lpstr>How would you use this platform?</vt:lpstr>
      <vt:lpstr>How would you use this platform? (II) </vt:lpstr>
      <vt:lpstr>Next Step</vt:lpstr>
      <vt:lpstr>Mind Balloons is an educational methodology  (I haven’t forget that, I know)</vt:lpstr>
      <vt:lpstr>Other functionalities I would like to include</vt:lpstr>
      <vt:lpstr>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Mind-Balloons</dc:title>
  <cp:lastModifiedBy>Microsoft Office User</cp:lastModifiedBy>
  <cp:revision>16</cp:revision>
  <dcterms:modified xsi:type="dcterms:W3CDTF">2021-04-21T13:34:49Z</dcterms:modified>
</cp:coreProperties>
</file>