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36E2B-A27A-8851-199F-1EFD4827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B2F426-C4FB-058D-132D-57F67C88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E923B-79F9-2376-27DD-93274DF5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44B3B-68AC-B788-1FB6-485B9E6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1E855-87FE-47F2-9A72-B53ABFD6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7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83B14-E34A-66F7-6ED5-F0E63592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20B494-DE84-ACE1-D0F5-6D7E611F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D33EF6-86C3-7135-52E9-B986D0F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6439A1-E5DC-BF1E-48D2-5EC12888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C3B9C-30DD-028C-36C1-8FC04C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34D80E-DE03-4356-7615-748063EE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B5B37-95E7-BCA7-76B3-C317B8A3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739C7-47B6-4436-A69B-A473804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A66AF-884A-D07D-B320-459771F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8505D7-B941-C3DA-BFAF-F2A2764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03662-9980-E94F-5323-23CDAAB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F0BEE-8CA9-F223-EC03-9038A86F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ADA38-7ADA-DE21-F11B-CE81BB9E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62262-4212-D167-97D5-F8C4B9A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0BD31-148F-45EC-05FF-D81F3CC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0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F7DD-E234-8A39-11AA-79029B9B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1DA77-282D-28C8-DD6C-EFFDD75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91AB41-56A6-F134-1F31-39D8050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D99D0-B586-5AC9-A8D2-6567B763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8AB40-A39D-16BA-0144-7C76C067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73ACB-86BF-2E11-B9E2-5CE8365C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268BC-B4F2-8267-42D7-1D7728C2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95C874-A37B-12E1-D881-9C4D8E09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D6C-2CBB-7F5D-5311-0E1514A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54C103-9A27-C97E-029D-835D2C1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AD63C8-2C0D-E8F7-ADF5-4D2D22AA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1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CF34A-8B34-ED13-5AF4-D1E3964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6477FA-32E0-F3B2-ABDB-8848BE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BECF5D-468B-4564-0B69-3195A1569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E3F87B-535D-D657-C11E-8EC862A1C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BC94E-82CD-548F-53CE-CB916D85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7E6FEC-3719-5B73-E6BA-3F242179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0F8E72-0116-8A84-6B9C-2665A66A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6BE5D6-EA25-74D0-B7FA-D5DCD2BC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5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2B0B3-A2EA-1950-83EC-0D94A3B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F0DB02-EBD9-EA8B-496B-C769FD74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6DE9B3-6CBB-7B01-13CD-67A5856D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6BECB2-8CF7-026D-F99F-EB8146B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4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8997A-7E1F-E168-428F-D0AB8D9F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362BCD-145F-B894-F4B7-880CC69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D5397D-66F8-5BE7-9771-97494261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3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71D50-905D-F9F1-EA11-B847751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95ECB-10A2-7386-4564-64377EAC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2ABE39-9CF7-5209-5235-7210F802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82AF0-0F54-F908-BC87-8EF8C5CF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BBC6D-60C6-4047-7334-4D76E198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F22E76-F867-B550-7A2A-B25E97F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F1947-8872-4998-3327-18DF15B3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61B95A-429D-9252-E7B1-FE98AF01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CBB1E7-B616-C612-3E05-64B73F68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C49FBF-0EFE-9E0B-8A00-5800AE7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FBE3C4-E9AA-CF98-2605-C6FFE9D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FB6EA6-7A36-C0FB-B0B4-3245F0D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1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17B0BD-7631-310C-F498-3B6582E7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7C4011-88FF-092F-F037-F31730C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38F94C-1151-7DFA-2B57-4312FDCA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0E55-3BEA-42F1-99E8-015DB71398F5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9CB51-C787-4E65-4941-0A9CE66F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551AA-BB3A-AE5D-EF95-7186045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0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Deep Neural Network: The 3 Popular Types (MLP, CNN and RNN) - viso.ai">
            <a:extLst>
              <a:ext uri="{FF2B5EF4-FFF2-40B4-BE49-F238E27FC236}">
                <a16:creationId xmlns:a16="http://schemas.microsoft.com/office/drawing/2014/main" id="{CF75FE17-543C-74BE-4A30-89DD5D9FD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AB4B9-DF8B-8C5D-027D-27C244D45DC3}"/>
              </a:ext>
            </a:extLst>
          </p:cNvPr>
          <p:cNvSpPr txBox="1">
            <a:spLocks/>
          </p:cNvSpPr>
          <p:nvPr/>
        </p:nvSpPr>
        <p:spPr>
          <a:xfrm>
            <a:off x="838199" y="55719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name:  Next-Day Stock Price Forecast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7714B1-6541-0607-F51C-03C3764C4759}"/>
              </a:ext>
            </a:extLst>
          </p:cNvPr>
          <p:cNvSpPr txBox="1"/>
          <p:nvPr/>
        </p:nvSpPr>
        <p:spPr>
          <a:xfrm>
            <a:off x="838199" y="2365237"/>
            <a:ext cx="4237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Subject: Deep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A72E63-F93D-B3B2-BEA4-74057E24D688}"/>
              </a:ext>
            </a:extLst>
          </p:cNvPr>
          <p:cNvSpPr txBox="1"/>
          <p:nvPr/>
        </p:nvSpPr>
        <p:spPr>
          <a:xfrm>
            <a:off x="838199" y="3756163"/>
            <a:ext cx="1092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Project Link: https://github.com/paolosilv/deep-learning2023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7915CD-33EC-488E-0BC6-2442940929A7}"/>
              </a:ext>
            </a:extLst>
          </p:cNvPr>
          <p:cNvSpPr txBox="1"/>
          <p:nvPr/>
        </p:nvSpPr>
        <p:spPr>
          <a:xfrm>
            <a:off x="838199" y="5473123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Student: Paolo Silvestri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6EE9F1-6CD2-E6C5-2815-431C09DDB023}"/>
              </a:ext>
            </a:extLst>
          </p:cNvPr>
          <p:cNvSpPr txBox="1"/>
          <p:nvPr/>
        </p:nvSpPr>
        <p:spPr>
          <a:xfrm>
            <a:off x="838199" y="5999982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 ID: 521343</a:t>
            </a:r>
          </a:p>
        </p:txBody>
      </p:sp>
    </p:spTree>
    <p:extLst>
      <p:ext uri="{BB962C8B-B14F-4D97-AF65-F5344CB8AC3E}">
        <p14:creationId xmlns:p14="http://schemas.microsoft.com/office/powerpoint/2010/main" val="4153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3341367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MSE -&gt; 10.7306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622531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Buy or Sell Accuracy -&gt; 55.32%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E4D9E5-51A4-7654-F7A8-3EC26601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3" y="1509340"/>
            <a:ext cx="5915103" cy="16375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E91357-6F00-F14E-1C43-84F31748E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73" y="4369102"/>
            <a:ext cx="398200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531FB98-EBBA-3453-BD60-AFD4D258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75" y="72586"/>
            <a:ext cx="9217949" cy="346677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E91AC5C-CBCB-512C-A897-51C604B6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974" y="3569606"/>
            <a:ext cx="9217949" cy="32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6098" y="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D320C8-6E69-FFBE-8D82-E4EAC048C356}"/>
              </a:ext>
            </a:extLst>
          </p:cNvPr>
          <p:cNvSpPr txBox="1">
            <a:spLocks/>
          </p:cNvSpPr>
          <p:nvPr/>
        </p:nvSpPr>
        <p:spPr>
          <a:xfrm>
            <a:off x="1025767" y="389441"/>
            <a:ext cx="8288217" cy="1152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Next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Day Prediction -&gt; 2023-09-22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C70E886-CD3A-1385-17F0-62C7A152499D}"/>
              </a:ext>
            </a:extLst>
          </p:cNvPr>
          <p:cNvSpPr txBox="1">
            <a:spLocks/>
          </p:cNvSpPr>
          <p:nvPr/>
        </p:nvSpPr>
        <p:spPr>
          <a:xfrm>
            <a:off x="1022718" y="1541584"/>
            <a:ext cx="7942386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Buy or Sell for tomorrow?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027B39-C245-547C-1354-1F9AEB4F8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"/>
          <a:stretch/>
        </p:blipFill>
        <p:spPr>
          <a:xfrm>
            <a:off x="827587" y="2570204"/>
            <a:ext cx="10524630" cy="39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85F333-10EC-99DD-D0DB-F77901655AAA}"/>
              </a:ext>
            </a:extLst>
          </p:cNvPr>
          <p:cNvSpPr txBox="1">
            <a:spLocks/>
          </p:cNvSpPr>
          <p:nvPr/>
        </p:nvSpPr>
        <p:spPr>
          <a:xfrm>
            <a:off x="3704492" y="2623037"/>
            <a:ext cx="4783016" cy="161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b="1" dirty="0">
                <a:solidFill>
                  <a:srgbClr val="FFFFFF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85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54E3507-AC83-7F44-FE24-1FBAC8F1B357}"/>
              </a:ext>
            </a:extLst>
          </p:cNvPr>
          <p:cNvSpPr txBox="1">
            <a:spLocks/>
          </p:cNvSpPr>
          <p:nvPr/>
        </p:nvSpPr>
        <p:spPr>
          <a:xfrm>
            <a:off x="836675" y="84311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32311-7A53-A05D-2DD0-FDE8A5B28677}"/>
              </a:ext>
            </a:extLst>
          </p:cNvPr>
          <p:cNvSpPr txBox="1"/>
          <p:nvPr/>
        </p:nvSpPr>
        <p:spPr>
          <a:xfrm>
            <a:off x="838199" y="3167989"/>
            <a:ext cx="90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Next day stock closing price (short-term prediction)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09058-AFA1-E14E-F355-24C185DF0090}"/>
              </a:ext>
            </a:extLst>
          </p:cNvPr>
          <p:cNvSpPr txBox="1"/>
          <p:nvPr/>
        </p:nvSpPr>
        <p:spPr>
          <a:xfrm>
            <a:off x="838199" y="5012994"/>
            <a:ext cx="819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Should I buy or sell for tomorrow?</a:t>
            </a:r>
            <a:endParaRPr lang="it-IT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53AA9-F952-5293-DC87-0EE88D4F3F9B}"/>
              </a:ext>
            </a:extLst>
          </p:cNvPr>
          <p:cNvSpPr txBox="1"/>
          <p:nvPr/>
        </p:nvSpPr>
        <p:spPr>
          <a:xfrm>
            <a:off x="1025768" y="1575199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Stock Symbol: AAPL -&gt; APPLE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907800-ED68-BD80-823B-84DB0FDC5961}"/>
              </a:ext>
            </a:extLst>
          </p:cNvPr>
          <p:cNvSpPr txBox="1"/>
          <p:nvPr/>
        </p:nvSpPr>
        <p:spPr>
          <a:xfrm>
            <a:off x="1025768" y="2178937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Provider: Yahoo Finance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1114B-A913-6F7E-E296-DFCD50F92377}"/>
              </a:ext>
            </a:extLst>
          </p:cNvPr>
          <p:cNvSpPr txBox="1"/>
          <p:nvPr/>
        </p:nvSpPr>
        <p:spPr>
          <a:xfrm>
            <a:off x="1025768" y="278267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Data Period: 2010-01-01 -&gt; 2023-09-21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0081A8E-B9C8-8F2D-0195-821370110B8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1377463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BC0E9F-A647-6C44-9745-A3B92968A3D2}"/>
              </a:ext>
            </a:extLst>
          </p:cNvPr>
          <p:cNvSpPr txBox="1"/>
          <p:nvPr/>
        </p:nvSpPr>
        <p:spPr>
          <a:xfrm>
            <a:off x="1025768" y="356301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Primary Data Structure: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BC8C61-0872-4A7D-00FF-ABEA599D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9" y="4024680"/>
            <a:ext cx="4286689" cy="27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FEACEC-8519-A3DD-19A9-E62663D26E88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 Pre-Processing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3338DE-9763-F1E7-CC38-FBC39E6C3D4D}"/>
              </a:ext>
            </a:extLst>
          </p:cNvPr>
          <p:cNvSpPr txBox="1"/>
          <p:nvPr/>
        </p:nvSpPr>
        <p:spPr>
          <a:xfrm>
            <a:off x="1025768" y="2311309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Features: «Close», «Volume», «RSI»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82049-FB97-077F-1351-795E973B8641}"/>
              </a:ext>
            </a:extLst>
          </p:cNvPr>
          <p:cNvSpPr txBox="1"/>
          <p:nvPr/>
        </p:nvSpPr>
        <p:spPr>
          <a:xfrm>
            <a:off x="1025768" y="3558946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Data scaling -&gt; MinMaxScaler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BC345B-2EB0-6F4C-8BB0-384B3419092F}"/>
              </a:ext>
            </a:extLst>
          </p:cNvPr>
          <p:cNvSpPr txBox="1"/>
          <p:nvPr/>
        </p:nvSpPr>
        <p:spPr>
          <a:xfrm>
            <a:off x="1025768" y="4806583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Training sequence -&gt; 5 days</a:t>
            </a:r>
          </a:p>
        </p:txBody>
      </p:sp>
    </p:spTree>
    <p:extLst>
      <p:ext uri="{BB962C8B-B14F-4D97-AF65-F5344CB8AC3E}">
        <p14:creationId xmlns:p14="http://schemas.microsoft.com/office/powerpoint/2010/main" val="258790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Data Splitting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144715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Train size -&gt; 85% -&gt; 2930 rows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366088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Test size -&gt; 15% -&gt; 518 rows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177053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Batch size -&gt; 64</a:t>
            </a:r>
          </a:p>
        </p:txBody>
      </p:sp>
    </p:spTree>
    <p:extLst>
      <p:ext uri="{BB962C8B-B14F-4D97-AF65-F5344CB8AC3E}">
        <p14:creationId xmlns:p14="http://schemas.microsoft.com/office/powerpoint/2010/main" val="13750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Model Structure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7" y="1725864"/>
            <a:ext cx="871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LSTM -&gt; 2 Layers | 64 Hidden Size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E5408B-93B1-979E-43A5-4B85FEC60556}"/>
              </a:ext>
            </a:extLst>
          </p:cNvPr>
          <p:cNvSpPr txBox="1"/>
          <p:nvPr/>
        </p:nvSpPr>
        <p:spPr>
          <a:xfrm>
            <a:off x="1025766" y="2743572"/>
            <a:ext cx="78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Fully Connected -&gt; 1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7C444C-464D-690F-0EB4-73BBFA7B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63" y="3684498"/>
            <a:ext cx="679227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0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Loss and Optimizer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540323"/>
            <a:ext cx="902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Loss Metric -&gt; MSE (Mean Squared Error)</a:t>
            </a:r>
          </a:p>
          <a:p>
            <a:r>
              <a:rPr lang="pt-BR" sz="4000" b="1" dirty="0">
                <a:solidFill>
                  <a:schemeClr val="bg1"/>
                </a:solidFill>
              </a:rPr>
              <a:t>= (1/n) * Σ(yᵢ - ŷᵢ)²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5006937"/>
            <a:ext cx="1103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Optimizer -&gt; ADAM (Adaptive Moment Estimation)</a:t>
            </a:r>
          </a:p>
        </p:txBody>
      </p:sp>
    </p:spTree>
    <p:extLst>
      <p:ext uri="{BB962C8B-B14F-4D97-AF65-F5344CB8AC3E}">
        <p14:creationId xmlns:p14="http://schemas.microsoft.com/office/powerpoint/2010/main" val="4119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172586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Epochs -&gt; 150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2664920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Learning Rate -&gt; 0.001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6CF4EF2-C882-0EEA-A73E-EAE09B3F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22" y="95507"/>
            <a:ext cx="4100384" cy="28741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5F4D34D-ABE6-7FF5-F31E-163D569D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646" y="3040055"/>
            <a:ext cx="1766707" cy="371938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F68385-43E1-A801-5AEC-D2DF50BA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89" y="3457116"/>
            <a:ext cx="7636776" cy="32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50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214184"/>
            <a:ext cx="10367162" cy="112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Different approaches, average results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3685" y="3158820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1) Features: «Close» | MSE: 12.244 | Accuracy: 51.14%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FC6559-CB9E-29E0-E6EA-9DAF7CF32B08}"/>
              </a:ext>
            </a:extLst>
          </p:cNvPr>
          <p:cNvSpPr txBox="1"/>
          <p:nvPr/>
        </p:nvSpPr>
        <p:spPr>
          <a:xfrm>
            <a:off x="114973" y="3987963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2) Features: «Close», «Volume», «RSI» | MSE: 11.764 | Accuracy: 54.66% -&gt; the best 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1FFA24-3DEB-121C-1127-3EC7D9C09C0E}"/>
              </a:ext>
            </a:extLst>
          </p:cNvPr>
          <p:cNvSpPr txBox="1"/>
          <p:nvPr/>
        </p:nvSpPr>
        <p:spPr>
          <a:xfrm>
            <a:off x="103685" y="4817106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3) Features: «Close», «Volume», «RSI», «MACD» | MSE: 18.338 | Accuracy: 52.53%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72F282-3932-7456-C5EB-1DA4B52EE004}"/>
              </a:ext>
            </a:extLst>
          </p:cNvPr>
          <p:cNvSpPr txBox="1"/>
          <p:nvPr/>
        </p:nvSpPr>
        <p:spPr>
          <a:xfrm>
            <a:off x="103685" y="5546221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4) Features: «Close», «Volume», «RSI», «MACD», «ATR» | MSE: 20.048 | Accuracy: 51.32%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66DF2-F291-FB6C-A893-8FEE17D715E6}"/>
              </a:ext>
            </a:extLst>
          </p:cNvPr>
          <p:cNvSpPr txBox="1"/>
          <p:nvPr/>
        </p:nvSpPr>
        <p:spPr>
          <a:xfrm>
            <a:off x="103685" y="1744099"/>
            <a:ext cx="1195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Epochs: 150, seq_length : 5 days, lr = 0.001, </a:t>
            </a:r>
            <a:r>
              <a:rPr lang="en-US" sz="2400" b="1" dirty="0">
                <a:solidFill>
                  <a:schemeClr val="bg1"/>
                </a:solidFill>
              </a:rPr>
              <a:t>LSTM layers = 2, LSTM hidden size = 64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92EB4B-64FD-02DD-0B39-217F1EE362B9}"/>
              </a:ext>
            </a:extLst>
          </p:cNvPr>
          <p:cNvSpPr txBox="1"/>
          <p:nvPr/>
        </p:nvSpPr>
        <p:spPr>
          <a:xfrm>
            <a:off x="114973" y="6275337"/>
            <a:ext cx="1195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5) Features: «Close», «Volume», «RSI», «MACD», «ATR», «50-MA» | MSE: 13.261 | Accuracy: 52.54%</a:t>
            </a:r>
          </a:p>
        </p:txBody>
      </p:sp>
    </p:spTree>
    <p:extLst>
      <p:ext uri="{BB962C8B-B14F-4D97-AF65-F5344CB8AC3E}">
        <p14:creationId xmlns:p14="http://schemas.microsoft.com/office/powerpoint/2010/main" val="2697890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352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silvestri</dc:creator>
  <cp:lastModifiedBy>Paolo Silvestri</cp:lastModifiedBy>
  <cp:revision>100</cp:revision>
  <dcterms:created xsi:type="dcterms:W3CDTF">2023-09-20T17:19:23Z</dcterms:created>
  <dcterms:modified xsi:type="dcterms:W3CDTF">2023-09-26T10:42:27Z</dcterms:modified>
</cp:coreProperties>
</file>