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73" r:id="rId4"/>
    <p:sldId id="264" r:id="rId5"/>
    <p:sldId id="261" r:id="rId6"/>
    <p:sldId id="268" r:id="rId7"/>
    <p:sldId id="267" r:id="rId8"/>
    <p:sldId id="265" r:id="rId9"/>
    <p:sldId id="269" r:id="rId10"/>
    <p:sldId id="271" r:id="rId11"/>
    <p:sldId id="266" r:id="rId12"/>
    <p:sldId id="262" r:id="rId13"/>
    <p:sldId id="276" r:id="rId14"/>
    <p:sldId id="274" r:id="rId15"/>
    <p:sldId id="275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71" autoAdjust="0"/>
  </p:normalViewPr>
  <p:slideViewPr>
    <p:cSldViewPr>
      <p:cViewPr>
        <p:scale>
          <a:sx n="40" d="100"/>
          <a:sy n="40" d="100"/>
        </p:scale>
        <p:origin x="-138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168D6-6911-42B4-B6C3-6D650883852C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A5F9-191D-48F3-87E0-F8490BEA4F4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0174A6-0C7B-471F-8369-A6DD1C0D49C4}" type="datetimeFigureOut">
              <a:rPr lang="it-IT" smtClean="0"/>
              <a:pPr/>
              <a:t>14/01/2013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B665AD-35E5-4A82-9A95-BB09801E1E2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772400" cy="1224136"/>
          </a:xfrm>
        </p:spPr>
        <p:txBody>
          <a:bodyPr>
            <a:normAutofit/>
          </a:bodyPr>
          <a:lstStyle/>
          <a:p>
            <a:r>
              <a:rPr lang="it-IT" dirty="0" smtClean="0"/>
              <a:t>Applicativo implementato su dispositivi </a:t>
            </a:r>
            <a:r>
              <a:rPr lang="it-IT" dirty="0" err="1" smtClean="0"/>
              <a:t>Android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23728" y="5589240"/>
            <a:ext cx="6400800" cy="1752600"/>
          </a:xfrm>
        </p:spPr>
        <p:txBody>
          <a:bodyPr/>
          <a:lstStyle/>
          <a:p>
            <a:r>
              <a:rPr lang="it-IT" dirty="0" smtClean="0"/>
              <a:t>Anno 2012/2013</a:t>
            </a:r>
          </a:p>
          <a:p>
            <a:r>
              <a:rPr lang="it-IT" dirty="0" smtClean="0"/>
              <a:t>Paolo </a:t>
            </a:r>
            <a:r>
              <a:rPr lang="it-IT" dirty="0" err="1" smtClean="0"/>
              <a:t>Stipcich</a:t>
            </a:r>
            <a:r>
              <a:rPr lang="it-IT" dirty="0" smtClean="0"/>
              <a:t> &amp; Mattia </a:t>
            </a:r>
            <a:r>
              <a:rPr lang="it-IT" dirty="0" err="1" smtClean="0"/>
              <a:t>Panattoni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15616" y="146446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u="sng" dirty="0" smtClean="0"/>
              <a:t>Programmazione  su    dispositivi mobili</a:t>
            </a:r>
            <a:endParaRPr lang="it-IT" sz="4000" u="sng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27973" y="344177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smtClean="0"/>
              <a:t>  Contatore di 		chilometri</a:t>
            </a:r>
            <a:endParaRPr lang="it-IT" sz="5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92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IL GIOCO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285985" y="4407495"/>
            <a:ext cx="653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</a:t>
            </a:r>
            <a:r>
              <a:rPr lang="it-IT" sz="2400" dirty="0" smtClean="0"/>
              <a:t>l </a:t>
            </a:r>
            <a:r>
              <a:rPr lang="it-IT" sz="2400" dirty="0"/>
              <a:t>metodo </a:t>
            </a:r>
            <a:r>
              <a:rPr lang="it-IT" sz="2400" dirty="0" err="1" smtClean="0"/>
              <a:t>onLocationChanged</a:t>
            </a:r>
            <a:r>
              <a:rPr lang="it-IT" sz="2400" dirty="0" smtClean="0"/>
              <a:t>() aggiorna la posizione sulla </a:t>
            </a:r>
            <a:r>
              <a:rPr lang="it-IT" sz="2400" dirty="0" smtClean="0"/>
              <a:t>mappa</a:t>
            </a:r>
            <a:r>
              <a:rPr lang="it-IT" sz="2400" smtClean="0"/>
              <a:t>. </a:t>
            </a:r>
            <a:br>
              <a:rPr lang="it-IT" sz="2400" smtClean="0"/>
            </a:br>
            <a:r>
              <a:rPr lang="it-IT" sz="2400" smtClean="0"/>
              <a:t>La </a:t>
            </a:r>
            <a:r>
              <a:rPr lang="it-IT" sz="2400" dirty="0" smtClean="0"/>
              <a:t>distanza viene calcolata attraverso il metodo </a:t>
            </a:r>
            <a:r>
              <a:rPr lang="it-IT" sz="2400" dirty="0" err="1" smtClean="0"/>
              <a:t>distanceTo</a:t>
            </a:r>
            <a:r>
              <a:rPr lang="it-IT" sz="2400" dirty="0" smtClean="0"/>
              <a:t>() tra il punto A (</a:t>
            </a:r>
            <a:r>
              <a:rPr lang="it-IT" sz="2400" dirty="0" err="1" smtClean="0"/>
              <a:t>latA</a:t>
            </a:r>
            <a:r>
              <a:rPr lang="it-IT" sz="2400" dirty="0" smtClean="0"/>
              <a:t>,</a:t>
            </a:r>
            <a:r>
              <a:rPr lang="it-IT" sz="2400" dirty="0" err="1" smtClean="0"/>
              <a:t>longA</a:t>
            </a:r>
            <a:r>
              <a:rPr lang="it-IT" sz="2400" dirty="0" smtClean="0"/>
              <a:t>) e il punto B (</a:t>
            </a:r>
            <a:r>
              <a:rPr lang="it-IT" sz="2400" dirty="0" err="1" smtClean="0"/>
              <a:t>latB</a:t>
            </a:r>
            <a:r>
              <a:rPr lang="it-IT" sz="2400" dirty="0" smtClean="0"/>
              <a:t>,</a:t>
            </a:r>
            <a:r>
              <a:rPr lang="it-IT" sz="2400" dirty="0" err="1" smtClean="0"/>
              <a:t>longB</a:t>
            </a:r>
            <a:r>
              <a:rPr lang="it-IT" sz="2400" dirty="0" smtClean="0"/>
              <a:t>)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 </a:t>
            </a:r>
            <a:endParaRPr lang="it-IT" sz="3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Calcolo del percorso</a:t>
            </a:r>
            <a:endParaRPr lang="it-IT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4872" y="1946895"/>
            <a:ext cx="67056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01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438335" y="369909"/>
            <a:ext cx="63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prstClr val="black"/>
                </a:solidFill>
              </a:rPr>
              <a:t>PROBLEMATICHE</a:t>
            </a:r>
            <a:endParaRPr lang="it-IT" sz="3200" dirty="0">
              <a:solidFill>
                <a:prstClr val="black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714480" y="1500174"/>
            <a:ext cx="73220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2400" dirty="0" smtClean="0">
                <a:solidFill>
                  <a:prstClr val="black"/>
                </a:solidFill>
              </a:rPr>
              <a:t>-In caso l’utente non sia connesso alla rete internet o non sia iscritto al server, non sarà </a:t>
            </a:r>
          </a:p>
          <a:p>
            <a:pPr lvl="1"/>
            <a:r>
              <a:rPr lang="it-IT" sz="2400" dirty="0" smtClean="0">
                <a:solidFill>
                  <a:prstClr val="black"/>
                </a:solidFill>
              </a:rPr>
              <a:t>possibile far partire l’applicazione</a:t>
            </a:r>
          </a:p>
          <a:p>
            <a:pPr lvl="1"/>
            <a:endParaRPr lang="it-IT" sz="2400" dirty="0" smtClean="0">
              <a:solidFill>
                <a:prstClr val="black"/>
              </a:solidFill>
            </a:endParaRPr>
          </a:p>
          <a:p>
            <a:pPr lvl="1"/>
            <a:r>
              <a:rPr lang="it-IT" sz="2400" dirty="0" smtClean="0">
                <a:solidFill>
                  <a:prstClr val="black"/>
                </a:solidFill>
              </a:rPr>
              <a:t>-Se il </a:t>
            </a:r>
            <a:r>
              <a:rPr lang="it-IT" sz="2400" dirty="0" err="1" smtClean="0">
                <a:solidFill>
                  <a:prstClr val="black"/>
                </a:solidFill>
              </a:rPr>
              <a:t>gps</a:t>
            </a:r>
            <a:r>
              <a:rPr lang="it-IT" sz="2400" dirty="0" smtClean="0">
                <a:solidFill>
                  <a:prstClr val="black"/>
                </a:solidFill>
              </a:rPr>
              <a:t> perde il segnale momentaneamente durante il gioco,il percorso verrà calcolato dall’ultimo punto segnalato al nuovo</a:t>
            </a:r>
          </a:p>
          <a:p>
            <a:pPr lvl="1"/>
            <a:endParaRPr lang="it-IT" sz="2400" dirty="0" smtClean="0">
              <a:solidFill>
                <a:prstClr val="black"/>
              </a:solidFill>
            </a:endParaRPr>
          </a:p>
          <a:p>
            <a:pPr lvl="1"/>
            <a:r>
              <a:rPr lang="it-IT" sz="2400" dirty="0" smtClean="0">
                <a:solidFill>
                  <a:prstClr val="black"/>
                </a:solidFill>
              </a:rPr>
              <a:t>-Le operazioni in background vengono gestite da un </a:t>
            </a:r>
            <a:r>
              <a:rPr lang="it-IT" sz="2400" i="1" dirty="0" smtClean="0">
                <a:solidFill>
                  <a:prstClr val="black"/>
                </a:solidFill>
              </a:rPr>
              <a:t>Service</a:t>
            </a:r>
          </a:p>
          <a:p>
            <a:pPr marL="457200" indent="-457200">
              <a:buFontTx/>
              <a:buChar char="-"/>
            </a:pPr>
            <a:endParaRPr lang="it-IT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619672" y="323945"/>
            <a:ext cx="5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prstClr val="black"/>
                </a:solidFill>
              </a:rPr>
              <a:t>COMUNICAZIONE</a:t>
            </a:r>
            <a:endParaRPr lang="it-IT" sz="3200" dirty="0">
              <a:solidFill>
                <a:prstClr val="black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71472" y="1357298"/>
            <a:ext cx="832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La comunicazione tra utenti avviene tramite il server ppl.eln.uniroma2.it con protocollo </a:t>
            </a:r>
            <a:r>
              <a:rPr lang="it-IT" sz="3600" dirty="0" err="1" smtClean="0"/>
              <a:t>Xmpp</a:t>
            </a:r>
            <a:endParaRPr lang="it-IT" sz="3600" dirty="0"/>
          </a:p>
        </p:txBody>
      </p:sp>
      <p:pic>
        <p:nvPicPr>
          <p:cNvPr id="3075" name="Picture 3" descr="C:\Users\Paolo Stip\Desktop\progetto PDM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42948"/>
            <a:ext cx="934885" cy="9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ccia bidirezionale verticale 17"/>
          <p:cNvSpPr/>
          <p:nvPr/>
        </p:nvSpPr>
        <p:spPr>
          <a:xfrm rot="8770605" flipH="1">
            <a:off x="3984396" y="4391278"/>
            <a:ext cx="239286" cy="132864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bidirezionale verticale 20"/>
          <p:cNvSpPr/>
          <p:nvPr/>
        </p:nvSpPr>
        <p:spPr>
          <a:xfrm rot="12829395" flipH="1" flipV="1">
            <a:off x="5999401" y="4485168"/>
            <a:ext cx="239286" cy="132864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6" name="Picture 4" descr="C:\Users\Paolo Stip\Desktop\progetto PDM\Immagin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47382"/>
            <a:ext cx="602010" cy="10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:\Users\Paolo Stip\Desktop\progetto PDM\Immagine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6883" y="3447382"/>
            <a:ext cx="602010" cy="108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/>
          <p:cNvSpPr txBox="1"/>
          <p:nvPr/>
        </p:nvSpPr>
        <p:spPr>
          <a:xfrm>
            <a:off x="4573218" y="6387277"/>
            <a:ext cx="15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920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57224" y="323945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100" dirty="0" smtClean="0">
                <a:solidFill>
                  <a:prstClr val="black"/>
                </a:solidFill>
              </a:rPr>
              <a:t>PROTOCOLLO di COMUNICAZIONE</a:t>
            </a:r>
            <a:endParaRPr lang="it-IT" sz="3100" dirty="0">
              <a:solidFill>
                <a:prstClr val="black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357422" y="2786058"/>
            <a:ext cx="65008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MSG </a:t>
            </a:r>
            <a:r>
              <a:rPr lang="it-IT" sz="2800" dirty="0" smtClean="0">
                <a:sym typeface="Wingdings" pitchFamily="2" charset="2"/>
              </a:rPr>
              <a:t> Messaggio</a:t>
            </a:r>
            <a:endParaRPr lang="it-IT" sz="2800" dirty="0" smtClean="0"/>
          </a:p>
          <a:p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DST  </a:t>
            </a:r>
            <a:r>
              <a:rPr lang="it-IT" sz="2800" dirty="0" smtClean="0">
                <a:sym typeface="Wingdings" pitchFamily="2" charset="2"/>
              </a:rPr>
              <a:t> Fornisce la distanza percorsa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PLY  </a:t>
            </a:r>
            <a:r>
              <a:rPr lang="it-IT" sz="2800" dirty="0" smtClean="0">
                <a:sym typeface="Wingdings" pitchFamily="2" charset="2"/>
              </a:rPr>
              <a:t> Parte il gioco con il Service</a:t>
            </a: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POS </a:t>
            </a:r>
            <a:r>
              <a:rPr lang="it-IT" sz="2800" dirty="0" smtClean="0">
                <a:sym typeface="Wingdings" pitchFamily="2" charset="2"/>
              </a:rPr>
              <a:t> Invia la posizione dell’amico</a:t>
            </a:r>
            <a:endParaRPr lang="it-IT" sz="2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928662" y="1571612"/>
            <a:ext cx="7500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Il protocollo di messaggistica è gestito da un </a:t>
            </a:r>
            <a:r>
              <a:rPr lang="it-IT" sz="2400" dirty="0" err="1" smtClean="0"/>
              <a:t>handler</a:t>
            </a:r>
            <a:r>
              <a:rPr lang="it-IT" sz="2400" dirty="0" smtClean="0"/>
              <a:t> che in base al TAG esegue un’operazione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9920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5720" y="1785926"/>
            <a:ext cx="257176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dirty="0" err="1" smtClean="0"/>
              <a:t>Maps</a:t>
            </a:r>
            <a:endParaRPr lang="it-IT" sz="2800" dirty="0"/>
          </a:p>
        </p:txBody>
      </p:sp>
      <p:sp>
        <p:nvSpPr>
          <p:cNvPr id="5" name="Rettangolo 4"/>
          <p:cNvSpPr/>
          <p:nvPr/>
        </p:nvSpPr>
        <p:spPr>
          <a:xfrm>
            <a:off x="285720" y="2357430"/>
            <a:ext cx="2571768" cy="3214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tx1"/>
                </a:solidFill>
              </a:rPr>
              <a:t>showmessage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saveState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saveSteteFriend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sendMsg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getRound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onCreateOptionMenu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onOptionsItemSelected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onPause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onResume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sendMsg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ttangolo 7"/>
          <p:cNvSpPr/>
          <p:nvPr/>
        </p:nvSpPr>
        <p:spPr>
          <a:xfrm>
            <a:off x="3214678" y="1500174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 smtClean="0"/>
              <a:t>FriendLocationOverlay</a:t>
            </a:r>
            <a:endParaRPr lang="it-IT" sz="1600" dirty="0" smtClean="0"/>
          </a:p>
        </p:txBody>
      </p:sp>
      <p:sp>
        <p:nvSpPr>
          <p:cNvPr id="9" name="Rettangolo 8"/>
          <p:cNvSpPr/>
          <p:nvPr/>
        </p:nvSpPr>
        <p:spPr>
          <a:xfrm>
            <a:off x="3214678" y="2071678"/>
            <a:ext cx="2643206" cy="23574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</a:rPr>
              <a:t>FriendLocationOverlay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getmChronometer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setmChronometer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addOverlay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size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createItem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onTap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ttangolo 9"/>
          <p:cNvSpPr/>
          <p:nvPr/>
        </p:nvSpPr>
        <p:spPr>
          <a:xfrm>
            <a:off x="6357950" y="4572008"/>
            <a:ext cx="257176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b="1" dirty="0" err="1" smtClean="0"/>
              <a:t>MyCount</a:t>
            </a:r>
            <a:endParaRPr lang="it-IT" sz="2800" dirty="0" smtClean="0"/>
          </a:p>
        </p:txBody>
      </p:sp>
      <p:sp>
        <p:nvSpPr>
          <p:cNvPr id="11" name="Rettangolo 10"/>
          <p:cNvSpPr/>
          <p:nvPr/>
        </p:nvSpPr>
        <p:spPr>
          <a:xfrm>
            <a:off x="6357950" y="5143512"/>
            <a:ext cx="2571768" cy="9286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</a:rPr>
              <a:t>MyCount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onFinish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onTick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3286116" y="5143512"/>
            <a:ext cx="257176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b="1" dirty="0" err="1"/>
              <a:t>ContaChilometriActivity</a:t>
            </a:r>
            <a:endParaRPr lang="it-IT" sz="1600" dirty="0"/>
          </a:p>
        </p:txBody>
      </p:sp>
      <p:sp>
        <p:nvSpPr>
          <p:cNvPr id="13" name="Rettangolo 12"/>
          <p:cNvSpPr/>
          <p:nvPr/>
        </p:nvSpPr>
        <p:spPr>
          <a:xfrm>
            <a:off x="3286116" y="5715016"/>
            <a:ext cx="2571768" cy="5000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chemeClr val="tx1"/>
                </a:solidFill>
              </a:rPr>
              <a:t>onCreate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357950" y="1571636"/>
            <a:ext cx="257176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800" b="1" dirty="0" err="1" smtClean="0"/>
              <a:t>MyService</a:t>
            </a:r>
            <a:endParaRPr lang="it-IT" sz="2800" dirty="0"/>
          </a:p>
        </p:txBody>
      </p:sp>
      <p:sp>
        <p:nvSpPr>
          <p:cNvPr id="15" name="Rettangolo 14"/>
          <p:cNvSpPr/>
          <p:nvPr/>
        </p:nvSpPr>
        <p:spPr>
          <a:xfrm>
            <a:off x="6357950" y="2143140"/>
            <a:ext cx="2571768" cy="1714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tx1"/>
                </a:solidFill>
              </a:rPr>
              <a:t>onBind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onCreate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onStart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onDestroy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showMessaggio</a:t>
            </a:r>
            <a:r>
              <a:rPr lang="it-IT" dirty="0">
                <a:solidFill>
                  <a:schemeClr val="tx1"/>
                </a:solidFill>
              </a:rPr>
              <a:t>()</a:t>
            </a:r>
          </a:p>
          <a:p>
            <a:r>
              <a:rPr lang="it-IT" dirty="0" err="1">
                <a:solidFill>
                  <a:schemeClr val="tx1"/>
                </a:solidFill>
              </a:rPr>
              <a:t>sendNotification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619672" y="323945"/>
            <a:ext cx="5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prstClr val="black"/>
                </a:solidFill>
              </a:rPr>
              <a:t>CLASSI</a:t>
            </a:r>
            <a:endParaRPr lang="it-IT" sz="3200" dirty="0">
              <a:solidFill>
                <a:prstClr val="black"/>
              </a:solidFill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000364" y="1785926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MAP</a:t>
            </a:r>
          </a:p>
          <a:p>
            <a:pPr algn="ctr"/>
            <a:r>
              <a:rPr lang="it-IT" sz="1300" dirty="0" smtClean="0"/>
              <a:t>“senza amico”</a:t>
            </a:r>
            <a:endParaRPr lang="it-IT" sz="1300" dirty="0"/>
          </a:p>
        </p:txBody>
      </p:sp>
      <p:sp>
        <p:nvSpPr>
          <p:cNvPr id="5" name="Rettangolo 4"/>
          <p:cNvSpPr/>
          <p:nvPr/>
        </p:nvSpPr>
        <p:spPr>
          <a:xfrm>
            <a:off x="500034" y="1785926"/>
            <a:ext cx="12954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Conta</a:t>
            </a:r>
          </a:p>
          <a:p>
            <a:pPr algn="ctr"/>
            <a:r>
              <a:rPr lang="it-IT" dirty="0" smtClean="0"/>
              <a:t>Chilometri</a:t>
            </a:r>
            <a:endParaRPr lang="it-IT" dirty="0"/>
          </a:p>
        </p:txBody>
      </p:sp>
      <p:cxnSp>
        <p:nvCxnSpPr>
          <p:cNvPr id="7" name="Forma 6"/>
          <p:cNvCxnSpPr>
            <a:stCxn id="5" idx="0"/>
            <a:endCxn id="5" idx="1"/>
          </p:cNvCxnSpPr>
          <p:nvPr/>
        </p:nvCxnSpPr>
        <p:spPr>
          <a:xfrm rot="16200000" flipH="1" flipV="1">
            <a:off x="663150" y="1622809"/>
            <a:ext cx="321471" cy="647704"/>
          </a:xfrm>
          <a:prstGeom prst="curvedConnector4">
            <a:avLst>
              <a:gd name="adj1" fmla="val -71111"/>
              <a:gd name="adj2" fmla="val 1352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3"/>
            <a:endCxn id="4" idx="1"/>
          </p:cNvCxnSpPr>
          <p:nvPr/>
        </p:nvCxnSpPr>
        <p:spPr>
          <a:xfrm>
            <a:off x="1795442" y="2107397"/>
            <a:ext cx="12049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42844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User</a:t>
            </a:r>
            <a:r>
              <a:rPr lang="it-IT" sz="1000" dirty="0" smtClean="0"/>
              <a:t>/</a:t>
            </a:r>
            <a:r>
              <a:rPr lang="it-IT" sz="1000" dirty="0" err="1" smtClean="0"/>
              <a:t>psw</a:t>
            </a:r>
            <a:r>
              <a:rPr lang="it-IT" sz="1000" dirty="0" smtClean="0"/>
              <a:t> errati o </a:t>
            </a:r>
          </a:p>
          <a:p>
            <a:r>
              <a:rPr lang="it-IT" sz="1000" dirty="0" smtClean="0"/>
              <a:t>non connessi ad internet</a:t>
            </a:r>
            <a:endParaRPr lang="it-IT" sz="1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785918" y="224307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 smtClean="0"/>
              <a:t>User</a:t>
            </a:r>
            <a:r>
              <a:rPr lang="it-IT" sz="1000" dirty="0" smtClean="0"/>
              <a:t>/</a:t>
            </a:r>
            <a:r>
              <a:rPr lang="it-IT" sz="1000" dirty="0" err="1" smtClean="0"/>
              <a:t>psw</a:t>
            </a:r>
            <a:r>
              <a:rPr lang="it-IT" sz="1000" dirty="0" smtClean="0"/>
              <a:t> corretti e</a:t>
            </a:r>
          </a:p>
          <a:p>
            <a:r>
              <a:rPr lang="it-IT" sz="1000" dirty="0" smtClean="0"/>
              <a:t> connessi ad internet</a:t>
            </a:r>
            <a:endParaRPr lang="it-IT" sz="1000" dirty="0"/>
          </a:p>
        </p:txBody>
      </p:sp>
      <p:sp>
        <p:nvSpPr>
          <p:cNvPr id="19" name="Ovale 18"/>
          <p:cNvSpPr/>
          <p:nvPr/>
        </p:nvSpPr>
        <p:spPr>
          <a:xfrm>
            <a:off x="5643570" y="1785926"/>
            <a:ext cx="1357322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Cerco</a:t>
            </a:r>
          </a:p>
          <a:p>
            <a:pPr algn="ctr"/>
            <a:r>
              <a:rPr lang="it-IT" dirty="0" smtClean="0"/>
              <a:t>Utente</a:t>
            </a:r>
            <a:endParaRPr lang="it-IT" dirty="0"/>
          </a:p>
        </p:txBody>
      </p:sp>
      <p:cxnSp>
        <p:nvCxnSpPr>
          <p:cNvPr id="27" name="Connettore 2 26"/>
          <p:cNvCxnSpPr>
            <a:stCxn id="4" idx="3"/>
            <a:endCxn id="19" idx="2"/>
          </p:cNvCxnSpPr>
          <p:nvPr/>
        </p:nvCxnSpPr>
        <p:spPr>
          <a:xfrm>
            <a:off x="4143372" y="2107397"/>
            <a:ext cx="150019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19" idx="0"/>
            <a:endCxn id="4" idx="0"/>
          </p:cNvCxnSpPr>
          <p:nvPr/>
        </p:nvCxnSpPr>
        <p:spPr>
          <a:xfrm rot="16200000" flipV="1">
            <a:off x="4947050" y="410744"/>
            <a:ext cx="1588" cy="2750363"/>
          </a:xfrm>
          <a:prstGeom prst="curvedConnector3">
            <a:avLst>
              <a:gd name="adj1" fmla="val 341892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071934" y="71435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Amico non trovato / </a:t>
            </a:r>
            <a:r>
              <a:rPr lang="it-IT" sz="1000" dirty="0" err="1" smtClean="0"/>
              <a:t>cancel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9" name="Rettangolo 38"/>
          <p:cNvSpPr/>
          <p:nvPr/>
        </p:nvSpPr>
        <p:spPr>
          <a:xfrm>
            <a:off x="3357554" y="3071810"/>
            <a:ext cx="185738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MAP</a:t>
            </a:r>
          </a:p>
          <a:p>
            <a:pPr algn="ctr"/>
            <a:r>
              <a:rPr lang="it-IT" dirty="0" smtClean="0"/>
              <a:t>“con amico”</a:t>
            </a:r>
            <a:endParaRPr lang="it-IT" dirty="0"/>
          </a:p>
        </p:txBody>
      </p:sp>
      <p:cxnSp>
        <p:nvCxnSpPr>
          <p:cNvPr id="41" name="Connettore 2 40"/>
          <p:cNvCxnSpPr>
            <a:stCxn id="19" idx="4"/>
            <a:endCxn id="39" idx="3"/>
          </p:cNvCxnSpPr>
          <p:nvPr/>
        </p:nvCxnSpPr>
        <p:spPr>
          <a:xfrm rot="5400000">
            <a:off x="5214943" y="2500306"/>
            <a:ext cx="1107289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357686" y="171448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 smtClean="0"/>
              <a:t>“MENU”</a:t>
            </a:r>
          </a:p>
          <a:p>
            <a:pPr algn="ctr"/>
            <a:r>
              <a:rPr lang="it-IT" sz="1000" dirty="0" smtClean="0"/>
              <a:t>Aggiungi Amico</a:t>
            </a:r>
            <a:endParaRPr lang="it-IT" sz="10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5786446" y="314324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Amico trovato</a:t>
            </a:r>
            <a:endParaRPr lang="it-IT" sz="1000" dirty="0"/>
          </a:p>
        </p:txBody>
      </p:sp>
      <p:sp>
        <p:nvSpPr>
          <p:cNvPr id="48" name="Ovale 47"/>
          <p:cNvSpPr/>
          <p:nvPr/>
        </p:nvSpPr>
        <p:spPr>
          <a:xfrm>
            <a:off x="3214678" y="4929198"/>
            <a:ext cx="92869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MSG</a:t>
            </a:r>
            <a:endParaRPr lang="it-IT" dirty="0"/>
          </a:p>
        </p:txBody>
      </p:sp>
      <p:sp>
        <p:nvSpPr>
          <p:cNvPr id="49" name="Ovale 48"/>
          <p:cNvSpPr/>
          <p:nvPr/>
        </p:nvSpPr>
        <p:spPr>
          <a:xfrm>
            <a:off x="4429124" y="4929198"/>
            <a:ext cx="928694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GIOCA</a:t>
            </a:r>
            <a:endParaRPr lang="it-IT" sz="1400" dirty="0"/>
          </a:p>
        </p:txBody>
      </p:sp>
      <p:cxnSp>
        <p:nvCxnSpPr>
          <p:cNvPr id="51" name="Connettore 4 50"/>
          <p:cNvCxnSpPr>
            <a:stCxn id="39" idx="2"/>
            <a:endCxn id="48" idx="0"/>
          </p:cNvCxnSpPr>
          <p:nvPr/>
        </p:nvCxnSpPr>
        <p:spPr>
          <a:xfrm rot="5400000">
            <a:off x="3589728" y="4232678"/>
            <a:ext cx="785818" cy="607223"/>
          </a:xfrm>
          <a:prstGeom prst="bentConnector3">
            <a:avLst>
              <a:gd name="adj1" fmla="val 71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39" idx="2"/>
            <a:endCxn id="49" idx="0"/>
          </p:cNvCxnSpPr>
          <p:nvPr/>
        </p:nvCxnSpPr>
        <p:spPr>
          <a:xfrm rot="16200000" flipH="1">
            <a:off x="4196950" y="4232677"/>
            <a:ext cx="785818" cy="607223"/>
          </a:xfrm>
          <a:prstGeom prst="bentConnector3">
            <a:avLst>
              <a:gd name="adj1" fmla="val 71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357686" y="4325787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smtClean="0"/>
              <a:t>MENU</a:t>
            </a:r>
            <a:endParaRPr lang="it-IT" sz="1000" dirty="0"/>
          </a:p>
        </p:txBody>
      </p:sp>
      <p:cxnSp>
        <p:nvCxnSpPr>
          <p:cNvPr id="58" name="Connettore 7 57"/>
          <p:cNvCxnSpPr>
            <a:stCxn id="48" idx="2"/>
            <a:endCxn id="39" idx="1"/>
          </p:cNvCxnSpPr>
          <p:nvPr/>
        </p:nvCxnSpPr>
        <p:spPr>
          <a:xfrm rot="10800000" flipH="1">
            <a:off x="3214678" y="3607595"/>
            <a:ext cx="142876" cy="1571636"/>
          </a:xfrm>
          <a:prstGeom prst="curvedConnector3">
            <a:avLst>
              <a:gd name="adj1" fmla="val -47999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2571736" y="42148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Chat</a:t>
            </a:r>
            <a:endParaRPr lang="it-IT" dirty="0"/>
          </a:p>
        </p:txBody>
      </p:sp>
      <p:sp>
        <p:nvSpPr>
          <p:cNvPr id="64" name="Rettangolo 63"/>
          <p:cNvSpPr/>
          <p:nvPr/>
        </p:nvSpPr>
        <p:spPr>
          <a:xfrm>
            <a:off x="6072198" y="4500570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MY SERVICE</a:t>
            </a:r>
          </a:p>
          <a:p>
            <a:pPr algn="ctr"/>
            <a:r>
              <a:rPr lang="it-IT" dirty="0" smtClean="0"/>
              <a:t>Conta Chilometri</a:t>
            </a:r>
            <a:endParaRPr lang="it-IT" dirty="0"/>
          </a:p>
        </p:txBody>
      </p:sp>
      <p:sp>
        <p:nvSpPr>
          <p:cNvPr id="65" name="Rettangolo 64"/>
          <p:cNvSpPr/>
          <p:nvPr/>
        </p:nvSpPr>
        <p:spPr>
          <a:xfrm>
            <a:off x="6072198" y="5214950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MY SERVICE</a:t>
            </a:r>
          </a:p>
          <a:p>
            <a:pPr algn="ctr"/>
            <a:r>
              <a:rPr lang="it-IT" dirty="0" err="1" smtClean="0"/>
              <a:t>MyCount</a:t>
            </a:r>
            <a:endParaRPr lang="it-IT" dirty="0"/>
          </a:p>
        </p:txBody>
      </p:sp>
      <p:cxnSp>
        <p:nvCxnSpPr>
          <p:cNvPr id="67" name="Connettore 4 66"/>
          <p:cNvCxnSpPr>
            <a:stCxn id="49" idx="6"/>
            <a:endCxn id="64" idx="1"/>
          </p:cNvCxnSpPr>
          <p:nvPr/>
        </p:nvCxnSpPr>
        <p:spPr>
          <a:xfrm flipV="1">
            <a:off x="5357818" y="4857760"/>
            <a:ext cx="714380" cy="321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4 68"/>
          <p:cNvCxnSpPr>
            <a:stCxn id="49" idx="6"/>
            <a:endCxn id="65" idx="1"/>
          </p:cNvCxnSpPr>
          <p:nvPr/>
        </p:nvCxnSpPr>
        <p:spPr>
          <a:xfrm>
            <a:off x="5357818" y="5179231"/>
            <a:ext cx="714380" cy="3929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3428992" y="6072206"/>
            <a:ext cx="2071702" cy="5000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NOTIFICA</a:t>
            </a:r>
            <a:endParaRPr lang="it-IT" dirty="0"/>
          </a:p>
        </p:txBody>
      </p:sp>
      <p:cxnSp>
        <p:nvCxnSpPr>
          <p:cNvPr id="74" name="Forma 73"/>
          <p:cNvCxnSpPr>
            <a:stCxn id="65" idx="2"/>
            <a:endCxn id="70" idx="6"/>
          </p:cNvCxnSpPr>
          <p:nvPr/>
        </p:nvCxnSpPr>
        <p:spPr>
          <a:xfrm rot="5400000">
            <a:off x="6125777" y="5304247"/>
            <a:ext cx="392909" cy="16430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7 75"/>
          <p:cNvCxnSpPr>
            <a:stCxn id="70" idx="2"/>
            <a:endCxn id="39" idx="1"/>
          </p:cNvCxnSpPr>
          <p:nvPr/>
        </p:nvCxnSpPr>
        <p:spPr>
          <a:xfrm rot="10800000">
            <a:off x="3357554" y="3607595"/>
            <a:ext cx="71438" cy="2714644"/>
          </a:xfrm>
          <a:prstGeom prst="curvedConnector3">
            <a:avLst>
              <a:gd name="adj1" fmla="val 316664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5643570" y="635795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Fine countdown</a:t>
            </a:r>
            <a:endParaRPr lang="it-IT" dirty="0"/>
          </a:p>
        </p:txBody>
      </p:sp>
      <p:sp>
        <p:nvSpPr>
          <p:cNvPr id="80" name="Rettangolo 79"/>
          <p:cNvSpPr/>
          <p:nvPr/>
        </p:nvSpPr>
        <p:spPr>
          <a:xfrm>
            <a:off x="7286644" y="2703043"/>
            <a:ext cx="642942" cy="28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/>
          <p:cNvSpPr txBox="1"/>
          <p:nvPr/>
        </p:nvSpPr>
        <p:spPr>
          <a:xfrm>
            <a:off x="8072462" y="2715102"/>
            <a:ext cx="10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Activity</a:t>
            </a:r>
            <a:endParaRPr lang="it-IT" sz="1100" dirty="0"/>
          </a:p>
        </p:txBody>
      </p:sp>
      <p:sp>
        <p:nvSpPr>
          <p:cNvPr id="82" name="Ovale 81"/>
          <p:cNvSpPr/>
          <p:nvPr/>
        </p:nvSpPr>
        <p:spPr>
          <a:xfrm>
            <a:off x="7304503" y="3226757"/>
            <a:ext cx="571504" cy="2143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CasellaDiTesto 82"/>
          <p:cNvSpPr txBox="1"/>
          <p:nvPr/>
        </p:nvSpPr>
        <p:spPr>
          <a:xfrm>
            <a:off x="8072462" y="3203109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 smtClean="0"/>
              <a:t>Dialog</a:t>
            </a:r>
            <a:endParaRPr lang="it-IT" sz="1100" dirty="0"/>
          </a:p>
        </p:txBody>
      </p:sp>
      <p:sp>
        <p:nvSpPr>
          <p:cNvPr id="85" name="Ovale 84"/>
          <p:cNvSpPr/>
          <p:nvPr/>
        </p:nvSpPr>
        <p:spPr>
          <a:xfrm>
            <a:off x="7304503" y="3691104"/>
            <a:ext cx="571504" cy="214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asellaDiTesto 85"/>
          <p:cNvSpPr txBox="1"/>
          <p:nvPr/>
        </p:nvSpPr>
        <p:spPr>
          <a:xfrm>
            <a:off x="8072462" y="366745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Notifica</a:t>
            </a:r>
            <a:endParaRPr lang="it-IT" sz="1100" dirty="0"/>
          </a:p>
        </p:txBody>
      </p:sp>
      <p:pic>
        <p:nvPicPr>
          <p:cNvPr id="52" name="Immagin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619672" y="336818"/>
            <a:ext cx="5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STRUMENTI ANDROID</a:t>
            </a:r>
            <a:endParaRPr lang="it-IT" sz="3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4348" y="2000240"/>
            <a:ext cx="78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smtClean="0"/>
              <a:t>L’applicazione prevede l’utilizzo di internet, localizzatore GPS e </a:t>
            </a:r>
            <a:r>
              <a:rPr lang="it-IT" sz="2800" dirty="0" err="1" smtClean="0"/>
              <a:t>Android</a:t>
            </a:r>
            <a:r>
              <a:rPr lang="it-IT" sz="2800" dirty="0" smtClean="0"/>
              <a:t> SDK.</a:t>
            </a:r>
          </a:p>
          <a:p>
            <a:pPr algn="just"/>
            <a:r>
              <a:rPr lang="it-IT" sz="2800" dirty="0" smtClean="0"/>
              <a:t>E’ stato usato </a:t>
            </a:r>
            <a:r>
              <a:rPr lang="it-IT" sz="2800" dirty="0" err="1" smtClean="0"/>
              <a:t>Android</a:t>
            </a:r>
            <a:r>
              <a:rPr lang="it-IT" sz="2800" dirty="0" smtClean="0"/>
              <a:t> 2.3.3 con API 10 e la visualizzazione delle mappe avviene grazie a  google </a:t>
            </a:r>
            <a:r>
              <a:rPr lang="it-IT" sz="2800" dirty="0" err="1" smtClean="0"/>
              <a:t>maps</a:t>
            </a:r>
            <a:r>
              <a:rPr lang="it-IT" sz="2800" dirty="0" smtClean="0"/>
              <a:t>. </a:t>
            </a:r>
          </a:p>
          <a:p>
            <a:pPr algn="just"/>
            <a:r>
              <a:rPr lang="it-IT" sz="2800" dirty="0" smtClean="0"/>
              <a:t>La comunicazione tra utenti è possibile grazie al server ppl.eln.uniroma2.it con protocollo </a:t>
            </a:r>
            <a:r>
              <a:rPr lang="it-IT" sz="2800" dirty="0" err="1" smtClean="0"/>
              <a:t>Xmpp</a:t>
            </a:r>
            <a:r>
              <a:rPr lang="it-IT" sz="2800" dirty="0" smtClean="0"/>
              <a:t>.</a:t>
            </a:r>
          </a:p>
          <a:p>
            <a:pPr algn="just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xmlns="" val="10323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619672" y="336818"/>
            <a:ext cx="59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SCOPO DEL GIOCO</a:t>
            </a:r>
            <a:endParaRPr lang="it-IT" sz="3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57158" y="1928802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Lo scopo del gioco è percorrere più chilometri dell’ “amico” nel tempo prestabilito.</a:t>
            </a:r>
          </a:p>
          <a:p>
            <a:pPr algn="r"/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720" y="3286686"/>
            <a:ext cx="8858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prstClr val="black"/>
                </a:solidFill>
              </a:rPr>
              <a:t>	L’applicazione permette di</a:t>
            </a:r>
          </a:p>
          <a:p>
            <a:endParaRPr lang="it-IT" sz="2400" dirty="0" smtClean="0">
              <a:solidFill>
                <a:prstClr val="black"/>
              </a:solidFill>
            </a:endParaRPr>
          </a:p>
          <a:p>
            <a:r>
              <a:rPr lang="it-IT" sz="2400" dirty="0" smtClean="0">
                <a:solidFill>
                  <a:prstClr val="black"/>
                </a:solidFill>
              </a:rPr>
              <a:t>		-Visualizzare la propria posizione e quella degli 		altri utenti sulla mappa</a:t>
            </a:r>
          </a:p>
          <a:p>
            <a:pPr lvl="2"/>
            <a:endParaRPr lang="it-IT" sz="2400" dirty="0">
              <a:solidFill>
                <a:prstClr val="black"/>
              </a:solidFill>
            </a:endParaRPr>
          </a:p>
          <a:p>
            <a:pPr lvl="2"/>
            <a:r>
              <a:rPr lang="it-IT" sz="2400" dirty="0" smtClean="0">
                <a:solidFill>
                  <a:prstClr val="black"/>
                </a:solidFill>
              </a:rPr>
              <a:t>	-Sfidare gli altri utenti </a:t>
            </a:r>
          </a:p>
          <a:p>
            <a:pPr marL="457200" indent="-457200">
              <a:buFontTx/>
              <a:buChar char="-"/>
            </a:pPr>
            <a:endParaRPr lang="it-IT" sz="2400" dirty="0" smtClean="0">
              <a:solidFill>
                <a:prstClr val="black"/>
              </a:solidFill>
            </a:endParaRPr>
          </a:p>
          <a:p>
            <a:pPr lvl="2"/>
            <a:r>
              <a:rPr lang="it-IT" sz="2400" dirty="0" smtClean="0">
                <a:solidFill>
                  <a:prstClr val="black"/>
                </a:solidFill>
              </a:rPr>
              <a:t>	-Scambiare messaggi</a:t>
            </a:r>
          </a:p>
          <a:p>
            <a:pPr marL="457200" indent="-457200">
              <a:buFontTx/>
              <a:buChar char="-"/>
            </a:pPr>
            <a:endParaRPr lang="it-IT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23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83374" y="1412776"/>
            <a:ext cx="7849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L’applicazione prevede una </a:t>
            </a:r>
            <a:r>
              <a:rPr lang="it-IT" sz="3200" dirty="0" err="1" smtClean="0"/>
              <a:t>activity</a:t>
            </a:r>
            <a:r>
              <a:rPr lang="it-IT" sz="3200" dirty="0" smtClean="0"/>
              <a:t> iniziale</a:t>
            </a:r>
            <a:endParaRPr lang="it-IT" sz="32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STRUTTURA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633152" y="2492896"/>
            <a:ext cx="25392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L’utente dovrà inserire il proprio username e password per accedere al servizio. Gli utenti dovranno quindi essere registrati al server.</a:t>
            </a:r>
            <a:endParaRPr lang="it-IT" sz="2400" dirty="0"/>
          </a:p>
        </p:txBody>
      </p:sp>
      <p:pic>
        <p:nvPicPr>
          <p:cNvPr id="1026" name="Picture 2" descr="F:\SamsungLOG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8950" y="2780928"/>
            <a:ext cx="2131613" cy="3816424"/>
          </a:xfrm>
          <a:prstGeom prst="rect">
            <a:avLst/>
          </a:prstGeom>
          <a:noFill/>
        </p:spPr>
      </p:pic>
      <p:pic>
        <p:nvPicPr>
          <p:cNvPr id="3" name="Picture 2" descr="E:\SC20120321-17363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3286124"/>
            <a:ext cx="1785950" cy="29765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5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STRUTTURA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633152" y="2757290"/>
            <a:ext cx="2539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La posizione dell’utente è segnalata dal puntatore. Nel menù è presente la </a:t>
            </a:r>
            <a:r>
              <a:rPr lang="it-IT" sz="2400" dirty="0"/>
              <a:t>funzione "Aggiungi amico"</a:t>
            </a:r>
          </a:p>
        </p:txBody>
      </p:sp>
      <p:pic>
        <p:nvPicPr>
          <p:cNvPr id="2050" name="Picture 2" descr="C:\Users\Paolo Stip\Desktop\progetto PDM\Immagin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2125"/>
            <a:ext cx="2160240" cy="38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683374" y="1196752"/>
            <a:ext cx="7849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L’</a:t>
            </a:r>
            <a:r>
              <a:rPr lang="it-IT" sz="3200" dirty="0" err="1" smtClean="0"/>
              <a:t>activity</a:t>
            </a:r>
            <a:r>
              <a:rPr lang="it-IT" sz="3200" dirty="0" smtClean="0"/>
              <a:t> principale con le mappe di google </a:t>
            </a:r>
            <a:r>
              <a:rPr lang="it-IT" sz="3200" dirty="0" err="1" smtClean="0"/>
              <a:t>maps</a:t>
            </a:r>
            <a:r>
              <a:rPr lang="it-IT" sz="3200" dirty="0" smtClean="0"/>
              <a:t> mostra la posizione degli utenti   </a:t>
            </a:r>
            <a:endParaRPr lang="it-IT" sz="3200" dirty="0"/>
          </a:p>
        </p:txBody>
      </p:sp>
      <p:pic>
        <p:nvPicPr>
          <p:cNvPr id="3" name="Picture 2" descr="E:\SC20120321-17384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5520" y="3214686"/>
            <a:ext cx="1714512" cy="2857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5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STRUTTURA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633152" y="2830284"/>
            <a:ext cx="2539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Tale funzione ci da la possibilità di trovare eventuali utenti connessi e quindi disponibili a giocare.</a:t>
            </a:r>
            <a:endParaRPr lang="it-IT" sz="2400" dirty="0"/>
          </a:p>
        </p:txBody>
      </p:sp>
      <p:pic>
        <p:nvPicPr>
          <p:cNvPr id="2050" name="Picture 2" descr="C:\Users\Paolo Stip\Desktop\progetto PDM\Immagin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2125"/>
            <a:ext cx="2160240" cy="38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La </a:t>
            </a:r>
            <a:r>
              <a:rPr lang="it-IT" sz="3200" dirty="0"/>
              <a:t>funzione "</a:t>
            </a:r>
            <a:r>
              <a:rPr lang="it-IT" sz="3200" dirty="0" smtClean="0"/>
              <a:t>Aggiungi </a:t>
            </a:r>
            <a:r>
              <a:rPr lang="it-IT" sz="3200" dirty="0"/>
              <a:t>amico"</a:t>
            </a:r>
          </a:p>
        </p:txBody>
      </p:sp>
      <p:pic>
        <p:nvPicPr>
          <p:cNvPr id="3" name="Picture 2" descr="E:\SC20120321-17384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3214686"/>
            <a:ext cx="1714512" cy="2857519"/>
          </a:xfrm>
          <a:prstGeom prst="rect">
            <a:avLst/>
          </a:prstGeom>
          <a:noFill/>
        </p:spPr>
      </p:pic>
      <p:pic>
        <p:nvPicPr>
          <p:cNvPr id="1026" name="Picture 2" descr="H:\SC20120323-1123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7099" y="3212976"/>
            <a:ext cx="1752933" cy="29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5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STRUTTURA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633152" y="2636912"/>
            <a:ext cx="2539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Cliccando sul puntatore nella mappa si può entrare in contatto con gli altri utenti tramite messaggi o lanciando la sfida per il gioco.</a:t>
            </a:r>
            <a:endParaRPr lang="it-IT" sz="2400" dirty="0"/>
          </a:p>
        </p:txBody>
      </p:sp>
      <p:pic>
        <p:nvPicPr>
          <p:cNvPr id="2050" name="Picture 2" descr="C:\Users\Paolo Stip\Desktop\progetto PDM\Immagin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2125"/>
            <a:ext cx="2160240" cy="38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aolo Stip\Desktop\progetto PDM\Immagine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2125"/>
            <a:ext cx="2160240" cy="38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Interazione tra utenti</a:t>
            </a:r>
            <a:endParaRPr lang="it-IT" sz="3200" dirty="0"/>
          </a:p>
        </p:txBody>
      </p:sp>
      <p:pic>
        <p:nvPicPr>
          <p:cNvPr id="3074" name="Picture 2" descr="F:\Samsung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2708920"/>
            <a:ext cx="2184357" cy="3910856"/>
          </a:xfrm>
          <a:prstGeom prst="rect">
            <a:avLst/>
          </a:prstGeom>
          <a:noFill/>
        </p:spPr>
      </p:pic>
      <p:pic>
        <p:nvPicPr>
          <p:cNvPr id="3" name="Picture 2" descr="E:\SC20120321-17382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40" y="3143248"/>
            <a:ext cx="1743056" cy="2905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13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IL GIOCO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80112" y="2276872"/>
            <a:ext cx="2539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La durata del gioco è di 5min. Al termine del timer chi ha percorso più chilometri avrà vinto la sfida e gli utenti riceveranno una notifica con il risultato.</a:t>
            </a:r>
            <a:endParaRPr lang="it-IT" sz="2400" dirty="0"/>
          </a:p>
        </p:txBody>
      </p:sp>
      <p:pic>
        <p:nvPicPr>
          <p:cNvPr id="2050" name="Picture 2" descr="C:\Users\Paolo Stip\Desktop\progetto PDM\Immagin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2125"/>
            <a:ext cx="2160240" cy="38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aolo Stip\Desktop\progetto PDM\Immagine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2125"/>
            <a:ext cx="2160240" cy="38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 </a:t>
            </a:r>
            <a:endParaRPr lang="it-IT" sz="3200" dirty="0"/>
          </a:p>
        </p:txBody>
      </p:sp>
      <p:pic>
        <p:nvPicPr>
          <p:cNvPr id="3" name="Picture 2" descr="F:\SamsungGIOC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4027" y="2636912"/>
            <a:ext cx="2227346" cy="3987824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683374" y="1196752"/>
            <a:ext cx="7849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Quando uno dei due utenti clicca su “Gioca” inizia la sfida e parte il timer</a:t>
            </a:r>
            <a:endParaRPr lang="it-IT" sz="3200" dirty="0"/>
          </a:p>
        </p:txBody>
      </p:sp>
      <p:pic>
        <p:nvPicPr>
          <p:cNvPr id="1026" name="Picture 2" descr="C:\Documents and Settings\Fiorenza\Desktop\135574408398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3143248"/>
            <a:ext cx="1800238" cy="3000396"/>
          </a:xfrm>
          <a:prstGeom prst="rect">
            <a:avLst/>
          </a:prstGeom>
          <a:noFill/>
        </p:spPr>
      </p:pic>
      <p:cxnSp>
        <p:nvCxnSpPr>
          <p:cNvPr id="19" name="Connettore 1 18"/>
          <p:cNvCxnSpPr/>
          <p:nvPr/>
        </p:nvCxnSpPr>
        <p:spPr>
          <a:xfrm rot="16200000" flipV="1">
            <a:off x="2428860" y="3071810"/>
            <a:ext cx="714380" cy="5715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>
            <a:off x="1643042" y="3571876"/>
            <a:ext cx="1428760" cy="14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0800000">
            <a:off x="2428860" y="3571876"/>
            <a:ext cx="642942" cy="142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rot="10800000">
            <a:off x="1714480" y="3071810"/>
            <a:ext cx="1357322" cy="642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43042" y="3000372"/>
            <a:ext cx="904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13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40" y="256779"/>
            <a:ext cx="720468" cy="86796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26767" y="55835"/>
            <a:ext cx="1617233" cy="121292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618355" y="347933"/>
            <a:ext cx="597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IL GIOCO</a:t>
            </a:r>
            <a:endParaRPr lang="it-IT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536809" y="4523636"/>
            <a:ext cx="6211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La durata del gioco è di 5min. Vince la sfida chi in questo lasso di tempo percorre più chilometri. </a:t>
            </a:r>
            <a:r>
              <a:rPr lang="it-IT" sz="2400" dirty="0"/>
              <a:t>G</a:t>
            </a:r>
            <a:r>
              <a:rPr lang="it-IT" sz="2400" dirty="0" smtClean="0"/>
              <a:t>li utenti riceveranno una notifica con il risultato.</a:t>
            </a:r>
            <a:endParaRPr lang="it-IT" sz="2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 </a:t>
            </a:r>
            <a:endParaRPr lang="it-IT" sz="3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83374" y="1196752"/>
            <a:ext cx="784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Regole del gioco</a:t>
            </a:r>
            <a:endParaRPr lang="it-IT" sz="3200" dirty="0"/>
          </a:p>
        </p:txBody>
      </p:sp>
      <p:sp>
        <p:nvSpPr>
          <p:cNvPr id="4" name="Figura a mano libera 3"/>
          <p:cNvSpPr/>
          <p:nvPr/>
        </p:nvSpPr>
        <p:spPr>
          <a:xfrm>
            <a:off x="2132819" y="1988840"/>
            <a:ext cx="6471629" cy="1999276"/>
          </a:xfrm>
          <a:custGeom>
            <a:avLst/>
            <a:gdLst>
              <a:gd name="connsiteX0" fmla="*/ 0 w 5964072"/>
              <a:gd name="connsiteY0" fmla="*/ 1180009 h 1999276"/>
              <a:gd name="connsiteX1" fmla="*/ 272955 w 5964072"/>
              <a:gd name="connsiteY1" fmla="*/ 443030 h 1999276"/>
              <a:gd name="connsiteX2" fmla="*/ 736979 w 5964072"/>
              <a:gd name="connsiteY2" fmla="*/ 361144 h 1999276"/>
              <a:gd name="connsiteX3" fmla="*/ 1037230 w 5964072"/>
              <a:gd name="connsiteY3" fmla="*/ 934350 h 1999276"/>
              <a:gd name="connsiteX4" fmla="*/ 1282889 w 5964072"/>
              <a:gd name="connsiteY4" fmla="*/ 770576 h 1999276"/>
              <a:gd name="connsiteX5" fmla="*/ 1610436 w 5964072"/>
              <a:gd name="connsiteY5" fmla="*/ 33597 h 1999276"/>
              <a:gd name="connsiteX6" fmla="*/ 2033516 w 5964072"/>
              <a:gd name="connsiteY6" fmla="*/ 1998875 h 1999276"/>
              <a:gd name="connsiteX7" fmla="*/ 2770495 w 5964072"/>
              <a:gd name="connsiteY7" fmla="*/ 211018 h 1999276"/>
              <a:gd name="connsiteX8" fmla="*/ 3343701 w 5964072"/>
              <a:gd name="connsiteY8" fmla="*/ 770576 h 1999276"/>
              <a:gd name="connsiteX9" fmla="*/ 3739487 w 5964072"/>
              <a:gd name="connsiteY9" fmla="*/ 156427 h 1999276"/>
              <a:gd name="connsiteX10" fmla="*/ 4107976 w 5964072"/>
              <a:gd name="connsiteY10" fmla="*/ 1534851 h 1999276"/>
              <a:gd name="connsiteX11" fmla="*/ 5172501 w 5964072"/>
              <a:gd name="connsiteY11" fmla="*/ 552212 h 1999276"/>
              <a:gd name="connsiteX12" fmla="*/ 5459104 w 5964072"/>
              <a:gd name="connsiteY12" fmla="*/ 1193657 h 1999276"/>
              <a:gd name="connsiteX13" fmla="*/ 5964072 w 5964072"/>
              <a:gd name="connsiteY13" fmla="*/ 1111770 h 199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64072" h="1999276">
                <a:moveTo>
                  <a:pt x="0" y="1180009"/>
                </a:moveTo>
                <a:cubicBezTo>
                  <a:pt x="75062" y="879758"/>
                  <a:pt x="150125" y="579507"/>
                  <a:pt x="272955" y="443030"/>
                </a:cubicBezTo>
                <a:cubicBezTo>
                  <a:pt x="395785" y="306553"/>
                  <a:pt x="609600" y="279257"/>
                  <a:pt x="736979" y="361144"/>
                </a:cubicBezTo>
                <a:cubicBezTo>
                  <a:pt x="864358" y="443031"/>
                  <a:pt x="946245" y="866111"/>
                  <a:pt x="1037230" y="934350"/>
                </a:cubicBezTo>
                <a:cubicBezTo>
                  <a:pt x="1128215" y="1002589"/>
                  <a:pt x="1187355" y="920701"/>
                  <a:pt x="1282889" y="770576"/>
                </a:cubicBezTo>
                <a:cubicBezTo>
                  <a:pt x="1378423" y="620451"/>
                  <a:pt x="1485332" y="-171119"/>
                  <a:pt x="1610436" y="33597"/>
                </a:cubicBezTo>
                <a:cubicBezTo>
                  <a:pt x="1735540" y="238313"/>
                  <a:pt x="1840173" y="1969305"/>
                  <a:pt x="2033516" y="1998875"/>
                </a:cubicBezTo>
                <a:cubicBezTo>
                  <a:pt x="2226859" y="2028445"/>
                  <a:pt x="2552131" y="415734"/>
                  <a:pt x="2770495" y="211018"/>
                </a:cubicBezTo>
                <a:cubicBezTo>
                  <a:pt x="2988859" y="6302"/>
                  <a:pt x="3182202" y="779674"/>
                  <a:pt x="3343701" y="770576"/>
                </a:cubicBezTo>
                <a:cubicBezTo>
                  <a:pt x="3505200" y="761477"/>
                  <a:pt x="3612108" y="29048"/>
                  <a:pt x="3739487" y="156427"/>
                </a:cubicBezTo>
                <a:cubicBezTo>
                  <a:pt x="3866866" y="283806"/>
                  <a:pt x="3869140" y="1468887"/>
                  <a:pt x="4107976" y="1534851"/>
                </a:cubicBezTo>
                <a:cubicBezTo>
                  <a:pt x="4346812" y="1600815"/>
                  <a:pt x="4947313" y="609078"/>
                  <a:pt x="5172501" y="552212"/>
                </a:cubicBezTo>
                <a:cubicBezTo>
                  <a:pt x="5397689" y="495346"/>
                  <a:pt x="5327176" y="1100397"/>
                  <a:pt x="5459104" y="1193657"/>
                </a:cubicBezTo>
                <a:cubicBezTo>
                  <a:pt x="5591033" y="1286917"/>
                  <a:pt x="5882185" y="1120868"/>
                  <a:pt x="5964072" y="11117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791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Composi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816</TotalTime>
  <Words>510</Words>
  <Application>Microsoft Office PowerPoint</Application>
  <PresentationFormat>Presentazione su schermo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Loggia</vt:lpstr>
      <vt:lpstr>Applicativo implementato su dispositivi Android: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Applicativo implementato su dispositivi Andorid:</dc:title>
  <dc:creator>Paolo Stip</dc:creator>
  <cp:lastModifiedBy>Fiore</cp:lastModifiedBy>
  <cp:revision>65</cp:revision>
  <dcterms:created xsi:type="dcterms:W3CDTF">2012-02-24T11:42:37Z</dcterms:created>
  <dcterms:modified xsi:type="dcterms:W3CDTF">2013-01-14T16:43:55Z</dcterms:modified>
</cp:coreProperties>
</file>