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DEFAB76-0DE0-46A7-A730-20E199F73B51}">
  <a:tblStyle styleName="Table_0" styleId="{FDEFAB76-0DE0-46A7-A730-20E199F73B5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privacyidea.org/" Type="http://schemas.openxmlformats.org/officeDocument/2006/relationships/hyperlink" TargetMode="External" Id="rId4"/><Relationship Target="http://python-eve.org/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play.google.com/store/apps/details?id=org.fedorahosted.freeotp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openssl.org/~bodo/ssl-poodle.pdf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400" lang="it"/>
              <a:t>Secure APIs design and implementation using Eve and PrivacyIDEA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sz="3000" lang="it"/>
              <a:t>Paolo Stivanin - 845883</a:t>
            </a:r>
          </a:p>
          <a:p>
            <a:pPr algn="r">
              <a:spcBef>
                <a:spcPts val="0"/>
              </a:spcBef>
              <a:buNone/>
            </a:pPr>
            <a:r>
              <a:rPr sz="3000" lang="it"/>
              <a:t>SOA Security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Alternative authentication methods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In addition to the token-based authentication Eve provides the following authentication methods: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None</a:t>
            </a:r>
            <a:r>
              <a:rPr sz="1800" lang="it"/>
              <a:t> → </a:t>
            </a: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Authorization: Basic user:base64(pwd)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Bcrypt</a:t>
            </a:r>
            <a:r>
              <a:rPr sz="1800" lang="it"/>
              <a:t> → </a:t>
            </a: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Authorization: Basic user:bcrypt(pwd)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SHA1</a:t>
            </a:r>
            <a:r>
              <a:rPr sz="1800" lang="it"/>
              <a:t> → </a:t>
            </a: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Authorization: Basic user:sha1(pwd)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HMAC</a:t>
            </a:r>
            <a:r>
              <a:rPr sz="1800" lang="it"/>
              <a:t> → </a:t>
            </a: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Authorization: user:HMAC(body)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Example Requests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153875"/>
            <a:ext cy="3725699" cx="8825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it">
                <a:latin typeface="Consolas"/>
                <a:ea typeface="Consolas"/>
                <a:cs typeface="Consolas"/>
                <a:sym typeface="Consolas"/>
              </a:rPr>
              <a:t>./polpyc &lt;endpoint&gt; &lt;method&gt; &lt;token&gt; &lt;JSON&gt; &lt;secret_key&gt; &lt;etag&gt;</a:t>
            </a:r>
          </a:p>
          <a:p>
            <a:pPr rtl="0">
              <a:spcBef>
                <a:spcPts val="0"/>
              </a:spcBef>
              <a:buNone/>
            </a:pPr>
            <a:r>
              <a:rPr b="1" sz="1600" lang="it">
                <a:latin typeface="Droid Sans"/>
                <a:ea typeface="Droid Sans"/>
                <a:cs typeface="Droid Sans"/>
                <a:sym typeface="Droid Sans"/>
              </a:rPr>
              <a:t>Create a new user:</a:t>
            </a:r>
          </a:p>
          <a:p>
            <a:pPr rtl="0">
              <a:spcBef>
                <a:spcPts val="0"/>
              </a:spcBef>
              <a:buNone/>
            </a:pPr>
            <a:r>
              <a:rPr sz="1400" lang="it">
                <a:latin typeface="Consolas"/>
                <a:ea typeface="Consolas"/>
                <a:cs typeface="Consolas"/>
                <a:sym typeface="Consolas"/>
              </a:rPr>
              <a:t>./polpyc accounts post none '{"username":"","password":""}' none none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b="1" sz="1600" lang="it">
                <a:latin typeface="Droid Sans"/>
                <a:ea typeface="Droid Sans"/>
                <a:cs typeface="Droid Sans"/>
                <a:sym typeface="Droid Sans"/>
              </a:rPr>
              <a:t>Insert a new VM:</a:t>
            </a:r>
          </a:p>
          <a:p>
            <a:pPr rtl="0">
              <a:spcBef>
                <a:spcPts val="0"/>
              </a:spcBef>
              <a:buNone/>
            </a:pPr>
            <a:r>
              <a:rPr sz="1400" lang="it">
                <a:latin typeface="Consolas"/>
                <a:ea typeface="Consolas"/>
                <a:cs typeface="Consolas"/>
                <a:sym typeface="Consolas"/>
              </a:rPr>
              <a:t>./polpyc vms post $token '{"name":"myvm","os":"gentoo","resources":{"vCPU":"4","RAM":"2048","Disk":"1000"},"actions":["start"]}' $sec_key none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b="1" sz="1600" lang="it">
                <a:latin typeface="Droid Sans"/>
                <a:ea typeface="Droid Sans"/>
                <a:cs typeface="Droid Sans"/>
                <a:sym typeface="Droid Sans"/>
              </a:rPr>
              <a:t>Update user’s token:</a:t>
            </a:r>
          </a:p>
          <a:p>
            <a:pPr>
              <a:spcBef>
                <a:spcPts val="0"/>
              </a:spcBef>
              <a:buNone/>
            </a:pPr>
            <a:r>
              <a:rPr sz="1400" lang="it">
                <a:latin typeface="Consolas"/>
                <a:ea typeface="Consolas"/>
                <a:cs typeface="Consolas"/>
                <a:sym typeface="Consolas"/>
              </a:rPr>
              <a:t>./polpyc accounts/object_id patch $token '{"username":"","password":"","otp":""}' $sec_key $etag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What is ReST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600" lang="it">
                <a:latin typeface="Droid Sans"/>
                <a:ea typeface="Droid Sans"/>
                <a:cs typeface="Droid Sans"/>
                <a:sym typeface="Droid Sans"/>
              </a:rPr>
              <a:t>ReST stands for Representional State Transfer. It is a software design pattern typically used for web applications. The basic idea of ReST is treating objects on the server-side (as in rows in a database table) as resources which can be created, modified or destroyed.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39" name="Shape 39"/>
          <p:cNvGraphicFramePr/>
          <p:nvPr/>
        </p:nvGraphicFramePr>
        <p:xfrm>
          <a:off y="23648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{FDEFAB76-0DE0-46A7-A730-20E199F73B51}</a:tableStyleId>
              </a:tblPr>
              <a:tblGrid>
                <a:gridCol w="1190350"/>
                <a:gridCol w="2381400"/>
                <a:gridCol w="3667250"/>
              </a:tblGrid>
              <a:tr h="2659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HTTP Verb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Collection (</a:t>
                      </a:r>
                      <a:r>
                        <a:rPr b="1" lang="i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/vms</a:t>
                      </a:r>
                      <a:r>
                        <a:rPr b="1"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)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Resource (</a:t>
                      </a:r>
                      <a:r>
                        <a:rPr b="1" lang="i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/vms/&lt;id&gt;</a:t>
                      </a:r>
                      <a:r>
                        <a:rPr b="1"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)</a:t>
                      </a:r>
                    </a:p>
                  </a:txBody>
                  <a:tcPr marR="91425" marB="91425" marT="91425" anchor="ctr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GET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list all vms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list single vm</a:t>
                      </a:r>
                    </a:p>
                  </a:txBody>
                  <a:tcPr marR="91425" marB="91425" marT="91425" anchor="ctr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POST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create a vm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405 (not supported)</a:t>
                      </a:r>
                    </a:p>
                  </a:txBody>
                  <a:tcPr marR="91425" marB="91425" marT="91425" anchor="ctr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PUT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405 (not supported)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entirely update a vm</a:t>
                      </a:r>
                    </a:p>
                  </a:txBody>
                  <a:tcPr marR="91425" marB="91425" marT="91425" anchor="ctr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PATCH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405 (not supported)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update only one or more fields of a vm</a:t>
                      </a:r>
                    </a:p>
                  </a:txBody>
                  <a:tcPr marR="91425" marB="91425" marT="91425" anchor="ctr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DELETE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405 (not supported)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delete a vm</a:t>
                      </a:r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Software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425175" x="457200"/>
            <a:ext cy="3500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lang="it">
                <a:latin typeface="Droid Sans"/>
                <a:ea typeface="Droid Sans"/>
                <a:cs typeface="Droid Sans"/>
                <a:sym typeface="Droid Sans"/>
              </a:rPr>
              <a:t>Python (version 3.3.5)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u="sng" lang="it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Eve Framework</a:t>
            </a:r>
            <a:r>
              <a:rPr lang="it">
                <a:latin typeface="Droid Sans"/>
                <a:ea typeface="Droid Sans"/>
                <a:cs typeface="Droid Sans"/>
                <a:sym typeface="Droid Sans"/>
              </a:rPr>
              <a:t> (version 0.5-dev)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u="sng" lang="it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4"/>
              </a:rPr>
              <a:t>PrivacyIDEA</a:t>
            </a:r>
            <a:r>
              <a:rPr lang="it">
                <a:latin typeface="Droid Sans"/>
                <a:ea typeface="Droid Sans"/>
                <a:cs typeface="Droid Sans"/>
                <a:sym typeface="Droid Sans"/>
              </a:rPr>
              <a:t> (version 1.5-dev7)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lang="it">
                <a:latin typeface="Droid Sans"/>
                <a:ea typeface="Droid Sans"/>
                <a:cs typeface="Droid Sans"/>
                <a:sym typeface="Droid Sans"/>
              </a:rPr>
              <a:t>MongoDB (version 2.6.5)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lang="it">
                <a:latin typeface="Droid Sans"/>
                <a:ea typeface="Droid Sans"/>
                <a:cs typeface="Droid Sans"/>
                <a:sym typeface="Droid Sans"/>
              </a:rPr>
              <a:t>MySQL (version 5.5.40)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lang="it">
                <a:latin typeface="Droid Sans"/>
                <a:ea typeface="Droid Sans"/>
                <a:cs typeface="Droid Sans"/>
                <a:sym typeface="Droid Sans"/>
              </a:rPr>
              <a:t>PolPyC (self developed python web client)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Workflow (1)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6075" x="1244375"/>
            <a:ext cy="3496300" cx="665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Workflow (2)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AutoNum type="arabicPeriod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The user do a POST request to the /accounts endpoint on the API Server (AP) specifying his/her username and password;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AutoNum type="arabicPeriod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The AS answers with a token which is valid for 1 day;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AutoNum type="arabicPeriod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The user enroll a new OTP token using the selfservice endpoint on the PrivacyIDEA server (PS);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AutoNum type="arabicPeriod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Using the token the user can now authenticate each request against the AS;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AutoNum type="arabicPeriod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The token must be updated every 24 hours by signin in to the PrivacyIDEA server using the user’s password and an OTP value (generated, for example, using </a:t>
            </a:r>
            <a:r>
              <a:rPr u="sng" sz="1800" lang="it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FreeOTP</a:t>
            </a: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Authentication and authorization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it">
                <a:latin typeface="Droid Sans"/>
                <a:ea typeface="Droid Sans"/>
                <a:cs typeface="Droid Sans"/>
                <a:sym typeface="Droid Sans"/>
              </a:rPr>
              <a:t>Premise: every connection must be done over TLS (</a:t>
            </a:r>
            <a:r>
              <a:rPr u="sng" b="1" sz="1800" lang="it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it’s better to avoid SSL</a:t>
            </a:r>
            <a:r>
              <a:rPr b="1" sz="1800" lang="it">
                <a:latin typeface="Droid Sans"/>
                <a:ea typeface="Droid Sans"/>
                <a:cs typeface="Droid Sans"/>
                <a:sym typeface="Droid Sans"/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The user’s password is hashed using bcrypt with a random salt and then stored inside the database;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The token is randomly generated using /dev/urandom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Before sending every request the HMAC of the request’s body is computed and added as a header value;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User Restricted Resource Access (U.R.R.A.): each user can only access his/her resources;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➔"/>
            </a:pPr>
            <a:r>
              <a:rPr sz="1800" lang="it">
                <a:latin typeface="Droid Sans"/>
                <a:ea typeface="Droid Sans"/>
                <a:cs typeface="Droid Sans"/>
                <a:sym typeface="Droid Sans"/>
              </a:rPr>
              <a:t>To generate a new token the user must sign in to the PrivacyIDEA server using his/her password and an OTP value;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check_token_validity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def check_token_validity(d1):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	d2 = datetime.now(timezone.utc)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	s = (d2-d1).seconds + (d2-d1).days * 86400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	m = round(s/60)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	if m &gt;= 1440: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it">
                <a:latin typeface="Consolas"/>
                <a:ea typeface="Consolas"/>
                <a:cs typeface="Consolas"/>
                <a:sym typeface="Consolas"/>
              </a:rPr>
              <a:t>		return False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check_otp_auth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246175"/>
            <a:ext cy="3725699" cx="8708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def check_otp_auth(user, passwd, otp):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req_url = "https://localhost:5001/validate/check?user=" + user + "&amp;pass=" + passwd + otp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r = requests.get(req_url, verify=False)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parse = r.json()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res = parse['result']['value']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if res == False: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	return False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else: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	return True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check_HMAC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orig_hmac = request.headers.get('Content-HMAC')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tmp_tk = request.headers.get('Authorization')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b64_tk = tmp_tk.split(' ')[1]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real_tk = base64.b64decode(b64_tk).decode()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real_tk = real_tk.split(":")[0]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secret_key = get_seckey_from_token(real_tk)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key = bytes(secret_key, encoding='utf-8')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msg = request.data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if len(msg) == 0: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    	msg = '{}'.encode()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hm = hmac.new(key, msg, sha1).digest()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computed_hmac = base64.b64encode(hm).decode()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if orig_hmac != computed_hmac: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    	abort(401, description="Wrong HMAC")</a:t>
            </a:r>
          </a:p>
          <a:p>
            <a:pPr lvl="0">
              <a:spcBef>
                <a:spcPts val="0"/>
              </a:spcBef>
              <a:buNone/>
            </a:pPr>
            <a:r>
              <a:rPr sz="1200" lang="it">
                <a:latin typeface="Consolas"/>
                <a:ea typeface="Consolas"/>
                <a:cs typeface="Consolas"/>
                <a:sym typeface="Consolas"/>
              </a:rPr>
              <a:t>	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