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handoutMasterIdLst>
    <p:handoutMasterId r:id="rId15"/>
  </p:handoutMasterIdLst>
  <p:sldIdLst>
    <p:sldId id="265" r:id="rId2"/>
    <p:sldId id="257" r:id="rId3"/>
    <p:sldId id="258" r:id="rId4"/>
    <p:sldId id="259" r:id="rId5"/>
    <p:sldId id="266" r:id="rId6"/>
    <p:sldId id="268" r:id="rId7"/>
    <p:sldId id="260" r:id="rId8"/>
    <p:sldId id="261" r:id="rId9"/>
    <p:sldId id="262" r:id="rId10"/>
    <p:sldId id="263" r:id="rId11"/>
    <p:sldId id="264" r:id="rId12"/>
    <p:sldId id="269" r:id="rId13"/>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9EA03-0760-4A6B-A2B3-7FB2097C8920}"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s-AR"/>
        </a:p>
      </dgm:t>
    </dgm:pt>
    <dgm:pt modelId="{CDB6B5FB-1554-476A-BBA5-28014EAA3C13}">
      <dgm:prSet custT="1"/>
      <dgm:spPr/>
      <dgm:t>
        <a:bodyPr/>
        <a:lstStyle/>
        <a:p>
          <a:r>
            <a:rPr lang="es-ES" sz="2000" b="0" i="0" dirty="0">
              <a:latin typeface="Oswald" panose="00000500000000000000" pitchFamily="2" charset="0"/>
            </a:rPr>
            <a:t>1</a:t>
          </a:r>
          <a:r>
            <a:rPr lang="es-ES" sz="2000" b="0" i="0" dirty="0"/>
            <a:t> </a:t>
          </a:r>
          <a:endParaRPr lang="es-AR" sz="2000" dirty="0"/>
        </a:p>
      </dgm:t>
    </dgm:pt>
    <dgm:pt modelId="{2C6126F8-56EF-4895-84FE-79328F69AC86}" type="parTrans" cxnId="{72C21F76-68CB-409D-BC53-C99C9E2304A7}">
      <dgm:prSet/>
      <dgm:spPr/>
      <dgm:t>
        <a:bodyPr/>
        <a:lstStyle/>
        <a:p>
          <a:endParaRPr lang="es-AR"/>
        </a:p>
      </dgm:t>
    </dgm:pt>
    <dgm:pt modelId="{3564D3AD-DBD5-4C71-AAD6-C52E8A54A4EA}" type="sibTrans" cxnId="{72C21F76-68CB-409D-BC53-C99C9E2304A7}">
      <dgm:prSet/>
      <dgm:spPr/>
      <dgm:t>
        <a:bodyPr/>
        <a:lstStyle/>
        <a:p>
          <a:endParaRPr lang="es-AR"/>
        </a:p>
      </dgm:t>
    </dgm:pt>
    <dgm:pt modelId="{853C271D-B5A2-463E-861C-4A5675BDDC52}">
      <dgm:prSet custT="1"/>
      <dgm:spPr/>
      <dgm:t>
        <a:bodyPr/>
        <a:lstStyle/>
        <a:p>
          <a:r>
            <a:rPr lang="es-ES" sz="2000" b="0" i="0" dirty="0">
              <a:latin typeface="Oswald" panose="00000500000000000000" pitchFamily="2" charset="0"/>
            </a:rPr>
            <a:t>4</a:t>
          </a:r>
          <a:endParaRPr lang="es-AR" sz="2000" dirty="0">
            <a:latin typeface="Oswald" panose="00000500000000000000" pitchFamily="2" charset="0"/>
          </a:endParaRPr>
        </a:p>
      </dgm:t>
    </dgm:pt>
    <dgm:pt modelId="{C7F8A06F-C603-4511-910F-921CB06CD2D2}" type="parTrans" cxnId="{CEB768AF-4AAA-4D4D-9F16-07A4531BBDCD}">
      <dgm:prSet/>
      <dgm:spPr/>
      <dgm:t>
        <a:bodyPr/>
        <a:lstStyle/>
        <a:p>
          <a:endParaRPr lang="es-AR"/>
        </a:p>
      </dgm:t>
    </dgm:pt>
    <dgm:pt modelId="{4573A55B-6E57-4DEA-ABF3-C5F07A45F061}" type="sibTrans" cxnId="{CEB768AF-4AAA-4D4D-9F16-07A4531BBDCD}">
      <dgm:prSet/>
      <dgm:spPr/>
      <dgm:t>
        <a:bodyPr/>
        <a:lstStyle/>
        <a:p>
          <a:endParaRPr lang="es-AR"/>
        </a:p>
      </dgm:t>
    </dgm:pt>
    <dgm:pt modelId="{A406AAD3-F361-4C78-85A6-6A33FB9CC2B8}">
      <dgm:prSet custT="1"/>
      <dgm:spPr/>
      <dgm:t>
        <a:bodyPr/>
        <a:lstStyle/>
        <a:p>
          <a:r>
            <a:rPr lang="es-ES" sz="2000" b="0" i="0" dirty="0">
              <a:latin typeface="Oswald" panose="00000500000000000000" pitchFamily="2" charset="0"/>
            </a:rPr>
            <a:t>5</a:t>
          </a:r>
          <a:endParaRPr lang="es-AR" sz="2000" dirty="0">
            <a:latin typeface="Oswald" panose="00000500000000000000" pitchFamily="2" charset="0"/>
          </a:endParaRPr>
        </a:p>
      </dgm:t>
    </dgm:pt>
    <dgm:pt modelId="{B14EBB76-2ECA-438D-B945-28E44B13FFCD}" type="parTrans" cxnId="{FEDE76CA-2E73-486B-872E-F100FCD524AA}">
      <dgm:prSet/>
      <dgm:spPr/>
      <dgm:t>
        <a:bodyPr/>
        <a:lstStyle/>
        <a:p>
          <a:endParaRPr lang="es-AR"/>
        </a:p>
      </dgm:t>
    </dgm:pt>
    <dgm:pt modelId="{2B73166E-34CE-4FF2-ABB6-46EEFC32AEFE}" type="sibTrans" cxnId="{FEDE76CA-2E73-486B-872E-F100FCD524AA}">
      <dgm:prSet/>
      <dgm:spPr/>
      <dgm:t>
        <a:bodyPr/>
        <a:lstStyle/>
        <a:p>
          <a:endParaRPr lang="es-AR"/>
        </a:p>
      </dgm:t>
    </dgm:pt>
    <dgm:pt modelId="{3113216C-0832-46EC-8BC8-1FD910A9B9DB}">
      <dgm:prSet custT="1"/>
      <dgm:spPr/>
      <dgm:t>
        <a:bodyPr/>
        <a:lstStyle/>
        <a:p>
          <a:r>
            <a:rPr lang="es-AR" sz="2000" b="0" i="0" dirty="0">
              <a:latin typeface="Oswald" panose="00000500000000000000" pitchFamily="2" charset="0"/>
            </a:rPr>
            <a:t>6</a:t>
          </a:r>
          <a:endParaRPr lang="es-AR" sz="2000" dirty="0">
            <a:latin typeface="Oswald" panose="00000500000000000000" pitchFamily="2" charset="0"/>
          </a:endParaRPr>
        </a:p>
      </dgm:t>
    </dgm:pt>
    <dgm:pt modelId="{2BBFA40A-6F00-48CD-ACC5-38CDA2CBD8AD}" type="parTrans" cxnId="{9B73C666-48FD-4F63-8C98-434050F034F0}">
      <dgm:prSet/>
      <dgm:spPr/>
      <dgm:t>
        <a:bodyPr/>
        <a:lstStyle/>
        <a:p>
          <a:endParaRPr lang="es-AR"/>
        </a:p>
      </dgm:t>
    </dgm:pt>
    <dgm:pt modelId="{B0DAED66-7BED-4063-98F3-E686881A1013}" type="sibTrans" cxnId="{9B73C666-48FD-4F63-8C98-434050F034F0}">
      <dgm:prSet/>
      <dgm:spPr/>
      <dgm:t>
        <a:bodyPr/>
        <a:lstStyle/>
        <a:p>
          <a:endParaRPr lang="es-AR"/>
        </a:p>
      </dgm:t>
    </dgm:pt>
    <dgm:pt modelId="{15146097-C7F7-4BF0-92C9-07C29908C2DF}">
      <dgm:prSet custT="1"/>
      <dgm:spPr/>
      <dgm:t>
        <a:bodyPr/>
        <a:lstStyle/>
        <a:p>
          <a:r>
            <a:rPr lang="es-ES" sz="2000" b="0" i="0" dirty="0">
              <a:latin typeface="Oswald" panose="00000500000000000000" pitchFamily="2" charset="0"/>
            </a:rPr>
            <a:t>2</a:t>
          </a:r>
          <a:endParaRPr lang="es-AR" sz="2000" dirty="0">
            <a:latin typeface="Oswald" panose="00000500000000000000" pitchFamily="2" charset="0"/>
          </a:endParaRPr>
        </a:p>
      </dgm:t>
    </dgm:pt>
    <dgm:pt modelId="{283AA8C2-1833-4AB5-8CEF-833BBA6FAAAA}" type="sibTrans" cxnId="{8B8F7BEA-2D1C-4EED-BF0F-E4A35B04242E}">
      <dgm:prSet/>
      <dgm:spPr/>
      <dgm:t>
        <a:bodyPr/>
        <a:lstStyle/>
        <a:p>
          <a:endParaRPr lang="es-AR"/>
        </a:p>
      </dgm:t>
    </dgm:pt>
    <dgm:pt modelId="{72D347A7-6E21-43C2-A151-20B3453F1C03}" type="parTrans" cxnId="{8B8F7BEA-2D1C-4EED-BF0F-E4A35B04242E}">
      <dgm:prSet/>
      <dgm:spPr/>
      <dgm:t>
        <a:bodyPr/>
        <a:lstStyle/>
        <a:p>
          <a:endParaRPr lang="es-AR"/>
        </a:p>
      </dgm:t>
    </dgm:pt>
    <dgm:pt modelId="{0AD2F083-3F4A-4BB0-94DF-43A33A8224DE}">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AR" sz="2000" dirty="0">
              <a:latin typeface="Oswald" panose="00000500000000000000" pitchFamily="2" charset="0"/>
            </a:rPr>
            <a:t>Contexto</a:t>
          </a:r>
        </a:p>
      </dgm:t>
    </dgm:pt>
    <dgm:pt modelId="{3E7467C1-8D79-421F-B0B8-C5A968BF055E}" type="parTrans" cxnId="{9D3F7868-A4DD-4B95-A14B-DB9624422153}">
      <dgm:prSet/>
      <dgm:spPr/>
      <dgm:t>
        <a:bodyPr/>
        <a:lstStyle/>
        <a:p>
          <a:endParaRPr lang="es-AR"/>
        </a:p>
      </dgm:t>
    </dgm:pt>
    <dgm:pt modelId="{CFD6264E-7A59-4E4D-B37E-2C431B51C002}" type="sibTrans" cxnId="{9D3F7868-A4DD-4B95-A14B-DB9624422153}">
      <dgm:prSet/>
      <dgm:spPr/>
      <dgm:t>
        <a:bodyPr/>
        <a:lstStyle/>
        <a:p>
          <a:endParaRPr lang="es-AR"/>
        </a:p>
      </dgm:t>
    </dgm:pt>
    <dgm:pt modelId="{A925B9C6-258F-4677-ADC3-FCF502CDFBCD}">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ES" sz="2200" b="0" i="0" dirty="0">
              <a:latin typeface="Oswald" panose="00000500000000000000" pitchFamily="2" charset="0"/>
            </a:rPr>
            <a:t>Hipótesis de </a:t>
          </a:r>
          <a:r>
            <a:rPr lang="es-ES" sz="2000" b="0" i="0" baseline="0" dirty="0">
              <a:latin typeface="Oswald" panose="00000500000000000000" pitchFamily="2" charset="0"/>
            </a:rPr>
            <a:t>interés</a:t>
          </a:r>
          <a:endParaRPr lang="es-AR" sz="2000" baseline="0" dirty="0">
            <a:latin typeface="Oswald" panose="00000500000000000000" pitchFamily="2" charset="0"/>
          </a:endParaRPr>
        </a:p>
      </dgm:t>
    </dgm:pt>
    <dgm:pt modelId="{A4592A0C-CFBB-4F09-AA43-89004AFDCD14}" type="parTrans" cxnId="{5AFA4458-B7B8-4057-85BF-DDD4080A62B0}">
      <dgm:prSet/>
      <dgm:spPr/>
      <dgm:t>
        <a:bodyPr/>
        <a:lstStyle/>
        <a:p>
          <a:endParaRPr lang="es-AR"/>
        </a:p>
      </dgm:t>
    </dgm:pt>
    <dgm:pt modelId="{8A7FE890-5FF5-4146-BAF6-2E3F86DFE2F4}" type="sibTrans" cxnId="{5AFA4458-B7B8-4057-85BF-DDD4080A62B0}">
      <dgm:prSet/>
      <dgm:spPr/>
      <dgm:t>
        <a:bodyPr/>
        <a:lstStyle/>
        <a:p>
          <a:endParaRPr lang="es-AR"/>
        </a:p>
      </dgm:t>
    </dgm:pt>
    <dgm:pt modelId="{87A060F2-CF00-49F7-B05C-D3E134EA5A9E}">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AR" sz="2000" b="0" i="0" dirty="0">
              <a:latin typeface="Oswald" panose="00000500000000000000" pitchFamily="2" charset="0"/>
            </a:rPr>
            <a:t>Presentación</a:t>
          </a:r>
          <a:r>
            <a:rPr lang="es-AR" sz="2600" b="0" i="0" dirty="0"/>
            <a:t> </a:t>
          </a:r>
          <a:r>
            <a:rPr lang="es-AR" sz="2000" b="0" i="0" dirty="0" err="1">
              <a:latin typeface="Oswald" panose="00000500000000000000" pitchFamily="2" charset="0"/>
            </a:rPr>
            <a:t>Dataset</a:t>
          </a:r>
          <a:endParaRPr lang="es-AR" sz="2000" dirty="0">
            <a:latin typeface="Oswald" panose="00000500000000000000" pitchFamily="2" charset="0"/>
          </a:endParaRPr>
        </a:p>
      </dgm:t>
    </dgm:pt>
    <dgm:pt modelId="{7B1C5DA2-506F-4383-B5CB-07C30446344B}" type="sibTrans" cxnId="{61B634E2-524A-4C63-AC12-D4BEB955EEE7}">
      <dgm:prSet/>
      <dgm:spPr/>
      <dgm:t>
        <a:bodyPr/>
        <a:lstStyle/>
        <a:p>
          <a:endParaRPr lang="es-AR"/>
        </a:p>
      </dgm:t>
    </dgm:pt>
    <dgm:pt modelId="{BFC0398B-1E18-44AB-980E-BC0BE53983A3}" type="parTrans" cxnId="{61B634E2-524A-4C63-AC12-D4BEB955EEE7}">
      <dgm:prSet/>
      <dgm:spPr/>
      <dgm:t>
        <a:bodyPr/>
        <a:lstStyle/>
        <a:p>
          <a:endParaRPr lang="es-AR"/>
        </a:p>
      </dgm:t>
    </dgm:pt>
    <dgm:pt modelId="{8222A64F-2508-4090-B683-57FAD0451828}">
      <dgm:prSet custT="1"/>
      <dgm:spPr/>
      <dgm:t>
        <a:bodyPr/>
        <a:lstStyle/>
        <a:p>
          <a:r>
            <a:rPr lang="es-AR" sz="2000" b="0" i="0" dirty="0">
              <a:latin typeface="Oswald" panose="00000500000000000000" pitchFamily="2" charset="0"/>
            </a:rPr>
            <a:t>3</a:t>
          </a:r>
          <a:endParaRPr lang="es-AR" sz="500" dirty="0">
            <a:latin typeface="Oswald" panose="00000500000000000000" pitchFamily="2" charset="0"/>
          </a:endParaRPr>
        </a:p>
      </dgm:t>
    </dgm:pt>
    <dgm:pt modelId="{F245D4BE-0CBB-4970-891C-F7CC5A6B2DD6}" type="sibTrans" cxnId="{1F2244B7-D04B-4C59-95EB-8C23CFE4FB74}">
      <dgm:prSet/>
      <dgm:spPr/>
      <dgm:t>
        <a:bodyPr/>
        <a:lstStyle/>
        <a:p>
          <a:endParaRPr lang="es-AR"/>
        </a:p>
      </dgm:t>
    </dgm:pt>
    <dgm:pt modelId="{B1FF63A7-6559-4638-8EC0-D83A28B5AC9A}" type="parTrans" cxnId="{1F2244B7-D04B-4C59-95EB-8C23CFE4FB74}">
      <dgm:prSet/>
      <dgm:spPr/>
      <dgm:t>
        <a:bodyPr/>
        <a:lstStyle/>
        <a:p>
          <a:endParaRPr lang="es-AR"/>
        </a:p>
      </dgm:t>
    </dgm:pt>
    <dgm:pt modelId="{A4165329-B389-49AE-B2FC-5731CA7A2DC3}">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ES" sz="2000" b="0" i="0" dirty="0">
              <a:latin typeface="Oswald" panose="00000500000000000000" pitchFamily="2" charset="0"/>
            </a:rPr>
            <a:t>Análisis exploratorio</a:t>
          </a:r>
          <a:endParaRPr lang="es-AR" sz="2000" dirty="0">
            <a:latin typeface="Oswald" panose="00000500000000000000" pitchFamily="2" charset="0"/>
          </a:endParaRPr>
        </a:p>
      </dgm:t>
    </dgm:pt>
    <dgm:pt modelId="{522BE6CD-4B79-45B8-BB39-866F93BAEB1B}" type="parTrans" cxnId="{EBDE5BEC-89D4-419E-A3B6-4A97DD7F4AF9}">
      <dgm:prSet/>
      <dgm:spPr/>
      <dgm:t>
        <a:bodyPr/>
        <a:lstStyle/>
        <a:p>
          <a:endParaRPr lang="es-AR"/>
        </a:p>
      </dgm:t>
    </dgm:pt>
    <dgm:pt modelId="{982078DB-BF12-4B30-B7AC-B3CC57DA74E8}" type="sibTrans" cxnId="{EBDE5BEC-89D4-419E-A3B6-4A97DD7F4AF9}">
      <dgm:prSet/>
      <dgm:spPr/>
      <dgm:t>
        <a:bodyPr/>
        <a:lstStyle/>
        <a:p>
          <a:endParaRPr lang="es-AR"/>
        </a:p>
      </dgm:t>
    </dgm:pt>
    <dgm:pt modelId="{BC957A8D-08F0-4002-BC62-2DBDFC4415A4}">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ES" sz="2000" b="0" i="0" dirty="0" err="1">
              <a:latin typeface="Oswald" panose="00000500000000000000" pitchFamily="2" charset="0"/>
            </a:rPr>
            <a:t>Insights</a:t>
          </a:r>
          <a:r>
            <a:rPr lang="es-ES" sz="2000" b="0" i="0" dirty="0">
              <a:latin typeface="Oswald" panose="00000500000000000000" pitchFamily="2" charset="0"/>
            </a:rPr>
            <a:t> y Recomendaciones</a:t>
          </a:r>
          <a:endParaRPr lang="es-AR" sz="2000" dirty="0">
            <a:latin typeface="Oswald" panose="00000500000000000000" pitchFamily="2" charset="0"/>
          </a:endParaRPr>
        </a:p>
      </dgm:t>
    </dgm:pt>
    <dgm:pt modelId="{54D98683-A7DF-4803-A791-D9FA32427D22}" type="parTrans" cxnId="{5D588455-C026-4AE2-B226-035ADC189C1D}">
      <dgm:prSet/>
      <dgm:spPr/>
      <dgm:t>
        <a:bodyPr/>
        <a:lstStyle/>
        <a:p>
          <a:endParaRPr lang="es-AR"/>
        </a:p>
      </dgm:t>
    </dgm:pt>
    <dgm:pt modelId="{EAE65806-4AD4-4606-BC5D-95B5F8ADB2E7}" type="sibTrans" cxnId="{5D588455-C026-4AE2-B226-035ADC189C1D}">
      <dgm:prSet/>
      <dgm:spPr/>
      <dgm:t>
        <a:bodyPr/>
        <a:lstStyle/>
        <a:p>
          <a:endParaRPr lang="es-AR"/>
        </a:p>
      </dgm:t>
    </dgm:pt>
    <dgm:pt modelId="{831D5F73-2A86-4568-B7A6-5171610025D3}">
      <dgm:prSet custT="1"/>
      <dgm:spPr>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s-AR" sz="2000" b="0" i="0" dirty="0">
              <a:latin typeface="Oswald" panose="00000500000000000000" pitchFamily="2" charset="0"/>
            </a:rPr>
            <a:t>Conclusiones</a:t>
          </a:r>
          <a:endParaRPr lang="es-AR" sz="2000" dirty="0">
            <a:latin typeface="Oswald" panose="00000500000000000000" pitchFamily="2" charset="0"/>
          </a:endParaRPr>
        </a:p>
      </dgm:t>
    </dgm:pt>
    <dgm:pt modelId="{E421E03F-73C9-4911-B1B3-BF157D983591}" type="parTrans" cxnId="{1FD2831F-A713-433B-A956-04942B228333}">
      <dgm:prSet/>
      <dgm:spPr/>
      <dgm:t>
        <a:bodyPr/>
        <a:lstStyle/>
        <a:p>
          <a:endParaRPr lang="es-AR"/>
        </a:p>
      </dgm:t>
    </dgm:pt>
    <dgm:pt modelId="{619440A6-1892-4EDA-96BC-0F53E3F2BB21}" type="sibTrans" cxnId="{1FD2831F-A713-433B-A956-04942B228333}">
      <dgm:prSet/>
      <dgm:spPr/>
      <dgm:t>
        <a:bodyPr/>
        <a:lstStyle/>
        <a:p>
          <a:endParaRPr lang="es-AR"/>
        </a:p>
      </dgm:t>
    </dgm:pt>
    <dgm:pt modelId="{41CBF7D7-6252-4F6E-89D8-30A257A44170}" type="pres">
      <dgm:prSet presAssocID="{02A9EA03-0760-4A6B-A2B3-7FB2097C8920}" presName="linearFlow" presStyleCnt="0">
        <dgm:presLayoutVars>
          <dgm:dir/>
          <dgm:animLvl val="lvl"/>
          <dgm:resizeHandles val="exact"/>
        </dgm:presLayoutVars>
      </dgm:prSet>
      <dgm:spPr/>
    </dgm:pt>
    <dgm:pt modelId="{DA080303-99A2-44A6-87C4-0085D23779AB}" type="pres">
      <dgm:prSet presAssocID="{CDB6B5FB-1554-476A-BBA5-28014EAA3C13}" presName="composite" presStyleCnt="0"/>
      <dgm:spPr/>
    </dgm:pt>
    <dgm:pt modelId="{32CC29D3-09EB-4C49-B53F-278CB39C8382}" type="pres">
      <dgm:prSet presAssocID="{CDB6B5FB-1554-476A-BBA5-28014EAA3C13}" presName="parentText" presStyleLbl="alignNode1" presStyleIdx="0" presStyleCnt="6">
        <dgm:presLayoutVars>
          <dgm:chMax val="1"/>
          <dgm:bulletEnabled val="1"/>
        </dgm:presLayoutVars>
      </dgm:prSet>
      <dgm:spPr/>
    </dgm:pt>
    <dgm:pt modelId="{54FCCE19-ABC9-4087-9213-D747836418C1}" type="pres">
      <dgm:prSet presAssocID="{CDB6B5FB-1554-476A-BBA5-28014EAA3C13}" presName="descendantText" presStyleLbl="alignAcc1" presStyleIdx="0" presStyleCnt="6" custLinFactNeighborX="0">
        <dgm:presLayoutVars>
          <dgm:bulletEnabled val="1"/>
        </dgm:presLayoutVars>
      </dgm:prSet>
      <dgm:spPr/>
    </dgm:pt>
    <dgm:pt modelId="{CD5B1BDB-258F-405F-BF46-AC761BA60D18}" type="pres">
      <dgm:prSet presAssocID="{3564D3AD-DBD5-4C71-AAD6-C52E8A54A4EA}" presName="sp" presStyleCnt="0"/>
      <dgm:spPr/>
    </dgm:pt>
    <dgm:pt modelId="{2D738D98-662A-4975-8BBE-E45CC147C7F3}" type="pres">
      <dgm:prSet presAssocID="{15146097-C7F7-4BF0-92C9-07C29908C2DF}" presName="composite" presStyleCnt="0"/>
      <dgm:spPr/>
    </dgm:pt>
    <dgm:pt modelId="{0C55B361-5652-4FB4-B619-261466C726B4}" type="pres">
      <dgm:prSet presAssocID="{15146097-C7F7-4BF0-92C9-07C29908C2DF}" presName="parentText" presStyleLbl="alignNode1" presStyleIdx="1" presStyleCnt="6">
        <dgm:presLayoutVars>
          <dgm:chMax val="1"/>
          <dgm:bulletEnabled val="1"/>
        </dgm:presLayoutVars>
      </dgm:prSet>
      <dgm:spPr/>
    </dgm:pt>
    <dgm:pt modelId="{01A55A14-449E-4EE0-8869-614246F30E84}" type="pres">
      <dgm:prSet presAssocID="{15146097-C7F7-4BF0-92C9-07C29908C2DF}" presName="descendantText" presStyleLbl="alignAcc1" presStyleIdx="1" presStyleCnt="6">
        <dgm:presLayoutVars>
          <dgm:bulletEnabled val="1"/>
        </dgm:presLayoutVars>
      </dgm:prSet>
      <dgm:spPr/>
    </dgm:pt>
    <dgm:pt modelId="{534E9CAB-5BB1-4FBA-BCE5-EBF7E89D0410}" type="pres">
      <dgm:prSet presAssocID="{283AA8C2-1833-4AB5-8CEF-833BBA6FAAAA}" presName="sp" presStyleCnt="0"/>
      <dgm:spPr/>
    </dgm:pt>
    <dgm:pt modelId="{1582E3DD-FD5A-4C14-ACEF-03E8E23A7669}" type="pres">
      <dgm:prSet presAssocID="{8222A64F-2508-4090-B683-57FAD0451828}" presName="composite" presStyleCnt="0"/>
      <dgm:spPr/>
    </dgm:pt>
    <dgm:pt modelId="{95C8BD53-1FB5-4A5E-9B8D-1301596CA7BA}" type="pres">
      <dgm:prSet presAssocID="{8222A64F-2508-4090-B683-57FAD0451828}" presName="parentText" presStyleLbl="alignNode1" presStyleIdx="2" presStyleCnt="6">
        <dgm:presLayoutVars>
          <dgm:chMax val="1"/>
          <dgm:bulletEnabled val="1"/>
        </dgm:presLayoutVars>
      </dgm:prSet>
      <dgm:spPr/>
    </dgm:pt>
    <dgm:pt modelId="{6E44E31D-54E8-4496-8B35-D31EE9E3E227}" type="pres">
      <dgm:prSet presAssocID="{8222A64F-2508-4090-B683-57FAD0451828}" presName="descendantText" presStyleLbl="alignAcc1" presStyleIdx="2" presStyleCnt="6">
        <dgm:presLayoutVars>
          <dgm:bulletEnabled val="1"/>
        </dgm:presLayoutVars>
      </dgm:prSet>
      <dgm:spPr/>
    </dgm:pt>
    <dgm:pt modelId="{92A7E60B-F7D5-438B-87F5-A721ADAD6918}" type="pres">
      <dgm:prSet presAssocID="{F245D4BE-0CBB-4970-891C-F7CC5A6B2DD6}" presName="sp" presStyleCnt="0"/>
      <dgm:spPr/>
    </dgm:pt>
    <dgm:pt modelId="{FDA0AD43-5B54-4486-BFA8-865195990752}" type="pres">
      <dgm:prSet presAssocID="{853C271D-B5A2-463E-861C-4A5675BDDC52}" presName="composite" presStyleCnt="0"/>
      <dgm:spPr/>
    </dgm:pt>
    <dgm:pt modelId="{5E2DA5F5-6439-4A0F-9F9E-437CA4FBB72A}" type="pres">
      <dgm:prSet presAssocID="{853C271D-B5A2-463E-861C-4A5675BDDC52}" presName="parentText" presStyleLbl="alignNode1" presStyleIdx="3" presStyleCnt="6" custLinFactNeighborX="-18796">
        <dgm:presLayoutVars>
          <dgm:chMax val="1"/>
          <dgm:bulletEnabled val="1"/>
        </dgm:presLayoutVars>
      </dgm:prSet>
      <dgm:spPr/>
    </dgm:pt>
    <dgm:pt modelId="{E36ABFFB-C05F-49EA-BE26-CDD59DFCEB2E}" type="pres">
      <dgm:prSet presAssocID="{853C271D-B5A2-463E-861C-4A5675BDDC52}" presName="descendantText" presStyleLbl="alignAcc1" presStyleIdx="3" presStyleCnt="6">
        <dgm:presLayoutVars>
          <dgm:bulletEnabled val="1"/>
        </dgm:presLayoutVars>
      </dgm:prSet>
      <dgm:spPr/>
    </dgm:pt>
    <dgm:pt modelId="{F43D5B95-887E-4895-879B-2FCCD2FF0951}" type="pres">
      <dgm:prSet presAssocID="{4573A55B-6E57-4DEA-ABF3-C5F07A45F061}" presName="sp" presStyleCnt="0"/>
      <dgm:spPr/>
    </dgm:pt>
    <dgm:pt modelId="{47DFCDA5-C7BF-45DE-83A6-EBA463037553}" type="pres">
      <dgm:prSet presAssocID="{A406AAD3-F361-4C78-85A6-6A33FB9CC2B8}" presName="composite" presStyleCnt="0"/>
      <dgm:spPr/>
    </dgm:pt>
    <dgm:pt modelId="{3C7C53ED-6DD1-46BA-AC0C-F5832D74A0E5}" type="pres">
      <dgm:prSet presAssocID="{A406AAD3-F361-4C78-85A6-6A33FB9CC2B8}" presName="parentText" presStyleLbl="alignNode1" presStyleIdx="4" presStyleCnt="6">
        <dgm:presLayoutVars>
          <dgm:chMax val="1"/>
          <dgm:bulletEnabled val="1"/>
        </dgm:presLayoutVars>
      </dgm:prSet>
      <dgm:spPr/>
    </dgm:pt>
    <dgm:pt modelId="{AF13F698-EE90-4953-AF35-60B93FFED639}" type="pres">
      <dgm:prSet presAssocID="{A406AAD3-F361-4C78-85A6-6A33FB9CC2B8}" presName="descendantText" presStyleLbl="alignAcc1" presStyleIdx="4" presStyleCnt="6">
        <dgm:presLayoutVars>
          <dgm:bulletEnabled val="1"/>
        </dgm:presLayoutVars>
      </dgm:prSet>
      <dgm:spPr/>
    </dgm:pt>
    <dgm:pt modelId="{9A8B71B6-7FB0-4D66-8917-D0F1053307D8}" type="pres">
      <dgm:prSet presAssocID="{2B73166E-34CE-4FF2-ABB6-46EEFC32AEFE}" presName="sp" presStyleCnt="0"/>
      <dgm:spPr/>
    </dgm:pt>
    <dgm:pt modelId="{55B185FA-00B2-420E-A4F8-2EDC6B341464}" type="pres">
      <dgm:prSet presAssocID="{3113216C-0832-46EC-8BC8-1FD910A9B9DB}" presName="composite" presStyleCnt="0"/>
      <dgm:spPr/>
    </dgm:pt>
    <dgm:pt modelId="{54CB835A-6BE6-412B-AD48-77ED2F917DEE}" type="pres">
      <dgm:prSet presAssocID="{3113216C-0832-46EC-8BC8-1FD910A9B9DB}" presName="parentText" presStyleLbl="alignNode1" presStyleIdx="5" presStyleCnt="6">
        <dgm:presLayoutVars>
          <dgm:chMax val="1"/>
          <dgm:bulletEnabled val="1"/>
        </dgm:presLayoutVars>
      </dgm:prSet>
      <dgm:spPr/>
    </dgm:pt>
    <dgm:pt modelId="{856CD915-E24E-4A89-B39B-DBE431D2571A}" type="pres">
      <dgm:prSet presAssocID="{3113216C-0832-46EC-8BC8-1FD910A9B9DB}" presName="descendantText" presStyleLbl="alignAcc1" presStyleIdx="5" presStyleCnt="6">
        <dgm:presLayoutVars>
          <dgm:bulletEnabled val="1"/>
        </dgm:presLayoutVars>
      </dgm:prSet>
      <dgm:spPr/>
    </dgm:pt>
  </dgm:ptLst>
  <dgm:cxnLst>
    <dgm:cxn modelId="{1FD2831F-A713-433B-A956-04942B228333}" srcId="{3113216C-0832-46EC-8BC8-1FD910A9B9DB}" destId="{831D5F73-2A86-4568-B7A6-5171610025D3}" srcOrd="0" destOrd="0" parTransId="{E421E03F-73C9-4911-B1B3-BF157D983591}" sibTransId="{619440A6-1892-4EDA-96BC-0F53E3F2BB21}"/>
    <dgm:cxn modelId="{44D07024-5CFF-4C6F-BF91-A38A11319BA2}" type="presOf" srcId="{CDB6B5FB-1554-476A-BBA5-28014EAA3C13}" destId="{32CC29D3-09EB-4C49-B53F-278CB39C8382}" srcOrd="0" destOrd="0" presId="urn:microsoft.com/office/officeart/2005/8/layout/chevron2"/>
    <dgm:cxn modelId="{016FC132-3ED8-4F30-A2E7-FF0ECAA39F67}" type="presOf" srcId="{87A060F2-CF00-49F7-B05C-D3E134EA5A9E}" destId="{6E44E31D-54E8-4496-8B35-D31EE9E3E227}" srcOrd="0" destOrd="0" presId="urn:microsoft.com/office/officeart/2005/8/layout/chevron2"/>
    <dgm:cxn modelId="{48218240-0648-4968-B79B-6625716822D1}" type="presOf" srcId="{8222A64F-2508-4090-B683-57FAD0451828}" destId="{95C8BD53-1FB5-4A5E-9B8D-1301596CA7BA}" srcOrd="0" destOrd="0" presId="urn:microsoft.com/office/officeart/2005/8/layout/chevron2"/>
    <dgm:cxn modelId="{950F125E-E9B5-43F5-8884-0138446955E9}" type="presOf" srcId="{15146097-C7F7-4BF0-92C9-07C29908C2DF}" destId="{0C55B361-5652-4FB4-B619-261466C726B4}" srcOrd="0" destOrd="0" presId="urn:microsoft.com/office/officeart/2005/8/layout/chevron2"/>
    <dgm:cxn modelId="{9B73C666-48FD-4F63-8C98-434050F034F0}" srcId="{02A9EA03-0760-4A6B-A2B3-7FB2097C8920}" destId="{3113216C-0832-46EC-8BC8-1FD910A9B9DB}" srcOrd="5" destOrd="0" parTransId="{2BBFA40A-6F00-48CD-ACC5-38CDA2CBD8AD}" sibTransId="{B0DAED66-7BED-4063-98F3-E686881A1013}"/>
    <dgm:cxn modelId="{9D3F7868-A4DD-4B95-A14B-DB9624422153}" srcId="{CDB6B5FB-1554-476A-BBA5-28014EAA3C13}" destId="{0AD2F083-3F4A-4BB0-94DF-43A33A8224DE}" srcOrd="0" destOrd="0" parTransId="{3E7467C1-8D79-421F-B0B8-C5A968BF055E}" sibTransId="{CFD6264E-7A59-4E4D-B37E-2C431B51C002}"/>
    <dgm:cxn modelId="{0E7AA070-E1C1-4481-9059-440CCC9E5F0F}" type="presOf" srcId="{831D5F73-2A86-4568-B7A6-5171610025D3}" destId="{856CD915-E24E-4A89-B39B-DBE431D2571A}" srcOrd="0" destOrd="0" presId="urn:microsoft.com/office/officeart/2005/8/layout/chevron2"/>
    <dgm:cxn modelId="{75B17651-02C5-48DB-9B2E-6BF7DEFE13B5}" type="presOf" srcId="{A925B9C6-258F-4677-ADC3-FCF502CDFBCD}" destId="{01A55A14-449E-4EE0-8869-614246F30E84}" srcOrd="0" destOrd="0" presId="urn:microsoft.com/office/officeart/2005/8/layout/chevron2"/>
    <dgm:cxn modelId="{5D588455-C026-4AE2-B226-035ADC189C1D}" srcId="{A406AAD3-F361-4C78-85A6-6A33FB9CC2B8}" destId="{BC957A8D-08F0-4002-BC62-2DBDFC4415A4}" srcOrd="0" destOrd="0" parTransId="{54D98683-A7DF-4803-A791-D9FA32427D22}" sibTransId="{EAE65806-4AD4-4606-BC5D-95B5F8ADB2E7}"/>
    <dgm:cxn modelId="{72C21F76-68CB-409D-BC53-C99C9E2304A7}" srcId="{02A9EA03-0760-4A6B-A2B3-7FB2097C8920}" destId="{CDB6B5FB-1554-476A-BBA5-28014EAA3C13}" srcOrd="0" destOrd="0" parTransId="{2C6126F8-56EF-4895-84FE-79328F69AC86}" sibTransId="{3564D3AD-DBD5-4C71-AAD6-C52E8A54A4EA}"/>
    <dgm:cxn modelId="{5AFA4458-B7B8-4057-85BF-DDD4080A62B0}" srcId="{15146097-C7F7-4BF0-92C9-07C29908C2DF}" destId="{A925B9C6-258F-4677-ADC3-FCF502CDFBCD}" srcOrd="0" destOrd="0" parTransId="{A4592A0C-CFBB-4F09-AA43-89004AFDCD14}" sibTransId="{8A7FE890-5FF5-4146-BAF6-2E3F86DFE2F4}"/>
    <dgm:cxn modelId="{0DB43C7B-2162-48D7-B93C-3318890E5DB5}" type="presOf" srcId="{02A9EA03-0760-4A6B-A2B3-7FB2097C8920}" destId="{41CBF7D7-6252-4F6E-89D8-30A257A44170}" srcOrd="0" destOrd="0" presId="urn:microsoft.com/office/officeart/2005/8/layout/chevron2"/>
    <dgm:cxn modelId="{6A849081-5D6E-4F7F-8A12-FCEAB15D4CDF}" type="presOf" srcId="{853C271D-B5A2-463E-861C-4A5675BDDC52}" destId="{5E2DA5F5-6439-4A0F-9F9E-437CA4FBB72A}" srcOrd="0" destOrd="0" presId="urn:microsoft.com/office/officeart/2005/8/layout/chevron2"/>
    <dgm:cxn modelId="{04E8BD9D-5903-4321-9219-89676B4A3B8F}" type="presOf" srcId="{A4165329-B389-49AE-B2FC-5731CA7A2DC3}" destId="{E36ABFFB-C05F-49EA-BE26-CDD59DFCEB2E}" srcOrd="0" destOrd="0" presId="urn:microsoft.com/office/officeart/2005/8/layout/chevron2"/>
    <dgm:cxn modelId="{CEB768AF-4AAA-4D4D-9F16-07A4531BBDCD}" srcId="{02A9EA03-0760-4A6B-A2B3-7FB2097C8920}" destId="{853C271D-B5A2-463E-861C-4A5675BDDC52}" srcOrd="3" destOrd="0" parTransId="{C7F8A06F-C603-4511-910F-921CB06CD2D2}" sibTransId="{4573A55B-6E57-4DEA-ABF3-C5F07A45F061}"/>
    <dgm:cxn modelId="{1F2244B7-D04B-4C59-95EB-8C23CFE4FB74}" srcId="{02A9EA03-0760-4A6B-A2B3-7FB2097C8920}" destId="{8222A64F-2508-4090-B683-57FAD0451828}" srcOrd="2" destOrd="0" parTransId="{B1FF63A7-6559-4638-8EC0-D83A28B5AC9A}" sibTransId="{F245D4BE-0CBB-4970-891C-F7CC5A6B2DD6}"/>
    <dgm:cxn modelId="{FEDE76CA-2E73-486B-872E-F100FCD524AA}" srcId="{02A9EA03-0760-4A6B-A2B3-7FB2097C8920}" destId="{A406AAD3-F361-4C78-85A6-6A33FB9CC2B8}" srcOrd="4" destOrd="0" parTransId="{B14EBB76-2ECA-438D-B945-28E44B13FFCD}" sibTransId="{2B73166E-34CE-4FF2-ABB6-46EEFC32AEFE}"/>
    <dgm:cxn modelId="{61B634E2-524A-4C63-AC12-D4BEB955EEE7}" srcId="{8222A64F-2508-4090-B683-57FAD0451828}" destId="{87A060F2-CF00-49F7-B05C-D3E134EA5A9E}" srcOrd="0" destOrd="0" parTransId="{BFC0398B-1E18-44AB-980E-BC0BE53983A3}" sibTransId="{7B1C5DA2-506F-4383-B5CB-07C30446344B}"/>
    <dgm:cxn modelId="{059FD0E4-E2AE-4E37-8512-9ECD5982EC20}" type="presOf" srcId="{0AD2F083-3F4A-4BB0-94DF-43A33A8224DE}" destId="{54FCCE19-ABC9-4087-9213-D747836418C1}" srcOrd="0" destOrd="0" presId="urn:microsoft.com/office/officeart/2005/8/layout/chevron2"/>
    <dgm:cxn modelId="{CB6DDDE6-B468-4D2F-B094-8123AB5AEA53}" type="presOf" srcId="{BC957A8D-08F0-4002-BC62-2DBDFC4415A4}" destId="{AF13F698-EE90-4953-AF35-60B93FFED639}" srcOrd="0" destOrd="0" presId="urn:microsoft.com/office/officeart/2005/8/layout/chevron2"/>
    <dgm:cxn modelId="{8B8F7BEA-2D1C-4EED-BF0F-E4A35B04242E}" srcId="{02A9EA03-0760-4A6B-A2B3-7FB2097C8920}" destId="{15146097-C7F7-4BF0-92C9-07C29908C2DF}" srcOrd="1" destOrd="0" parTransId="{72D347A7-6E21-43C2-A151-20B3453F1C03}" sibTransId="{283AA8C2-1833-4AB5-8CEF-833BBA6FAAAA}"/>
    <dgm:cxn modelId="{EBDE5BEC-89D4-419E-A3B6-4A97DD7F4AF9}" srcId="{853C271D-B5A2-463E-861C-4A5675BDDC52}" destId="{A4165329-B389-49AE-B2FC-5731CA7A2DC3}" srcOrd="0" destOrd="0" parTransId="{522BE6CD-4B79-45B8-BB39-866F93BAEB1B}" sibTransId="{982078DB-BF12-4B30-B7AC-B3CC57DA74E8}"/>
    <dgm:cxn modelId="{1678ADF7-C624-4B40-A156-1690B2DE4426}" type="presOf" srcId="{3113216C-0832-46EC-8BC8-1FD910A9B9DB}" destId="{54CB835A-6BE6-412B-AD48-77ED2F917DEE}" srcOrd="0" destOrd="0" presId="urn:microsoft.com/office/officeart/2005/8/layout/chevron2"/>
    <dgm:cxn modelId="{EC067CFE-A3B8-4306-BF3F-B076CE5FEC08}" type="presOf" srcId="{A406AAD3-F361-4C78-85A6-6A33FB9CC2B8}" destId="{3C7C53ED-6DD1-46BA-AC0C-F5832D74A0E5}" srcOrd="0" destOrd="0" presId="urn:microsoft.com/office/officeart/2005/8/layout/chevron2"/>
    <dgm:cxn modelId="{9061609B-1468-4655-B1F0-F288EC5BD763}" type="presParOf" srcId="{41CBF7D7-6252-4F6E-89D8-30A257A44170}" destId="{DA080303-99A2-44A6-87C4-0085D23779AB}" srcOrd="0" destOrd="0" presId="urn:microsoft.com/office/officeart/2005/8/layout/chevron2"/>
    <dgm:cxn modelId="{5642A8F6-35CF-4806-A23B-64CBCB82B5ED}" type="presParOf" srcId="{DA080303-99A2-44A6-87C4-0085D23779AB}" destId="{32CC29D3-09EB-4C49-B53F-278CB39C8382}" srcOrd="0" destOrd="0" presId="urn:microsoft.com/office/officeart/2005/8/layout/chevron2"/>
    <dgm:cxn modelId="{BD04D9BA-AEBB-406A-AE07-2E7EACE72F94}" type="presParOf" srcId="{DA080303-99A2-44A6-87C4-0085D23779AB}" destId="{54FCCE19-ABC9-4087-9213-D747836418C1}" srcOrd="1" destOrd="0" presId="urn:microsoft.com/office/officeart/2005/8/layout/chevron2"/>
    <dgm:cxn modelId="{EA362051-232A-4468-BEE7-53D819BF7404}" type="presParOf" srcId="{41CBF7D7-6252-4F6E-89D8-30A257A44170}" destId="{CD5B1BDB-258F-405F-BF46-AC761BA60D18}" srcOrd="1" destOrd="0" presId="urn:microsoft.com/office/officeart/2005/8/layout/chevron2"/>
    <dgm:cxn modelId="{1F18DE07-3929-492A-AC98-EB744DC318F0}" type="presParOf" srcId="{41CBF7D7-6252-4F6E-89D8-30A257A44170}" destId="{2D738D98-662A-4975-8BBE-E45CC147C7F3}" srcOrd="2" destOrd="0" presId="urn:microsoft.com/office/officeart/2005/8/layout/chevron2"/>
    <dgm:cxn modelId="{DFF804F1-DA84-4FE8-B77B-71455E7E4804}" type="presParOf" srcId="{2D738D98-662A-4975-8BBE-E45CC147C7F3}" destId="{0C55B361-5652-4FB4-B619-261466C726B4}" srcOrd="0" destOrd="0" presId="urn:microsoft.com/office/officeart/2005/8/layout/chevron2"/>
    <dgm:cxn modelId="{7DF63B2D-DD44-474C-9B77-D19902DFFB2A}" type="presParOf" srcId="{2D738D98-662A-4975-8BBE-E45CC147C7F3}" destId="{01A55A14-449E-4EE0-8869-614246F30E84}" srcOrd="1" destOrd="0" presId="urn:microsoft.com/office/officeart/2005/8/layout/chevron2"/>
    <dgm:cxn modelId="{3BA89B2A-A767-4AA2-9FE7-DD10BDDFCB67}" type="presParOf" srcId="{41CBF7D7-6252-4F6E-89D8-30A257A44170}" destId="{534E9CAB-5BB1-4FBA-BCE5-EBF7E89D0410}" srcOrd="3" destOrd="0" presId="urn:microsoft.com/office/officeart/2005/8/layout/chevron2"/>
    <dgm:cxn modelId="{90F0354F-DB6C-4047-86FC-6A6DBBF7FEA1}" type="presParOf" srcId="{41CBF7D7-6252-4F6E-89D8-30A257A44170}" destId="{1582E3DD-FD5A-4C14-ACEF-03E8E23A7669}" srcOrd="4" destOrd="0" presId="urn:microsoft.com/office/officeart/2005/8/layout/chevron2"/>
    <dgm:cxn modelId="{44CC643C-3925-419A-9138-8C6A97018D91}" type="presParOf" srcId="{1582E3DD-FD5A-4C14-ACEF-03E8E23A7669}" destId="{95C8BD53-1FB5-4A5E-9B8D-1301596CA7BA}" srcOrd="0" destOrd="0" presId="urn:microsoft.com/office/officeart/2005/8/layout/chevron2"/>
    <dgm:cxn modelId="{98D52737-FA7A-47BB-B910-590EF6E3C59B}" type="presParOf" srcId="{1582E3DD-FD5A-4C14-ACEF-03E8E23A7669}" destId="{6E44E31D-54E8-4496-8B35-D31EE9E3E227}" srcOrd="1" destOrd="0" presId="urn:microsoft.com/office/officeart/2005/8/layout/chevron2"/>
    <dgm:cxn modelId="{CD91625C-5DBC-469D-9ED8-25158037ED5E}" type="presParOf" srcId="{41CBF7D7-6252-4F6E-89D8-30A257A44170}" destId="{92A7E60B-F7D5-438B-87F5-A721ADAD6918}" srcOrd="5" destOrd="0" presId="urn:microsoft.com/office/officeart/2005/8/layout/chevron2"/>
    <dgm:cxn modelId="{1932AC03-D791-4268-A328-B9A2640E8B63}" type="presParOf" srcId="{41CBF7D7-6252-4F6E-89D8-30A257A44170}" destId="{FDA0AD43-5B54-4486-BFA8-865195990752}" srcOrd="6" destOrd="0" presId="urn:microsoft.com/office/officeart/2005/8/layout/chevron2"/>
    <dgm:cxn modelId="{C44A512A-BAFA-4E8E-8126-1862A4CEAB19}" type="presParOf" srcId="{FDA0AD43-5B54-4486-BFA8-865195990752}" destId="{5E2DA5F5-6439-4A0F-9F9E-437CA4FBB72A}" srcOrd="0" destOrd="0" presId="urn:microsoft.com/office/officeart/2005/8/layout/chevron2"/>
    <dgm:cxn modelId="{A66B72D2-7EE9-4077-B604-A031ADA91474}" type="presParOf" srcId="{FDA0AD43-5B54-4486-BFA8-865195990752}" destId="{E36ABFFB-C05F-49EA-BE26-CDD59DFCEB2E}" srcOrd="1" destOrd="0" presId="urn:microsoft.com/office/officeart/2005/8/layout/chevron2"/>
    <dgm:cxn modelId="{C01B5914-6100-4A4A-8902-CA4FC494C2C1}" type="presParOf" srcId="{41CBF7D7-6252-4F6E-89D8-30A257A44170}" destId="{F43D5B95-887E-4895-879B-2FCCD2FF0951}" srcOrd="7" destOrd="0" presId="urn:microsoft.com/office/officeart/2005/8/layout/chevron2"/>
    <dgm:cxn modelId="{A44F5C31-9B5A-469E-BEA7-320024901078}" type="presParOf" srcId="{41CBF7D7-6252-4F6E-89D8-30A257A44170}" destId="{47DFCDA5-C7BF-45DE-83A6-EBA463037553}" srcOrd="8" destOrd="0" presId="urn:microsoft.com/office/officeart/2005/8/layout/chevron2"/>
    <dgm:cxn modelId="{9BAF543C-963C-4CB0-ABDA-75CA23C3300F}" type="presParOf" srcId="{47DFCDA5-C7BF-45DE-83A6-EBA463037553}" destId="{3C7C53ED-6DD1-46BA-AC0C-F5832D74A0E5}" srcOrd="0" destOrd="0" presId="urn:microsoft.com/office/officeart/2005/8/layout/chevron2"/>
    <dgm:cxn modelId="{570A2A96-1514-41A3-AEF6-C43AAE600CEE}" type="presParOf" srcId="{47DFCDA5-C7BF-45DE-83A6-EBA463037553}" destId="{AF13F698-EE90-4953-AF35-60B93FFED639}" srcOrd="1" destOrd="0" presId="urn:microsoft.com/office/officeart/2005/8/layout/chevron2"/>
    <dgm:cxn modelId="{CD9093FB-6AC1-47BC-A497-12A6FE32AB6D}" type="presParOf" srcId="{41CBF7D7-6252-4F6E-89D8-30A257A44170}" destId="{9A8B71B6-7FB0-4D66-8917-D0F1053307D8}" srcOrd="9" destOrd="0" presId="urn:microsoft.com/office/officeart/2005/8/layout/chevron2"/>
    <dgm:cxn modelId="{9C7AE28F-2066-4ECC-B088-6A3E411C6C0F}" type="presParOf" srcId="{41CBF7D7-6252-4F6E-89D8-30A257A44170}" destId="{55B185FA-00B2-420E-A4F8-2EDC6B341464}" srcOrd="10" destOrd="0" presId="urn:microsoft.com/office/officeart/2005/8/layout/chevron2"/>
    <dgm:cxn modelId="{11D4A0B3-BFFD-457E-8CE7-1DAC3E75FBDC}" type="presParOf" srcId="{55B185FA-00B2-420E-A4F8-2EDC6B341464}" destId="{54CB835A-6BE6-412B-AD48-77ED2F917DEE}" srcOrd="0" destOrd="0" presId="urn:microsoft.com/office/officeart/2005/8/layout/chevron2"/>
    <dgm:cxn modelId="{4D6D7E30-9334-4F48-B673-AF46E45CF7FA}" type="presParOf" srcId="{55B185FA-00B2-420E-A4F8-2EDC6B341464}" destId="{856CD915-E24E-4A89-B39B-DBE431D2571A}"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C29D3-09EB-4C49-B53F-278CB39C8382}">
      <dsp:nvSpPr>
        <dsp:cNvPr id="0" name=""/>
        <dsp:cNvSpPr/>
      </dsp:nvSpPr>
      <dsp:spPr>
        <a:xfrm rot="5400000">
          <a:off x="-98117" y="100379"/>
          <a:ext cx="654114" cy="45788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0" i="0" kern="1200" dirty="0">
              <a:latin typeface="Oswald" panose="00000500000000000000" pitchFamily="2" charset="0"/>
            </a:rPr>
            <a:t>1</a:t>
          </a:r>
          <a:r>
            <a:rPr lang="es-ES" sz="2000" b="0" i="0" kern="1200" dirty="0"/>
            <a:t> </a:t>
          </a:r>
          <a:endParaRPr lang="es-AR" sz="2000" kern="1200" dirty="0"/>
        </a:p>
      </dsp:txBody>
      <dsp:txXfrm rot="-5400000">
        <a:off x="0" y="231202"/>
        <a:ext cx="457880" cy="196234"/>
      </dsp:txXfrm>
    </dsp:sp>
    <dsp:sp modelId="{54FCCE19-ABC9-4087-9213-D747836418C1}">
      <dsp:nvSpPr>
        <dsp:cNvPr id="0" name=""/>
        <dsp:cNvSpPr/>
      </dsp:nvSpPr>
      <dsp:spPr>
        <a:xfrm rot="5400000">
          <a:off x="2687591" y="-2227447"/>
          <a:ext cx="425398"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AR" sz="2000" kern="1200" dirty="0">
              <a:latin typeface="Oswald" panose="00000500000000000000" pitchFamily="2" charset="0"/>
            </a:rPr>
            <a:t>Contexto</a:t>
          </a:r>
        </a:p>
      </dsp:txBody>
      <dsp:txXfrm rot="-5400000">
        <a:off x="457881" y="23029"/>
        <a:ext cx="4864053" cy="383866"/>
      </dsp:txXfrm>
    </dsp:sp>
    <dsp:sp modelId="{0C55B361-5652-4FB4-B619-261466C726B4}">
      <dsp:nvSpPr>
        <dsp:cNvPr id="0" name=""/>
        <dsp:cNvSpPr/>
      </dsp:nvSpPr>
      <dsp:spPr>
        <a:xfrm rot="5400000">
          <a:off x="-98117" y="651931"/>
          <a:ext cx="654114" cy="45788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0" i="0" kern="1200" dirty="0">
              <a:latin typeface="Oswald" panose="00000500000000000000" pitchFamily="2" charset="0"/>
            </a:rPr>
            <a:t>2</a:t>
          </a:r>
          <a:endParaRPr lang="es-AR" sz="2000" kern="1200" dirty="0">
            <a:latin typeface="Oswald" panose="00000500000000000000" pitchFamily="2" charset="0"/>
          </a:endParaRPr>
        </a:p>
      </dsp:txBody>
      <dsp:txXfrm rot="-5400000">
        <a:off x="0" y="782754"/>
        <a:ext cx="457880" cy="196234"/>
      </dsp:txXfrm>
    </dsp:sp>
    <dsp:sp modelId="{01A55A14-449E-4EE0-8869-614246F30E84}">
      <dsp:nvSpPr>
        <dsp:cNvPr id="0" name=""/>
        <dsp:cNvSpPr/>
      </dsp:nvSpPr>
      <dsp:spPr>
        <a:xfrm rot="5400000">
          <a:off x="2687702" y="-1676007"/>
          <a:ext cx="425174"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s-ES" sz="2200" b="0" i="0" kern="1200" dirty="0">
              <a:latin typeface="Oswald" panose="00000500000000000000" pitchFamily="2" charset="0"/>
            </a:rPr>
            <a:t>Hipótesis de </a:t>
          </a:r>
          <a:r>
            <a:rPr lang="es-ES" sz="2000" b="0" i="0" kern="1200" baseline="0" dirty="0">
              <a:latin typeface="Oswald" panose="00000500000000000000" pitchFamily="2" charset="0"/>
            </a:rPr>
            <a:t>interés</a:t>
          </a:r>
          <a:endParaRPr lang="es-AR" sz="2000" kern="1200" baseline="0" dirty="0">
            <a:latin typeface="Oswald" panose="00000500000000000000" pitchFamily="2" charset="0"/>
          </a:endParaRPr>
        </a:p>
      </dsp:txBody>
      <dsp:txXfrm rot="-5400000">
        <a:off x="457880" y="574570"/>
        <a:ext cx="4864064" cy="383664"/>
      </dsp:txXfrm>
    </dsp:sp>
    <dsp:sp modelId="{95C8BD53-1FB5-4A5E-9B8D-1301596CA7BA}">
      <dsp:nvSpPr>
        <dsp:cNvPr id="0" name=""/>
        <dsp:cNvSpPr/>
      </dsp:nvSpPr>
      <dsp:spPr>
        <a:xfrm rot="5400000">
          <a:off x="-98117" y="1203483"/>
          <a:ext cx="654114" cy="45788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AR" sz="2000" b="0" i="0" kern="1200" dirty="0">
              <a:latin typeface="Oswald" panose="00000500000000000000" pitchFamily="2" charset="0"/>
            </a:rPr>
            <a:t>3</a:t>
          </a:r>
          <a:endParaRPr lang="es-AR" sz="500" kern="1200" dirty="0">
            <a:latin typeface="Oswald" panose="00000500000000000000" pitchFamily="2" charset="0"/>
          </a:endParaRPr>
        </a:p>
      </dsp:txBody>
      <dsp:txXfrm rot="-5400000">
        <a:off x="0" y="1334306"/>
        <a:ext cx="457880" cy="196234"/>
      </dsp:txXfrm>
    </dsp:sp>
    <dsp:sp modelId="{6E44E31D-54E8-4496-8B35-D31EE9E3E227}">
      <dsp:nvSpPr>
        <dsp:cNvPr id="0" name=""/>
        <dsp:cNvSpPr/>
      </dsp:nvSpPr>
      <dsp:spPr>
        <a:xfrm rot="5400000">
          <a:off x="2687702" y="-1124455"/>
          <a:ext cx="425174"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AR" sz="2000" b="0" i="0" kern="1200" dirty="0">
              <a:latin typeface="Oswald" panose="00000500000000000000" pitchFamily="2" charset="0"/>
            </a:rPr>
            <a:t>Presentación</a:t>
          </a:r>
          <a:r>
            <a:rPr lang="es-AR" sz="2600" b="0" i="0" kern="1200" dirty="0"/>
            <a:t> </a:t>
          </a:r>
          <a:r>
            <a:rPr lang="es-AR" sz="2000" b="0" i="0" kern="1200" dirty="0" err="1">
              <a:latin typeface="Oswald" panose="00000500000000000000" pitchFamily="2" charset="0"/>
            </a:rPr>
            <a:t>Dataset</a:t>
          </a:r>
          <a:endParaRPr lang="es-AR" sz="2000" kern="1200" dirty="0">
            <a:latin typeface="Oswald" panose="00000500000000000000" pitchFamily="2" charset="0"/>
          </a:endParaRPr>
        </a:p>
      </dsp:txBody>
      <dsp:txXfrm rot="-5400000">
        <a:off x="457880" y="1126122"/>
        <a:ext cx="4864064" cy="383664"/>
      </dsp:txXfrm>
    </dsp:sp>
    <dsp:sp modelId="{5E2DA5F5-6439-4A0F-9F9E-437CA4FBB72A}">
      <dsp:nvSpPr>
        <dsp:cNvPr id="0" name=""/>
        <dsp:cNvSpPr/>
      </dsp:nvSpPr>
      <dsp:spPr>
        <a:xfrm rot="5400000">
          <a:off x="-98117" y="1755035"/>
          <a:ext cx="654114" cy="45788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0" i="0" kern="1200" dirty="0">
              <a:latin typeface="Oswald" panose="00000500000000000000" pitchFamily="2" charset="0"/>
            </a:rPr>
            <a:t>4</a:t>
          </a:r>
          <a:endParaRPr lang="es-AR" sz="2000" kern="1200" dirty="0">
            <a:latin typeface="Oswald" panose="00000500000000000000" pitchFamily="2" charset="0"/>
          </a:endParaRPr>
        </a:p>
      </dsp:txBody>
      <dsp:txXfrm rot="-5400000">
        <a:off x="0" y="1885858"/>
        <a:ext cx="457880" cy="196234"/>
      </dsp:txXfrm>
    </dsp:sp>
    <dsp:sp modelId="{E36ABFFB-C05F-49EA-BE26-CDD59DFCEB2E}">
      <dsp:nvSpPr>
        <dsp:cNvPr id="0" name=""/>
        <dsp:cNvSpPr/>
      </dsp:nvSpPr>
      <dsp:spPr>
        <a:xfrm rot="5400000">
          <a:off x="2687702" y="-572903"/>
          <a:ext cx="425174"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i="0" kern="1200" dirty="0">
              <a:latin typeface="Oswald" panose="00000500000000000000" pitchFamily="2" charset="0"/>
            </a:rPr>
            <a:t>Análisis exploratorio</a:t>
          </a:r>
          <a:endParaRPr lang="es-AR" sz="2000" kern="1200" dirty="0">
            <a:latin typeface="Oswald" panose="00000500000000000000" pitchFamily="2" charset="0"/>
          </a:endParaRPr>
        </a:p>
      </dsp:txBody>
      <dsp:txXfrm rot="-5400000">
        <a:off x="457880" y="1677674"/>
        <a:ext cx="4864064" cy="383664"/>
      </dsp:txXfrm>
    </dsp:sp>
    <dsp:sp modelId="{3C7C53ED-6DD1-46BA-AC0C-F5832D74A0E5}">
      <dsp:nvSpPr>
        <dsp:cNvPr id="0" name=""/>
        <dsp:cNvSpPr/>
      </dsp:nvSpPr>
      <dsp:spPr>
        <a:xfrm rot="5400000">
          <a:off x="-98117" y="2306587"/>
          <a:ext cx="654114" cy="457880"/>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0" i="0" kern="1200" dirty="0">
              <a:latin typeface="Oswald" panose="00000500000000000000" pitchFamily="2" charset="0"/>
            </a:rPr>
            <a:t>5</a:t>
          </a:r>
          <a:endParaRPr lang="es-AR" sz="2000" kern="1200" dirty="0">
            <a:latin typeface="Oswald" panose="00000500000000000000" pitchFamily="2" charset="0"/>
          </a:endParaRPr>
        </a:p>
      </dsp:txBody>
      <dsp:txXfrm rot="-5400000">
        <a:off x="0" y="2437410"/>
        <a:ext cx="457880" cy="196234"/>
      </dsp:txXfrm>
    </dsp:sp>
    <dsp:sp modelId="{AF13F698-EE90-4953-AF35-60B93FFED639}">
      <dsp:nvSpPr>
        <dsp:cNvPr id="0" name=""/>
        <dsp:cNvSpPr/>
      </dsp:nvSpPr>
      <dsp:spPr>
        <a:xfrm rot="5400000">
          <a:off x="2687702" y="-21351"/>
          <a:ext cx="425174"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sz="2000" b="0" i="0" kern="1200" dirty="0" err="1">
              <a:latin typeface="Oswald" panose="00000500000000000000" pitchFamily="2" charset="0"/>
            </a:rPr>
            <a:t>Insights</a:t>
          </a:r>
          <a:r>
            <a:rPr lang="es-ES" sz="2000" b="0" i="0" kern="1200" dirty="0">
              <a:latin typeface="Oswald" panose="00000500000000000000" pitchFamily="2" charset="0"/>
            </a:rPr>
            <a:t> y Recomendaciones</a:t>
          </a:r>
          <a:endParaRPr lang="es-AR" sz="2000" kern="1200" dirty="0">
            <a:latin typeface="Oswald" panose="00000500000000000000" pitchFamily="2" charset="0"/>
          </a:endParaRPr>
        </a:p>
      </dsp:txBody>
      <dsp:txXfrm rot="-5400000">
        <a:off x="457880" y="2229226"/>
        <a:ext cx="4864064" cy="383664"/>
      </dsp:txXfrm>
    </dsp:sp>
    <dsp:sp modelId="{54CB835A-6BE6-412B-AD48-77ED2F917DEE}">
      <dsp:nvSpPr>
        <dsp:cNvPr id="0" name=""/>
        <dsp:cNvSpPr/>
      </dsp:nvSpPr>
      <dsp:spPr>
        <a:xfrm rot="5400000">
          <a:off x="-98117" y="2858139"/>
          <a:ext cx="654114" cy="45788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AR" sz="2000" b="0" i="0" kern="1200" dirty="0">
              <a:latin typeface="Oswald" panose="00000500000000000000" pitchFamily="2" charset="0"/>
            </a:rPr>
            <a:t>6</a:t>
          </a:r>
          <a:endParaRPr lang="es-AR" sz="2000" kern="1200" dirty="0">
            <a:latin typeface="Oswald" panose="00000500000000000000" pitchFamily="2" charset="0"/>
          </a:endParaRPr>
        </a:p>
      </dsp:txBody>
      <dsp:txXfrm rot="-5400000">
        <a:off x="0" y="2988962"/>
        <a:ext cx="457880" cy="196234"/>
      </dsp:txXfrm>
    </dsp:sp>
    <dsp:sp modelId="{856CD915-E24E-4A89-B39B-DBE431D2571A}">
      <dsp:nvSpPr>
        <dsp:cNvPr id="0" name=""/>
        <dsp:cNvSpPr/>
      </dsp:nvSpPr>
      <dsp:spPr>
        <a:xfrm rot="5400000">
          <a:off x="2687702" y="530200"/>
          <a:ext cx="425174" cy="4884819"/>
        </a:xfrm>
        <a:prstGeom prst="round2SameRect">
          <a:avLst/>
        </a:prstGeom>
        <a:gradFill rotWithShape="0">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AR" sz="2000" b="0" i="0" kern="1200" dirty="0">
              <a:latin typeface="Oswald" panose="00000500000000000000" pitchFamily="2" charset="0"/>
            </a:rPr>
            <a:t>Conclusiones</a:t>
          </a:r>
          <a:endParaRPr lang="es-AR" sz="2000" kern="1200" dirty="0">
            <a:latin typeface="Oswald" panose="00000500000000000000" pitchFamily="2" charset="0"/>
          </a:endParaRPr>
        </a:p>
      </dsp:txBody>
      <dsp:txXfrm rot="-5400000">
        <a:off x="457880" y="2780778"/>
        <a:ext cx="4864064" cy="3836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B0C5687-F678-DB8D-8ECF-DBEC00CB86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6495C692-979C-0890-26F3-58AB35DFFD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9F852A-AEE1-4AC3-A792-7D83318957D4}" type="datetimeFigureOut">
              <a:rPr lang="es-AR" smtClean="0"/>
              <a:t>29/12/2022</a:t>
            </a:fld>
            <a:endParaRPr lang="es-AR"/>
          </a:p>
        </p:txBody>
      </p:sp>
      <p:sp>
        <p:nvSpPr>
          <p:cNvPr id="4" name="Marcador de pie de página 3">
            <a:extLst>
              <a:ext uri="{FF2B5EF4-FFF2-40B4-BE49-F238E27FC236}">
                <a16:creationId xmlns:a16="http://schemas.microsoft.com/office/drawing/2014/main" id="{C9BBBC53-1F5D-056C-A688-0F9BFD96E9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Patricio Paolini - Paola Martínez</a:t>
            </a:r>
          </a:p>
        </p:txBody>
      </p:sp>
      <p:sp>
        <p:nvSpPr>
          <p:cNvPr id="5" name="Marcador de número de diapositiva 4">
            <a:extLst>
              <a:ext uri="{FF2B5EF4-FFF2-40B4-BE49-F238E27FC236}">
                <a16:creationId xmlns:a16="http://schemas.microsoft.com/office/drawing/2014/main" id="{DDDDBDCB-E576-E0D8-B0C8-C9448880FC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FE6F9E-BF5D-4281-A6C5-3E97511E5EBF}" type="slidenum">
              <a:rPr lang="es-AR" smtClean="0"/>
              <a:t>‹Nº›</a:t>
            </a:fld>
            <a:endParaRPr lang="es-AR"/>
          </a:p>
        </p:txBody>
      </p:sp>
    </p:spTree>
    <p:extLst>
      <p:ext uri="{BB962C8B-B14F-4D97-AF65-F5344CB8AC3E}">
        <p14:creationId xmlns:p14="http://schemas.microsoft.com/office/powerpoint/2010/main" val="4126512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7a942251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7a942251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7a9422519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b7a9422519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7a9422519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b7a9422519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b7a9422519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b7a9422519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7a9422519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7a9422519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7a9422519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7a9422519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7a9422519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7a9422519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7a9422519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7a9422519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527991EC-4204-0A5B-F817-B1A0ABD149EE}"/>
              </a:ext>
            </a:extLst>
          </p:cNvPr>
          <p:cNvPicPr>
            <a:picLocks noChangeAspect="1"/>
          </p:cNvPicPr>
          <p:nvPr/>
        </p:nvPicPr>
        <p:blipFill>
          <a:blip r:embed="rId2">
            <a:extLst>
              <a:ext uri="{BEBA8EAE-BF5A-486C-A8C5-ECC9F3942E4B}">
                <a14:imgProps xmlns:a14="http://schemas.microsoft.com/office/drawing/2010/main">
                  <a14:imgLayer r:embed="rId3">
                    <a14:imgEffect>
                      <a14:saturation sat="102000"/>
                    </a14:imgEffect>
                  </a14:imgLayer>
                </a14:imgProps>
              </a:ext>
            </a:extLst>
          </a:blip>
          <a:stretch>
            <a:fillRect/>
          </a:stretch>
        </p:blipFill>
        <p:spPr>
          <a:xfrm>
            <a:off x="6140902" y="591822"/>
            <a:ext cx="3003098" cy="3701824"/>
          </a:xfrm>
          <a:prstGeom prst="rect">
            <a:avLst/>
          </a:prstGeom>
        </p:spPr>
      </p:pic>
      <p:sp>
        <p:nvSpPr>
          <p:cNvPr id="2" name="Título 1">
            <a:extLst>
              <a:ext uri="{FF2B5EF4-FFF2-40B4-BE49-F238E27FC236}">
                <a16:creationId xmlns:a16="http://schemas.microsoft.com/office/drawing/2014/main" id="{01FDBE67-AE88-CB4C-8EAF-5774E1FB7204}"/>
              </a:ext>
            </a:extLst>
          </p:cNvPr>
          <p:cNvSpPr>
            <a:spLocks noGrp="1"/>
          </p:cNvSpPr>
          <p:nvPr>
            <p:ph type="title"/>
          </p:nvPr>
        </p:nvSpPr>
        <p:spPr>
          <a:xfrm>
            <a:off x="656657" y="419354"/>
            <a:ext cx="7852200" cy="861000"/>
          </a:xfrm>
        </p:spPr>
        <p:txBody>
          <a:bodyPr>
            <a:normAutofit fontScale="90000"/>
          </a:bodyPr>
          <a:lstStyle/>
          <a:p>
            <a:r>
              <a:rPr lang="es" dirty="0"/>
              <a:t>Análisis de mercado inmobiliario en Buenos Aires</a:t>
            </a:r>
            <a:endParaRPr lang="es-AR" dirty="0"/>
          </a:p>
        </p:txBody>
      </p:sp>
      <p:sp>
        <p:nvSpPr>
          <p:cNvPr id="3" name="CuadroTexto 2">
            <a:extLst>
              <a:ext uri="{FF2B5EF4-FFF2-40B4-BE49-F238E27FC236}">
                <a16:creationId xmlns:a16="http://schemas.microsoft.com/office/drawing/2014/main" id="{741790E6-5ADA-8664-1018-7CE16F7804AB}"/>
              </a:ext>
            </a:extLst>
          </p:cNvPr>
          <p:cNvSpPr txBox="1"/>
          <p:nvPr/>
        </p:nvSpPr>
        <p:spPr>
          <a:xfrm rot="16200000">
            <a:off x="-1885197" y="2332793"/>
            <a:ext cx="4507454" cy="261610"/>
          </a:xfrm>
          <a:prstGeom prst="rect">
            <a:avLst/>
          </a:prstGeom>
          <a:noFill/>
        </p:spPr>
        <p:txBody>
          <a:bodyPr wrap="square" rtlCol="0">
            <a:spAutoFit/>
          </a:bodyPr>
          <a:lstStyle/>
          <a:p>
            <a:pPr algn="ctr"/>
            <a:r>
              <a:rPr lang="es-AR" sz="1100" dirty="0">
                <a:solidFill>
                  <a:schemeClr val="tx2">
                    <a:lumMod val="50000"/>
                  </a:schemeClr>
                </a:solidFill>
                <a:latin typeface="Oswald" panose="00000500000000000000" pitchFamily="2" charset="0"/>
              </a:rPr>
              <a:t>Curso Data </a:t>
            </a:r>
            <a:r>
              <a:rPr lang="es-AR" sz="1100" dirty="0" err="1">
                <a:solidFill>
                  <a:schemeClr val="tx2">
                    <a:lumMod val="50000"/>
                  </a:schemeClr>
                </a:solidFill>
                <a:latin typeface="Oswald" panose="00000500000000000000" pitchFamily="2" charset="0"/>
              </a:rPr>
              <a:t>Science</a:t>
            </a:r>
            <a:r>
              <a:rPr lang="es-AR" sz="1100" dirty="0">
                <a:solidFill>
                  <a:schemeClr val="tx2">
                    <a:lumMod val="50000"/>
                  </a:schemeClr>
                </a:solidFill>
                <a:latin typeface="Oswald" panose="00000500000000000000" pitchFamily="2" charset="0"/>
              </a:rPr>
              <a:t> – 2da preentrega Proyecto Final</a:t>
            </a:r>
          </a:p>
        </p:txBody>
      </p:sp>
      <p:pic>
        <p:nvPicPr>
          <p:cNvPr id="7" name="Imagen 6">
            <a:extLst>
              <a:ext uri="{FF2B5EF4-FFF2-40B4-BE49-F238E27FC236}">
                <a16:creationId xmlns:a16="http://schemas.microsoft.com/office/drawing/2014/main" id="{8C79AB04-8E1F-8B65-07A9-CE3087BE274C}"/>
              </a:ext>
            </a:extLst>
          </p:cNvPr>
          <p:cNvPicPr>
            <a:picLocks noChangeAspect="1"/>
          </p:cNvPicPr>
          <p:nvPr/>
        </p:nvPicPr>
        <p:blipFill>
          <a:blip r:embed="rId4"/>
          <a:stretch>
            <a:fillRect/>
          </a:stretch>
        </p:blipFill>
        <p:spPr>
          <a:xfrm rot="16200000">
            <a:off x="-99428" y="4284392"/>
            <a:ext cx="935916" cy="184036"/>
          </a:xfrm>
          <a:prstGeom prst="rect">
            <a:avLst/>
          </a:prstGeom>
        </p:spPr>
      </p:pic>
      <p:sp>
        <p:nvSpPr>
          <p:cNvPr id="8" name="CuadroTexto 7">
            <a:extLst>
              <a:ext uri="{FF2B5EF4-FFF2-40B4-BE49-F238E27FC236}">
                <a16:creationId xmlns:a16="http://schemas.microsoft.com/office/drawing/2014/main" id="{3F613062-7FEA-A389-C793-254DE5A1DA56}"/>
              </a:ext>
            </a:extLst>
          </p:cNvPr>
          <p:cNvSpPr txBox="1"/>
          <p:nvPr/>
        </p:nvSpPr>
        <p:spPr>
          <a:xfrm>
            <a:off x="2614108" y="4290068"/>
            <a:ext cx="3915783" cy="523220"/>
          </a:xfrm>
          <a:prstGeom prst="rect">
            <a:avLst/>
          </a:prstGeom>
          <a:noFill/>
        </p:spPr>
        <p:txBody>
          <a:bodyPr wrap="square" rtlCol="0">
            <a:spAutoFit/>
          </a:bodyPr>
          <a:lstStyle/>
          <a:p>
            <a:pPr algn="ctr"/>
            <a:r>
              <a:rPr lang="es-AR" dirty="0">
                <a:solidFill>
                  <a:schemeClr val="accent1">
                    <a:lumMod val="60000"/>
                    <a:lumOff val="40000"/>
                  </a:schemeClr>
                </a:solidFill>
                <a:latin typeface="Oswald" panose="00000500000000000000" pitchFamily="2" charset="0"/>
              </a:rPr>
              <a:t>Comisión </a:t>
            </a:r>
            <a:r>
              <a:rPr lang="es-AR" dirty="0" err="1">
                <a:solidFill>
                  <a:schemeClr val="accent1">
                    <a:lumMod val="60000"/>
                    <a:lumOff val="40000"/>
                  </a:schemeClr>
                </a:solidFill>
                <a:latin typeface="Oswald" panose="00000500000000000000" pitchFamily="2" charset="0"/>
              </a:rPr>
              <a:t>N°</a:t>
            </a:r>
            <a:r>
              <a:rPr lang="es-AR" dirty="0">
                <a:solidFill>
                  <a:schemeClr val="accent1">
                    <a:lumMod val="60000"/>
                    <a:lumOff val="40000"/>
                  </a:schemeClr>
                </a:solidFill>
                <a:latin typeface="Oswald" panose="00000500000000000000" pitchFamily="2" charset="0"/>
              </a:rPr>
              <a:t> 32695</a:t>
            </a:r>
          </a:p>
          <a:p>
            <a:pPr algn="ctr"/>
            <a:r>
              <a:rPr lang="es-AR" dirty="0">
                <a:solidFill>
                  <a:schemeClr val="accent1">
                    <a:lumMod val="60000"/>
                    <a:lumOff val="40000"/>
                  </a:schemeClr>
                </a:solidFill>
                <a:latin typeface="Oswald" panose="00000500000000000000" pitchFamily="2" charset="0"/>
              </a:rPr>
              <a:t>Patricio Paolini – Paola Martínez</a:t>
            </a:r>
          </a:p>
        </p:txBody>
      </p:sp>
      <p:sp>
        <p:nvSpPr>
          <p:cNvPr id="14" name="Google Shape;60;p13">
            <a:extLst>
              <a:ext uri="{FF2B5EF4-FFF2-40B4-BE49-F238E27FC236}">
                <a16:creationId xmlns:a16="http://schemas.microsoft.com/office/drawing/2014/main" id="{0C5BBD6C-9E71-1C9D-A0ED-6504859DF2FC}"/>
              </a:ext>
            </a:extLst>
          </p:cNvPr>
          <p:cNvSpPr txBox="1">
            <a:spLocks/>
          </p:cNvSpPr>
          <p:nvPr/>
        </p:nvSpPr>
        <p:spPr>
          <a:xfrm>
            <a:off x="972755" y="2116198"/>
            <a:ext cx="6191838" cy="6948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MX" sz="2000" dirty="0">
                <a:solidFill>
                  <a:schemeClr val="tx1"/>
                </a:solidFill>
                <a:latin typeface="Oswald" panose="00000500000000000000" pitchFamily="2" charset="0"/>
              </a:rPr>
              <a:t>¿A qué precio debo comprar o vender mi propiedad?</a:t>
            </a:r>
          </a:p>
        </p:txBody>
      </p:sp>
    </p:spTree>
    <p:extLst>
      <p:ext uri="{BB962C8B-B14F-4D97-AF65-F5344CB8AC3E}">
        <p14:creationId xmlns:p14="http://schemas.microsoft.com/office/powerpoint/2010/main" val="392149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1"/>
          </p:nvPr>
        </p:nvSpPr>
        <p:spPr>
          <a:xfrm>
            <a:off x="468300" y="1143959"/>
            <a:ext cx="2921700" cy="2664248"/>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r>
              <a:rPr lang="es" sz="1400" b="1" dirty="0">
                <a:solidFill>
                  <a:srgbClr val="212121"/>
                </a:solidFill>
                <a:highlight>
                  <a:srgbClr val="FFFFFF"/>
                </a:highlight>
                <a:latin typeface="Oswald" panose="00000500000000000000" pitchFamily="2" charset="0"/>
                <a:ea typeface="Roboto"/>
                <a:cs typeface="Roboto"/>
                <a:sym typeface="Roboto"/>
              </a:rPr>
              <a:t> ¿A mayor superficie menor precio por m2?</a:t>
            </a:r>
          </a:p>
          <a:p>
            <a:pPr marL="0" lvl="0" indent="0" algn="l" rtl="0">
              <a:spcBef>
                <a:spcPts val="600"/>
              </a:spcBef>
              <a:spcAft>
                <a:spcPts val="0"/>
              </a:spcAft>
              <a:buNone/>
            </a:pPr>
            <a:endParaRPr sz="1400"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500"/>
              </a:spcAft>
              <a:buNone/>
            </a:pPr>
            <a:r>
              <a:rPr lang="es" dirty="0">
                <a:solidFill>
                  <a:srgbClr val="000000"/>
                </a:solidFill>
                <a:latin typeface="Oswald" panose="00000500000000000000" pitchFamily="2" charset="0"/>
              </a:rPr>
              <a:t>Podemos observar a través de un gráfico de correlaciones, que a mayor superficie el precio de m2 tiende a disminuir. Mismo caso en cantidad de habitaciones, ya que, a mayor cantidad de habitaciones mayor superficie.</a:t>
            </a:r>
            <a:endParaRPr dirty="0">
              <a:solidFill>
                <a:srgbClr val="000000"/>
              </a:solidFill>
              <a:latin typeface="Oswald" panose="00000500000000000000" pitchFamily="2" charset="0"/>
            </a:endParaRPr>
          </a:p>
        </p:txBody>
      </p:sp>
      <p:sp>
        <p:nvSpPr>
          <p:cNvPr id="108" name="Google Shape;108;p20"/>
          <p:cNvSpPr txBox="1">
            <a:spLocks noGrp="1"/>
          </p:cNvSpPr>
          <p:nvPr>
            <p:ph type="title"/>
          </p:nvPr>
        </p:nvSpPr>
        <p:spPr>
          <a:xfrm>
            <a:off x="468300" y="174275"/>
            <a:ext cx="8051756"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4- Análisis exploratorio</a:t>
            </a:r>
            <a:endParaRPr b="1" i="1" dirty="0">
              <a:solidFill>
                <a:srgbClr val="073763"/>
              </a:solidFill>
              <a:latin typeface="Oswald" panose="00000500000000000000" pitchFamily="2" charset="0"/>
            </a:endParaRPr>
          </a:p>
        </p:txBody>
      </p:sp>
      <p:pic>
        <p:nvPicPr>
          <p:cNvPr id="109" name="Google Shape;109;p20"/>
          <p:cNvPicPr preferRelativeResize="0"/>
          <p:nvPr/>
        </p:nvPicPr>
        <p:blipFill>
          <a:blip r:embed="rId3">
            <a:alphaModFix/>
          </a:blip>
          <a:stretch>
            <a:fillRect/>
          </a:stretch>
        </p:blipFill>
        <p:spPr>
          <a:xfrm>
            <a:off x="3646842" y="731519"/>
            <a:ext cx="4702534" cy="42595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Imagen 2">
            <a:extLst>
              <a:ext uri="{FF2B5EF4-FFF2-40B4-BE49-F238E27FC236}">
                <a16:creationId xmlns:a16="http://schemas.microsoft.com/office/drawing/2014/main" id="{BB276C3F-F5D6-9ACA-4239-4F707B61CD80}"/>
              </a:ext>
            </a:extLst>
          </p:cNvPr>
          <p:cNvPicPr>
            <a:picLocks noChangeAspect="1"/>
          </p:cNvPicPr>
          <p:nvPr/>
        </p:nvPicPr>
        <p:blipFill>
          <a:blip r:embed="rId3"/>
          <a:stretch>
            <a:fillRect/>
          </a:stretch>
        </p:blipFill>
        <p:spPr>
          <a:xfrm>
            <a:off x="5397237" y="2883049"/>
            <a:ext cx="2524125" cy="1441525"/>
          </a:xfrm>
          <a:prstGeom prst="rect">
            <a:avLst/>
          </a:prstGeom>
        </p:spPr>
      </p:pic>
      <p:sp>
        <p:nvSpPr>
          <p:cNvPr id="114" name="Google Shape;114;p21"/>
          <p:cNvSpPr txBox="1">
            <a:spLocks noGrp="1"/>
          </p:cNvSpPr>
          <p:nvPr>
            <p:ph type="body" idx="1"/>
          </p:nvPr>
        </p:nvSpPr>
        <p:spPr>
          <a:xfrm>
            <a:off x="354625" y="1262500"/>
            <a:ext cx="3790800" cy="3294000"/>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r>
              <a:rPr lang="es" sz="1750" dirty="0">
                <a:solidFill>
                  <a:srgbClr val="000000"/>
                </a:solidFill>
                <a:latin typeface="Oswald" panose="00000500000000000000" pitchFamily="2" charset="0"/>
                <a:ea typeface="Roboto"/>
                <a:cs typeface="Roboto"/>
                <a:sym typeface="Roboto"/>
              </a:rPr>
              <a:t>Insights</a:t>
            </a:r>
            <a:endParaRPr sz="1400" b="1" dirty="0">
              <a:solidFill>
                <a:srgbClr val="212121"/>
              </a:solidFill>
              <a:highlight>
                <a:srgbClr val="FFFFFF"/>
              </a:highlight>
              <a:latin typeface="Oswald" panose="00000500000000000000" pitchFamily="2" charset="0"/>
              <a:ea typeface="Roboto"/>
              <a:cs typeface="Roboto"/>
              <a:sym typeface="Roboto"/>
            </a:endParaRPr>
          </a:p>
          <a:p>
            <a:pPr marL="457200" lvl="0" indent="-304800" algn="l" rtl="0">
              <a:spcBef>
                <a:spcPts val="600"/>
              </a:spcBef>
              <a:spcAft>
                <a:spcPts val="0"/>
              </a:spcAft>
              <a:buClr>
                <a:srgbClr val="000000"/>
              </a:buClr>
              <a:buSzPts val="1200"/>
              <a:buChar char="-"/>
            </a:pPr>
            <a:r>
              <a:rPr lang="es" b="1" dirty="0">
                <a:solidFill>
                  <a:srgbClr val="000000"/>
                </a:solidFill>
                <a:latin typeface="Oswald" panose="00000500000000000000" pitchFamily="2" charset="0"/>
              </a:rPr>
              <a:t>El precio del mt2 depende de la zona y el tipo de inmueble.</a:t>
            </a:r>
            <a:endParaRPr b="1"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u="sng" dirty="0">
                <a:solidFill>
                  <a:srgbClr val="000000"/>
                </a:solidFill>
                <a:latin typeface="Oswald" panose="00000500000000000000" pitchFamily="2" charset="0"/>
              </a:rPr>
              <a:t>Ubicación:</a:t>
            </a:r>
            <a:endParaRPr u="sng"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Capital Federal y Zona Norte de G.B.A: Precios más elevados.</a:t>
            </a:r>
            <a:endParaRPr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Zona Oeste y Sur de G.B.A: Precios más bajos.      </a:t>
            </a:r>
            <a:endParaRPr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 </a:t>
            </a:r>
            <a:r>
              <a:rPr lang="es" u="sng" dirty="0">
                <a:solidFill>
                  <a:srgbClr val="000000"/>
                </a:solidFill>
                <a:latin typeface="Oswald" panose="00000500000000000000" pitchFamily="2" charset="0"/>
              </a:rPr>
              <a:t>Tipo de Inmueble:</a:t>
            </a:r>
            <a:endParaRPr u="sng"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Los departamentos con precios significativamente más elevados.</a:t>
            </a:r>
            <a:endParaRPr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Las casas son la opción más económica. </a:t>
            </a:r>
            <a:endParaRPr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El precio del m2 promedio es de 2376 usd.</a:t>
            </a:r>
            <a:endParaRPr dirty="0">
              <a:solidFill>
                <a:srgbClr val="000000"/>
              </a:solidFill>
              <a:latin typeface="Oswald" panose="00000500000000000000" pitchFamily="2" charset="0"/>
            </a:endParaRPr>
          </a:p>
          <a:p>
            <a:pPr marL="914400" lvl="0" indent="0" algn="l" rtl="0">
              <a:spcBef>
                <a:spcPts val="600"/>
              </a:spcBef>
              <a:spcAft>
                <a:spcPts val="500"/>
              </a:spcAft>
              <a:buNone/>
            </a:pPr>
            <a:endParaRPr dirty="0">
              <a:solidFill>
                <a:srgbClr val="000000"/>
              </a:solidFill>
            </a:endParaRPr>
          </a:p>
        </p:txBody>
      </p:sp>
      <p:sp>
        <p:nvSpPr>
          <p:cNvPr id="115" name="Google Shape;115;p21"/>
          <p:cNvSpPr txBox="1">
            <a:spLocks noGrp="1"/>
          </p:cNvSpPr>
          <p:nvPr>
            <p:ph type="title"/>
          </p:nvPr>
        </p:nvSpPr>
        <p:spPr>
          <a:xfrm>
            <a:off x="354625" y="174275"/>
            <a:ext cx="8445129"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5- Insights y Recomendaciones</a:t>
            </a:r>
            <a:endParaRPr b="1" i="1" dirty="0">
              <a:solidFill>
                <a:srgbClr val="073763"/>
              </a:solidFill>
              <a:latin typeface="Oswald" panose="00000500000000000000" pitchFamily="2" charset="0"/>
            </a:endParaRPr>
          </a:p>
        </p:txBody>
      </p:sp>
      <p:sp>
        <p:nvSpPr>
          <p:cNvPr id="116" name="Google Shape;116;p21"/>
          <p:cNvSpPr txBox="1">
            <a:spLocks noGrp="1"/>
          </p:cNvSpPr>
          <p:nvPr>
            <p:ph type="body" idx="1"/>
          </p:nvPr>
        </p:nvSpPr>
        <p:spPr>
          <a:xfrm>
            <a:off x="4734200" y="1262500"/>
            <a:ext cx="3850200" cy="1620549"/>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r>
              <a:rPr lang="es" sz="1750" dirty="0">
                <a:solidFill>
                  <a:srgbClr val="000000"/>
                </a:solidFill>
                <a:latin typeface="Oswald" panose="00000500000000000000" pitchFamily="2" charset="0"/>
                <a:ea typeface="Roboto"/>
                <a:cs typeface="Roboto"/>
                <a:sym typeface="Roboto"/>
              </a:rPr>
              <a:t>Recomendaciones</a:t>
            </a:r>
            <a:endParaRPr sz="1400" b="1" dirty="0">
              <a:solidFill>
                <a:srgbClr val="212121"/>
              </a:solidFill>
              <a:highlight>
                <a:srgbClr val="FFFFFF"/>
              </a:highlight>
              <a:latin typeface="Oswald" panose="00000500000000000000" pitchFamily="2" charset="0"/>
              <a:ea typeface="Roboto"/>
              <a:cs typeface="Roboto"/>
              <a:sym typeface="Roboto"/>
            </a:endParaRPr>
          </a:p>
          <a:p>
            <a:pPr marL="457200" lvl="0" indent="-304800" algn="l" rtl="0">
              <a:spcBef>
                <a:spcPts val="600"/>
              </a:spcBef>
              <a:spcAft>
                <a:spcPts val="0"/>
              </a:spcAft>
              <a:buClr>
                <a:srgbClr val="000000"/>
              </a:buClr>
              <a:buSzPts val="1200"/>
              <a:buChar char="-"/>
            </a:pPr>
            <a:r>
              <a:rPr lang="es" dirty="0">
                <a:solidFill>
                  <a:srgbClr val="000000"/>
                </a:solidFill>
                <a:latin typeface="Oswald" panose="00000500000000000000" pitchFamily="2" charset="0"/>
              </a:rPr>
              <a:t>Si la zona no es un problema es recomendable comprar en G.B.A zona sur u oeste</a:t>
            </a:r>
            <a:endParaRPr dirty="0">
              <a:solidFill>
                <a:srgbClr val="000000"/>
              </a:solidFill>
              <a:latin typeface="Oswald" panose="00000500000000000000" pitchFamily="2" charset="0"/>
            </a:endParaRPr>
          </a:p>
          <a:p>
            <a:pPr marL="457200" lvl="0" indent="-304800" algn="l" rtl="0">
              <a:spcBef>
                <a:spcPts val="0"/>
              </a:spcBef>
              <a:spcAft>
                <a:spcPts val="0"/>
              </a:spcAft>
              <a:buClr>
                <a:srgbClr val="000000"/>
              </a:buClr>
              <a:buSzPts val="1200"/>
              <a:buChar char="-"/>
            </a:pPr>
            <a:r>
              <a:rPr lang="es" dirty="0">
                <a:solidFill>
                  <a:srgbClr val="000000"/>
                </a:solidFill>
                <a:latin typeface="Oswald" panose="00000500000000000000" pitchFamily="2" charset="0"/>
              </a:rPr>
              <a:t>Si la intención es comprar un inmueble de gran superficie creemos que las casas son la mejor opción.</a:t>
            </a:r>
            <a:endParaRPr dirty="0">
              <a:solidFill>
                <a:srgbClr val="000000"/>
              </a:solidFill>
              <a:latin typeface="Oswald" panose="00000500000000000000" pitchFamily="2" charset="0"/>
            </a:endParaRPr>
          </a:p>
          <a:p>
            <a:pPr marL="0" lvl="0" indent="0" algn="l" rtl="0">
              <a:spcBef>
                <a:spcPts val="600"/>
              </a:spcBef>
              <a:spcAft>
                <a:spcPts val="500"/>
              </a:spcAft>
              <a:buNone/>
            </a:pPr>
            <a:endParaRPr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9;p16">
            <a:extLst>
              <a:ext uri="{FF2B5EF4-FFF2-40B4-BE49-F238E27FC236}">
                <a16:creationId xmlns:a16="http://schemas.microsoft.com/office/drawing/2014/main" id="{73B7F552-0659-2B1E-B54C-9A9AD22CEFF9}"/>
              </a:ext>
            </a:extLst>
          </p:cNvPr>
          <p:cNvSpPr txBox="1">
            <a:spLocks noGrp="1"/>
          </p:cNvSpPr>
          <p:nvPr>
            <p:ph type="title"/>
          </p:nvPr>
        </p:nvSpPr>
        <p:spPr>
          <a:xfrm>
            <a:off x="468300" y="297375"/>
            <a:ext cx="812706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6– Conclusiones</a:t>
            </a:r>
            <a:endParaRPr b="1" i="1" dirty="0">
              <a:solidFill>
                <a:srgbClr val="073763"/>
              </a:solidFill>
              <a:latin typeface="Oswald" panose="00000500000000000000" pitchFamily="2" charset="0"/>
            </a:endParaRPr>
          </a:p>
        </p:txBody>
      </p:sp>
      <p:sp>
        <p:nvSpPr>
          <p:cNvPr id="3" name="CuadroTexto 2">
            <a:extLst>
              <a:ext uri="{FF2B5EF4-FFF2-40B4-BE49-F238E27FC236}">
                <a16:creationId xmlns:a16="http://schemas.microsoft.com/office/drawing/2014/main" id="{5C23DCC7-F1FE-28E9-7A0B-ACE9733349CA}"/>
              </a:ext>
            </a:extLst>
          </p:cNvPr>
          <p:cNvSpPr txBox="1"/>
          <p:nvPr/>
        </p:nvSpPr>
        <p:spPr>
          <a:xfrm>
            <a:off x="946673" y="1447693"/>
            <a:ext cx="6927925" cy="1169551"/>
          </a:xfrm>
          <a:prstGeom prst="rect">
            <a:avLst/>
          </a:prstGeom>
          <a:noFill/>
        </p:spPr>
        <p:txBody>
          <a:bodyPr wrap="square">
            <a:spAutoFit/>
          </a:bodyPr>
          <a:lstStyle/>
          <a:p>
            <a:r>
              <a:rPr lang="es-MX" b="0" i="0" dirty="0">
                <a:solidFill>
                  <a:srgbClr val="212121"/>
                </a:solidFill>
                <a:effectLst/>
                <a:latin typeface="Oswald" panose="00000500000000000000" pitchFamily="2" charset="0"/>
              </a:rPr>
              <a:t>Luego del análisis y crear la variable de </a:t>
            </a:r>
            <a:r>
              <a:rPr lang="es-MX" b="1" i="1" dirty="0">
                <a:solidFill>
                  <a:srgbClr val="212121"/>
                </a:solidFill>
                <a:effectLst/>
                <a:latin typeface="Oswald" panose="00000500000000000000" pitchFamily="2" charset="0"/>
              </a:rPr>
              <a:t>valor por m2</a:t>
            </a:r>
            <a:r>
              <a:rPr lang="es-MX" b="0" i="0" dirty="0">
                <a:solidFill>
                  <a:srgbClr val="212121"/>
                </a:solidFill>
                <a:effectLst/>
                <a:latin typeface="Oswald" panose="00000500000000000000" pitchFamily="2" charset="0"/>
              </a:rPr>
              <a:t>, podemos decir que el valor por metro cuadrado según el tipo de inmueble es más elevado en departamentos y más bajos en casas. Además las propiedades ubicadas en Capital Federal tiene un valor más alto que en el resto de las zonas, por ejemplo en zona sur y oeste del gran Buenos Aires los precios son los más bajos. También podemos afirmar que se destaca una correlación positiva entre el precio y la superficie cubierta.</a:t>
            </a:r>
            <a:endParaRPr lang="es-AR" dirty="0">
              <a:latin typeface="Oswald" panose="00000500000000000000" pitchFamily="2" charset="0"/>
            </a:endParaRPr>
          </a:p>
        </p:txBody>
      </p:sp>
    </p:spTree>
    <p:extLst>
      <p:ext uri="{BB962C8B-B14F-4D97-AF65-F5344CB8AC3E}">
        <p14:creationId xmlns:p14="http://schemas.microsoft.com/office/powerpoint/2010/main" val="250643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10975" y="445025"/>
            <a:ext cx="12690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s" sz="3777" dirty="0">
                <a:solidFill>
                  <a:srgbClr val="0070C0"/>
                </a:solidFill>
              </a:rPr>
              <a:t>Índice</a:t>
            </a:r>
            <a:endParaRPr sz="3777" dirty="0">
              <a:solidFill>
                <a:srgbClr val="0070C0"/>
              </a:solidFill>
            </a:endParaRPr>
          </a:p>
          <a:p>
            <a:pPr marL="0" lvl="0" indent="0" algn="l" rtl="0">
              <a:spcBef>
                <a:spcPts val="1200"/>
              </a:spcBef>
              <a:spcAft>
                <a:spcPts val="0"/>
              </a:spcAft>
              <a:buNone/>
            </a:pPr>
            <a:endParaRPr dirty="0"/>
          </a:p>
        </p:txBody>
      </p:sp>
      <p:graphicFrame>
        <p:nvGraphicFramePr>
          <p:cNvPr id="2" name="Diagrama 1">
            <a:extLst>
              <a:ext uri="{FF2B5EF4-FFF2-40B4-BE49-F238E27FC236}">
                <a16:creationId xmlns:a16="http://schemas.microsoft.com/office/drawing/2014/main" id="{7495D974-210C-49CD-66CA-1180FED67971}"/>
              </a:ext>
            </a:extLst>
          </p:cNvPr>
          <p:cNvGraphicFramePr/>
          <p:nvPr>
            <p:extLst>
              <p:ext uri="{D42A27DB-BD31-4B8C-83A1-F6EECF244321}">
                <p14:modId xmlns:p14="http://schemas.microsoft.com/office/powerpoint/2010/main" val="2338335043"/>
              </p:ext>
            </p:extLst>
          </p:nvPr>
        </p:nvGraphicFramePr>
        <p:xfrm>
          <a:off x="2469700" y="1068550"/>
          <a:ext cx="53427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8" name="Google Shape;68;p14"/>
          <p:cNvCxnSpPr/>
          <p:nvPr/>
        </p:nvCxnSpPr>
        <p:spPr>
          <a:xfrm>
            <a:off x="2224775" y="204100"/>
            <a:ext cx="20400" cy="4490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68300" y="297375"/>
            <a:ext cx="8116302"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1- Contexto</a:t>
            </a:r>
            <a:endParaRPr sz="1750" b="1" i="1" dirty="0">
              <a:solidFill>
                <a:srgbClr val="073763"/>
              </a:solidFill>
              <a:latin typeface="Oswald" panose="00000500000000000000" pitchFamily="2" charset="0"/>
            </a:endParaRPr>
          </a:p>
        </p:txBody>
      </p:sp>
      <p:sp>
        <p:nvSpPr>
          <p:cNvPr id="74" name="Google Shape;74;p15"/>
          <p:cNvSpPr txBox="1">
            <a:spLocks noGrp="1"/>
          </p:cNvSpPr>
          <p:nvPr>
            <p:ph type="body" idx="1"/>
          </p:nvPr>
        </p:nvSpPr>
        <p:spPr>
          <a:xfrm>
            <a:off x="468300" y="874975"/>
            <a:ext cx="8293800" cy="3857100"/>
          </a:xfrm>
          <a:prstGeom prst="rect">
            <a:avLst/>
          </a:prstGeom>
          <a:noFill/>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endParaRPr lang="es-MX" sz="4800"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1200"/>
              </a:spcBef>
              <a:spcAft>
                <a:spcPts val="0"/>
              </a:spcAft>
              <a:buNone/>
            </a:pPr>
            <a:r>
              <a:rPr lang="es-MX" sz="4800" b="1" dirty="0">
                <a:solidFill>
                  <a:srgbClr val="212121"/>
                </a:solidFill>
                <a:highlight>
                  <a:srgbClr val="FFFFFF"/>
                </a:highlight>
                <a:latin typeface="Oswald" panose="00000500000000000000" pitchFamily="2" charset="0"/>
                <a:ea typeface="Roboto"/>
                <a:cs typeface="Roboto"/>
                <a:sym typeface="Roboto"/>
              </a:rPr>
              <a:t>Objetivo</a:t>
            </a:r>
          </a:p>
          <a:p>
            <a:pPr marL="0" lvl="0" indent="0" algn="l" rtl="0">
              <a:spcBef>
                <a:spcPts val="1200"/>
              </a:spcBef>
              <a:spcAft>
                <a:spcPts val="0"/>
              </a:spcAft>
              <a:buNone/>
            </a:pPr>
            <a:r>
              <a:rPr lang="es-MX" sz="4800" dirty="0">
                <a:solidFill>
                  <a:srgbClr val="212121"/>
                </a:solidFill>
                <a:highlight>
                  <a:srgbClr val="FFFFFF"/>
                </a:highlight>
                <a:latin typeface="Oswald" panose="00000500000000000000" pitchFamily="2" charset="0"/>
                <a:ea typeface="Roboto"/>
                <a:cs typeface="Roboto"/>
                <a:sym typeface="Roboto"/>
              </a:rPr>
              <a:t>El objetivo de este trabajo es brindar una herramienta a aquellas personas que necesitan comprar o vender un inmueble en la provincia de Buenos Aires. Para ello, crearemos un modelo capaz de predecir el valor inmobiliario teniendo en cuenta las distintas variables que afectan al precio.</a:t>
            </a:r>
          </a:p>
          <a:p>
            <a:pPr marL="0" lvl="0" indent="0" algn="l" rtl="0">
              <a:spcBef>
                <a:spcPts val="1200"/>
              </a:spcBef>
              <a:spcAft>
                <a:spcPts val="0"/>
              </a:spcAft>
              <a:buNone/>
            </a:pPr>
            <a:r>
              <a:rPr lang="es-MX" sz="4800" b="1" dirty="0">
                <a:solidFill>
                  <a:srgbClr val="212121"/>
                </a:solidFill>
                <a:highlight>
                  <a:srgbClr val="FFFFFF"/>
                </a:highlight>
                <a:latin typeface="Oswald" panose="00000500000000000000" pitchFamily="2" charset="0"/>
                <a:ea typeface="Roboto"/>
                <a:cs typeface="Roboto"/>
                <a:sym typeface="Roboto"/>
              </a:rPr>
              <a:t>Contexto comercial</a:t>
            </a:r>
          </a:p>
          <a:p>
            <a:pPr marL="0" lvl="0" indent="0" algn="l" rtl="0">
              <a:spcBef>
                <a:spcPts val="1200"/>
              </a:spcBef>
              <a:spcAft>
                <a:spcPts val="0"/>
              </a:spcAft>
              <a:buNone/>
            </a:pPr>
            <a:r>
              <a:rPr lang="es-MX" sz="4800" dirty="0">
                <a:solidFill>
                  <a:srgbClr val="212121"/>
                </a:solidFill>
                <a:highlight>
                  <a:srgbClr val="FFFFFF"/>
                </a:highlight>
                <a:latin typeface="Oswald" panose="00000500000000000000" pitchFamily="2" charset="0"/>
                <a:ea typeface="Roboto"/>
                <a:cs typeface="Roboto"/>
                <a:sym typeface="Roboto"/>
              </a:rPr>
              <a:t>Hoy existen numerosos medios para publicar la venta de un inmueble, pero el principal problema es poder determinar con el mayor grado de certeza cual es el valor del mismo, en base a las características inherentes a la propiedad como: Tamaño, cantidad de ambientes, ubicación, entre </a:t>
            </a:r>
            <a:r>
              <a:rPr lang="es-MX" sz="4800" dirty="0" err="1">
                <a:solidFill>
                  <a:srgbClr val="212121"/>
                </a:solidFill>
                <a:highlight>
                  <a:srgbClr val="FFFFFF"/>
                </a:highlight>
                <a:latin typeface="Oswald" panose="00000500000000000000" pitchFamily="2" charset="0"/>
                <a:ea typeface="Roboto"/>
                <a:cs typeface="Roboto"/>
                <a:sym typeface="Roboto"/>
              </a:rPr>
              <a:t>otros.Problema</a:t>
            </a:r>
            <a:r>
              <a:rPr lang="es-MX" sz="4800" dirty="0">
                <a:solidFill>
                  <a:srgbClr val="212121"/>
                </a:solidFill>
                <a:highlight>
                  <a:srgbClr val="FFFFFF"/>
                </a:highlight>
                <a:latin typeface="Oswald" panose="00000500000000000000" pitchFamily="2" charset="0"/>
                <a:ea typeface="Roboto"/>
                <a:cs typeface="Roboto"/>
                <a:sym typeface="Roboto"/>
              </a:rPr>
              <a:t> Comercial</a:t>
            </a:r>
          </a:p>
          <a:p>
            <a:pPr marL="0" lvl="0" indent="0" algn="l" rtl="0">
              <a:spcBef>
                <a:spcPts val="1200"/>
              </a:spcBef>
              <a:spcAft>
                <a:spcPts val="0"/>
              </a:spcAft>
              <a:buNone/>
            </a:pPr>
            <a:r>
              <a:rPr lang="es-MX" sz="4800" b="1" dirty="0">
                <a:solidFill>
                  <a:srgbClr val="212121"/>
                </a:solidFill>
                <a:highlight>
                  <a:srgbClr val="FFFFFF"/>
                </a:highlight>
                <a:latin typeface="Oswald" panose="00000500000000000000" pitchFamily="2" charset="0"/>
                <a:ea typeface="Roboto"/>
                <a:cs typeface="Roboto"/>
                <a:sym typeface="Roboto"/>
              </a:rPr>
              <a:t>Contexto Analítico</a:t>
            </a:r>
          </a:p>
          <a:p>
            <a:pPr marL="0" lvl="0" indent="0" algn="l" rtl="0">
              <a:spcBef>
                <a:spcPts val="1200"/>
              </a:spcBef>
              <a:spcAft>
                <a:spcPts val="0"/>
              </a:spcAft>
              <a:buNone/>
            </a:pPr>
            <a:r>
              <a:rPr lang="es-MX" sz="4800" dirty="0">
                <a:solidFill>
                  <a:srgbClr val="212121"/>
                </a:solidFill>
                <a:highlight>
                  <a:srgbClr val="FFFFFF"/>
                </a:highlight>
                <a:latin typeface="Oswald" panose="00000500000000000000" pitchFamily="2" charset="0"/>
                <a:ea typeface="Roboto"/>
                <a:cs typeface="Roboto"/>
                <a:sym typeface="Roboto"/>
              </a:rPr>
              <a:t>Partimos de una base de datos (CSV) de 146 mil registros de la provincia de Buenos Aires y seleccionamos las principales variables que creemos que afectan al precio: Ubicación; superficie; tipo de inmueble; </a:t>
            </a:r>
            <a:r>
              <a:rPr lang="es-MX" sz="4800" dirty="0" err="1">
                <a:solidFill>
                  <a:srgbClr val="212121"/>
                </a:solidFill>
                <a:highlight>
                  <a:srgbClr val="FFFFFF"/>
                </a:highlight>
                <a:latin typeface="Oswald" panose="00000500000000000000" pitchFamily="2" charset="0"/>
                <a:ea typeface="Roboto"/>
                <a:cs typeface="Roboto"/>
                <a:sym typeface="Roboto"/>
              </a:rPr>
              <a:t>N°</a:t>
            </a:r>
            <a:r>
              <a:rPr lang="es-MX" sz="4800" dirty="0">
                <a:solidFill>
                  <a:srgbClr val="212121"/>
                </a:solidFill>
                <a:highlight>
                  <a:srgbClr val="FFFFFF"/>
                </a:highlight>
                <a:latin typeface="Oswald" panose="00000500000000000000" pitchFamily="2" charset="0"/>
                <a:ea typeface="Roboto"/>
                <a:cs typeface="Roboto"/>
                <a:sym typeface="Roboto"/>
              </a:rPr>
              <a:t> habitaciones y </a:t>
            </a:r>
            <a:r>
              <a:rPr lang="es-MX" sz="4800" dirty="0" err="1">
                <a:solidFill>
                  <a:srgbClr val="212121"/>
                </a:solidFill>
                <a:highlight>
                  <a:srgbClr val="FFFFFF"/>
                </a:highlight>
                <a:latin typeface="Oswald" panose="00000500000000000000" pitchFamily="2" charset="0"/>
                <a:ea typeface="Roboto"/>
                <a:cs typeface="Roboto"/>
                <a:sym typeface="Roboto"/>
              </a:rPr>
              <a:t>N°</a:t>
            </a:r>
            <a:r>
              <a:rPr lang="es-MX" sz="4800" dirty="0">
                <a:solidFill>
                  <a:srgbClr val="212121"/>
                </a:solidFill>
                <a:highlight>
                  <a:srgbClr val="FFFFFF"/>
                </a:highlight>
                <a:latin typeface="Oswald" panose="00000500000000000000" pitchFamily="2" charset="0"/>
                <a:ea typeface="Roboto"/>
                <a:cs typeface="Roboto"/>
                <a:sym typeface="Roboto"/>
              </a:rPr>
              <a:t> baños.</a:t>
            </a:r>
          </a:p>
          <a:p>
            <a:pPr marL="0" lvl="0" indent="0" algn="l" rtl="0">
              <a:spcBef>
                <a:spcPts val="600"/>
              </a:spcBef>
              <a:spcAft>
                <a:spcPts val="0"/>
              </a:spcAft>
              <a:buNone/>
            </a:pPr>
            <a:endParaRPr sz="1750" dirty="0">
              <a:solidFill>
                <a:srgbClr val="000000"/>
              </a:solidFill>
              <a:latin typeface="Roboto"/>
              <a:ea typeface="Roboto"/>
              <a:cs typeface="Roboto"/>
              <a:sym typeface="Roboto"/>
            </a:endParaRPr>
          </a:p>
          <a:p>
            <a:pPr marL="0" lvl="0" indent="0" algn="l" rtl="0">
              <a:spcBef>
                <a:spcPts val="500"/>
              </a:spcBef>
              <a:spcAft>
                <a:spcPts val="0"/>
              </a:spcAft>
              <a:buNone/>
            </a:pPr>
            <a:endParaRPr dirty="0">
              <a:solidFill>
                <a:srgbClr val="000000"/>
              </a:solidFill>
            </a:endParaRPr>
          </a:p>
          <a:p>
            <a:pPr marL="0" lvl="0" indent="0" algn="l" rtl="0">
              <a:spcBef>
                <a:spcPts val="1200"/>
              </a:spcBef>
              <a:spcAft>
                <a:spcPts val="500"/>
              </a:spcAft>
              <a:buNone/>
            </a:pPr>
            <a:r>
              <a:rPr lang="es" sz="1750" b="1" dirty="0">
                <a:solidFill>
                  <a:schemeClr val="dk1"/>
                </a:solidFill>
                <a:latin typeface="Roboto"/>
                <a:ea typeface="Roboto"/>
                <a:cs typeface="Roboto"/>
                <a:sym typeface="Roboto"/>
              </a:rPr>
              <a: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68300" y="297375"/>
            <a:ext cx="812706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2- Hipótesis de interés</a:t>
            </a:r>
            <a:endParaRPr b="1" i="1" dirty="0">
              <a:solidFill>
                <a:srgbClr val="073763"/>
              </a:solidFill>
              <a:latin typeface="Oswald" panose="00000500000000000000" pitchFamily="2" charset="0"/>
            </a:endParaRPr>
          </a:p>
        </p:txBody>
      </p:sp>
      <p:sp>
        <p:nvSpPr>
          <p:cNvPr id="80" name="Google Shape;80;p16"/>
          <p:cNvSpPr txBox="1">
            <a:spLocks noGrp="1"/>
          </p:cNvSpPr>
          <p:nvPr>
            <p:ph type="body" idx="1"/>
          </p:nvPr>
        </p:nvSpPr>
        <p:spPr>
          <a:xfrm>
            <a:off x="468300" y="874975"/>
            <a:ext cx="8293800" cy="3857100"/>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endParaRPr lang="es"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b="1" dirty="0">
                <a:solidFill>
                  <a:srgbClr val="212121"/>
                </a:solidFill>
                <a:highlight>
                  <a:srgbClr val="FFFFFF"/>
                </a:highlight>
                <a:latin typeface="Oswald" panose="00000500000000000000" pitchFamily="2" charset="0"/>
                <a:ea typeface="Roboto"/>
                <a:cs typeface="Roboto"/>
                <a:sym typeface="Roboto"/>
              </a:rPr>
              <a:t>Preguntas/hipótesis</a:t>
            </a:r>
            <a:endParaRPr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dirty="0">
                <a:solidFill>
                  <a:srgbClr val="212121"/>
                </a:solidFill>
                <a:highlight>
                  <a:srgbClr val="FFFFFF"/>
                </a:highlight>
                <a:latin typeface="Oswald" panose="00000500000000000000" pitchFamily="2" charset="0"/>
                <a:ea typeface="Roboto"/>
                <a:cs typeface="Roboto"/>
                <a:sym typeface="Roboto"/>
              </a:rPr>
              <a:t>a) ¿Qué tipo de propiedad tiene más oferta y en qué zona de Buenos Aires?</a:t>
            </a:r>
            <a:endParaRPr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dirty="0">
                <a:solidFill>
                  <a:srgbClr val="212121"/>
                </a:solidFill>
                <a:highlight>
                  <a:srgbClr val="FFFFFF"/>
                </a:highlight>
                <a:latin typeface="Oswald" panose="00000500000000000000" pitchFamily="2" charset="0"/>
                <a:ea typeface="Roboto"/>
                <a:cs typeface="Roboto"/>
                <a:sym typeface="Roboto"/>
              </a:rPr>
              <a:t>b) ¿El precio de mt2 varía según el tipo y ubicación ?</a:t>
            </a:r>
            <a:endParaRPr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dirty="0">
                <a:solidFill>
                  <a:srgbClr val="212121"/>
                </a:solidFill>
                <a:highlight>
                  <a:srgbClr val="FFFFFF"/>
                </a:highlight>
                <a:latin typeface="Oswald" panose="00000500000000000000" pitchFamily="2" charset="0"/>
                <a:ea typeface="Roboto"/>
                <a:cs typeface="Roboto"/>
                <a:sym typeface="Roboto"/>
              </a:rPr>
              <a:t>c) ¿Varía el precio del mt2 según la cantidad de habitaciones por tipo?</a:t>
            </a:r>
            <a:endParaRPr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dirty="0">
                <a:solidFill>
                  <a:srgbClr val="212121"/>
                </a:solidFill>
                <a:highlight>
                  <a:srgbClr val="FFFFFF"/>
                </a:highlight>
                <a:latin typeface="Oswald" panose="00000500000000000000" pitchFamily="2" charset="0"/>
                <a:ea typeface="Roboto"/>
                <a:cs typeface="Roboto"/>
                <a:sym typeface="Roboto"/>
              </a:rPr>
              <a:t>d) ¿A mayor superficie menor precio por m2?</a:t>
            </a:r>
            <a:endParaRPr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1200"/>
              </a:spcBef>
              <a:spcAft>
                <a:spcPts val="0"/>
              </a:spcAft>
              <a:buNone/>
            </a:pPr>
            <a:endParaRPr lang="es"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1200"/>
              </a:spcBef>
              <a:spcAft>
                <a:spcPts val="0"/>
              </a:spcAft>
              <a:buNone/>
            </a:pPr>
            <a:r>
              <a:rPr lang="es" b="1" dirty="0">
                <a:solidFill>
                  <a:srgbClr val="212121"/>
                </a:solidFill>
                <a:highlight>
                  <a:srgbClr val="FFFFFF"/>
                </a:highlight>
                <a:latin typeface="Oswald" panose="00000500000000000000" pitchFamily="2" charset="0"/>
                <a:ea typeface="Roboto"/>
                <a:cs typeface="Roboto"/>
                <a:sym typeface="Roboto"/>
              </a:rPr>
              <a:t>Contexto Analítico</a:t>
            </a:r>
            <a:endParaRPr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1200"/>
              </a:spcBef>
              <a:spcAft>
                <a:spcPts val="500"/>
              </a:spcAft>
              <a:buNone/>
            </a:pPr>
            <a:r>
              <a:rPr lang="es" dirty="0">
                <a:solidFill>
                  <a:srgbClr val="212121"/>
                </a:solidFill>
                <a:highlight>
                  <a:srgbClr val="FFFFFF"/>
                </a:highlight>
                <a:latin typeface="Oswald" panose="00000500000000000000" pitchFamily="2" charset="0"/>
                <a:ea typeface="Roboto"/>
                <a:cs typeface="Roboto"/>
                <a:sym typeface="Roboto"/>
              </a:rPr>
              <a:t>Partimos de una base de datos (CSV) de 146 mil registros de la provincia de Buenos Aires y seleccionamos las principales variables que creemos que afectan al precio: Ubicación;superficie;tipo de inmueble; N° habitaciones y N° baños.</a:t>
            </a:r>
            <a:endParaRPr dirty="0">
              <a:latin typeface="Oswald"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9;p16">
            <a:extLst>
              <a:ext uri="{FF2B5EF4-FFF2-40B4-BE49-F238E27FC236}">
                <a16:creationId xmlns:a16="http://schemas.microsoft.com/office/drawing/2014/main" id="{73B7F552-0659-2B1E-B54C-9A9AD22CEFF9}"/>
              </a:ext>
            </a:extLst>
          </p:cNvPr>
          <p:cNvSpPr txBox="1">
            <a:spLocks noGrp="1"/>
          </p:cNvSpPr>
          <p:nvPr>
            <p:ph type="title"/>
          </p:nvPr>
        </p:nvSpPr>
        <p:spPr>
          <a:xfrm>
            <a:off x="468300" y="297375"/>
            <a:ext cx="812706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3 – Presentación Dataset</a:t>
            </a:r>
            <a:endParaRPr b="1" i="1" dirty="0">
              <a:solidFill>
                <a:srgbClr val="073763"/>
              </a:solidFill>
              <a:latin typeface="Oswald" panose="00000500000000000000" pitchFamily="2" charset="0"/>
            </a:endParaRPr>
          </a:p>
        </p:txBody>
      </p:sp>
      <p:pic>
        <p:nvPicPr>
          <p:cNvPr id="14" name="Imagen 13">
            <a:extLst>
              <a:ext uri="{FF2B5EF4-FFF2-40B4-BE49-F238E27FC236}">
                <a16:creationId xmlns:a16="http://schemas.microsoft.com/office/drawing/2014/main" id="{B05D7A73-207E-12FE-FB16-F03A950B5674}"/>
              </a:ext>
            </a:extLst>
          </p:cNvPr>
          <p:cNvPicPr>
            <a:picLocks noChangeAspect="1"/>
          </p:cNvPicPr>
          <p:nvPr/>
        </p:nvPicPr>
        <p:blipFill>
          <a:blip r:embed="rId2"/>
          <a:stretch>
            <a:fillRect/>
          </a:stretch>
        </p:blipFill>
        <p:spPr>
          <a:xfrm>
            <a:off x="508136" y="1596461"/>
            <a:ext cx="8087224" cy="3062965"/>
          </a:xfrm>
          <a:prstGeom prst="rect">
            <a:avLst/>
          </a:prstGeom>
        </p:spPr>
      </p:pic>
      <p:sp>
        <p:nvSpPr>
          <p:cNvPr id="15" name="CuadroTexto 14">
            <a:extLst>
              <a:ext uri="{FF2B5EF4-FFF2-40B4-BE49-F238E27FC236}">
                <a16:creationId xmlns:a16="http://schemas.microsoft.com/office/drawing/2014/main" id="{A71F9A51-F5D8-23DE-9CF6-481BC659AA3E}"/>
              </a:ext>
            </a:extLst>
          </p:cNvPr>
          <p:cNvSpPr txBox="1"/>
          <p:nvPr/>
        </p:nvSpPr>
        <p:spPr>
          <a:xfrm>
            <a:off x="1043492" y="925158"/>
            <a:ext cx="6841863" cy="523220"/>
          </a:xfrm>
          <a:prstGeom prst="rect">
            <a:avLst/>
          </a:prstGeom>
          <a:noFill/>
        </p:spPr>
        <p:txBody>
          <a:bodyPr wrap="square" rtlCol="0">
            <a:spAutoFit/>
          </a:bodyPr>
          <a:lstStyle/>
          <a:p>
            <a:r>
              <a:rPr lang="es-MX" dirty="0">
                <a:latin typeface="Oswald" panose="00000500000000000000" pitchFamily="2" charset="0"/>
              </a:rPr>
              <a:t>Importamos nuestros </a:t>
            </a:r>
            <a:r>
              <a:rPr lang="es-MX" dirty="0" err="1">
                <a:latin typeface="Oswald" panose="00000500000000000000" pitchFamily="2" charset="0"/>
              </a:rPr>
              <a:t>dataset</a:t>
            </a:r>
            <a:r>
              <a:rPr lang="es-MX" dirty="0">
                <a:latin typeface="Oswald" panose="00000500000000000000" pitchFamily="2" charset="0"/>
              </a:rPr>
              <a:t> DS_Proyecto_01_Datos_Properati.csv, creamos el </a:t>
            </a:r>
            <a:r>
              <a:rPr lang="es-MX" dirty="0" err="1">
                <a:latin typeface="Oswald" panose="00000500000000000000" pitchFamily="2" charset="0"/>
              </a:rPr>
              <a:t>dataframe</a:t>
            </a:r>
            <a:r>
              <a:rPr lang="es-MX" dirty="0">
                <a:latin typeface="Oswald" panose="00000500000000000000" pitchFamily="2" charset="0"/>
              </a:rPr>
              <a:t> y quitamos las variables que no vamos a utilizar quedando el siguiente </a:t>
            </a:r>
            <a:r>
              <a:rPr lang="es-MX" dirty="0" err="1">
                <a:latin typeface="Oswald" panose="00000500000000000000" pitchFamily="2" charset="0"/>
              </a:rPr>
              <a:t>dataframe</a:t>
            </a:r>
            <a:r>
              <a:rPr lang="es-MX" dirty="0">
                <a:latin typeface="Oswald" panose="00000500000000000000" pitchFamily="2" charset="0"/>
              </a:rPr>
              <a:t> para trabajarlo:</a:t>
            </a:r>
            <a:endParaRPr lang="es-AR" dirty="0">
              <a:latin typeface="Oswald" panose="00000500000000000000" pitchFamily="2" charset="0"/>
            </a:endParaRPr>
          </a:p>
        </p:txBody>
      </p:sp>
    </p:spTree>
    <p:extLst>
      <p:ext uri="{BB962C8B-B14F-4D97-AF65-F5344CB8AC3E}">
        <p14:creationId xmlns:p14="http://schemas.microsoft.com/office/powerpoint/2010/main" val="21480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9;p16">
            <a:extLst>
              <a:ext uri="{FF2B5EF4-FFF2-40B4-BE49-F238E27FC236}">
                <a16:creationId xmlns:a16="http://schemas.microsoft.com/office/drawing/2014/main" id="{73B7F552-0659-2B1E-B54C-9A9AD22CEFF9}"/>
              </a:ext>
            </a:extLst>
          </p:cNvPr>
          <p:cNvSpPr txBox="1">
            <a:spLocks noGrp="1"/>
          </p:cNvSpPr>
          <p:nvPr>
            <p:ph type="title"/>
          </p:nvPr>
        </p:nvSpPr>
        <p:spPr>
          <a:xfrm>
            <a:off x="468300" y="297375"/>
            <a:ext cx="812706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3 – Presentación Dataset</a:t>
            </a:r>
            <a:endParaRPr b="1" i="1" dirty="0">
              <a:solidFill>
                <a:srgbClr val="073763"/>
              </a:solidFill>
              <a:latin typeface="Oswald" panose="00000500000000000000" pitchFamily="2" charset="0"/>
            </a:endParaRPr>
          </a:p>
        </p:txBody>
      </p:sp>
      <p:pic>
        <p:nvPicPr>
          <p:cNvPr id="4" name="Imagen 3">
            <a:extLst>
              <a:ext uri="{FF2B5EF4-FFF2-40B4-BE49-F238E27FC236}">
                <a16:creationId xmlns:a16="http://schemas.microsoft.com/office/drawing/2014/main" id="{DF69031B-F96B-D0E6-3022-221028E42CF7}"/>
              </a:ext>
            </a:extLst>
          </p:cNvPr>
          <p:cNvPicPr>
            <a:picLocks noChangeAspect="1"/>
          </p:cNvPicPr>
          <p:nvPr/>
        </p:nvPicPr>
        <p:blipFill>
          <a:blip r:embed="rId2"/>
          <a:stretch>
            <a:fillRect/>
          </a:stretch>
        </p:blipFill>
        <p:spPr>
          <a:xfrm>
            <a:off x="1882588" y="1445564"/>
            <a:ext cx="4830184" cy="2980609"/>
          </a:xfrm>
          <a:prstGeom prst="rect">
            <a:avLst/>
          </a:prstGeom>
        </p:spPr>
      </p:pic>
      <p:sp>
        <p:nvSpPr>
          <p:cNvPr id="5" name="CuadroTexto 4">
            <a:extLst>
              <a:ext uri="{FF2B5EF4-FFF2-40B4-BE49-F238E27FC236}">
                <a16:creationId xmlns:a16="http://schemas.microsoft.com/office/drawing/2014/main" id="{D19DC801-6D41-9096-86A4-C1035A68C346}"/>
              </a:ext>
            </a:extLst>
          </p:cNvPr>
          <p:cNvSpPr txBox="1"/>
          <p:nvPr/>
        </p:nvSpPr>
        <p:spPr>
          <a:xfrm>
            <a:off x="935915" y="957431"/>
            <a:ext cx="5776857" cy="307777"/>
          </a:xfrm>
          <a:prstGeom prst="rect">
            <a:avLst/>
          </a:prstGeom>
          <a:noFill/>
        </p:spPr>
        <p:txBody>
          <a:bodyPr wrap="square" rtlCol="0">
            <a:spAutoFit/>
          </a:bodyPr>
          <a:lstStyle/>
          <a:p>
            <a:r>
              <a:rPr lang="es-AR" dirty="0">
                <a:latin typeface="Oswald" panose="00000500000000000000" pitchFamily="2" charset="0"/>
              </a:rPr>
              <a:t>Columnas del </a:t>
            </a:r>
            <a:r>
              <a:rPr lang="es-AR" dirty="0" err="1">
                <a:latin typeface="Oswald" panose="00000500000000000000" pitchFamily="2" charset="0"/>
              </a:rPr>
              <a:t>dataset</a:t>
            </a:r>
            <a:r>
              <a:rPr lang="es-AR" dirty="0">
                <a:latin typeface="Oswald" panose="00000500000000000000" pitchFamily="2" charset="0"/>
              </a:rPr>
              <a:t> y tipo de variables</a:t>
            </a:r>
            <a:r>
              <a:rPr lang="es-AR" dirty="0"/>
              <a:t>:</a:t>
            </a:r>
          </a:p>
        </p:txBody>
      </p:sp>
    </p:spTree>
    <p:extLst>
      <p:ext uri="{BB962C8B-B14F-4D97-AF65-F5344CB8AC3E}">
        <p14:creationId xmlns:p14="http://schemas.microsoft.com/office/powerpoint/2010/main" val="356157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19548" y="174275"/>
            <a:ext cx="818657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4- Análisis exploratorio</a:t>
            </a:r>
            <a:endParaRPr b="1" i="1" dirty="0">
              <a:solidFill>
                <a:srgbClr val="073763"/>
              </a:solidFill>
              <a:latin typeface="Oswald" panose="00000500000000000000" pitchFamily="2" charset="0"/>
            </a:endParaRPr>
          </a:p>
        </p:txBody>
      </p:sp>
      <p:sp>
        <p:nvSpPr>
          <p:cNvPr id="86" name="Google Shape;86;p17"/>
          <p:cNvSpPr txBox="1">
            <a:spLocks noGrp="1"/>
          </p:cNvSpPr>
          <p:nvPr>
            <p:ph type="body" idx="1"/>
          </p:nvPr>
        </p:nvSpPr>
        <p:spPr>
          <a:xfrm>
            <a:off x="1822519" y="853262"/>
            <a:ext cx="5097000" cy="1519200"/>
          </a:xfrm>
          <a:prstGeom prst="rect">
            <a:avLst/>
          </a:prstGeom>
          <a:noFill/>
        </p:spPr>
        <p:txBody>
          <a:bodyPr spcFirstLastPara="1" wrap="square" lIns="91425" tIns="91425" rIns="91425" bIns="91425" anchor="t" anchorCtr="0">
            <a:normAutofit fontScale="85000" lnSpcReduction="10000"/>
          </a:bodyPr>
          <a:lstStyle/>
          <a:p>
            <a:pPr marL="0" lvl="0" indent="0" algn="l" rtl="0">
              <a:spcBef>
                <a:spcPts val="600"/>
              </a:spcBef>
              <a:spcAft>
                <a:spcPts val="0"/>
              </a:spcAft>
              <a:buNone/>
            </a:pPr>
            <a:r>
              <a:rPr lang="es" sz="1400" b="1" dirty="0">
                <a:solidFill>
                  <a:srgbClr val="212121"/>
                </a:solidFill>
                <a:highlight>
                  <a:srgbClr val="FFFFFF"/>
                </a:highlight>
                <a:latin typeface="Roboto"/>
                <a:ea typeface="Roboto"/>
                <a:cs typeface="Roboto"/>
                <a:sym typeface="Roboto"/>
              </a:rPr>
              <a:t> </a:t>
            </a:r>
            <a:r>
              <a:rPr lang="es" sz="1400" b="1" dirty="0">
                <a:solidFill>
                  <a:srgbClr val="212121"/>
                </a:solidFill>
                <a:highlight>
                  <a:srgbClr val="FFFFFF"/>
                </a:highlight>
                <a:latin typeface="Oswald" panose="00000500000000000000" pitchFamily="2" charset="0"/>
                <a:ea typeface="Roboto"/>
                <a:cs typeface="Roboto"/>
                <a:sym typeface="Roboto"/>
              </a:rPr>
              <a:t>¿Qué tipo de propiedad tiene más oferta y en qué zona de Buenos Aires?</a:t>
            </a:r>
            <a:endParaRPr sz="1400"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sz="1400" dirty="0">
                <a:solidFill>
                  <a:srgbClr val="000000"/>
                </a:solidFill>
                <a:latin typeface="Oswald" panose="00000500000000000000" pitchFamily="2" charset="0"/>
              </a:rPr>
              <a:t>Las propiedades con mayor oferta son de tipo departamentos, seguidos por casas y ph.</a:t>
            </a:r>
            <a:endParaRPr sz="1400" dirty="0">
              <a:solidFill>
                <a:srgbClr val="000000"/>
              </a:solidFill>
              <a:latin typeface="Oswald" panose="00000500000000000000" pitchFamily="2" charset="0"/>
            </a:endParaRPr>
          </a:p>
          <a:p>
            <a:pPr marL="0" lvl="0" indent="0" algn="l" rtl="0">
              <a:spcBef>
                <a:spcPts val="600"/>
              </a:spcBef>
              <a:spcAft>
                <a:spcPts val="0"/>
              </a:spcAft>
              <a:buNone/>
            </a:pPr>
            <a:r>
              <a:rPr lang="es" sz="1400" dirty="0">
                <a:solidFill>
                  <a:srgbClr val="000000"/>
                </a:solidFill>
                <a:latin typeface="Oswald" panose="00000500000000000000" pitchFamily="2" charset="0"/>
              </a:rPr>
              <a:t>Hay poca oferta de depósitos y locales comerciales.</a:t>
            </a:r>
            <a:endParaRPr sz="1400" dirty="0">
              <a:solidFill>
                <a:srgbClr val="000000"/>
              </a:solidFill>
              <a:latin typeface="Oswald" panose="00000500000000000000" pitchFamily="2" charset="0"/>
            </a:endParaRPr>
          </a:p>
          <a:p>
            <a:pPr marL="0" lvl="0" indent="0" algn="l" rtl="0">
              <a:spcBef>
                <a:spcPts val="600"/>
              </a:spcBef>
              <a:spcAft>
                <a:spcPts val="500"/>
              </a:spcAft>
              <a:buNone/>
            </a:pPr>
            <a:r>
              <a:rPr lang="es" sz="1400" dirty="0">
                <a:solidFill>
                  <a:srgbClr val="000000"/>
                </a:solidFill>
                <a:latin typeface="Oswald" panose="00000500000000000000" pitchFamily="2" charset="0"/>
              </a:rPr>
              <a:t>La mayor concentración de propiedades se encuentra en la capital federal, seguido por zona norte del G.B.A</a:t>
            </a:r>
            <a:r>
              <a:rPr lang="es" sz="1400" b="1" dirty="0">
                <a:solidFill>
                  <a:srgbClr val="212121"/>
                </a:solidFill>
                <a:highlight>
                  <a:srgbClr val="FFFFFF"/>
                </a:highlight>
                <a:latin typeface="Oswald" panose="00000500000000000000" pitchFamily="2" charset="0"/>
                <a:ea typeface="Roboto"/>
                <a:cs typeface="Roboto"/>
                <a:sym typeface="Roboto"/>
              </a:rPr>
              <a:t>.</a:t>
            </a:r>
            <a:endParaRPr sz="1400" dirty="0">
              <a:solidFill>
                <a:srgbClr val="000000"/>
              </a:solidFill>
              <a:latin typeface="Oswald" panose="00000500000000000000" pitchFamily="2" charset="0"/>
            </a:endParaRPr>
          </a:p>
        </p:txBody>
      </p:sp>
      <p:pic>
        <p:nvPicPr>
          <p:cNvPr id="87" name="Google Shape;87;p17"/>
          <p:cNvPicPr preferRelativeResize="0"/>
          <p:nvPr/>
        </p:nvPicPr>
        <p:blipFill>
          <a:blip r:embed="rId3">
            <a:alphaModFix/>
          </a:blip>
          <a:stretch>
            <a:fillRect/>
          </a:stretch>
        </p:blipFill>
        <p:spPr>
          <a:xfrm>
            <a:off x="494853" y="2571750"/>
            <a:ext cx="5302715" cy="2201079"/>
          </a:xfrm>
          <a:prstGeom prst="rect">
            <a:avLst/>
          </a:prstGeom>
          <a:noFill/>
          <a:ln>
            <a:noFill/>
          </a:ln>
        </p:spPr>
      </p:pic>
      <p:pic>
        <p:nvPicPr>
          <p:cNvPr id="88" name="Google Shape;88;p17"/>
          <p:cNvPicPr preferRelativeResize="0"/>
          <p:nvPr/>
        </p:nvPicPr>
        <p:blipFill>
          <a:blip r:embed="rId4">
            <a:alphaModFix/>
          </a:blip>
          <a:stretch>
            <a:fillRect/>
          </a:stretch>
        </p:blipFill>
        <p:spPr>
          <a:xfrm>
            <a:off x="5963381" y="2675451"/>
            <a:ext cx="2591301" cy="199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90456" y="174275"/>
            <a:ext cx="8552330"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4- Análisis exploratorio</a:t>
            </a:r>
            <a:endParaRPr b="1" i="1" dirty="0">
              <a:solidFill>
                <a:srgbClr val="073763"/>
              </a:solidFill>
              <a:latin typeface="Oswald" panose="00000500000000000000" pitchFamily="2" charset="0"/>
            </a:endParaRPr>
          </a:p>
        </p:txBody>
      </p:sp>
      <p:sp>
        <p:nvSpPr>
          <p:cNvPr id="94" name="Google Shape;94;p18"/>
          <p:cNvSpPr txBox="1">
            <a:spLocks noGrp="1"/>
          </p:cNvSpPr>
          <p:nvPr>
            <p:ph type="body" idx="1"/>
          </p:nvPr>
        </p:nvSpPr>
        <p:spPr>
          <a:xfrm>
            <a:off x="119750" y="933700"/>
            <a:ext cx="2921700" cy="3434700"/>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r>
              <a:rPr lang="es" sz="1400" b="1" dirty="0">
                <a:solidFill>
                  <a:srgbClr val="212121"/>
                </a:solidFill>
                <a:highlight>
                  <a:srgbClr val="FFFFFF"/>
                </a:highlight>
                <a:latin typeface="Roboto"/>
                <a:ea typeface="Roboto"/>
                <a:cs typeface="Roboto"/>
                <a:sym typeface="Roboto"/>
              </a:rPr>
              <a:t> </a:t>
            </a:r>
            <a:r>
              <a:rPr lang="es" sz="1400" b="1" dirty="0">
                <a:solidFill>
                  <a:srgbClr val="212121"/>
                </a:solidFill>
                <a:highlight>
                  <a:srgbClr val="FFFFFF"/>
                </a:highlight>
                <a:latin typeface="Oswald" panose="00000500000000000000" pitchFamily="2" charset="0"/>
                <a:ea typeface="Roboto"/>
                <a:cs typeface="Roboto"/>
                <a:sym typeface="Roboto"/>
              </a:rPr>
              <a:t>¿El precio de mt2 varía según el tipo y ubicación ?</a:t>
            </a:r>
            <a:endParaRPr sz="1400"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0"/>
              </a:spcAft>
              <a:buNone/>
            </a:pPr>
            <a:r>
              <a:rPr lang="es" dirty="0">
                <a:solidFill>
                  <a:srgbClr val="000000"/>
                </a:solidFill>
                <a:latin typeface="Oswald" panose="00000500000000000000" pitchFamily="2" charset="0"/>
              </a:rPr>
              <a:t>En el siguiente gráfico podemos observar que cualquiera sea la zona, el precio de m2 es más elevado en los departamentos y más bajo en las casas.</a:t>
            </a:r>
            <a:endParaRPr dirty="0">
              <a:solidFill>
                <a:srgbClr val="000000"/>
              </a:solidFill>
              <a:latin typeface="Oswald" panose="00000500000000000000" pitchFamily="2" charset="0"/>
            </a:endParaRPr>
          </a:p>
          <a:p>
            <a:pPr marL="0" lvl="0" indent="0" algn="l" rtl="0">
              <a:spcBef>
                <a:spcPts val="600"/>
              </a:spcBef>
              <a:spcAft>
                <a:spcPts val="500"/>
              </a:spcAft>
              <a:buNone/>
            </a:pPr>
            <a:r>
              <a:rPr lang="es" dirty="0">
                <a:solidFill>
                  <a:srgbClr val="000000"/>
                </a:solidFill>
                <a:latin typeface="Oswald" panose="00000500000000000000" pitchFamily="2" charset="0"/>
              </a:rPr>
              <a:t>El precio de m2 en Capital Federal es más caro, en zona norte se pueden conseguir precios algo menores a la Capital. Ya en Zona Sur y Zona Oeste, los precios son significativamente más bajos.</a:t>
            </a:r>
            <a:endParaRPr dirty="0">
              <a:solidFill>
                <a:srgbClr val="000000"/>
              </a:solidFill>
              <a:latin typeface="Oswald" panose="00000500000000000000" pitchFamily="2" charset="0"/>
            </a:endParaRPr>
          </a:p>
        </p:txBody>
      </p:sp>
      <p:pic>
        <p:nvPicPr>
          <p:cNvPr id="95" name="Google Shape;95;p18"/>
          <p:cNvPicPr preferRelativeResize="0"/>
          <p:nvPr/>
        </p:nvPicPr>
        <p:blipFill>
          <a:blip r:embed="rId3">
            <a:alphaModFix/>
          </a:blip>
          <a:stretch>
            <a:fillRect/>
          </a:stretch>
        </p:blipFill>
        <p:spPr>
          <a:xfrm>
            <a:off x="3041450" y="1161287"/>
            <a:ext cx="5859826" cy="282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68300" y="174275"/>
            <a:ext cx="8430026" cy="47970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l" rtl="0">
              <a:lnSpc>
                <a:spcPct val="115000"/>
              </a:lnSpc>
              <a:spcBef>
                <a:spcPts val="600"/>
              </a:spcBef>
              <a:spcAft>
                <a:spcPts val="500"/>
              </a:spcAft>
              <a:buNone/>
            </a:pPr>
            <a:r>
              <a:rPr lang="es" sz="1750" b="1" i="1" dirty="0">
                <a:solidFill>
                  <a:srgbClr val="073763"/>
                </a:solidFill>
                <a:latin typeface="Oswald" panose="00000500000000000000" pitchFamily="2" charset="0"/>
                <a:ea typeface="Roboto"/>
                <a:cs typeface="Roboto"/>
                <a:sym typeface="Roboto"/>
              </a:rPr>
              <a:t>4- Análisis exploratorio</a:t>
            </a:r>
            <a:endParaRPr b="1" i="1" dirty="0">
              <a:solidFill>
                <a:srgbClr val="073763"/>
              </a:solidFill>
              <a:latin typeface="Oswald" panose="00000500000000000000" pitchFamily="2" charset="0"/>
            </a:endParaRPr>
          </a:p>
        </p:txBody>
      </p:sp>
      <p:sp>
        <p:nvSpPr>
          <p:cNvPr id="101" name="Google Shape;101;p19"/>
          <p:cNvSpPr txBox="1">
            <a:spLocks noGrp="1"/>
          </p:cNvSpPr>
          <p:nvPr>
            <p:ph type="body" idx="1"/>
          </p:nvPr>
        </p:nvSpPr>
        <p:spPr>
          <a:xfrm>
            <a:off x="245674" y="1534525"/>
            <a:ext cx="2921700" cy="2144590"/>
          </a:xfrm>
          <a:prstGeom prst="rect">
            <a:avLst/>
          </a:prstGeom>
          <a:noFill/>
        </p:spPr>
        <p:txBody>
          <a:bodyPr spcFirstLastPara="1" wrap="square" lIns="91425" tIns="91425" rIns="91425" bIns="91425" anchor="t" anchorCtr="0">
            <a:normAutofit/>
          </a:bodyPr>
          <a:lstStyle/>
          <a:p>
            <a:pPr marL="0" lvl="0" indent="0" algn="l" rtl="0">
              <a:spcBef>
                <a:spcPts val="600"/>
              </a:spcBef>
              <a:spcAft>
                <a:spcPts val="0"/>
              </a:spcAft>
              <a:buNone/>
            </a:pPr>
            <a:r>
              <a:rPr lang="es" sz="1400" b="1" dirty="0">
                <a:solidFill>
                  <a:srgbClr val="212121"/>
                </a:solidFill>
                <a:highlight>
                  <a:srgbClr val="FFFFFF"/>
                </a:highlight>
                <a:latin typeface="Oswald" panose="00000500000000000000" pitchFamily="2" charset="0"/>
                <a:ea typeface="Roboto"/>
                <a:cs typeface="Roboto"/>
                <a:sym typeface="Roboto"/>
              </a:rPr>
              <a:t> ¿Varía el precio del mt2 según la cantidad de habitaciones por tipo?</a:t>
            </a:r>
          </a:p>
          <a:p>
            <a:pPr marL="0" lvl="0" indent="0" algn="l" rtl="0">
              <a:spcBef>
                <a:spcPts val="600"/>
              </a:spcBef>
              <a:spcAft>
                <a:spcPts val="0"/>
              </a:spcAft>
              <a:buNone/>
            </a:pPr>
            <a:endParaRPr sz="1400" b="1" dirty="0">
              <a:solidFill>
                <a:srgbClr val="212121"/>
              </a:solidFill>
              <a:highlight>
                <a:srgbClr val="FFFFFF"/>
              </a:highlight>
              <a:latin typeface="Oswald" panose="00000500000000000000" pitchFamily="2" charset="0"/>
              <a:ea typeface="Roboto"/>
              <a:cs typeface="Roboto"/>
              <a:sym typeface="Roboto"/>
            </a:endParaRPr>
          </a:p>
          <a:p>
            <a:pPr marL="0" lvl="0" indent="0" algn="l" rtl="0">
              <a:spcBef>
                <a:spcPts val="600"/>
              </a:spcBef>
              <a:spcAft>
                <a:spcPts val="500"/>
              </a:spcAft>
              <a:buNone/>
            </a:pPr>
            <a:r>
              <a:rPr lang="es" dirty="0">
                <a:solidFill>
                  <a:srgbClr val="000000"/>
                </a:solidFill>
                <a:latin typeface="Oswald" panose="00000500000000000000" pitchFamily="2" charset="0"/>
              </a:rPr>
              <a:t>En los departamentos la cantidad de habitaciones no afecta el precio del mt2, en cambio los PH y casas, el precio del m2 tiende disminuir a mayor cantidad de habitaciones.</a:t>
            </a:r>
            <a:endParaRPr dirty="0">
              <a:solidFill>
                <a:srgbClr val="000000"/>
              </a:solidFill>
              <a:latin typeface="Oswald" panose="00000500000000000000" pitchFamily="2" charset="0"/>
            </a:endParaRPr>
          </a:p>
        </p:txBody>
      </p:sp>
      <p:pic>
        <p:nvPicPr>
          <p:cNvPr id="102" name="Google Shape;102;p19"/>
          <p:cNvPicPr preferRelativeResize="0"/>
          <p:nvPr/>
        </p:nvPicPr>
        <p:blipFill>
          <a:blip r:embed="rId3">
            <a:alphaModFix/>
          </a:blip>
          <a:stretch>
            <a:fillRect/>
          </a:stretch>
        </p:blipFill>
        <p:spPr>
          <a:xfrm>
            <a:off x="3096439" y="817582"/>
            <a:ext cx="5760378" cy="388351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TM04033929[[fn=Pizarra]]</Template>
  <TotalTime>150</TotalTime>
  <Words>852</Words>
  <Application>Microsoft Office PowerPoint</Application>
  <PresentationFormat>Presentación en pantalla (16:9)</PresentationFormat>
  <Paragraphs>75</Paragraphs>
  <Slides>12</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Oswald</vt:lpstr>
      <vt:lpstr>Average</vt:lpstr>
      <vt:lpstr>Arial</vt:lpstr>
      <vt:lpstr>Roboto</vt:lpstr>
      <vt:lpstr>Slate</vt:lpstr>
      <vt:lpstr>Análisis de mercado inmobiliario en Buenos Aires</vt:lpstr>
      <vt:lpstr>Índice </vt:lpstr>
      <vt:lpstr>1- Contexto</vt:lpstr>
      <vt:lpstr>2- Hipótesis de interés</vt:lpstr>
      <vt:lpstr>3 – Presentación Dataset</vt:lpstr>
      <vt:lpstr>3 – Presentación Dataset</vt:lpstr>
      <vt:lpstr>4- Análisis exploratorio</vt:lpstr>
      <vt:lpstr>4- Análisis exploratorio</vt:lpstr>
      <vt:lpstr>4- Análisis exploratorio</vt:lpstr>
      <vt:lpstr>4- Análisis exploratorio</vt:lpstr>
      <vt:lpstr>5- Insights y Recomendaciones</vt:lpstr>
      <vt:lpstr>6–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Análisis de mercado inmobiliario en Buenos Aires</dc:title>
  <cp:lastModifiedBy>Paola Martínez Lator</cp:lastModifiedBy>
  <cp:revision>15</cp:revision>
  <dcterms:modified xsi:type="dcterms:W3CDTF">2022-12-29T23:19:34Z</dcterms:modified>
</cp:coreProperties>
</file>