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2" r:id="rId7"/>
    <p:sldId id="261"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29EEC-9519-459A-B76D-C84DDB6050E7}" type="datetimeFigureOut">
              <a:rPr lang="en-US" smtClean="0"/>
              <a:t>2/25/2015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73D22-6BA3-4664-8C19-73C3F4863DD6}" type="slidenum">
              <a:rPr lang="en-US" smtClean="0"/>
              <a:t>‹#›</a:t>
            </a:fld>
            <a:endParaRPr lang="en-US"/>
          </a:p>
        </p:txBody>
      </p:sp>
    </p:spTree>
    <p:extLst>
      <p:ext uri="{BB962C8B-B14F-4D97-AF65-F5344CB8AC3E}">
        <p14:creationId xmlns:p14="http://schemas.microsoft.com/office/powerpoint/2010/main" val="62662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C73D22-6BA3-4664-8C19-73C3F4863DD6}" type="slidenum">
              <a:rPr lang="en-US" smtClean="0"/>
              <a:t>1</a:t>
            </a:fld>
            <a:endParaRPr lang="en-US"/>
          </a:p>
        </p:txBody>
      </p:sp>
    </p:spTree>
    <p:extLst>
      <p:ext uri="{BB962C8B-B14F-4D97-AF65-F5344CB8AC3E}">
        <p14:creationId xmlns:p14="http://schemas.microsoft.com/office/powerpoint/2010/main" val="422537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C73D22-6BA3-4664-8C19-73C3F4863DD6}" type="slidenum">
              <a:rPr lang="en-US" smtClean="0"/>
              <a:t>3</a:t>
            </a:fld>
            <a:endParaRPr lang="en-US"/>
          </a:p>
        </p:txBody>
      </p:sp>
    </p:spTree>
    <p:extLst>
      <p:ext uri="{BB962C8B-B14F-4D97-AF65-F5344CB8AC3E}">
        <p14:creationId xmlns:p14="http://schemas.microsoft.com/office/powerpoint/2010/main" val="86528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C73D22-6BA3-4664-8C19-73C3F4863DD6}" type="slidenum">
              <a:rPr lang="en-US" smtClean="0"/>
              <a:t>4</a:t>
            </a:fld>
            <a:endParaRPr lang="en-US"/>
          </a:p>
        </p:txBody>
      </p:sp>
    </p:spTree>
    <p:extLst>
      <p:ext uri="{BB962C8B-B14F-4D97-AF65-F5344CB8AC3E}">
        <p14:creationId xmlns:p14="http://schemas.microsoft.com/office/powerpoint/2010/main" val="16333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42C651-F1D4-42A6-B4FE-24FBA77DD473}" type="datetime1">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206504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4F263-9AB1-4161-9439-A09626713140}" type="datetime1">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92946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34609-E91E-49F1-BE0F-948AD4233D32}" type="datetime1">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260793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FE0ED-87C6-4557-8BFD-712C032C2864}" type="datetime1">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38551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37CC3-B4AB-42CD-8EE8-4841DF28D05E}" type="datetime1">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249639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9EF464-61A0-43E5-BD2D-C8033E3846FA}" type="datetime1">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19492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CA5759-290A-40D4-ACC3-1E9E858EA71A}" type="datetime1">
              <a:rPr lang="en-US" smtClean="0"/>
              <a:t>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92358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D348A-CEB7-4B69-84A3-17A523004CAE}" type="datetime1">
              <a:rPr lang="en-US" smtClean="0"/>
              <a:t>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136147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767FA-085C-4C31-9171-C313BDA84503}" type="datetime1">
              <a:rPr lang="en-US" smtClean="0"/>
              <a:t>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122047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11BE6-D4A4-4FA6-BFA5-03B20084BDEE}" type="datetime1">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335373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2A167C-86DE-46A3-9DF9-9E7995BA967A}" type="datetime1">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ABCB-7A6D-4773-91C8-49CF4304AD32}" type="slidenum">
              <a:rPr lang="en-US" smtClean="0"/>
              <a:t>‹#›</a:t>
            </a:fld>
            <a:endParaRPr lang="en-US"/>
          </a:p>
        </p:txBody>
      </p:sp>
    </p:spTree>
    <p:extLst>
      <p:ext uri="{BB962C8B-B14F-4D97-AF65-F5344CB8AC3E}">
        <p14:creationId xmlns:p14="http://schemas.microsoft.com/office/powerpoint/2010/main" val="428403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0C872-EE8A-4D3F-B5E9-EB0429BA27E5}" type="datetime1">
              <a:rPr lang="en-US" smtClean="0"/>
              <a:t>2/25/2015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5ABCB-7A6D-4773-91C8-49CF4304AD32}" type="slidenum">
              <a:rPr lang="en-US" smtClean="0"/>
              <a:t>‹#›</a:t>
            </a:fld>
            <a:endParaRPr lang="en-US"/>
          </a:p>
        </p:txBody>
      </p:sp>
    </p:spTree>
    <p:extLst>
      <p:ext uri="{BB962C8B-B14F-4D97-AF65-F5344CB8AC3E}">
        <p14:creationId xmlns:p14="http://schemas.microsoft.com/office/powerpoint/2010/main" val="555819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2673" y="550718"/>
            <a:ext cx="11035145" cy="430887"/>
          </a:xfrm>
          <a:prstGeom prst="rect">
            <a:avLst/>
          </a:prstGeom>
          <a:noFill/>
        </p:spPr>
        <p:txBody>
          <a:bodyPr wrap="square" rtlCol="0">
            <a:spAutoFit/>
          </a:bodyPr>
          <a:lstStyle/>
          <a:p>
            <a:pPr algn="ctr"/>
            <a:r>
              <a:rPr lang="en-US" sz="2200" dirty="0" smtClean="0">
                <a:solidFill>
                  <a:schemeClr val="accent5">
                    <a:lumMod val="75000"/>
                  </a:schemeClr>
                </a:solidFill>
              </a:rPr>
              <a:t>St. Vincent </a:t>
            </a:r>
            <a:r>
              <a:rPr lang="en-US" sz="2200" dirty="0" err="1" smtClean="0">
                <a:solidFill>
                  <a:schemeClr val="accent5">
                    <a:lumMod val="75000"/>
                  </a:schemeClr>
                </a:solidFill>
              </a:rPr>
              <a:t>Pallotti</a:t>
            </a:r>
            <a:r>
              <a:rPr lang="en-US" sz="2200" dirty="0" smtClean="0">
                <a:solidFill>
                  <a:schemeClr val="accent5">
                    <a:lumMod val="75000"/>
                  </a:schemeClr>
                </a:solidFill>
              </a:rPr>
              <a:t> College of Engineering and Technology</a:t>
            </a:r>
            <a:endParaRPr lang="en-US" sz="2200" dirty="0">
              <a:solidFill>
                <a:schemeClr val="accent5">
                  <a:lumMod val="75000"/>
                </a:schemeClr>
              </a:solidFill>
            </a:endParaRPr>
          </a:p>
        </p:txBody>
      </p:sp>
      <p:sp>
        <p:nvSpPr>
          <p:cNvPr id="11" name="TextBox 10"/>
          <p:cNvSpPr txBox="1"/>
          <p:nvPr/>
        </p:nvSpPr>
        <p:spPr>
          <a:xfrm>
            <a:off x="768927" y="1194955"/>
            <a:ext cx="10567555" cy="430887"/>
          </a:xfrm>
          <a:prstGeom prst="rect">
            <a:avLst/>
          </a:prstGeom>
          <a:noFill/>
        </p:spPr>
        <p:txBody>
          <a:bodyPr wrap="square" rtlCol="0">
            <a:spAutoFit/>
          </a:bodyPr>
          <a:lstStyle/>
          <a:p>
            <a:pPr algn="ctr"/>
            <a:r>
              <a:rPr lang="en-US" sz="2200" dirty="0" smtClean="0">
                <a:solidFill>
                  <a:schemeClr val="accent5">
                    <a:lumMod val="75000"/>
                  </a:schemeClr>
                </a:solidFill>
              </a:rPr>
              <a:t>Department of Information Technology</a:t>
            </a:r>
            <a:endParaRPr lang="en-US" sz="2200" dirty="0"/>
          </a:p>
        </p:txBody>
      </p:sp>
      <p:sp>
        <p:nvSpPr>
          <p:cNvPr id="12" name="Rectangle 11"/>
          <p:cNvSpPr/>
          <p:nvPr/>
        </p:nvSpPr>
        <p:spPr>
          <a:xfrm>
            <a:off x="1080653" y="2021833"/>
            <a:ext cx="9944100" cy="430887"/>
          </a:xfrm>
          <a:prstGeom prst="rect">
            <a:avLst/>
          </a:prstGeom>
        </p:spPr>
        <p:txBody>
          <a:bodyPr wrap="square">
            <a:spAutoFit/>
          </a:bodyPr>
          <a:lstStyle/>
          <a:p>
            <a:pPr algn="ctr"/>
            <a:r>
              <a:rPr lang="en-US" sz="2200" dirty="0" smtClean="0">
                <a:solidFill>
                  <a:schemeClr val="accent5">
                    <a:lumMod val="75000"/>
                  </a:schemeClr>
                </a:solidFill>
              </a:rPr>
              <a:t>A</a:t>
            </a:r>
            <a:endParaRPr lang="en-US" sz="2200" dirty="0"/>
          </a:p>
        </p:txBody>
      </p:sp>
      <p:sp>
        <p:nvSpPr>
          <p:cNvPr id="14" name="Rectangle 13"/>
          <p:cNvSpPr/>
          <p:nvPr/>
        </p:nvSpPr>
        <p:spPr>
          <a:xfrm>
            <a:off x="5265344" y="2298763"/>
            <a:ext cx="1574726" cy="430887"/>
          </a:xfrm>
          <a:prstGeom prst="rect">
            <a:avLst/>
          </a:prstGeom>
        </p:spPr>
        <p:txBody>
          <a:bodyPr wrap="none">
            <a:spAutoFit/>
          </a:bodyPr>
          <a:lstStyle/>
          <a:p>
            <a:pPr algn="ctr"/>
            <a:r>
              <a:rPr lang="en-US" sz="2200" dirty="0" smtClean="0">
                <a:solidFill>
                  <a:schemeClr val="accent5">
                    <a:lumMod val="75000"/>
                  </a:schemeClr>
                </a:solidFill>
              </a:rPr>
              <a:t>Mini Project</a:t>
            </a:r>
            <a:endParaRPr lang="en-US" sz="2200" dirty="0"/>
          </a:p>
        </p:txBody>
      </p:sp>
      <p:sp>
        <p:nvSpPr>
          <p:cNvPr id="15" name="Rectangle 14"/>
          <p:cNvSpPr/>
          <p:nvPr/>
        </p:nvSpPr>
        <p:spPr>
          <a:xfrm>
            <a:off x="5812092" y="2575693"/>
            <a:ext cx="481222" cy="430887"/>
          </a:xfrm>
          <a:prstGeom prst="rect">
            <a:avLst/>
          </a:prstGeom>
        </p:spPr>
        <p:txBody>
          <a:bodyPr wrap="none">
            <a:spAutoFit/>
          </a:bodyPr>
          <a:lstStyle/>
          <a:p>
            <a:pPr algn="ctr"/>
            <a:r>
              <a:rPr lang="en-US" sz="2200" dirty="0" smtClean="0">
                <a:solidFill>
                  <a:schemeClr val="accent5">
                    <a:lumMod val="75000"/>
                  </a:schemeClr>
                </a:solidFill>
              </a:rPr>
              <a:t>on</a:t>
            </a:r>
            <a:endParaRPr lang="en-US" sz="2200" dirty="0"/>
          </a:p>
        </p:txBody>
      </p:sp>
      <p:sp>
        <p:nvSpPr>
          <p:cNvPr id="16" name="Rectangle 15"/>
          <p:cNvSpPr/>
          <p:nvPr/>
        </p:nvSpPr>
        <p:spPr>
          <a:xfrm>
            <a:off x="3881600" y="2980446"/>
            <a:ext cx="4342214" cy="430887"/>
          </a:xfrm>
          <a:prstGeom prst="rect">
            <a:avLst/>
          </a:prstGeom>
        </p:spPr>
        <p:txBody>
          <a:bodyPr wrap="none">
            <a:spAutoFit/>
          </a:bodyPr>
          <a:lstStyle/>
          <a:p>
            <a:pPr algn="ctr"/>
            <a:r>
              <a:rPr lang="en-US" sz="2200" b="1" dirty="0" smtClean="0">
                <a:solidFill>
                  <a:schemeClr val="accent5">
                    <a:lumMod val="75000"/>
                  </a:schemeClr>
                </a:solidFill>
              </a:rPr>
              <a:t>INTRUDER IDENTIFICATION SYSTEM</a:t>
            </a:r>
            <a:endParaRPr lang="en-US" sz="2200" b="1" dirty="0"/>
          </a:p>
        </p:txBody>
      </p:sp>
      <p:sp>
        <p:nvSpPr>
          <p:cNvPr id="17" name="Rectangle 16"/>
          <p:cNvSpPr/>
          <p:nvPr/>
        </p:nvSpPr>
        <p:spPr>
          <a:xfrm>
            <a:off x="362835" y="4146902"/>
            <a:ext cx="11514819" cy="769441"/>
          </a:xfrm>
          <a:prstGeom prst="rect">
            <a:avLst/>
          </a:prstGeom>
        </p:spPr>
        <p:txBody>
          <a:bodyPr wrap="none">
            <a:spAutoFit/>
          </a:bodyPr>
          <a:lstStyle/>
          <a:p>
            <a:pPr algn="ctr"/>
            <a:r>
              <a:rPr lang="en-US" sz="2200" dirty="0" smtClean="0">
                <a:solidFill>
                  <a:schemeClr val="accent5">
                    <a:lumMod val="75000"/>
                  </a:schemeClr>
                </a:solidFill>
              </a:rPr>
              <a:t>By Group 6IT_4[a]</a:t>
            </a:r>
          </a:p>
          <a:p>
            <a:pPr algn="ctr"/>
            <a:r>
              <a:rPr lang="en-US" sz="2200" dirty="0" smtClean="0">
                <a:solidFill>
                  <a:schemeClr val="accent5">
                    <a:lumMod val="75000"/>
                  </a:schemeClr>
                </a:solidFill>
              </a:rPr>
              <a:t>Group Members: Nikhil </a:t>
            </a:r>
            <a:r>
              <a:rPr lang="en-US" sz="2200" dirty="0" err="1" smtClean="0">
                <a:solidFill>
                  <a:schemeClr val="accent5">
                    <a:lumMod val="75000"/>
                  </a:schemeClr>
                </a:solidFill>
              </a:rPr>
              <a:t>Paonikar</a:t>
            </a:r>
            <a:r>
              <a:rPr lang="en-US" sz="2200" dirty="0" smtClean="0">
                <a:solidFill>
                  <a:schemeClr val="accent5">
                    <a:lumMod val="75000"/>
                  </a:schemeClr>
                </a:solidFill>
              </a:rPr>
              <a:t>(59), Pratik </a:t>
            </a:r>
            <a:r>
              <a:rPr lang="en-US" sz="2200" dirty="0" err="1" smtClean="0">
                <a:solidFill>
                  <a:schemeClr val="accent5">
                    <a:lumMod val="75000"/>
                  </a:schemeClr>
                </a:solidFill>
              </a:rPr>
              <a:t>Khanke</a:t>
            </a:r>
            <a:r>
              <a:rPr lang="en-US" sz="2200" dirty="0" smtClean="0">
                <a:solidFill>
                  <a:schemeClr val="accent5">
                    <a:lumMod val="75000"/>
                  </a:schemeClr>
                </a:solidFill>
              </a:rPr>
              <a:t>(63), </a:t>
            </a:r>
            <a:r>
              <a:rPr lang="en-US" sz="2200" dirty="0" err="1" smtClean="0">
                <a:solidFill>
                  <a:schemeClr val="accent5">
                    <a:lumMod val="75000"/>
                  </a:schemeClr>
                </a:solidFill>
              </a:rPr>
              <a:t>Rohit</a:t>
            </a:r>
            <a:r>
              <a:rPr lang="en-US" sz="2200" dirty="0" smtClean="0">
                <a:solidFill>
                  <a:schemeClr val="accent5">
                    <a:lumMod val="75000"/>
                  </a:schemeClr>
                </a:solidFill>
              </a:rPr>
              <a:t> </a:t>
            </a:r>
            <a:r>
              <a:rPr lang="en-US" sz="2200" dirty="0" err="1" smtClean="0">
                <a:solidFill>
                  <a:schemeClr val="accent5">
                    <a:lumMod val="75000"/>
                  </a:schemeClr>
                </a:solidFill>
              </a:rPr>
              <a:t>Ghungrudkar</a:t>
            </a:r>
            <a:r>
              <a:rPr lang="en-US" sz="2200" dirty="0" smtClean="0">
                <a:solidFill>
                  <a:schemeClr val="accent5">
                    <a:lumMod val="75000"/>
                  </a:schemeClr>
                </a:solidFill>
              </a:rPr>
              <a:t>(67), </a:t>
            </a:r>
            <a:r>
              <a:rPr lang="en-US" sz="2200" dirty="0" err="1" smtClean="0">
                <a:solidFill>
                  <a:schemeClr val="accent5">
                    <a:lumMod val="75000"/>
                  </a:schemeClr>
                </a:solidFill>
              </a:rPr>
              <a:t>Samuél</a:t>
            </a:r>
            <a:r>
              <a:rPr lang="en-US" sz="2200" dirty="0" smtClean="0">
                <a:solidFill>
                  <a:schemeClr val="accent5">
                    <a:lumMod val="75000"/>
                  </a:schemeClr>
                </a:solidFill>
              </a:rPr>
              <a:t> Kumar(69)</a:t>
            </a:r>
            <a:endParaRPr lang="en-US" sz="2200" dirty="0">
              <a:solidFill>
                <a:schemeClr val="accent5">
                  <a:lumMod val="75000"/>
                </a:schemeClr>
              </a:solidFill>
            </a:endParaRPr>
          </a:p>
        </p:txBody>
      </p:sp>
      <p:sp>
        <p:nvSpPr>
          <p:cNvPr id="19" name="Rectangle 18"/>
          <p:cNvSpPr/>
          <p:nvPr/>
        </p:nvSpPr>
        <p:spPr>
          <a:xfrm>
            <a:off x="4340902" y="5213306"/>
            <a:ext cx="3423596" cy="1107996"/>
          </a:xfrm>
          <a:prstGeom prst="rect">
            <a:avLst/>
          </a:prstGeom>
        </p:spPr>
        <p:txBody>
          <a:bodyPr wrap="square">
            <a:spAutoFit/>
          </a:bodyPr>
          <a:lstStyle/>
          <a:p>
            <a:pPr algn="ctr"/>
            <a:r>
              <a:rPr lang="en-US" sz="2200" dirty="0" smtClean="0">
                <a:solidFill>
                  <a:schemeClr val="accent5">
                    <a:lumMod val="75000"/>
                  </a:schemeClr>
                </a:solidFill>
              </a:rPr>
              <a:t>Under the guidance of:</a:t>
            </a:r>
          </a:p>
          <a:p>
            <a:pPr algn="ctr"/>
            <a:r>
              <a:rPr lang="en-US" sz="2200" dirty="0" err="1" smtClean="0">
                <a:solidFill>
                  <a:schemeClr val="accent5">
                    <a:lumMod val="75000"/>
                  </a:schemeClr>
                </a:solidFill>
              </a:rPr>
              <a:t>Priti</a:t>
            </a:r>
            <a:r>
              <a:rPr lang="en-US" sz="2200" dirty="0" smtClean="0">
                <a:solidFill>
                  <a:schemeClr val="accent5">
                    <a:lumMod val="75000"/>
                  </a:schemeClr>
                </a:solidFill>
              </a:rPr>
              <a:t> </a:t>
            </a:r>
            <a:r>
              <a:rPr lang="en-US" sz="2200" dirty="0" err="1" smtClean="0">
                <a:solidFill>
                  <a:schemeClr val="accent5">
                    <a:lumMod val="75000"/>
                  </a:schemeClr>
                </a:solidFill>
              </a:rPr>
              <a:t>Golar</a:t>
            </a:r>
            <a:endParaRPr lang="en-US" sz="2200" dirty="0" smtClean="0">
              <a:solidFill>
                <a:schemeClr val="accent5">
                  <a:lumMod val="75000"/>
                </a:schemeClr>
              </a:solidFill>
            </a:endParaRPr>
          </a:p>
          <a:p>
            <a:pPr algn="ctr"/>
            <a:r>
              <a:rPr lang="en-US" sz="2200" dirty="0" smtClean="0">
                <a:solidFill>
                  <a:schemeClr val="accent5">
                    <a:lumMod val="75000"/>
                  </a:schemeClr>
                </a:solidFill>
              </a:rPr>
              <a:t>(Assistant Professor)</a:t>
            </a:r>
            <a:endParaRPr lang="en-US" sz="2200" dirty="0"/>
          </a:p>
        </p:txBody>
      </p:sp>
      <p:sp>
        <p:nvSpPr>
          <p:cNvPr id="20" name="Rectangle 19"/>
          <p:cNvSpPr/>
          <p:nvPr/>
        </p:nvSpPr>
        <p:spPr>
          <a:xfrm>
            <a:off x="4623560" y="1536880"/>
            <a:ext cx="2858283" cy="430887"/>
          </a:xfrm>
          <a:prstGeom prst="rect">
            <a:avLst/>
          </a:prstGeom>
        </p:spPr>
        <p:txBody>
          <a:bodyPr wrap="none">
            <a:spAutoFit/>
          </a:bodyPr>
          <a:lstStyle/>
          <a:p>
            <a:pPr algn="ctr"/>
            <a:r>
              <a:rPr lang="en-US" sz="2200" dirty="0" smtClean="0">
                <a:solidFill>
                  <a:schemeClr val="accent5">
                    <a:lumMod val="75000"/>
                  </a:schemeClr>
                </a:solidFill>
              </a:rPr>
              <a:t>Academic Year 2014-15</a:t>
            </a:r>
            <a:endParaRPr lang="en-US" sz="2200" dirty="0"/>
          </a:p>
        </p:txBody>
      </p:sp>
      <p:sp>
        <p:nvSpPr>
          <p:cNvPr id="21" name="Rectangle 20"/>
          <p:cNvSpPr/>
          <p:nvPr/>
        </p:nvSpPr>
        <p:spPr>
          <a:xfrm>
            <a:off x="4740770" y="3344371"/>
            <a:ext cx="2623860" cy="430887"/>
          </a:xfrm>
          <a:prstGeom prst="rect">
            <a:avLst/>
          </a:prstGeom>
        </p:spPr>
        <p:txBody>
          <a:bodyPr wrap="none">
            <a:spAutoFit/>
          </a:bodyPr>
          <a:lstStyle/>
          <a:p>
            <a:pPr algn="ctr"/>
            <a:r>
              <a:rPr lang="en-US" sz="2200" u="sng" dirty="0" smtClean="0">
                <a:solidFill>
                  <a:schemeClr val="accent5">
                    <a:lumMod val="75000"/>
                  </a:schemeClr>
                </a:solidFill>
              </a:rPr>
              <a:t>Introductory Seminar</a:t>
            </a:r>
            <a:endParaRPr lang="en-US" sz="2200" u="sng" dirty="0"/>
          </a:p>
        </p:txBody>
      </p:sp>
      <p:sp>
        <p:nvSpPr>
          <p:cNvPr id="2" name="Slide Number Placeholder 1"/>
          <p:cNvSpPr>
            <a:spLocks noGrp="1"/>
          </p:cNvSpPr>
          <p:nvPr>
            <p:ph type="sldNum" sz="quarter" idx="12"/>
          </p:nvPr>
        </p:nvSpPr>
        <p:spPr/>
        <p:txBody>
          <a:bodyPr/>
          <a:lstStyle/>
          <a:p>
            <a:fld id="{4C85ABCB-7A6D-4773-91C8-49CF4304AD32}" type="slidenum">
              <a:rPr lang="en-US" smtClean="0"/>
              <a:t>1</a:t>
            </a:fld>
            <a:r>
              <a:rPr lang="en-US" dirty="0"/>
              <a:t>/9</a:t>
            </a:r>
            <a:endParaRPr lang="en-US" dirty="0"/>
          </a:p>
        </p:txBody>
      </p:sp>
      <p:sp>
        <p:nvSpPr>
          <p:cNvPr id="3" name="Footer Placeholder 2"/>
          <p:cNvSpPr>
            <a:spLocks noGrp="1"/>
          </p:cNvSpPr>
          <p:nvPr>
            <p:ph type="ftr" sz="quarter" idx="11"/>
          </p:nvPr>
        </p:nvSpPr>
        <p:spPr/>
        <p:txBody>
          <a:bodyPr/>
          <a:lstStyle/>
          <a:p>
            <a:r>
              <a:rPr lang="en-US" dirty="0" smtClean="0"/>
              <a:t>Cover</a:t>
            </a:r>
            <a:endParaRPr lang="en-US" dirty="0"/>
          </a:p>
        </p:txBody>
      </p:sp>
      <p:sp>
        <p:nvSpPr>
          <p:cNvPr id="4" name="Date Placeholder 3"/>
          <p:cNvSpPr>
            <a:spLocks noGrp="1"/>
          </p:cNvSpPr>
          <p:nvPr>
            <p:ph type="dt" sz="half" idx="10"/>
          </p:nvPr>
        </p:nvSpPr>
        <p:spPr/>
        <p:txBody>
          <a:bodyPr/>
          <a:lstStyle/>
          <a:p>
            <a:fld id="{4651B2FA-FAD1-4000-98D5-BA4A1EA11016}" type="datetime1">
              <a:rPr lang="en-US" smtClean="0"/>
              <a:t>2/25/2015</a:t>
            </a:fld>
            <a:endParaRPr lang="en-US"/>
          </a:p>
        </p:txBody>
      </p:sp>
    </p:spTree>
    <p:extLst>
      <p:ext uri="{BB962C8B-B14F-4D97-AF65-F5344CB8AC3E}">
        <p14:creationId xmlns:p14="http://schemas.microsoft.com/office/powerpoint/2010/main" val="2804710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Outline</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1">
                    <a:lumMod val="75000"/>
                  </a:schemeClr>
                </a:solidFill>
                <a:hlinkClick r:id="rId2" action="ppaction://hlinksldjump"/>
              </a:rPr>
              <a:t>Problem statement</a:t>
            </a:r>
            <a:endParaRPr lang="en-US" dirty="0" smtClean="0">
              <a:solidFill>
                <a:schemeClr val="accent1">
                  <a:lumMod val="75000"/>
                </a:schemeClr>
              </a:solidFill>
            </a:endParaRPr>
          </a:p>
          <a:p>
            <a:r>
              <a:rPr lang="en-US" dirty="0" smtClean="0">
                <a:solidFill>
                  <a:schemeClr val="accent1">
                    <a:lumMod val="75000"/>
                  </a:schemeClr>
                </a:solidFill>
                <a:hlinkClick r:id="rId3" action="ppaction://hlinksldjump"/>
              </a:rPr>
              <a:t>Literature survey</a:t>
            </a:r>
            <a:endParaRPr lang="en-US" dirty="0" smtClean="0">
              <a:solidFill>
                <a:schemeClr val="accent1">
                  <a:lumMod val="75000"/>
                </a:schemeClr>
              </a:solidFill>
            </a:endParaRPr>
          </a:p>
          <a:p>
            <a:r>
              <a:rPr lang="en-US" dirty="0" smtClean="0">
                <a:solidFill>
                  <a:schemeClr val="accent1">
                    <a:lumMod val="75000"/>
                  </a:schemeClr>
                </a:solidFill>
                <a:hlinkClick r:id="rId4" action="ppaction://hlinksldjump"/>
              </a:rPr>
              <a:t>Modules</a:t>
            </a:r>
            <a:endParaRPr lang="en-US" dirty="0" smtClean="0">
              <a:solidFill>
                <a:schemeClr val="accent1">
                  <a:lumMod val="75000"/>
                </a:schemeClr>
              </a:solidFill>
            </a:endParaRPr>
          </a:p>
          <a:p>
            <a:r>
              <a:rPr lang="en-US" dirty="0" smtClean="0">
                <a:solidFill>
                  <a:schemeClr val="accent1">
                    <a:lumMod val="75000"/>
                  </a:schemeClr>
                </a:solidFill>
                <a:hlinkClick r:id="rId5" action="ppaction://hlinksldjump"/>
              </a:rPr>
              <a:t>Milestones</a:t>
            </a:r>
            <a:endParaRPr lang="en-US" dirty="0" smtClean="0">
              <a:solidFill>
                <a:schemeClr val="accent1">
                  <a:lumMod val="75000"/>
                </a:schemeClr>
              </a:solidFill>
            </a:endParaRPr>
          </a:p>
          <a:p>
            <a:r>
              <a:rPr lang="en-US" dirty="0" smtClean="0">
                <a:solidFill>
                  <a:schemeClr val="accent1">
                    <a:lumMod val="75000"/>
                  </a:schemeClr>
                </a:solidFill>
                <a:hlinkClick r:id="rId6" action="ppaction://hlinksldjump"/>
              </a:rPr>
              <a:t>Software requirements</a:t>
            </a:r>
            <a:endParaRPr lang="en-US" dirty="0" smtClean="0">
              <a:solidFill>
                <a:schemeClr val="accent1">
                  <a:lumMod val="75000"/>
                </a:schemeClr>
              </a:solidFill>
            </a:endParaRPr>
          </a:p>
          <a:p>
            <a:r>
              <a:rPr lang="en-US" dirty="0" smtClean="0">
                <a:solidFill>
                  <a:schemeClr val="accent1">
                    <a:lumMod val="75000"/>
                  </a:schemeClr>
                </a:solidFill>
                <a:hlinkClick r:id="rId7" action="ppaction://hlinksldjump"/>
              </a:rPr>
              <a:t>Hardware Requirements</a:t>
            </a:r>
            <a:endParaRPr lang="en-US" dirty="0" smtClean="0">
              <a:solidFill>
                <a:schemeClr val="accent1">
                  <a:lumMod val="75000"/>
                </a:schemeClr>
              </a:solidFill>
            </a:endParaRPr>
          </a:p>
          <a:p>
            <a:r>
              <a:rPr lang="en-US" dirty="0" smtClean="0">
                <a:solidFill>
                  <a:schemeClr val="accent1">
                    <a:lumMod val="75000"/>
                  </a:schemeClr>
                </a:solidFill>
                <a:hlinkClick r:id="rId8" action="ppaction://hlinksldjump"/>
              </a:rPr>
              <a:t>References</a:t>
            </a:r>
            <a:endParaRPr lang="en-US"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4C85ABCB-7A6D-4773-91C8-49CF4304AD32}" type="slidenum">
              <a:rPr lang="en-US" smtClean="0"/>
              <a:t>2</a:t>
            </a:fld>
            <a:r>
              <a:rPr lang="en-US" dirty="0"/>
              <a:t>/9</a:t>
            </a:r>
            <a:endParaRPr lang="en-US" dirty="0"/>
          </a:p>
        </p:txBody>
      </p:sp>
      <p:sp>
        <p:nvSpPr>
          <p:cNvPr id="5" name="Footer Placeholder 4"/>
          <p:cNvSpPr>
            <a:spLocks noGrp="1"/>
          </p:cNvSpPr>
          <p:nvPr>
            <p:ph type="ftr" sz="quarter" idx="11"/>
          </p:nvPr>
        </p:nvSpPr>
        <p:spPr/>
        <p:txBody>
          <a:bodyPr/>
          <a:lstStyle/>
          <a:p>
            <a:r>
              <a:rPr lang="en-US" dirty="0" smtClean="0"/>
              <a:t>Outline</a:t>
            </a:r>
            <a:endParaRPr lang="en-US" dirty="0"/>
          </a:p>
        </p:txBody>
      </p:sp>
      <p:sp>
        <p:nvSpPr>
          <p:cNvPr id="6" name="Date Placeholder 5"/>
          <p:cNvSpPr>
            <a:spLocks noGrp="1"/>
          </p:cNvSpPr>
          <p:nvPr>
            <p:ph type="dt" sz="half" idx="10"/>
          </p:nvPr>
        </p:nvSpPr>
        <p:spPr/>
        <p:txBody>
          <a:bodyPr/>
          <a:lstStyle/>
          <a:p>
            <a:fld id="{EE6AD4B6-F94D-4CFF-AD38-53792FE81170}" type="datetime1">
              <a:rPr lang="en-US" smtClean="0"/>
              <a:t>2/25/2015</a:t>
            </a:fld>
            <a:endParaRPr lang="en-US"/>
          </a:p>
        </p:txBody>
      </p:sp>
    </p:spTree>
    <p:extLst>
      <p:ext uri="{BB962C8B-B14F-4D97-AF65-F5344CB8AC3E}">
        <p14:creationId xmlns:p14="http://schemas.microsoft.com/office/powerpoint/2010/main" val="3811070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Problem Statement</a:t>
            </a:r>
            <a:endParaRPr lang="en-US" dirty="0"/>
          </a:p>
        </p:txBody>
      </p:sp>
      <p:sp>
        <p:nvSpPr>
          <p:cNvPr id="3" name="Content Placeholder 2"/>
          <p:cNvSpPr>
            <a:spLocks noGrp="1"/>
          </p:cNvSpPr>
          <p:nvPr>
            <p:ph idx="1"/>
          </p:nvPr>
        </p:nvSpPr>
        <p:spPr/>
        <p:txBody>
          <a:bodyPr/>
          <a:lstStyle/>
          <a:p>
            <a:r>
              <a:rPr lang="en-US" dirty="0" smtClean="0">
                <a:solidFill>
                  <a:schemeClr val="accent1">
                    <a:lumMod val="75000"/>
                  </a:schemeClr>
                </a:solidFill>
              </a:rPr>
              <a:t>Intruder Identification</a:t>
            </a:r>
          </a:p>
          <a:p>
            <a:r>
              <a:rPr lang="en-US" dirty="0" smtClean="0">
                <a:solidFill>
                  <a:schemeClr val="accent1">
                    <a:lumMod val="75000"/>
                  </a:schemeClr>
                </a:solidFill>
              </a:rPr>
              <a:t>Problems with current methods</a:t>
            </a:r>
          </a:p>
          <a:p>
            <a:r>
              <a:rPr lang="en-US" dirty="0" smtClean="0">
                <a:solidFill>
                  <a:schemeClr val="accent1">
                    <a:lumMod val="75000"/>
                  </a:schemeClr>
                </a:solidFill>
              </a:rPr>
              <a:t>Solution</a:t>
            </a:r>
          </a:p>
          <a:p>
            <a:r>
              <a:rPr lang="en-US" dirty="0" smtClean="0">
                <a:solidFill>
                  <a:schemeClr val="accent1">
                    <a:lumMod val="75000"/>
                  </a:schemeClr>
                </a:solidFill>
              </a:rPr>
              <a:t>Parameters used to identify intruder</a:t>
            </a:r>
          </a:p>
          <a:p>
            <a:endParaRPr lang="en-US" dirty="0" smtClean="0">
              <a:solidFill>
                <a:schemeClr val="accent1">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4C85ABCB-7A6D-4773-91C8-49CF4304AD32}" type="slidenum">
              <a:rPr lang="en-US" smtClean="0"/>
              <a:t>3</a:t>
            </a:fld>
            <a:r>
              <a:rPr lang="en-US" dirty="0"/>
              <a:t>/9</a:t>
            </a:r>
            <a:endParaRPr lang="en-US" dirty="0"/>
          </a:p>
        </p:txBody>
      </p:sp>
      <p:sp>
        <p:nvSpPr>
          <p:cNvPr id="5" name="Footer Placeholder 4"/>
          <p:cNvSpPr>
            <a:spLocks noGrp="1"/>
          </p:cNvSpPr>
          <p:nvPr>
            <p:ph type="ftr" sz="quarter" idx="11"/>
          </p:nvPr>
        </p:nvSpPr>
        <p:spPr/>
        <p:txBody>
          <a:bodyPr/>
          <a:lstStyle/>
          <a:p>
            <a:r>
              <a:rPr lang="en-US" dirty="0" smtClean="0"/>
              <a:t>Problem Statement</a:t>
            </a:r>
            <a:endParaRPr lang="en-US" dirty="0"/>
          </a:p>
        </p:txBody>
      </p:sp>
      <p:sp>
        <p:nvSpPr>
          <p:cNvPr id="6" name="Date Placeholder 5"/>
          <p:cNvSpPr>
            <a:spLocks noGrp="1"/>
          </p:cNvSpPr>
          <p:nvPr>
            <p:ph type="dt" sz="half" idx="10"/>
          </p:nvPr>
        </p:nvSpPr>
        <p:spPr/>
        <p:txBody>
          <a:bodyPr/>
          <a:lstStyle/>
          <a:p>
            <a:fld id="{1EAF4F29-6951-4A11-8266-47D142D24A3C}" type="datetime1">
              <a:rPr lang="en-US" smtClean="0"/>
              <a:t>2/25/2015</a:t>
            </a:fld>
            <a:endParaRPr lang="en-US"/>
          </a:p>
        </p:txBody>
      </p:sp>
    </p:spTree>
    <p:extLst>
      <p:ext uri="{BB962C8B-B14F-4D97-AF65-F5344CB8AC3E}">
        <p14:creationId xmlns:p14="http://schemas.microsoft.com/office/powerpoint/2010/main" val="1283534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Literature </a:t>
            </a:r>
            <a:r>
              <a:rPr lang="en-US" dirty="0" smtClean="0">
                <a:solidFill>
                  <a:schemeClr val="accent2"/>
                </a:solidFill>
              </a:rPr>
              <a:t>survey</a:t>
            </a:r>
            <a:endParaRPr lang="en-US" dirty="0">
              <a:solidFill>
                <a:schemeClr val="accent2"/>
              </a:solidFill>
            </a:endParaRPr>
          </a:p>
        </p:txBody>
      </p:sp>
      <p:sp>
        <p:nvSpPr>
          <p:cNvPr id="3" name="Content Placeholder 2"/>
          <p:cNvSpPr>
            <a:spLocks noGrp="1"/>
          </p:cNvSpPr>
          <p:nvPr>
            <p:ph idx="1"/>
          </p:nvPr>
        </p:nvSpPr>
        <p:spPr/>
        <p:txBody>
          <a:bodyPr/>
          <a:lstStyle/>
          <a:p>
            <a:r>
              <a:rPr lang="en-US" u="sng" dirty="0" smtClean="0">
                <a:solidFill>
                  <a:schemeClr val="accent1">
                    <a:lumMod val="75000"/>
                  </a:schemeClr>
                </a:solidFill>
              </a:rPr>
              <a:t>Intrusion detection</a:t>
            </a:r>
            <a:r>
              <a:rPr lang="en-US" dirty="0" smtClean="0">
                <a:solidFill>
                  <a:schemeClr val="accent1">
                    <a:lumMod val="75000"/>
                  </a:schemeClr>
                </a:solidFill>
              </a:rPr>
              <a:t>: The ﬁrst step in securing a networked system is to detect the attack. Even if the system cannot prevent the intruder from getting into the system, noticing the intrusion will provide the security oﬃcer with valuable information.</a:t>
            </a:r>
          </a:p>
          <a:p>
            <a:r>
              <a:rPr lang="en-US" u="sng" dirty="0" smtClean="0">
                <a:solidFill>
                  <a:schemeClr val="accent1">
                    <a:lumMod val="75000"/>
                  </a:schemeClr>
                </a:solidFill>
              </a:rPr>
              <a:t>Honeypots</a:t>
            </a:r>
            <a:r>
              <a:rPr lang="en-US" dirty="0" smtClean="0">
                <a:solidFill>
                  <a:schemeClr val="accent1">
                    <a:lumMod val="75000"/>
                  </a:schemeClr>
                </a:solidFill>
              </a:rPr>
              <a:t>: Honeypot refers to set of services, an entire operating system or even an entire network that is built to lure and contain the intruder. </a:t>
            </a:r>
          </a:p>
          <a:p>
            <a:r>
              <a:rPr lang="en-US" u="sng" dirty="0" smtClean="0">
                <a:solidFill>
                  <a:schemeClr val="accent1">
                    <a:lumMod val="75000"/>
                  </a:schemeClr>
                </a:solidFill>
              </a:rPr>
              <a:t>Keystroke logging</a:t>
            </a:r>
            <a:r>
              <a:rPr lang="en-US" dirty="0" smtClean="0">
                <a:solidFill>
                  <a:schemeClr val="accent1">
                    <a:lumMod val="75000"/>
                  </a:schemeClr>
                </a:solidFill>
              </a:rPr>
              <a:t>: It is the action of recording (or logging) the keys struck on a keyboard, typically in a covert manner so that the person using the keyboard is unaware that their actions are being monitored.</a:t>
            </a:r>
          </a:p>
          <a:p>
            <a:endParaRPr lang="en-US"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4C85ABCB-7A6D-4773-91C8-49CF4304AD32}" type="slidenum">
              <a:rPr lang="en-US" smtClean="0"/>
              <a:t>4</a:t>
            </a:fld>
            <a:r>
              <a:rPr lang="en-US" dirty="0"/>
              <a:t>/9</a:t>
            </a:r>
            <a:endParaRPr lang="en-US" dirty="0"/>
          </a:p>
        </p:txBody>
      </p:sp>
      <p:sp>
        <p:nvSpPr>
          <p:cNvPr id="5" name="Footer Placeholder 4"/>
          <p:cNvSpPr>
            <a:spLocks noGrp="1"/>
          </p:cNvSpPr>
          <p:nvPr>
            <p:ph type="ftr" sz="quarter" idx="11"/>
          </p:nvPr>
        </p:nvSpPr>
        <p:spPr/>
        <p:txBody>
          <a:bodyPr/>
          <a:lstStyle/>
          <a:p>
            <a:r>
              <a:rPr lang="en-US" dirty="0" smtClean="0"/>
              <a:t>Literature Survey</a:t>
            </a:r>
            <a:endParaRPr lang="en-US" dirty="0"/>
          </a:p>
        </p:txBody>
      </p:sp>
      <p:sp>
        <p:nvSpPr>
          <p:cNvPr id="6" name="Date Placeholder 5"/>
          <p:cNvSpPr>
            <a:spLocks noGrp="1"/>
          </p:cNvSpPr>
          <p:nvPr>
            <p:ph type="dt" sz="half" idx="10"/>
          </p:nvPr>
        </p:nvSpPr>
        <p:spPr/>
        <p:txBody>
          <a:bodyPr/>
          <a:lstStyle/>
          <a:p>
            <a:fld id="{78A11C71-5BDC-43CA-8075-150F5C3E6A51}" type="datetime1">
              <a:rPr lang="en-US" smtClean="0"/>
              <a:t>2/25/2015</a:t>
            </a:fld>
            <a:endParaRPr lang="en-US"/>
          </a:p>
        </p:txBody>
      </p:sp>
    </p:spTree>
    <p:extLst>
      <p:ext uri="{BB962C8B-B14F-4D97-AF65-F5344CB8AC3E}">
        <p14:creationId xmlns:p14="http://schemas.microsoft.com/office/powerpoint/2010/main" val="2501438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Modules</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1">
                    <a:lumMod val="75000"/>
                  </a:schemeClr>
                </a:solidFill>
              </a:rPr>
              <a:t>Deliberate authentication grant</a:t>
            </a:r>
          </a:p>
          <a:p>
            <a:r>
              <a:rPr lang="en-US" dirty="0" smtClean="0">
                <a:solidFill>
                  <a:schemeClr val="accent1">
                    <a:lumMod val="75000"/>
                  </a:schemeClr>
                </a:solidFill>
              </a:rPr>
              <a:t>Automated webcam contrivance</a:t>
            </a:r>
          </a:p>
          <a:p>
            <a:r>
              <a:rPr lang="en-US" dirty="0" smtClean="0">
                <a:solidFill>
                  <a:schemeClr val="accent1">
                    <a:lumMod val="75000"/>
                  </a:schemeClr>
                </a:solidFill>
              </a:rPr>
              <a:t>Keystroke logging</a:t>
            </a:r>
          </a:p>
          <a:p>
            <a:r>
              <a:rPr lang="en-US" dirty="0" smtClean="0">
                <a:solidFill>
                  <a:schemeClr val="accent1">
                    <a:lumMod val="75000"/>
                  </a:schemeClr>
                </a:solidFill>
              </a:rPr>
              <a:t>Activity logging</a:t>
            </a:r>
          </a:p>
          <a:p>
            <a:r>
              <a:rPr lang="en-US" dirty="0" smtClean="0">
                <a:solidFill>
                  <a:schemeClr val="accent1">
                    <a:lumMod val="75000"/>
                  </a:schemeClr>
                </a:solidFill>
              </a:rPr>
              <a:t>Automated cloud transfer</a:t>
            </a:r>
          </a:p>
          <a:p>
            <a:r>
              <a:rPr lang="en-US" dirty="0" smtClean="0">
                <a:solidFill>
                  <a:schemeClr val="accent1">
                    <a:lumMod val="75000"/>
                  </a:schemeClr>
                </a:solidFill>
              </a:rPr>
              <a:t>Reversion of changes made to the computer</a:t>
            </a:r>
          </a:p>
        </p:txBody>
      </p:sp>
      <p:sp>
        <p:nvSpPr>
          <p:cNvPr id="4" name="Slide Number Placeholder 3"/>
          <p:cNvSpPr>
            <a:spLocks noGrp="1"/>
          </p:cNvSpPr>
          <p:nvPr>
            <p:ph type="sldNum" sz="quarter" idx="12"/>
          </p:nvPr>
        </p:nvSpPr>
        <p:spPr/>
        <p:txBody>
          <a:bodyPr/>
          <a:lstStyle/>
          <a:p>
            <a:fld id="{4C85ABCB-7A6D-4773-91C8-49CF4304AD32}" type="slidenum">
              <a:rPr lang="en-US" smtClean="0"/>
              <a:t>5</a:t>
            </a:fld>
            <a:r>
              <a:rPr lang="en-US" dirty="0"/>
              <a:t>/9</a:t>
            </a:r>
            <a:endParaRPr lang="en-US" dirty="0"/>
          </a:p>
        </p:txBody>
      </p:sp>
      <p:sp>
        <p:nvSpPr>
          <p:cNvPr id="5" name="Footer Placeholder 4"/>
          <p:cNvSpPr>
            <a:spLocks noGrp="1"/>
          </p:cNvSpPr>
          <p:nvPr>
            <p:ph type="ftr" sz="quarter" idx="11"/>
          </p:nvPr>
        </p:nvSpPr>
        <p:spPr/>
        <p:txBody>
          <a:bodyPr/>
          <a:lstStyle/>
          <a:p>
            <a:r>
              <a:rPr lang="en-US" dirty="0" smtClean="0"/>
              <a:t>Modules</a:t>
            </a:r>
            <a:endParaRPr lang="en-US" dirty="0"/>
          </a:p>
        </p:txBody>
      </p:sp>
      <p:sp>
        <p:nvSpPr>
          <p:cNvPr id="6" name="Date Placeholder 5"/>
          <p:cNvSpPr>
            <a:spLocks noGrp="1"/>
          </p:cNvSpPr>
          <p:nvPr>
            <p:ph type="dt" sz="half" idx="10"/>
          </p:nvPr>
        </p:nvSpPr>
        <p:spPr/>
        <p:txBody>
          <a:bodyPr/>
          <a:lstStyle/>
          <a:p>
            <a:fld id="{8D493E16-2A42-48C2-9B48-219E118BC007}" type="datetime1">
              <a:rPr lang="en-US" smtClean="0"/>
              <a:t>2/25/2015</a:t>
            </a:fld>
            <a:endParaRPr lang="en-US"/>
          </a:p>
        </p:txBody>
      </p:sp>
    </p:spTree>
    <p:extLst>
      <p:ext uri="{BB962C8B-B14F-4D97-AF65-F5344CB8AC3E}">
        <p14:creationId xmlns:p14="http://schemas.microsoft.com/office/powerpoint/2010/main" val="234628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Milestones</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1">
                    <a:lumMod val="75000"/>
                  </a:schemeClr>
                </a:solidFill>
              </a:rPr>
              <a:t>DOMINATE</a:t>
            </a:r>
          </a:p>
          <a:p>
            <a:r>
              <a:rPr lang="en-US" dirty="0" smtClean="0">
                <a:solidFill>
                  <a:schemeClr val="accent1">
                    <a:lumMod val="75000"/>
                  </a:schemeClr>
                </a:solidFill>
              </a:rPr>
              <a:t>ANNIHILATE</a:t>
            </a:r>
          </a:p>
          <a:p>
            <a:r>
              <a:rPr lang="en-US" dirty="0" smtClean="0">
                <a:solidFill>
                  <a:schemeClr val="accent1">
                    <a:lumMod val="75000"/>
                  </a:schemeClr>
                </a:solidFill>
              </a:rPr>
              <a:t>WIN</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4C85ABCB-7A6D-4773-91C8-49CF4304AD32}" type="slidenum">
              <a:rPr lang="en-US" smtClean="0"/>
              <a:t>6</a:t>
            </a:fld>
            <a:r>
              <a:rPr lang="en-US" dirty="0"/>
              <a:t>/9</a:t>
            </a:r>
            <a:endParaRPr lang="en-US" dirty="0"/>
          </a:p>
        </p:txBody>
      </p:sp>
      <p:sp>
        <p:nvSpPr>
          <p:cNvPr id="5" name="Footer Placeholder 4"/>
          <p:cNvSpPr>
            <a:spLocks noGrp="1"/>
          </p:cNvSpPr>
          <p:nvPr>
            <p:ph type="ftr" sz="quarter" idx="11"/>
          </p:nvPr>
        </p:nvSpPr>
        <p:spPr/>
        <p:txBody>
          <a:bodyPr/>
          <a:lstStyle/>
          <a:p>
            <a:r>
              <a:rPr lang="en-US" dirty="0" smtClean="0"/>
              <a:t>Milestones</a:t>
            </a:r>
            <a:endParaRPr lang="en-US" dirty="0"/>
          </a:p>
        </p:txBody>
      </p:sp>
      <p:sp>
        <p:nvSpPr>
          <p:cNvPr id="6" name="Date Placeholder 5"/>
          <p:cNvSpPr>
            <a:spLocks noGrp="1"/>
          </p:cNvSpPr>
          <p:nvPr>
            <p:ph type="dt" sz="half" idx="10"/>
          </p:nvPr>
        </p:nvSpPr>
        <p:spPr/>
        <p:txBody>
          <a:bodyPr/>
          <a:lstStyle/>
          <a:p>
            <a:fld id="{1A823891-274F-4C97-A933-FD55EEAA6096}" type="datetime1">
              <a:rPr lang="en-US" smtClean="0"/>
              <a:t>2/25/2015</a:t>
            </a:fld>
            <a:endParaRPr lang="en-US"/>
          </a:p>
        </p:txBody>
      </p:sp>
    </p:spTree>
    <p:extLst>
      <p:ext uri="{BB962C8B-B14F-4D97-AF65-F5344CB8AC3E}">
        <p14:creationId xmlns:p14="http://schemas.microsoft.com/office/powerpoint/2010/main" val="1638968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Software requirements</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1">
                    <a:lumMod val="75000"/>
                  </a:schemeClr>
                </a:solidFill>
              </a:rPr>
              <a:t>Java Runtime</a:t>
            </a:r>
          </a:p>
          <a:p>
            <a:r>
              <a:rPr lang="en-US" dirty="0" smtClean="0">
                <a:solidFill>
                  <a:schemeClr val="accent1">
                    <a:lumMod val="75000"/>
                  </a:schemeClr>
                </a:solidFill>
              </a:rPr>
              <a:t>Custom Scripts/software</a:t>
            </a:r>
          </a:p>
          <a:p>
            <a:r>
              <a:rPr lang="en-US" dirty="0" smtClean="0">
                <a:solidFill>
                  <a:schemeClr val="accent1">
                    <a:lumMod val="75000"/>
                  </a:schemeClr>
                </a:solidFill>
              </a:rPr>
              <a:t>Operating system</a:t>
            </a:r>
          </a:p>
          <a:p>
            <a:endParaRPr lang="en-US"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4C85ABCB-7A6D-4773-91C8-49CF4304AD32}" type="slidenum">
              <a:rPr lang="en-US" smtClean="0"/>
              <a:t>7</a:t>
            </a:fld>
            <a:r>
              <a:rPr lang="en-US" dirty="0"/>
              <a:t>/9</a:t>
            </a:r>
            <a:endParaRPr lang="en-US" dirty="0"/>
          </a:p>
        </p:txBody>
      </p:sp>
      <p:sp>
        <p:nvSpPr>
          <p:cNvPr id="5" name="Footer Placeholder 4"/>
          <p:cNvSpPr>
            <a:spLocks noGrp="1"/>
          </p:cNvSpPr>
          <p:nvPr>
            <p:ph type="ftr" sz="quarter" idx="11"/>
          </p:nvPr>
        </p:nvSpPr>
        <p:spPr/>
        <p:txBody>
          <a:bodyPr/>
          <a:lstStyle/>
          <a:p>
            <a:r>
              <a:rPr lang="en-US" dirty="0" smtClean="0"/>
              <a:t>Software requirements</a:t>
            </a:r>
            <a:endParaRPr lang="en-US" dirty="0"/>
          </a:p>
        </p:txBody>
      </p:sp>
      <p:sp>
        <p:nvSpPr>
          <p:cNvPr id="6" name="Date Placeholder 5"/>
          <p:cNvSpPr>
            <a:spLocks noGrp="1"/>
          </p:cNvSpPr>
          <p:nvPr>
            <p:ph type="dt" sz="half" idx="10"/>
          </p:nvPr>
        </p:nvSpPr>
        <p:spPr/>
        <p:txBody>
          <a:bodyPr/>
          <a:lstStyle/>
          <a:p>
            <a:fld id="{20CE90BE-7BF9-4312-8314-6B930BA9DED4}" type="datetime1">
              <a:rPr lang="en-US" smtClean="0"/>
              <a:t>2/25/2015</a:t>
            </a:fld>
            <a:endParaRPr lang="en-US"/>
          </a:p>
        </p:txBody>
      </p:sp>
    </p:spTree>
    <p:extLst>
      <p:ext uri="{BB962C8B-B14F-4D97-AF65-F5344CB8AC3E}">
        <p14:creationId xmlns:p14="http://schemas.microsoft.com/office/powerpoint/2010/main" val="2903501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Hardware requirements</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1">
                    <a:lumMod val="75000"/>
                  </a:schemeClr>
                </a:solidFill>
              </a:rPr>
              <a:t>Processor: 1 gigahertz (GHz) or faster 32-bit or 64-bit processor </a:t>
            </a:r>
          </a:p>
          <a:p>
            <a:r>
              <a:rPr lang="en-US" dirty="0" smtClean="0">
                <a:solidFill>
                  <a:schemeClr val="accent1">
                    <a:lumMod val="75000"/>
                  </a:schemeClr>
                </a:solidFill>
              </a:rPr>
              <a:t>Memory: 1 GB RAM </a:t>
            </a:r>
          </a:p>
          <a:p>
            <a:r>
              <a:rPr lang="en-US" dirty="0" smtClean="0">
                <a:solidFill>
                  <a:schemeClr val="accent1">
                    <a:lumMod val="75000"/>
                  </a:schemeClr>
                </a:solidFill>
              </a:rPr>
              <a:t>Hard disk: 3.0 GB required disk space </a:t>
            </a:r>
          </a:p>
          <a:p>
            <a:r>
              <a:rPr lang="en-US" dirty="0" smtClean="0">
                <a:solidFill>
                  <a:schemeClr val="accent1">
                    <a:lumMod val="75000"/>
                  </a:schemeClr>
                </a:solidFill>
              </a:rPr>
              <a:t>Display: 1024 x 768 screen resolution </a:t>
            </a:r>
          </a:p>
          <a:p>
            <a:r>
              <a:rPr lang="en-US" dirty="0" smtClean="0">
                <a:solidFill>
                  <a:schemeClr val="accent1">
                    <a:lumMod val="75000"/>
                  </a:schemeClr>
                </a:solidFill>
              </a:rPr>
              <a:t>Webcam: Minimum 1.3 Megapixels </a:t>
            </a:r>
          </a:p>
          <a:p>
            <a:r>
              <a:rPr lang="en-US" dirty="0" smtClean="0">
                <a:solidFill>
                  <a:schemeClr val="accent1">
                    <a:lumMod val="75000"/>
                  </a:schemeClr>
                </a:solidFill>
              </a:rPr>
              <a:t>Graphics: Graphics hardware acceleration requires a DirectX 9.0c GPU </a:t>
            </a:r>
            <a:endParaRPr lang="en-US"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4C85ABCB-7A6D-4773-91C8-49CF4304AD32}" type="slidenum">
              <a:rPr lang="en-US" smtClean="0"/>
              <a:t>8</a:t>
            </a:fld>
            <a:r>
              <a:rPr lang="en-US" dirty="0" smtClean="0"/>
              <a:t>/9</a:t>
            </a:r>
            <a:endParaRPr lang="en-US" dirty="0"/>
          </a:p>
        </p:txBody>
      </p:sp>
      <p:sp>
        <p:nvSpPr>
          <p:cNvPr id="5" name="Footer Placeholder 4"/>
          <p:cNvSpPr>
            <a:spLocks noGrp="1"/>
          </p:cNvSpPr>
          <p:nvPr>
            <p:ph type="ftr" sz="quarter" idx="11"/>
          </p:nvPr>
        </p:nvSpPr>
        <p:spPr/>
        <p:txBody>
          <a:bodyPr/>
          <a:lstStyle/>
          <a:p>
            <a:r>
              <a:rPr lang="en-US" dirty="0" smtClean="0"/>
              <a:t>Hardware </a:t>
            </a:r>
            <a:r>
              <a:rPr lang="en-US" dirty="0"/>
              <a:t>requirements</a:t>
            </a:r>
            <a:endParaRPr lang="en-US" dirty="0"/>
          </a:p>
        </p:txBody>
      </p:sp>
      <p:sp>
        <p:nvSpPr>
          <p:cNvPr id="6" name="Date Placeholder 5"/>
          <p:cNvSpPr>
            <a:spLocks noGrp="1"/>
          </p:cNvSpPr>
          <p:nvPr>
            <p:ph type="dt" sz="half" idx="10"/>
          </p:nvPr>
        </p:nvSpPr>
        <p:spPr/>
        <p:txBody>
          <a:bodyPr/>
          <a:lstStyle/>
          <a:p>
            <a:fld id="{09F6A558-D5AD-4C5A-B355-6FFBC07F63C0}" type="datetime1">
              <a:rPr lang="en-US" smtClean="0"/>
              <a:t>2/25/2015</a:t>
            </a:fld>
            <a:endParaRPr lang="en-US"/>
          </a:p>
        </p:txBody>
      </p:sp>
    </p:spTree>
    <p:extLst>
      <p:ext uri="{BB962C8B-B14F-4D97-AF65-F5344CB8AC3E}">
        <p14:creationId xmlns:p14="http://schemas.microsoft.com/office/powerpoint/2010/main" val="2487185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References</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pPr algn="ctr"/>
            <a:r>
              <a:rPr lang="en-US" dirty="0" err="1" smtClean="0">
                <a:solidFill>
                  <a:schemeClr val="accent1">
                    <a:lumMod val="75000"/>
                  </a:schemeClr>
                </a:solidFill>
              </a:rPr>
              <a:t>Peyman</a:t>
            </a:r>
            <a:r>
              <a:rPr lang="en-US" dirty="0" smtClean="0">
                <a:solidFill>
                  <a:schemeClr val="accent1">
                    <a:lumMod val="75000"/>
                  </a:schemeClr>
                </a:solidFill>
              </a:rPr>
              <a:t> </a:t>
            </a:r>
            <a:r>
              <a:rPr lang="en-US" dirty="0" err="1" smtClean="0">
                <a:solidFill>
                  <a:schemeClr val="accent1">
                    <a:lumMod val="75000"/>
                  </a:schemeClr>
                </a:solidFill>
              </a:rPr>
              <a:t>Kabiri</a:t>
            </a:r>
            <a:r>
              <a:rPr lang="en-US" dirty="0" smtClean="0">
                <a:solidFill>
                  <a:schemeClr val="accent1">
                    <a:lumMod val="75000"/>
                  </a:schemeClr>
                </a:solidFill>
              </a:rPr>
              <a:t> and Ali A. </a:t>
            </a:r>
            <a:r>
              <a:rPr lang="en-US" dirty="0" err="1" smtClean="0">
                <a:solidFill>
                  <a:schemeClr val="accent1">
                    <a:lumMod val="75000"/>
                  </a:schemeClr>
                </a:solidFill>
              </a:rPr>
              <a:t>Ghorbani</a:t>
            </a:r>
            <a:r>
              <a:rPr lang="en-US" dirty="0" smtClean="0">
                <a:solidFill>
                  <a:schemeClr val="accent1">
                    <a:lumMod val="75000"/>
                  </a:schemeClr>
                </a:solidFill>
              </a:rPr>
              <a:t>: “Research on Intrusion Detection and Response: A Survey”, 2005</a:t>
            </a:r>
          </a:p>
          <a:p>
            <a:pPr algn="ctr"/>
            <a:r>
              <a:rPr lang="en-US" dirty="0" smtClean="0">
                <a:solidFill>
                  <a:schemeClr val="accent1">
                    <a:lumMod val="75000"/>
                  </a:schemeClr>
                </a:solidFill>
              </a:rPr>
              <a:t>Lance </a:t>
            </a:r>
            <a:r>
              <a:rPr lang="en-US" dirty="0" err="1" smtClean="0">
                <a:solidFill>
                  <a:schemeClr val="accent1">
                    <a:lumMod val="75000"/>
                  </a:schemeClr>
                </a:solidFill>
              </a:rPr>
              <a:t>Spitzner</a:t>
            </a:r>
            <a:r>
              <a:rPr lang="en-US" dirty="0" smtClean="0">
                <a:solidFill>
                  <a:schemeClr val="accent1">
                    <a:lumMod val="75000"/>
                  </a:schemeClr>
                </a:solidFill>
              </a:rPr>
              <a:t>: “Honeypots: Definitions and Value of Honeypots”, 2002</a:t>
            </a:r>
          </a:p>
          <a:p>
            <a:pPr algn="ctr"/>
            <a:r>
              <a:rPr lang="en-US" dirty="0" err="1" smtClean="0">
                <a:solidFill>
                  <a:schemeClr val="accent1">
                    <a:lumMod val="75000"/>
                  </a:schemeClr>
                </a:solidFill>
              </a:rPr>
              <a:t>Iyatiti</a:t>
            </a:r>
            <a:r>
              <a:rPr lang="en-US" dirty="0" smtClean="0">
                <a:solidFill>
                  <a:schemeClr val="accent1">
                    <a:lumMod val="75000"/>
                  </a:schemeClr>
                </a:solidFill>
              </a:rPr>
              <a:t> </a:t>
            </a:r>
            <a:r>
              <a:rPr lang="en-US" dirty="0" err="1" smtClean="0">
                <a:solidFill>
                  <a:schemeClr val="accent1">
                    <a:lumMod val="75000"/>
                  </a:schemeClr>
                </a:solidFill>
              </a:rPr>
              <a:t>Mokube</a:t>
            </a:r>
            <a:r>
              <a:rPr lang="en-US" dirty="0" smtClean="0">
                <a:solidFill>
                  <a:schemeClr val="accent1">
                    <a:lumMod val="75000"/>
                  </a:schemeClr>
                </a:solidFill>
              </a:rPr>
              <a:t>, Michele Adams: “Honeypots: Concepts, Approaches, and Challenges”, 2007</a:t>
            </a:r>
          </a:p>
          <a:p>
            <a:pPr algn="ctr"/>
            <a:r>
              <a:rPr lang="en-US" dirty="0" smtClean="0">
                <a:solidFill>
                  <a:schemeClr val="accent1">
                    <a:lumMod val="75000"/>
                  </a:schemeClr>
                </a:solidFill>
              </a:rPr>
              <a:t>R. Joyce, G. Gupta: “Identity authorization based on keystroke latencies, Communication”, 1990</a:t>
            </a:r>
          </a:p>
          <a:p>
            <a:pPr algn="ctr"/>
            <a:r>
              <a:rPr lang="en-US" dirty="0" smtClean="0">
                <a:solidFill>
                  <a:schemeClr val="accent1">
                    <a:lumMod val="75000"/>
                  </a:schemeClr>
                </a:solidFill>
              </a:rPr>
              <a:t>Fabian </a:t>
            </a:r>
            <a:r>
              <a:rPr lang="en-US" dirty="0" err="1" smtClean="0">
                <a:solidFill>
                  <a:schemeClr val="accent1">
                    <a:lumMod val="75000"/>
                  </a:schemeClr>
                </a:solidFill>
              </a:rPr>
              <a:t>Monrose</a:t>
            </a:r>
            <a:r>
              <a:rPr lang="en-US" dirty="0" smtClean="0">
                <a:solidFill>
                  <a:schemeClr val="accent1">
                    <a:lumMod val="75000"/>
                  </a:schemeClr>
                </a:solidFill>
              </a:rPr>
              <a:t>, </a:t>
            </a:r>
            <a:r>
              <a:rPr lang="en-US" dirty="0" err="1" smtClean="0">
                <a:solidFill>
                  <a:schemeClr val="accent1">
                    <a:lumMod val="75000"/>
                  </a:schemeClr>
                </a:solidFill>
              </a:rPr>
              <a:t>Aviel</a:t>
            </a:r>
            <a:r>
              <a:rPr lang="en-US" dirty="0" smtClean="0">
                <a:solidFill>
                  <a:schemeClr val="accent1">
                    <a:lumMod val="75000"/>
                  </a:schemeClr>
                </a:solidFill>
              </a:rPr>
              <a:t> D. Rubin: “Keystroke dynamics as a biometric for authentication”, 1999</a:t>
            </a:r>
          </a:p>
        </p:txBody>
      </p:sp>
      <p:sp>
        <p:nvSpPr>
          <p:cNvPr id="4" name="Slide Number Placeholder 3"/>
          <p:cNvSpPr>
            <a:spLocks noGrp="1"/>
          </p:cNvSpPr>
          <p:nvPr>
            <p:ph type="sldNum" sz="quarter" idx="12"/>
          </p:nvPr>
        </p:nvSpPr>
        <p:spPr/>
        <p:txBody>
          <a:bodyPr/>
          <a:lstStyle/>
          <a:p>
            <a:fld id="{4C85ABCB-7A6D-4773-91C8-49CF4304AD32}" type="slidenum">
              <a:rPr lang="en-US" smtClean="0"/>
              <a:t>9</a:t>
            </a:fld>
            <a:r>
              <a:rPr lang="en-US" dirty="0" smtClean="0"/>
              <a:t>/9</a:t>
            </a:r>
            <a:endParaRPr lang="en-US" dirty="0"/>
          </a:p>
        </p:txBody>
      </p:sp>
      <p:sp>
        <p:nvSpPr>
          <p:cNvPr id="5" name="Footer Placeholder 4"/>
          <p:cNvSpPr>
            <a:spLocks noGrp="1"/>
          </p:cNvSpPr>
          <p:nvPr>
            <p:ph type="ftr" sz="quarter" idx="11"/>
          </p:nvPr>
        </p:nvSpPr>
        <p:spPr/>
        <p:txBody>
          <a:bodyPr/>
          <a:lstStyle/>
          <a:p>
            <a:r>
              <a:rPr lang="en-US" dirty="0" smtClean="0"/>
              <a:t>References</a:t>
            </a:r>
            <a:endParaRPr lang="en-US" dirty="0"/>
          </a:p>
        </p:txBody>
      </p:sp>
      <p:sp>
        <p:nvSpPr>
          <p:cNvPr id="6" name="Date Placeholder 5"/>
          <p:cNvSpPr>
            <a:spLocks noGrp="1"/>
          </p:cNvSpPr>
          <p:nvPr>
            <p:ph type="dt" sz="half" idx="10"/>
          </p:nvPr>
        </p:nvSpPr>
        <p:spPr/>
        <p:txBody>
          <a:bodyPr/>
          <a:lstStyle/>
          <a:p>
            <a:fld id="{761EFF41-BCC9-4F76-894E-6033B78D0D90}" type="datetime1">
              <a:rPr lang="en-US" smtClean="0"/>
              <a:t>2/25/2015</a:t>
            </a:fld>
            <a:endParaRPr lang="en-US"/>
          </a:p>
        </p:txBody>
      </p:sp>
    </p:spTree>
    <p:extLst>
      <p:ext uri="{BB962C8B-B14F-4D97-AF65-F5344CB8AC3E}">
        <p14:creationId xmlns:p14="http://schemas.microsoft.com/office/powerpoint/2010/main" val="628997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400</Words>
  <Application>Microsoft Office PowerPoint</Application>
  <PresentationFormat>Widescreen</PresentationFormat>
  <Paragraphs>89</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Outline</vt:lpstr>
      <vt:lpstr>Problem Statement</vt:lpstr>
      <vt:lpstr>Literature survey</vt:lpstr>
      <vt:lpstr>Modules</vt:lpstr>
      <vt:lpstr>Milestones</vt:lpstr>
      <vt:lpstr>Software requirements</vt:lpstr>
      <vt:lpstr>Hardware requirements</vt:lpstr>
      <vt:lpstr>References</vt:lpstr>
    </vt:vector>
  </TitlesOfParts>
  <Company>NRP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NRP</dc:creator>
  <cp:lastModifiedBy>NRP</cp:lastModifiedBy>
  <cp:revision>19</cp:revision>
  <dcterms:created xsi:type="dcterms:W3CDTF">2015-02-25T14:33:51Z</dcterms:created>
  <dcterms:modified xsi:type="dcterms:W3CDTF">2015-02-25T17:59:32Z</dcterms:modified>
</cp:coreProperties>
</file>