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2E5BD2-563F-4997-BDBF-D1610FA70BBF}">
  <a:tblStyle styleId="{B22E5BD2-563F-4997-BDBF-D1610FA70B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ebed49a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eebed49a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ebed49a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ebed49a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ebed49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ebed4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ebed49a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ebed49a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ebed49a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ebed49a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ebed49a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ebed49a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ebed49a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ebed49a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eebed49a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eebed49a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ebed49a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ebed49a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ebed49a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ebed49a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misra/news-headlines-dataset-for-sarcasm-detection/ho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CECS 621-50: Sentiment Detection in Newspaper Headlines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Connor Pigott and Nikhil Paonikar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Summarized Results</a:t>
            </a:r>
            <a:endParaRPr sz="2400"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509275" y="16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{B22E5BD2-563F-4997-BDBF-D1610FA70BBF}</a:tableStyleId>
              </a:tblPr>
              <a:tblGrid>
                <a:gridCol w="1032650"/>
                <a:gridCol w="1741850"/>
                <a:gridCol w="1762775"/>
                <a:gridCol w="1794075"/>
                <a:gridCol w="17940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Percentage of Data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Naïve Bayes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Logistic Regression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SVM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(nu-SVC, sigmoid kernel)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SVM*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(C-SVC, linear kernel)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63.312%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36.688%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0.7977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3.48 seconds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74.9785%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25.0215%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0.8273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1106.64 seconds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75.5775%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24.4225%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0.7395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32.98 seconds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60.5712% </a:t>
                      </a: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39.4287% 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0.5532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61.08 seconds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66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64.5564%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35.4435%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0.7999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1.91 seconds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75.6637%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24.3363%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0.8256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1364 seconds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75.8906%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24.1094%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0.7284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12.42 seconds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62.0433%</a:t>
                      </a: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Error: 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37.9567% 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0.5374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20.4 seconds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33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70.1611%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29.8389%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0.8020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0.53 seconds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79.4191%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20.5809%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0.8384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138.71 seconds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77.7286%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Error: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22.2714%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0.6967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2.63 seconds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Accuracy: 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67.2793%</a:t>
                      </a: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Error: 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32.7207% 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Under ROC: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0.5043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Req’d to Build Model: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4.21 seconds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2"/>
          <p:cNvSpPr txBox="1"/>
          <p:nvPr/>
        </p:nvSpPr>
        <p:spPr>
          <a:xfrm>
            <a:off x="5732975" y="4515075"/>
            <a:ext cx="3715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Represents preliminary trial of SVM not included in final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Conclusion</a:t>
            </a:r>
            <a:endParaRPr sz="2400"/>
          </a:p>
        </p:txBody>
      </p:sp>
      <p:sp>
        <p:nvSpPr>
          <p:cNvPr id="157" name="Google Shape;157;p23"/>
          <p:cNvSpPr txBox="1"/>
          <p:nvPr>
            <p:ph idx="4294967295" type="title"/>
          </p:nvPr>
        </p:nvSpPr>
        <p:spPr>
          <a:xfrm>
            <a:off x="105950" y="1480150"/>
            <a:ext cx="8938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Models reasonably accurate but imperfect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Performance: SVM and Logistic Regression &gt; Naive Bayes in these particular instances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Inconclusive performances between SVM and Logistic Regression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Logistic Regression required greatest computing time by an exponential margin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Accuracy, precision increased as training data was reduced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Improvements to this analysis could include: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Using separate training data and classification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data points with more attributes (i.e. longer headlines or something such as tweets or articles)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Set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8196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Set of newspaper headlines collected from the Huffington Post and The Onion  </a:t>
            </a: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https://www.kaggle.com/rmisra/news-headlines-dataset-for-sarcasm-detection/home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26,709 total headlines - 14,985 of which were not sarcastic and 11,724 of which were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Attributes included article URL (removed during preprocessing), article headline as a string, and a binary class attribute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Objective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8196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 identify an accurate and reliable model for the purpose of classifying text based on underlying sentiment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 assess the performance of these models based on the amount of training data that is available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Analysis will be performed based on accuracy and precision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Methodology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7782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Analysis will focus on three different, common models for classification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Naïve Bayes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Logistic Regression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Support Vector Machines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All models were applied using the software Weka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Training data would be reduced to 66% and 33% of the total available data to assess model performance with limited inputs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Preprocessing</a:t>
            </a:r>
            <a:endParaRPr sz="2400"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480150"/>
            <a:ext cx="8333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Convert the raw json data into a usable format for Weka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Eliminating the “URL” variable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Implementing the “String to Word” vector filter and eliminate common words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Rank the words by their indicativeness of a given class and eliminate less indicative words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For subsequent trials with reduced data, preprocessing included removal of equal numbers of sarcastic and not sarcastic headlines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279600" y="47565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Preprocessed </a:t>
            </a:r>
            <a:r>
              <a:rPr lang="en"/>
              <a:t>data in ARFF file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179" y="3839200"/>
            <a:ext cx="1747425" cy="114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927" y="3820688"/>
            <a:ext cx="1833341" cy="11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Implementation</a:t>
            </a:r>
            <a:endParaRPr sz="2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50" y="1726325"/>
            <a:ext cx="2859725" cy="2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638500" y="4308200"/>
            <a:ext cx="2110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Settings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825" y="1480150"/>
            <a:ext cx="2859725" cy="2800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714588" y="4447800"/>
            <a:ext cx="2110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Settings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650" y="1642225"/>
            <a:ext cx="2487249" cy="250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6604175" y="4308200"/>
            <a:ext cx="2110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Settings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1432425" y="3864750"/>
            <a:ext cx="2110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Summary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5692992" y="2288450"/>
            <a:ext cx="2860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Summary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440250" y="4644600"/>
            <a:ext cx="336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Results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25" y="1694225"/>
            <a:ext cx="37338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400" y="387275"/>
            <a:ext cx="3549675" cy="200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350" y="2647962"/>
            <a:ext cx="3733801" cy="210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4294967295" type="title"/>
          </p:nvPr>
        </p:nvSpPr>
        <p:spPr>
          <a:xfrm>
            <a:off x="154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 - 100% of Data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1432425" y="3864750"/>
            <a:ext cx="2110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Summary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692992" y="2288450"/>
            <a:ext cx="2860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Summary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440250" y="4644600"/>
            <a:ext cx="336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Results</a:t>
            </a:r>
            <a:endParaRPr/>
          </a:p>
        </p:txBody>
      </p:sp>
      <p:sp>
        <p:nvSpPr>
          <p:cNvPr id="130" name="Google Shape;130;p20"/>
          <p:cNvSpPr txBox="1"/>
          <p:nvPr>
            <p:ph idx="4294967295" type="title"/>
          </p:nvPr>
        </p:nvSpPr>
        <p:spPr>
          <a:xfrm>
            <a:off x="154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 - 66% of Data</a:t>
            </a:r>
            <a:endParaRPr sz="24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88" y="1632550"/>
            <a:ext cx="3590686" cy="20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975" y="304800"/>
            <a:ext cx="3400543" cy="19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975" y="2692850"/>
            <a:ext cx="3493685" cy="19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432425" y="3864750"/>
            <a:ext cx="2110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Summary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5692992" y="2288450"/>
            <a:ext cx="2860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Summary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5440250" y="4644600"/>
            <a:ext cx="336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Results</a:t>
            </a:r>
            <a:endParaRPr/>
          </a:p>
        </p:txBody>
      </p:sp>
      <p:sp>
        <p:nvSpPr>
          <p:cNvPr id="141" name="Google Shape;141;p21"/>
          <p:cNvSpPr txBox="1"/>
          <p:nvPr>
            <p:ph idx="4294967295" type="title"/>
          </p:nvPr>
        </p:nvSpPr>
        <p:spPr>
          <a:xfrm>
            <a:off x="154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 - 33% of Data</a:t>
            </a:r>
            <a:endParaRPr sz="24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25" y="1807350"/>
            <a:ext cx="36576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975" y="304800"/>
            <a:ext cx="3415792" cy="19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300" y="2692850"/>
            <a:ext cx="3617891" cy="19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