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0"/>
  </p:notesMasterIdLst>
  <p:handoutMasterIdLst>
    <p:handoutMasterId r:id="rId21"/>
  </p:handoutMasterIdLst>
  <p:sldIdLst>
    <p:sldId id="256" r:id="rId5"/>
    <p:sldId id="3403" r:id="rId6"/>
    <p:sldId id="3470" r:id="rId7"/>
    <p:sldId id="3471" r:id="rId8"/>
    <p:sldId id="3473" r:id="rId9"/>
    <p:sldId id="3474" r:id="rId10"/>
    <p:sldId id="3475" r:id="rId11"/>
    <p:sldId id="3476" r:id="rId12"/>
    <p:sldId id="3480" r:id="rId13"/>
    <p:sldId id="3477" r:id="rId14"/>
    <p:sldId id="3478" r:id="rId15"/>
    <p:sldId id="3481" r:id="rId16"/>
    <p:sldId id="3479" r:id="rId17"/>
    <p:sldId id="3482" r:id="rId18"/>
    <p:sldId id="34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DB43AD-68A2-4BEB-8DD6-381572063CB3}">
          <p14:sldIdLst>
            <p14:sldId id="256"/>
            <p14:sldId id="3403"/>
            <p14:sldId id="3470"/>
            <p14:sldId id="3471"/>
            <p14:sldId id="3473"/>
            <p14:sldId id="3474"/>
            <p14:sldId id="3475"/>
            <p14:sldId id="3476"/>
            <p14:sldId id="3480"/>
            <p14:sldId id="3477"/>
            <p14:sldId id="3478"/>
            <p14:sldId id="3481"/>
            <p14:sldId id="3479"/>
            <p14:sldId id="3482"/>
            <p14:sldId id="34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o Quang Tuan (FPT Smart Cloud)" initials="DQT(SC [2]" lastIdx="1" clrIdx="0">
    <p:extLst>
      <p:ext uri="{19B8F6BF-5375-455C-9EA6-DF929625EA0E}">
        <p15:presenceInfo xmlns:p15="http://schemas.microsoft.com/office/powerpoint/2012/main" userId="S::TuanDQ17@fpt.com.vn::57a403f3-0b7b-4826-be2f-d5be998683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0099FF"/>
    <a:srgbClr val="0052CC"/>
    <a:srgbClr val="F8F8F8"/>
    <a:srgbClr val="0A043C"/>
    <a:srgbClr val="072359"/>
    <a:srgbClr val="66FFFF"/>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6357" autoAdjust="0"/>
  </p:normalViewPr>
  <p:slideViewPr>
    <p:cSldViewPr snapToGrid="0">
      <p:cViewPr varScale="1">
        <p:scale>
          <a:sx n="83" d="100"/>
          <a:sy n="83" d="100"/>
        </p:scale>
        <p:origin x="749" y="82"/>
      </p:cViewPr>
      <p:guideLst/>
    </p:cSldViewPr>
  </p:slideViewPr>
  <p:notesTextViewPr>
    <p:cViewPr>
      <p:scale>
        <a:sx n="1" d="1"/>
        <a:sy n="1" d="1"/>
      </p:scale>
      <p:origin x="0" y="0"/>
    </p:cViewPr>
  </p:notesTextViewPr>
  <p:notesViewPr>
    <p:cSldViewPr snapToGrid="0">
      <p:cViewPr varScale="1">
        <p:scale>
          <a:sx n="84" d="100"/>
          <a:sy n="84" d="100"/>
        </p:scale>
        <p:origin x="305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54F6A-F73C-4DA8-ADA4-E3CEA2DF1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B74255-EF2A-4F3B-95BB-C7F64F3A6A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086D7-E678-418E-852F-6DC973F5F30E}" type="datetimeFigureOut">
              <a:rPr lang="en-US" smtClean="0"/>
              <a:t>11/8/2021</a:t>
            </a:fld>
            <a:endParaRPr lang="en-US"/>
          </a:p>
        </p:txBody>
      </p:sp>
      <p:sp>
        <p:nvSpPr>
          <p:cNvPr id="4" name="Footer Placeholder 3">
            <a:extLst>
              <a:ext uri="{FF2B5EF4-FFF2-40B4-BE49-F238E27FC236}">
                <a16:creationId xmlns:a16="http://schemas.microsoft.com/office/drawing/2014/main" id="{2479D295-E8D7-4CCB-ABDD-FB2CBE2BB1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D7B8E2-815A-4A0A-97F1-1E180B7132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690598-B546-4D6C-9514-2C13852DFC0B}" type="slidenum">
              <a:rPr lang="en-US" smtClean="0"/>
              <a:t>‹#›</a:t>
            </a:fld>
            <a:endParaRPr lang="en-US"/>
          </a:p>
        </p:txBody>
      </p:sp>
    </p:spTree>
    <p:extLst>
      <p:ext uri="{BB962C8B-B14F-4D97-AF65-F5344CB8AC3E}">
        <p14:creationId xmlns:p14="http://schemas.microsoft.com/office/powerpoint/2010/main" val="1904712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03E51-F3C1-4733-B553-BD2E819D0A90}"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6A270-F56C-424C-87DF-0CED51B8638E}" type="slidenum">
              <a:rPr lang="en-US" smtClean="0"/>
              <a:t>‹#›</a:t>
            </a:fld>
            <a:endParaRPr lang="en-US"/>
          </a:p>
        </p:txBody>
      </p:sp>
    </p:spTree>
    <p:extLst>
      <p:ext uri="{BB962C8B-B14F-4D97-AF65-F5344CB8AC3E}">
        <p14:creationId xmlns:p14="http://schemas.microsoft.com/office/powerpoint/2010/main" val="207066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53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1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0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39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27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buFont typeface="Arial" panose="020B0604020202020204" pitchFamily="34" charset="0"/>
              <a:buNone/>
            </a:pPr>
            <a:endParaRPr lang="en-US" sz="1200" dirty="0">
              <a:solidFill>
                <a:schemeClr val="tx1"/>
              </a:soli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B912A3-08F9-4A21-B71D-A9244C68B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90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9977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E248910E-E381-4484-9FA7-E227C3D59DDA}" type="datetime1">
              <a:rPr lang="en-US" smtClean="0"/>
              <a:t>11/8/2021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C67A0D11-6E1C-43FA-8535-2FC68A81714A}" type="slidenum">
              <a:rPr lang="en-US" smtClean="0"/>
              <a:t>‹#›</a:t>
            </a:fld>
            <a:endParaRPr lang="en-US"/>
          </a:p>
        </p:txBody>
      </p:sp>
    </p:spTree>
    <p:extLst>
      <p:ext uri="{BB962C8B-B14F-4D97-AF65-F5344CB8AC3E}">
        <p14:creationId xmlns:p14="http://schemas.microsoft.com/office/powerpoint/2010/main" val="10125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3A13B0D0-26CC-4C06-8932-FC9105B2B801}" type="datetime1">
              <a:rPr lang="en-US" smtClean="0"/>
              <a:t>11/8/2021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43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07B6200A-9450-4858-8300-F91BA15973E9}" type="datetime1">
              <a:rPr lang="en-US" smtClean="0"/>
              <a:t>11/8/2021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957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2415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0208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550421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26317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a:t>Click to edit</a:t>
            </a:r>
          </a:p>
        </p:txBody>
      </p:sp>
    </p:spTree>
    <p:extLst>
      <p:ext uri="{BB962C8B-B14F-4D97-AF65-F5344CB8AC3E}">
        <p14:creationId xmlns:p14="http://schemas.microsoft.com/office/powerpoint/2010/main" val="33927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89F05DF9-7542-4919-B8C7-D37C67954F87}" type="datetime1">
              <a:rPr lang="en-US" smtClean="0"/>
              <a:t>11/8/2021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ADF7BFA4-97FE-4B72-A6A9-072E9ADBA984}" type="datetime1">
              <a:rPr lang="en-US" smtClean="0"/>
              <a:t>11/8/2021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50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250D328E-0408-4C7E-8581-07FD73207AA4}" type="datetime1">
              <a:rPr lang="en-US" smtClean="0"/>
              <a:t>11/8/2021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618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95BD5084-6DF0-4338-AE8D-628230D8357E}" type="datetime1">
              <a:rPr lang="en-US" smtClean="0"/>
              <a:t>11/8/2021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174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30BEB39A-4637-47B9-AA67-05928E68E4E2}" type="datetime1">
              <a:rPr lang="en-US" smtClean="0"/>
              <a:t>11/8/2021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89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8568F45B-8433-4EA4-A221-50980752D5BF}" type="datetime1">
              <a:rPr lang="en-US" smtClean="0"/>
              <a:t>11/8/2021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630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FD26127A-B478-4896-B6FF-45E14791D15D}" type="datetime1">
              <a:rPr lang="en-US" smtClean="0"/>
              <a:t>11/8/2021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71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F867217A-DAA5-44A2-88F0-60D3E4F34B15}" type="datetime1">
              <a:rPr lang="en-US" smtClean="0"/>
              <a:t>11/8/2021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C67A0D11-6E1C-43FA-8535-2FC68A81714A}"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userDrawn="1"/>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365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97035-69BF-4908-9A44-D0E39417A8A0}" type="datetime1">
              <a:rPr lang="en-US" smtClean="0"/>
              <a:t>11/8/2021</a:t>
            </a:fld>
            <a:endParaRPr lang="en-US" dirty="0"/>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0D11-6E1C-43FA-8535-2FC68A81714A}" type="slidenum">
              <a:rPr lang="en-US" smtClean="0"/>
              <a:t>‹#›</a:t>
            </a:fld>
            <a:endParaRPr lang="en-US" dirty="0"/>
          </a:p>
        </p:txBody>
      </p:sp>
    </p:spTree>
    <p:extLst>
      <p:ext uri="{BB962C8B-B14F-4D97-AF65-F5344CB8AC3E}">
        <p14:creationId xmlns:p14="http://schemas.microsoft.com/office/powerpoint/2010/main" val="18395899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27" r:id="rId12"/>
    <p:sldLayoutId id="2147483730" r:id="rId13"/>
    <p:sldLayoutId id="2147483676" r:id="rId14"/>
    <p:sldLayoutId id="2147483753" r:id="rId15"/>
    <p:sldLayoutId id="2147483754" r:id="rId16"/>
  </p:sldLayoutIdLst>
  <p:hf hdr="0" ftr="0" dt="0"/>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6" name="Rectangle 104">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0"/>
            <a:ext cx="8668512" cy="6857990"/>
          </a:xfrm>
          <a:prstGeom prst="rect">
            <a:avLst/>
          </a:prstGeom>
        </p:spPr>
      </p:pic>
      <p:sp>
        <p:nvSpPr>
          <p:cNvPr id="167" name="Rectangle 106">
            <a:extLst>
              <a:ext uri="{FF2B5EF4-FFF2-40B4-BE49-F238E27FC236}">
                <a16:creationId xmlns:a16="http://schemas.microsoft.com/office/drawing/2014/main"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TextBox 163">
            <a:extLst>
              <a:ext uri="{FF2B5EF4-FFF2-40B4-BE49-F238E27FC236}">
                <a16:creationId xmlns:a16="http://schemas.microsoft.com/office/drawing/2014/main" id="{0B15BB56-5B11-4123-98C4-E6EA2C95331E}"/>
              </a:ext>
            </a:extLst>
          </p:cNvPr>
          <p:cNvSpPr txBox="1"/>
          <p:nvPr/>
        </p:nvSpPr>
        <p:spPr>
          <a:xfrm>
            <a:off x="391886" y="1270338"/>
            <a:ext cx="6735620" cy="3204134"/>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6600" b="1" dirty="0" smtClean="0">
                <a:ea typeface="Open Sans" panose="020B0606030504020204" pitchFamily="34" charset="0"/>
                <a:cs typeface="Open Sans" panose="020B0606030504020204" pitchFamily="34" charset="0"/>
              </a:rPr>
              <a:t>Tìm hiểu về </a:t>
            </a:r>
          </a:p>
          <a:p>
            <a:pPr>
              <a:lnSpc>
                <a:spcPct val="90000"/>
              </a:lnSpc>
              <a:spcBef>
                <a:spcPct val="0"/>
              </a:spcBef>
              <a:spcAft>
                <a:spcPts val="600"/>
              </a:spcAft>
            </a:pPr>
            <a:r>
              <a:rPr lang="en-US" sz="6600" b="1" dirty="0">
                <a:ea typeface="Open Sans" panose="020B0606030504020204" pitchFamily="34" charset="0"/>
                <a:cs typeface="Open Sans" panose="020B0606030504020204" pitchFamily="34" charset="0"/>
              </a:rPr>
              <a:t>C</a:t>
            </a:r>
            <a:r>
              <a:rPr lang="en-US" sz="6600" b="1" dirty="0" smtClean="0">
                <a:ea typeface="Open Sans" panose="020B0606030504020204" pitchFamily="34" charset="0"/>
                <a:cs typeface="Open Sans" panose="020B0606030504020204" pitchFamily="34" charset="0"/>
              </a:rPr>
              <a:t>loud computing và tổng quan về openstack</a:t>
            </a:r>
            <a:endParaRPr lang="en-US" sz="6600" b="1" dirty="0">
              <a:ea typeface="Open Sans" panose="020B0606030504020204" pitchFamily="34" charset="0"/>
              <a:cs typeface="Open Sans" panose="020B0606030504020204" pitchFamily="34" charset="0"/>
            </a:endParaRPr>
          </a:p>
        </p:txBody>
      </p:sp>
      <p:sp>
        <p:nvSpPr>
          <p:cNvPr id="109" name="Rectangle 108">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FB30E005-6111-453E-A532-E1E16D25F840}"/>
              </a:ext>
            </a:extLst>
          </p:cNvPr>
          <p:cNvSpPr/>
          <p:nvPr/>
        </p:nvSpPr>
        <p:spPr>
          <a:xfrm>
            <a:off x="391886" y="426720"/>
            <a:ext cx="1314994" cy="5216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E14612-E12F-4A04-A820-FD9B2EB39E2A}"/>
              </a:ext>
            </a:extLst>
          </p:cNvPr>
          <p:cNvSpPr/>
          <p:nvPr/>
        </p:nvSpPr>
        <p:spPr>
          <a:xfrm>
            <a:off x="481029" y="585623"/>
            <a:ext cx="1628502" cy="113212"/>
          </a:xfrm>
          <a:prstGeom prst="rect">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Tree>
    <p:extLst>
      <p:ext uri="{BB962C8B-B14F-4D97-AF65-F5344CB8AC3E}">
        <p14:creationId xmlns:p14="http://schemas.microsoft.com/office/powerpoint/2010/main" val="16708713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4100" name="Picture 4" descr="OpenStack TripleO FFU Nova Demo N to Q // blog.yarwood.me.u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4546" y="1858517"/>
            <a:ext cx="5957454" cy="22340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2758" y="1139087"/>
            <a:ext cx="6096000" cy="3970318"/>
          </a:xfrm>
          <a:prstGeom prst="rect">
            <a:avLst/>
          </a:prstGeom>
        </p:spPr>
        <p:txBody>
          <a:bodyPr>
            <a:spAutoFit/>
          </a:bodyPr>
          <a:lstStyle/>
          <a:p>
            <a:r>
              <a:rPr lang="vi-VN" b="1" dirty="0"/>
              <a:t>OpenStack Compute (code-name Nova)</a:t>
            </a:r>
          </a:p>
          <a:p>
            <a:r>
              <a:rPr lang="vi-VN" dirty="0"/>
              <a:t>Nova là module quản lý và cung cấp máy ảo (VM). Nova hỗ trợ nhiều công nghệ ảo hóa khác nhau, bao gồm KVM, QEMU, LXC, XenServer… Bản thân Nova không chứa các phần </a:t>
            </a:r>
            <a:r>
              <a:rPr lang="vi-VN" dirty="0" smtClean="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ề</a:t>
            </a:r>
            <a:r>
              <a:rPr lang="vi-VN" dirty="0" smtClean="0">
                <a:latin typeface="Arial" panose="020B0604020202020204" pitchFamily="34" charset="0"/>
                <a:cs typeface="Arial" panose="020B0604020202020204" pitchFamily="34" charset="0"/>
              </a:rPr>
              <a:t>m</a:t>
            </a:r>
            <a:r>
              <a:rPr lang="vi-VN" dirty="0" smtClean="0"/>
              <a:t> </a:t>
            </a:r>
            <a:r>
              <a:rPr lang="vi-VN" dirty="0"/>
              <a:t>ảo </a:t>
            </a:r>
            <a:r>
              <a:rPr lang="vi-VN" dirty="0">
                <a:latin typeface="Calibri" panose="020F0502020204030204" pitchFamily="34" charset="0"/>
                <a:cs typeface="Calibri" panose="020F0502020204030204" pitchFamily="34" charset="0"/>
              </a:rPr>
              <a:t>hóa</a:t>
            </a:r>
            <a:r>
              <a:rPr lang="vi-VN" dirty="0"/>
              <a:t>, thay vào đó nó sẽ </a:t>
            </a:r>
            <a:r>
              <a:rPr lang="vi-VN" dirty="0" smtClean="0">
                <a:latin typeface="Arial" panose="020B0604020202020204" pitchFamily="34" charset="0"/>
                <a:cs typeface="Arial" panose="020B0604020202020204" pitchFamily="34" charset="0"/>
              </a:rPr>
              <a:t>ch</a:t>
            </a:r>
            <a:r>
              <a:rPr lang="en-US" dirty="0">
                <a:latin typeface="Arial" panose="020B0604020202020204" pitchFamily="34" charset="0"/>
                <a:cs typeface="Arial" panose="020B0604020202020204" pitchFamily="34" charset="0"/>
              </a:rPr>
              <a:t>ứ</a:t>
            </a:r>
            <a:r>
              <a:rPr lang="vi-VN" dirty="0" smtClean="0">
                <a:latin typeface="Arial" panose="020B0604020202020204" pitchFamily="34" charset="0"/>
                <a:cs typeface="Arial" panose="020B0604020202020204" pitchFamily="34" charset="0"/>
              </a:rPr>
              <a:t>a</a:t>
            </a:r>
            <a:r>
              <a:rPr lang="vi-VN" dirty="0" smtClean="0"/>
              <a:t> </a:t>
            </a:r>
            <a:r>
              <a:rPr lang="vi-VN" dirty="0"/>
              <a:t>các Driver tương tác, điều khiển các kỹ thuật ảo hóa (Công nghệ ảo hóa)</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Thành phần quản lý máy ảo (Virtual Compute Instance)</a:t>
            </a:r>
          </a:p>
          <a:p>
            <a:pPr marL="285750" indent="-285750">
              <a:buFont typeface="Arial" panose="020B0604020202020204" pitchFamily="34" charset="0"/>
              <a:buChar char="•"/>
            </a:pPr>
            <a:r>
              <a:rPr lang="vi-VN" dirty="0"/>
              <a:t>Cung cấp API quản trị (Nova API hay Openstack Nova API)</a:t>
            </a:r>
          </a:p>
          <a:p>
            <a:pPr marL="285750" indent="-285750">
              <a:buFont typeface="Arial" panose="020B0604020202020204" pitchFamily="34" charset="0"/>
              <a:buChar char="•"/>
            </a:pPr>
            <a:r>
              <a:rPr lang="vi-VN" dirty="0"/>
              <a:t>Hỗ trợ nhiều công nghệ ảo hóa: Xen, KVM, QEMU, vSphere, Hyper-V</a:t>
            </a:r>
            <a:endParaRPr lang="en-US" dirty="0"/>
          </a:p>
        </p:txBody>
      </p:sp>
    </p:spTree>
    <p:extLst>
      <p:ext uri="{BB962C8B-B14F-4D97-AF65-F5344CB8AC3E}">
        <p14:creationId xmlns:p14="http://schemas.microsoft.com/office/powerpoint/2010/main" val="2858844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GREENSTACK – Page 134 – Energy optimization of OpenStack-based cloud data  center infrastructur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GREENSTACK – Page 134 – Energy optimization of OpenStack-based cloud data  center infrastru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492" y="1859386"/>
            <a:ext cx="4007344" cy="3326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F2F60B-107B-43DA-8193-5465B956A9FE}"/>
              </a:ext>
            </a:extLst>
          </p:cNvPr>
          <p:cNvSpPr txBox="1"/>
          <p:nvPr/>
        </p:nvSpPr>
        <p:spPr>
          <a:xfrm>
            <a:off x="2616200" y="409809"/>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sp>
        <p:nvSpPr>
          <p:cNvPr id="6" name="Rectangle 5"/>
          <p:cNvSpPr/>
          <p:nvPr/>
        </p:nvSpPr>
        <p:spPr>
          <a:xfrm>
            <a:off x="307975" y="1859386"/>
            <a:ext cx="6096000" cy="3139321"/>
          </a:xfrm>
          <a:prstGeom prst="rect">
            <a:avLst/>
          </a:prstGeom>
        </p:spPr>
        <p:txBody>
          <a:bodyPr>
            <a:spAutoFit/>
          </a:bodyPr>
          <a:lstStyle/>
          <a:p>
            <a:r>
              <a:rPr lang="vi-VN" b="1" dirty="0"/>
              <a:t>OpenStack Glance (code-name Glance)</a:t>
            </a:r>
          </a:p>
          <a:p>
            <a:r>
              <a:rPr lang="vi-VN" dirty="0"/>
              <a:t>Glance là module quản lý các Template hoặc các Image. Glance hỗ trợ các định dạng Raw, Hyper-V (VHD), VirtualBox (VDI), Qemu (qcow2) và VMWare (VMDK, OVF).</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Dịch vụ lưu trữ ổ đĩa ảo (Virtual Disk Image – </a:t>
            </a:r>
            <a:r>
              <a:rPr lang="vi-VN" dirty="0" smtClean="0"/>
              <a:t>VDI)</a:t>
            </a:r>
            <a:endParaRPr lang="en-US" dirty="0" smtClean="0"/>
          </a:p>
          <a:p>
            <a:pPr marL="285750" indent="-285750">
              <a:buFont typeface="Arial" panose="020B0604020202020204" pitchFamily="34" charset="0"/>
              <a:buChar char="•"/>
            </a:pPr>
            <a:r>
              <a:rPr lang="vi-VN" dirty="0" smtClean="0"/>
              <a:t>Hỗ </a:t>
            </a:r>
            <a:r>
              <a:rPr lang="vi-VN" dirty="0"/>
              <a:t>trợ nhiều định dạng khác </a:t>
            </a:r>
            <a:r>
              <a:rPr lang="vi-VN" dirty="0" smtClean="0"/>
              <a:t>nhau</a:t>
            </a:r>
            <a:endParaRPr lang="en-US" dirty="0" smtClean="0"/>
          </a:p>
          <a:p>
            <a:pPr marL="285750" indent="-285750">
              <a:buFont typeface="Arial" panose="020B0604020202020204" pitchFamily="34" charset="0"/>
              <a:buChar char="•"/>
            </a:pPr>
            <a:r>
              <a:rPr lang="vi-VN" dirty="0" smtClean="0"/>
              <a:t>Tạo </a:t>
            </a:r>
            <a:r>
              <a:rPr lang="vi-VN" dirty="0"/>
              <a:t>VM từ VDI có </a:t>
            </a:r>
            <a:r>
              <a:rPr lang="vi-VN" dirty="0" smtClean="0"/>
              <a:t>sẵn</a:t>
            </a:r>
            <a:endParaRPr lang="en-US" dirty="0" smtClean="0"/>
          </a:p>
          <a:p>
            <a:pPr marL="285750" indent="-285750">
              <a:buFont typeface="Arial" panose="020B0604020202020204" pitchFamily="34" charset="0"/>
              <a:buChar char="•"/>
            </a:pPr>
            <a:r>
              <a:rPr lang="vi-VN" dirty="0" smtClean="0"/>
              <a:t>Tạo </a:t>
            </a:r>
            <a:r>
              <a:rPr lang="vi-VN" dirty="0"/>
              <a:t>VM nhanh thông qua snapshots</a:t>
            </a:r>
            <a:endParaRPr lang="en-US" dirty="0"/>
          </a:p>
        </p:txBody>
      </p:sp>
    </p:spTree>
    <p:extLst>
      <p:ext uri="{BB962C8B-B14F-4D97-AF65-F5344CB8AC3E}">
        <p14:creationId xmlns:p14="http://schemas.microsoft.com/office/powerpoint/2010/main" val="900175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hat&amp;#39;s next for OpenStack networking: Neutron updates - Super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83" y="1289339"/>
            <a:ext cx="5537488" cy="4614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9383" y="1379597"/>
            <a:ext cx="6096000" cy="4524315"/>
          </a:xfrm>
          <a:prstGeom prst="rect">
            <a:avLst/>
          </a:prstGeom>
        </p:spPr>
        <p:txBody>
          <a:bodyPr>
            <a:spAutoFit/>
          </a:bodyPr>
          <a:lstStyle/>
          <a:p>
            <a:r>
              <a:rPr lang="vi-VN" b="1" dirty="0"/>
              <a:t>OpenStack Netwok (code-name Neutron)</a:t>
            </a:r>
          </a:p>
          <a:p>
            <a:r>
              <a:rPr lang="vi-VN" dirty="0"/>
              <a:t>Neutron là thành phần quản lý, cấp phát các mạng ảo (Network as a service). Đây là hệ thống có các tính chất đóng mở, thay thế các thành phần (Pluggable), dễ mở rộng (Scalable) và cung cấp API quản trị.</a:t>
            </a:r>
          </a:p>
          <a:p>
            <a:endParaRPr lang="vi-VN" dirty="0"/>
          </a:p>
          <a:p>
            <a:r>
              <a:rPr lang="vi-VN" dirty="0"/>
              <a:t>Các tính năng chính</a:t>
            </a:r>
            <a:r>
              <a:rPr lang="vi-VN" dirty="0" smtClean="0"/>
              <a:t>:</a:t>
            </a:r>
            <a:endParaRPr lang="vi-VN" dirty="0"/>
          </a:p>
          <a:p>
            <a:pPr marL="285750" indent="-285750">
              <a:buFont typeface="Arial" panose="020B0604020202020204" pitchFamily="34" charset="0"/>
              <a:buChar char="•"/>
            </a:pPr>
            <a:r>
              <a:rPr lang="vi-VN" dirty="0"/>
              <a:t>Cung cấp dịch vụ mạng (Network as a service) cho các thành phần </a:t>
            </a:r>
            <a:r>
              <a:rPr lang="vi-VN" dirty="0" smtClean="0"/>
              <a:t>OpenStack</a:t>
            </a:r>
            <a:endParaRPr lang="en-US" dirty="0" smtClean="0"/>
          </a:p>
          <a:p>
            <a:pPr marL="285750" indent="-285750">
              <a:buFont typeface="Arial" panose="020B0604020202020204" pitchFamily="34" charset="0"/>
              <a:buChar char="•"/>
            </a:pPr>
            <a:r>
              <a:rPr lang="vi-VN" dirty="0" smtClean="0"/>
              <a:t>Sử </a:t>
            </a:r>
            <a:r>
              <a:rPr lang="vi-VN" dirty="0"/>
              <a:t>dụng kiến trúc “plug-in”: Các plug-in được thực thi trên nhiều kiến trúc khác nhau (NVP, Open vSwitch, Linux bridge, Cisco, </a:t>
            </a:r>
            <a:r>
              <a:rPr lang="vi-VN" dirty="0" smtClean="0"/>
              <a:t>..)</a:t>
            </a:r>
            <a:endParaRPr lang="en-US" dirty="0" smtClean="0"/>
          </a:p>
          <a:p>
            <a:pPr marL="285750" indent="-285750">
              <a:buFont typeface="Arial" panose="020B0604020202020204" pitchFamily="34" charset="0"/>
              <a:buChar char="•"/>
            </a:pPr>
            <a:r>
              <a:rPr lang="vi-VN" dirty="0" smtClean="0"/>
              <a:t>Cho </a:t>
            </a:r>
            <a:r>
              <a:rPr lang="vi-VN" dirty="0"/>
              <a:t>phép tùy biến, mở </a:t>
            </a:r>
            <a:r>
              <a:rPr lang="vi-VN" dirty="0" smtClean="0"/>
              <a:t>rộng</a:t>
            </a:r>
            <a:endParaRPr lang="en-US" dirty="0" smtClean="0"/>
          </a:p>
          <a:p>
            <a:pPr marL="285750" indent="-285750">
              <a:buFont typeface="Arial" panose="020B0604020202020204" pitchFamily="34" charset="0"/>
              <a:buChar char="•"/>
            </a:pPr>
            <a:r>
              <a:rPr lang="vi-VN" dirty="0" smtClean="0"/>
              <a:t>Cho </a:t>
            </a:r>
            <a:r>
              <a:rPr lang="vi-VN" dirty="0"/>
              <a:t>phép tạo mạng riêng (Private </a:t>
            </a:r>
            <a:r>
              <a:rPr lang="vi-VN" dirty="0" smtClean="0"/>
              <a:t>Network)</a:t>
            </a:r>
            <a:endParaRPr lang="en-US" dirty="0" smtClean="0"/>
          </a:p>
          <a:p>
            <a:pPr marL="285750" indent="-285750">
              <a:buFont typeface="Arial" panose="020B0604020202020204" pitchFamily="34" charset="0"/>
              <a:buChar char="•"/>
            </a:pPr>
            <a:r>
              <a:rPr lang="vi-VN" dirty="0" smtClean="0"/>
              <a:t>Có </a:t>
            </a:r>
            <a:r>
              <a:rPr lang="vi-VN" dirty="0"/>
              <a:t>các tính năng tạo vSwitch, Firewall, DHCP, VPN, Load balancing</a:t>
            </a:r>
            <a:endParaRPr lang="en-US" dirty="0"/>
          </a:p>
        </p:txBody>
      </p:sp>
    </p:spTree>
    <p:extLst>
      <p:ext uri="{BB962C8B-B14F-4D97-AF65-F5344CB8AC3E}">
        <p14:creationId xmlns:p14="http://schemas.microsoft.com/office/powerpoint/2010/main" val="229017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489" y="2043260"/>
            <a:ext cx="5791202" cy="2862322"/>
          </a:xfrm>
          <a:prstGeom prst="rect">
            <a:avLst/>
          </a:prstGeom>
        </p:spPr>
        <p:txBody>
          <a:bodyPr wrap="square">
            <a:spAutoFit/>
          </a:bodyPr>
          <a:lstStyle/>
          <a:p>
            <a:r>
              <a:rPr lang="vi-VN" b="1" dirty="0" smtClean="0"/>
              <a:t>OpenStack </a:t>
            </a:r>
            <a:r>
              <a:rPr lang="vi-VN" b="1" dirty="0"/>
              <a:t>Object </a:t>
            </a:r>
            <a:r>
              <a:rPr lang="vi-VN" b="1" dirty="0" smtClean="0"/>
              <a:t>Storage</a:t>
            </a:r>
            <a:r>
              <a:rPr lang="en-US" b="1" dirty="0" smtClean="0"/>
              <a:t> (code-name SWIFT)</a:t>
            </a:r>
          </a:p>
          <a:p>
            <a:r>
              <a:rPr lang="en-US" dirty="0" smtClean="0"/>
              <a:t>SWIFT</a:t>
            </a:r>
            <a:r>
              <a:rPr lang="vi-VN" dirty="0" smtClean="0"/>
              <a:t> </a:t>
            </a:r>
            <a:r>
              <a:rPr lang="vi-VN" dirty="0"/>
              <a:t>dùng để quản lý lưu trữ. Nó là một hệ thống lưu trữ phân tán cho quản lý tất cả các dạng của lưu trữ như: archives, user data, virtual machine image </a:t>
            </a:r>
            <a:r>
              <a:rPr lang="en-US" dirty="0" smtClean="0"/>
              <a:t>,</a:t>
            </a:r>
            <a:r>
              <a:rPr lang="vi-VN" dirty="0" smtClean="0"/>
              <a:t>… </a:t>
            </a:r>
            <a:endParaRPr lang="en-US" dirty="0" smtClean="0"/>
          </a:p>
          <a:p>
            <a:r>
              <a:rPr lang="vi-VN" dirty="0" smtClean="0"/>
              <a:t>Có </a:t>
            </a:r>
            <a:r>
              <a:rPr lang="vi-VN" dirty="0"/>
              <a:t>nhiều lớp redundancy và sự nhân bản được thực hiện tự </a:t>
            </a:r>
            <a:r>
              <a:rPr lang="vi-VN" dirty="0" smtClean="0"/>
              <a:t>động</a:t>
            </a:r>
            <a:r>
              <a:rPr lang="en-US" dirty="0" smtClean="0"/>
              <a:t>.</a:t>
            </a:r>
          </a:p>
          <a:p>
            <a:endParaRPr lang="en-US" dirty="0" smtClean="0"/>
          </a:p>
          <a:p>
            <a:r>
              <a:rPr lang="en-US" dirty="0" smtClean="0">
                <a:latin typeface="Arial" panose="020B0604020202020204" pitchFamily="34" charset="0"/>
                <a:cs typeface="Arial" panose="020B0604020202020204" pitchFamily="34" charset="0"/>
              </a:rPr>
              <a:t>Các tính năng chính:</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t>K</a:t>
            </a:r>
            <a:r>
              <a:rPr lang="vi-VN" dirty="0" smtClean="0"/>
              <a:t>hi </a:t>
            </a:r>
            <a:r>
              <a:rPr lang="vi-VN" dirty="0"/>
              <a:t>có node bị lỗi thì cũng không làm mất dữ </a:t>
            </a:r>
            <a:r>
              <a:rPr lang="vi-VN" dirty="0" smtClean="0"/>
              <a:t>liệu</a:t>
            </a:r>
            <a:endParaRPr lang="en-US" dirty="0" smtClean="0"/>
          </a:p>
          <a:p>
            <a:pPr marL="285750" indent="-285750">
              <a:buFont typeface="Arial" panose="020B0604020202020204" pitchFamily="34" charset="0"/>
              <a:buChar char="•"/>
            </a:pPr>
            <a:r>
              <a:rPr lang="en-US" dirty="0"/>
              <a:t>V</a:t>
            </a:r>
            <a:r>
              <a:rPr lang="vi-VN" dirty="0" smtClean="0"/>
              <a:t>iệc </a:t>
            </a:r>
            <a:r>
              <a:rPr lang="vi-VN" dirty="0"/>
              <a:t>phục hồi được thực hiện tự </a:t>
            </a:r>
            <a:r>
              <a:rPr lang="vi-VN" dirty="0" smtClean="0"/>
              <a:t>động</a:t>
            </a:r>
            <a:endParaRPr lang="en-US" dirty="0"/>
          </a:p>
        </p:txBody>
      </p:sp>
      <p:sp>
        <p:nvSpPr>
          <p:cNvPr id="7" name="TextBox 6">
            <a:extLst>
              <a:ext uri="{FF2B5EF4-FFF2-40B4-BE49-F238E27FC236}">
                <a16:creationId xmlns:a16="http://schemas.microsoft.com/office/drawing/2014/main" id="{95F2F60B-107B-43DA-8193-5465B956A9FE}"/>
              </a:ext>
            </a:extLst>
          </p:cNvPr>
          <p:cNvSpPr txBox="1"/>
          <p:nvPr/>
        </p:nvSpPr>
        <p:spPr>
          <a:xfrm>
            <a:off x="2486891" y="391337"/>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6797965" y="1677501"/>
            <a:ext cx="3853292" cy="3222150"/>
          </a:xfrm>
          <a:prstGeom prst="rect">
            <a:avLst/>
          </a:prstGeom>
        </p:spPr>
      </p:pic>
    </p:spTree>
    <p:extLst>
      <p:ext uri="{BB962C8B-B14F-4D97-AF65-F5344CB8AC3E}">
        <p14:creationId xmlns:p14="http://schemas.microsoft.com/office/powerpoint/2010/main" val="299133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272" y="1646812"/>
            <a:ext cx="6096000" cy="2585323"/>
          </a:xfrm>
          <a:prstGeom prst="rect">
            <a:avLst/>
          </a:prstGeom>
        </p:spPr>
        <p:txBody>
          <a:bodyPr>
            <a:spAutoFit/>
          </a:bodyPr>
          <a:lstStyle/>
          <a:p>
            <a:r>
              <a:rPr lang="vi-VN" b="1" dirty="0"/>
              <a:t>OpenStack Dashboard (code-name Horizon)</a:t>
            </a:r>
          </a:p>
          <a:p>
            <a:r>
              <a:rPr lang="vi-VN" dirty="0"/>
              <a:t>Horizon là module cung cấp cho người dùng giao diện đồ họa (GUI) để truy cập, quản trị, cấp phát tài nguyên trên hệ thống Openstack.</a:t>
            </a:r>
          </a:p>
          <a:p>
            <a:endParaRPr lang="vi-VN" dirty="0"/>
          </a:p>
          <a:p>
            <a:r>
              <a:rPr lang="vi-VN" dirty="0"/>
              <a:t>Các tính năng chính:</a:t>
            </a:r>
          </a:p>
          <a:p>
            <a:endParaRPr lang="vi-VN" dirty="0"/>
          </a:p>
          <a:p>
            <a:pPr marL="285750" indent="-285750">
              <a:buFont typeface="Arial" panose="020B0604020202020204" pitchFamily="34" charset="0"/>
              <a:buChar char="•"/>
            </a:pPr>
            <a:r>
              <a:rPr lang="vi-VN" dirty="0"/>
              <a:t>Cung cấp giao diện quản </a:t>
            </a:r>
            <a:r>
              <a:rPr lang="vi-VN" dirty="0" smtClean="0"/>
              <a:t>trị</a:t>
            </a:r>
            <a:r>
              <a:rPr lang="en-US" dirty="0" smtClean="0"/>
              <a:t> </a:t>
            </a:r>
          </a:p>
          <a:p>
            <a:pPr marL="285750" indent="-285750">
              <a:buFont typeface="Arial" panose="020B0604020202020204" pitchFamily="34" charset="0"/>
              <a:buChar char="•"/>
            </a:pPr>
            <a:r>
              <a:rPr lang="vi-VN" dirty="0" smtClean="0"/>
              <a:t>Linh </a:t>
            </a:r>
            <a:r>
              <a:rPr lang="vi-VN" dirty="0"/>
              <a:t>hoạt, dễ tùy chỉnh</a:t>
            </a:r>
            <a:endParaRPr lang="en-US" dirty="0"/>
          </a:p>
        </p:txBody>
      </p:sp>
      <p:pic>
        <p:nvPicPr>
          <p:cNvPr id="4" name="Picture 3"/>
          <p:cNvPicPr>
            <a:picLocks noChangeAspect="1"/>
          </p:cNvPicPr>
          <p:nvPr/>
        </p:nvPicPr>
        <p:blipFill>
          <a:blip r:embed="rId2"/>
          <a:stretch>
            <a:fillRect/>
          </a:stretch>
        </p:blipFill>
        <p:spPr>
          <a:xfrm>
            <a:off x="6530109" y="950880"/>
            <a:ext cx="4667106" cy="3977186"/>
          </a:xfrm>
          <a:prstGeom prst="rect">
            <a:avLst/>
          </a:prstGeom>
        </p:spPr>
      </p:pic>
    </p:spTree>
    <p:extLst>
      <p:ext uri="{BB962C8B-B14F-4D97-AF65-F5344CB8AC3E}">
        <p14:creationId xmlns:p14="http://schemas.microsoft.com/office/powerpoint/2010/main" val="293426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24350" y="0"/>
            <a:ext cx="17716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Tree>
    <p:extLst>
      <p:ext uri="{BB962C8B-B14F-4D97-AF65-F5344CB8AC3E}">
        <p14:creationId xmlns:p14="http://schemas.microsoft.com/office/powerpoint/2010/main" val="41315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0898BD3-DD00-4CDC-B5ED-4D0B76BAE1AE}"/>
              </a:ext>
            </a:extLst>
          </p:cNvPr>
          <p:cNvSpPr txBox="1"/>
          <p:nvPr/>
        </p:nvSpPr>
        <p:spPr>
          <a:xfrm>
            <a:off x="8800946"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Developer</a:t>
            </a:r>
          </a:p>
        </p:txBody>
      </p:sp>
      <p:sp>
        <p:nvSpPr>
          <p:cNvPr id="22" name="TextBox 21">
            <a:extLst>
              <a:ext uri="{FF2B5EF4-FFF2-40B4-BE49-F238E27FC236}">
                <a16:creationId xmlns:a16="http://schemas.microsoft.com/office/drawing/2014/main" id="{5F9494B2-8920-4EEE-B114-AE47788A8E7E}"/>
              </a:ext>
            </a:extLst>
          </p:cNvPr>
          <p:cNvSpPr txBox="1"/>
          <p:nvPr/>
        </p:nvSpPr>
        <p:spPr>
          <a:xfrm>
            <a:off x="10236077" y="526718"/>
            <a:ext cx="1041585" cy="261610"/>
          </a:xfrm>
          <a:prstGeom prst="rect">
            <a:avLst/>
          </a:prstGeom>
          <a:noFill/>
        </p:spPr>
        <p:txBody>
          <a:bodyPr wrap="square" rtlCol="0">
            <a:spAutoFit/>
          </a:bodyPr>
          <a:lstStyle/>
          <a:p>
            <a:r>
              <a:rPr lang="en-ID" sz="1100">
                <a:solidFill>
                  <a:schemeClr val="bg1"/>
                </a:solidFill>
                <a:latin typeface="Sora" pitchFamily="2" charset="0"/>
                <a:ea typeface="Inter" panose="020B0502030000000004" pitchFamily="34" charset="0"/>
                <a:cs typeface="Sora" pitchFamily="2" charset="0"/>
              </a:rPr>
              <a:t>Support</a:t>
            </a:r>
          </a:p>
        </p:txBody>
      </p:sp>
      <p:pic>
        <p:nvPicPr>
          <p:cNvPr id="3084" name="Picture 12" descr="glass building under clear blue sky">
            <a:extLst>
              <a:ext uri="{FF2B5EF4-FFF2-40B4-BE49-F238E27FC236}">
                <a16:creationId xmlns:a16="http://schemas.microsoft.com/office/drawing/2014/main" id="{F7A1F0CE-E5A4-4485-A10C-33EB1C5F0F8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217" r="2217"/>
          <a:stretch>
            <a:fillRect/>
          </a:stretch>
        </p:blipFill>
        <p:spPr bwMode="auto">
          <a:xfrm>
            <a:off x="5329238" y="0"/>
            <a:ext cx="686276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159140-9A47-AA48-B8B0-6B400CF44276}"/>
              </a:ext>
            </a:extLst>
          </p:cNvPr>
          <p:cNvSpPr txBox="1"/>
          <p:nvPr/>
        </p:nvSpPr>
        <p:spPr>
          <a:xfrm>
            <a:off x="2218509" y="1211238"/>
            <a:ext cx="6043748" cy="1107996"/>
          </a:xfrm>
          <a:prstGeom prst="rect">
            <a:avLst/>
          </a:prstGeom>
          <a:noFill/>
        </p:spPr>
        <p:txBody>
          <a:bodyPr wrap="square">
            <a:spAutoFit/>
          </a:bodyPr>
          <a:lstStyle/>
          <a:p>
            <a:r>
              <a:rPr lang="en-US" sz="6600" b="1" dirty="0">
                <a:solidFill>
                  <a:srgbClr val="1862D0"/>
                </a:solidFill>
                <a:ea typeface="Roboto" panose="02000000000000000000" pitchFamily="2" charset="0"/>
                <a:cs typeface="Arial" panose="020B0604020202020204" pitchFamily="34" charset="0"/>
              </a:rPr>
              <a:t>Agenda</a:t>
            </a:r>
          </a:p>
        </p:txBody>
      </p:sp>
      <p:sp>
        <p:nvSpPr>
          <p:cNvPr id="7" name="TextBox 6">
            <a:extLst>
              <a:ext uri="{FF2B5EF4-FFF2-40B4-BE49-F238E27FC236}">
                <a16:creationId xmlns:a16="http://schemas.microsoft.com/office/drawing/2014/main" id="{3D6FE547-CF87-0F40-9AA1-FC58678BB966}"/>
              </a:ext>
            </a:extLst>
          </p:cNvPr>
          <p:cNvSpPr txBox="1"/>
          <p:nvPr/>
        </p:nvSpPr>
        <p:spPr>
          <a:xfrm>
            <a:off x="1634053" y="2644557"/>
            <a:ext cx="2227744"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Cloud computing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50B9D0C9-A87E-C24C-89FA-872A1EDC0975}"/>
              </a:ext>
            </a:extLst>
          </p:cNvPr>
          <p:cNvSpPr/>
          <p:nvPr/>
        </p:nvSpPr>
        <p:spPr>
          <a:xfrm>
            <a:off x="1076319" y="262099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1</a:t>
            </a:r>
          </a:p>
        </p:txBody>
      </p:sp>
      <p:sp>
        <p:nvSpPr>
          <p:cNvPr id="9" name="TextBox 8">
            <a:extLst>
              <a:ext uri="{FF2B5EF4-FFF2-40B4-BE49-F238E27FC236}">
                <a16:creationId xmlns:a16="http://schemas.microsoft.com/office/drawing/2014/main" id="{11432EF3-8DBF-8242-90D7-AEE3FEA23D5D}"/>
              </a:ext>
            </a:extLst>
          </p:cNvPr>
          <p:cNvSpPr txBox="1"/>
          <p:nvPr/>
        </p:nvSpPr>
        <p:spPr>
          <a:xfrm>
            <a:off x="1634053" y="3259798"/>
            <a:ext cx="3168856"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Đặc điểm của Cloud Computing</a:t>
            </a:r>
            <a:endParaRPr lang="en-US" spc="27" dirty="0">
              <a:solidFill>
                <a:srgbClr val="4B5050"/>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FC82B418-B7FB-C744-BDA6-684C1E013C5B}"/>
              </a:ext>
            </a:extLst>
          </p:cNvPr>
          <p:cNvSpPr/>
          <p:nvPr/>
        </p:nvSpPr>
        <p:spPr>
          <a:xfrm>
            <a:off x="1076319" y="3183239"/>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01F8367C-7353-2243-8547-DD6BEFBC205B}"/>
              </a:ext>
            </a:extLst>
          </p:cNvPr>
          <p:cNvSpPr txBox="1"/>
          <p:nvPr/>
        </p:nvSpPr>
        <p:spPr>
          <a:xfrm>
            <a:off x="1634053" y="3898602"/>
            <a:ext cx="2771121"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loại dịch vụ Cloud</a:t>
            </a:r>
            <a:endParaRPr lang="en-US" spc="27" dirty="0">
              <a:solidFill>
                <a:srgbClr val="4B5050"/>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8FD2ECBA-CE1E-7C45-81DE-84ED2E6D9BB3}"/>
              </a:ext>
            </a:extLst>
          </p:cNvPr>
          <p:cNvSpPr/>
          <p:nvPr/>
        </p:nvSpPr>
        <p:spPr>
          <a:xfrm>
            <a:off x="1076320" y="3866702"/>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3</a:t>
            </a:r>
          </a:p>
        </p:txBody>
      </p:sp>
      <p:sp>
        <p:nvSpPr>
          <p:cNvPr id="13" name="TextBox 12">
            <a:extLst>
              <a:ext uri="{FF2B5EF4-FFF2-40B4-BE49-F238E27FC236}">
                <a16:creationId xmlns:a16="http://schemas.microsoft.com/office/drawing/2014/main" id="{DAC3FD56-786F-1345-94BB-CEA15681BD92}"/>
              </a:ext>
            </a:extLst>
          </p:cNvPr>
          <p:cNvSpPr txBox="1"/>
          <p:nvPr/>
        </p:nvSpPr>
        <p:spPr>
          <a:xfrm>
            <a:off x="1634053" y="4464964"/>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mô hình triển khai </a:t>
            </a:r>
            <a:endParaRPr lang="en-US" spc="27" dirty="0">
              <a:solidFill>
                <a:srgbClr val="4B5050"/>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CB4965D0-1621-AA4C-8011-F11D696711D4}"/>
              </a:ext>
            </a:extLst>
          </p:cNvPr>
          <p:cNvSpPr/>
          <p:nvPr/>
        </p:nvSpPr>
        <p:spPr>
          <a:xfrm>
            <a:off x="1076321" y="4464964"/>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4</a:t>
            </a:r>
          </a:p>
        </p:txBody>
      </p:sp>
      <p:sp>
        <p:nvSpPr>
          <p:cNvPr id="15" name="Oval 14">
            <a:extLst>
              <a:ext uri="{FF2B5EF4-FFF2-40B4-BE49-F238E27FC236}">
                <a16:creationId xmlns:a16="http://schemas.microsoft.com/office/drawing/2014/main" id="{CB4965D0-1621-AA4C-8011-F11D696711D4}"/>
              </a:ext>
            </a:extLst>
          </p:cNvPr>
          <p:cNvSpPr/>
          <p:nvPr/>
        </p:nvSpPr>
        <p:spPr>
          <a:xfrm>
            <a:off x="1076318" y="5063226"/>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5</a:t>
            </a:r>
          </a:p>
        </p:txBody>
      </p:sp>
      <p:sp>
        <p:nvSpPr>
          <p:cNvPr id="16" name="TextBox 15">
            <a:extLst>
              <a:ext uri="{FF2B5EF4-FFF2-40B4-BE49-F238E27FC236}">
                <a16:creationId xmlns:a16="http://schemas.microsoft.com/office/drawing/2014/main" id="{DAC3FD56-786F-1345-94BB-CEA15681BD92}"/>
              </a:ext>
            </a:extLst>
          </p:cNvPr>
          <p:cNvSpPr txBox="1"/>
          <p:nvPr/>
        </p:nvSpPr>
        <p:spPr>
          <a:xfrm>
            <a:off x="1634053" y="5103768"/>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Openstack là gì?</a:t>
            </a:r>
            <a:endParaRPr lang="en-US" spc="27" dirty="0">
              <a:solidFill>
                <a:srgbClr val="4B5050"/>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CB4965D0-1621-AA4C-8011-F11D696711D4}"/>
              </a:ext>
            </a:extLst>
          </p:cNvPr>
          <p:cNvSpPr/>
          <p:nvPr/>
        </p:nvSpPr>
        <p:spPr>
          <a:xfrm>
            <a:off x="1076318" y="5625471"/>
            <a:ext cx="340801" cy="340800"/>
          </a:xfrm>
          <a:prstGeom prst="ellipse">
            <a:avLst/>
          </a:prstGeom>
          <a:solidFill>
            <a:srgbClr val="005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b="1" dirty="0">
                <a:solidFill>
                  <a:prstClr val="white"/>
                </a:solidFill>
                <a:latin typeface="Calibri" panose="020F0502020204030204" pitchFamily="34" charset="0"/>
                <a:cs typeface="Calibri" panose="020F0502020204030204" pitchFamily="34" charset="0"/>
              </a:rPr>
              <a:t>6</a:t>
            </a:r>
          </a:p>
        </p:txBody>
      </p:sp>
      <p:sp>
        <p:nvSpPr>
          <p:cNvPr id="19" name="TextBox 18">
            <a:extLst>
              <a:ext uri="{FF2B5EF4-FFF2-40B4-BE49-F238E27FC236}">
                <a16:creationId xmlns:a16="http://schemas.microsoft.com/office/drawing/2014/main" id="{DAC3FD56-786F-1345-94BB-CEA15681BD92}"/>
              </a:ext>
            </a:extLst>
          </p:cNvPr>
          <p:cNvSpPr txBox="1"/>
          <p:nvPr/>
        </p:nvSpPr>
        <p:spPr>
          <a:xfrm>
            <a:off x="1634053" y="5657371"/>
            <a:ext cx="3770592" cy="276999"/>
          </a:xfrm>
          <a:prstGeom prst="rect">
            <a:avLst/>
          </a:prstGeom>
          <a:noFill/>
        </p:spPr>
        <p:txBody>
          <a:bodyPr wrap="square" lIns="0" tIns="0" rIns="0" bIns="0" rtlCol="0">
            <a:spAutoFit/>
          </a:bodyPr>
          <a:lstStyle/>
          <a:p>
            <a:pPr defTabSz="914377"/>
            <a:r>
              <a:rPr lang="en-US" spc="27" dirty="0" smtClean="0">
                <a:solidFill>
                  <a:srgbClr val="4B5050"/>
                </a:solidFill>
                <a:latin typeface="Calibri" panose="020F0502020204030204" pitchFamily="34" charset="0"/>
                <a:cs typeface="Calibri" panose="020F0502020204030204" pitchFamily="34" charset="0"/>
              </a:rPr>
              <a:t>Các thành phần chính của openstack</a:t>
            </a:r>
            <a:endParaRPr lang="en-US" spc="27" dirty="0">
              <a:solidFill>
                <a:srgbClr val="4B5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00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Cloud computing là gì?</a:t>
            </a:r>
            <a:endParaRPr lang="en-US" sz="2400" b="1" dirty="0">
              <a:solidFill>
                <a:srgbClr val="0052CC"/>
              </a:solidFill>
              <a:latin typeface="Arial" panose="020B0604020202020204" pitchFamily="34" charset="0"/>
              <a:cs typeface="Arial" panose="020B0604020202020204" pitchFamily="34" charset="0"/>
            </a:endParaRPr>
          </a:p>
        </p:txBody>
      </p:sp>
      <p:sp>
        <p:nvSpPr>
          <p:cNvPr id="3" name="Rectangle 2"/>
          <p:cNvSpPr/>
          <p:nvPr/>
        </p:nvSpPr>
        <p:spPr>
          <a:xfrm>
            <a:off x="611910" y="2378508"/>
            <a:ext cx="4119418" cy="2031325"/>
          </a:xfrm>
          <a:prstGeom prst="rect">
            <a:avLst/>
          </a:prstGeom>
        </p:spPr>
        <p:txBody>
          <a:bodyPr wrap="square">
            <a:spAutoFit/>
          </a:bodyPr>
          <a:lstStyle/>
          <a:p>
            <a:r>
              <a:rPr lang="en-US" dirty="0" smtClean="0"/>
              <a:t>Đ</a:t>
            </a:r>
            <a:r>
              <a:rPr lang="vi-VN" dirty="0" smtClean="0"/>
              <a:t>iện </a:t>
            </a:r>
            <a:r>
              <a:rPr lang="vi-VN" dirty="0"/>
              <a:t>toán đám mây là việc cung cấp các dịch vụ điện toán — bao gồm máy chủ, lưu trữ, cơ sở dữ liệu, mạng, phần mềm, phân tích và trí tuệ — qua Internet (“đám mây”) để cung cấp đổi mới nhanh hơn, tài nguyên linh hoạt và tính kinh tế theo quy mô. </a:t>
            </a:r>
            <a:endParaRPr lang="en-US" dirty="0"/>
          </a:p>
        </p:txBody>
      </p:sp>
      <p:pic>
        <p:nvPicPr>
          <p:cNvPr id="5" name="Picture 4"/>
          <p:cNvPicPr>
            <a:picLocks noChangeAspect="1"/>
          </p:cNvPicPr>
          <p:nvPr/>
        </p:nvPicPr>
        <p:blipFill>
          <a:blip r:embed="rId5"/>
          <a:stretch>
            <a:fillRect/>
          </a:stretch>
        </p:blipFill>
        <p:spPr>
          <a:xfrm>
            <a:off x="5875915" y="1325562"/>
            <a:ext cx="4467225" cy="4410075"/>
          </a:xfrm>
          <a:prstGeom prst="rect">
            <a:avLst/>
          </a:prstGeom>
        </p:spPr>
      </p:pic>
    </p:spTree>
    <p:extLst>
      <p:ext uri="{BB962C8B-B14F-4D97-AF65-F5344CB8AC3E}">
        <p14:creationId xmlns:p14="http://schemas.microsoft.com/office/powerpoint/2010/main" val="2245663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Đặc điểm của cloud computing</a:t>
            </a:r>
            <a:endParaRPr lang="en-US" sz="2400" b="1" dirty="0">
              <a:solidFill>
                <a:srgbClr val="0052CC"/>
              </a:solidFill>
              <a:latin typeface="Arial" panose="020B0604020202020204" pitchFamily="34" charset="0"/>
              <a:cs typeface="Arial" panose="020B0604020202020204" pitchFamily="34" charset="0"/>
            </a:endParaRPr>
          </a:p>
        </p:txBody>
      </p:sp>
      <p:sp>
        <p:nvSpPr>
          <p:cNvPr id="4" name="TextBox 3"/>
          <p:cNvSpPr txBox="1"/>
          <p:nvPr/>
        </p:nvSpPr>
        <p:spPr>
          <a:xfrm>
            <a:off x="646545" y="1163782"/>
            <a:ext cx="8137236"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Tự phục vụ nhu cầu (On-demand self-service</a:t>
            </a:r>
            <a:r>
              <a:rPr lang="en-US" b="1" dirty="0" smtClean="0">
                <a:latin typeface="Arial" panose="020B0604020202020204" pitchFamily="34" charset="0"/>
                <a:cs typeface="Arial" panose="020B0604020202020204" pitchFamily="34" charset="0"/>
              </a:rPr>
              <a:t>)</a:t>
            </a:r>
          </a:p>
          <a:p>
            <a:r>
              <a:rPr lang="vi-VN" dirty="0" smtClean="0">
                <a:cs typeface="Arial" panose="020B0604020202020204" pitchFamily="34" charset="0"/>
              </a:rPr>
              <a:t>Dịch </a:t>
            </a:r>
            <a:r>
              <a:rPr lang="vi-VN" dirty="0">
                <a:cs typeface="Arial" panose="020B0604020202020204" pitchFamily="34" charset="0"/>
              </a:rPr>
              <a:t>vụ </a:t>
            </a:r>
            <a:r>
              <a:rPr lang="en-US" b="1" dirty="0" smtClean="0">
                <a:cs typeface="Arial" panose="020B0604020202020204" pitchFamily="34" charset="0"/>
              </a:rPr>
              <a:t>cloud computing</a:t>
            </a:r>
            <a:r>
              <a:rPr lang="vi-VN" b="1" dirty="0" smtClean="0">
                <a:cs typeface="Arial" panose="020B0604020202020204" pitchFamily="34" charset="0"/>
              </a:rPr>
              <a:t> </a:t>
            </a:r>
            <a:r>
              <a:rPr lang="vi-VN" dirty="0">
                <a:cs typeface="Arial" panose="020B0604020202020204" pitchFamily="34" charset="0"/>
              </a:rPr>
              <a:t>cung cấp cho người dùng tất cả các yếu tố cần thiết khi sử dụng tài nguyên số bao gồm mạng, server, lưu trữ, ứng dụng, dịch vụ,... Người dùng chủ động sử dụng mà không cần phụ thuộc vào nhà cung cấp hosting.</a:t>
            </a:r>
            <a:endParaRPr lang="en-US" dirty="0" smtClean="0">
              <a:cs typeface="Arial" panose="020B0604020202020204" pitchFamily="34" charset="0"/>
            </a:endParaRPr>
          </a:p>
          <a:p>
            <a:pPr marL="285750" indent="-285750">
              <a:buFont typeface="Arial" panose="020B0604020202020204" pitchFamily="34" charset="0"/>
              <a:buChar char="•"/>
            </a:pPr>
            <a:r>
              <a:rPr lang="vi-VN" b="1" dirty="0" smtClean="0"/>
              <a:t>Truy cập mọi lúc mọi nơi (Broad network access)</a:t>
            </a:r>
            <a:endParaRPr lang="en-US" b="1" dirty="0" smtClean="0"/>
          </a:p>
          <a:p>
            <a:r>
              <a:rPr lang="vi-VN" dirty="0"/>
              <a:t>Người dùng có thể truy cập vào tài khoản </a:t>
            </a:r>
            <a:r>
              <a:rPr lang="vi-VN" b="1" dirty="0" smtClean="0"/>
              <a:t>Cloud Computing </a:t>
            </a:r>
            <a:r>
              <a:rPr lang="vi-VN" dirty="0"/>
              <a:t>và làm việc ở bất cứ nơi đâu và thời gian </a:t>
            </a:r>
            <a:r>
              <a:rPr lang="vi-VN" dirty="0" smtClean="0"/>
              <a:t>nào</a:t>
            </a:r>
            <a:endParaRPr lang="en-US" dirty="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Hồ chứa tài nguyên (Resource pooling)</a:t>
            </a:r>
          </a:p>
          <a:p>
            <a:r>
              <a:rPr lang="vi-VN" dirty="0"/>
              <a:t>Các nhà cung cấp dịch vụ </a:t>
            </a:r>
            <a:r>
              <a:rPr lang="vi-VN" b="1" dirty="0" smtClean="0"/>
              <a:t>Cloud Computing </a:t>
            </a:r>
            <a:r>
              <a:rPr lang="vi-VN" dirty="0"/>
              <a:t>sẽ có các trung tâm dữ liệu với cơ sở hạ tầng hiện đại</a:t>
            </a:r>
            <a:endParaRPr lang="en-US" dirty="0"/>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 </a:t>
            </a:r>
            <a:r>
              <a:rPr lang="en-US" b="1" dirty="0">
                <a:latin typeface="Arial" panose="020B0604020202020204" pitchFamily="34" charset="0"/>
                <a:cs typeface="Arial" panose="020B0604020202020204" pitchFamily="34" charset="0"/>
              </a:rPr>
              <a:t>giãn nhanh chóng (Rapid elasticity or expansion) </a:t>
            </a:r>
            <a:endParaRPr lang="en-US" b="1" dirty="0" smtClean="0">
              <a:latin typeface="Arial" panose="020B0604020202020204" pitchFamily="34" charset="0"/>
              <a:cs typeface="Arial" panose="020B0604020202020204" pitchFamily="34" charset="0"/>
            </a:endParaRPr>
          </a:p>
          <a:p>
            <a:r>
              <a:rPr lang="vi-VN" dirty="0">
                <a:cs typeface="Arial" panose="020B0604020202020204" pitchFamily="34" charset="0"/>
              </a:rPr>
              <a:t>Dịch vụ cloud cho phép người dùng chủ động nâng cấp hoặc giảm lượng tài nguyên cần sử dụng theo nhu cầu của mình theo từng thời điểm</a:t>
            </a:r>
            <a:r>
              <a:rPr lang="vi-VN" dirty="0" smtClean="0">
                <a:cs typeface="Arial" panose="020B0604020202020204" pitchFamily="34" charset="0"/>
              </a:rPr>
              <a:t>.</a:t>
            </a:r>
            <a:endParaRPr lang="en-US" b="1"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b="1" dirty="0"/>
              <a:t>Đo lường dịch vụ (Measured service</a:t>
            </a:r>
            <a:r>
              <a:rPr lang="vi-VN" b="1" dirty="0" smtClean="0"/>
              <a:t>)</a:t>
            </a:r>
            <a:endParaRPr lang="en-US" b="1" dirty="0" smtClean="0"/>
          </a:p>
          <a:p>
            <a:r>
              <a:rPr lang="vi-VN" dirty="0"/>
              <a:t>Dịch vụ cloud có hệ thống ghi và báo cáo lưu lượng sử dụng của khách hàng.</a:t>
            </a:r>
            <a:endParaRPr lang="en-US" dirty="0"/>
          </a:p>
        </p:txBody>
      </p:sp>
    </p:spTree>
    <p:extLst>
      <p:ext uri="{BB962C8B-B14F-4D97-AF65-F5344CB8AC3E}">
        <p14:creationId xmlns:p14="http://schemas.microsoft.com/office/powerpoint/2010/main" val="1932525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loại hình dịch vụ Cloud</a:t>
            </a:r>
            <a:endParaRPr lang="en-US" sz="2400" b="1" dirty="0">
              <a:solidFill>
                <a:srgbClr val="0052CC"/>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a:stretch>
            <a:fillRect/>
          </a:stretch>
        </p:blipFill>
        <p:spPr>
          <a:xfrm>
            <a:off x="589683" y="1205179"/>
            <a:ext cx="8332643" cy="5218567"/>
          </a:xfrm>
          <a:prstGeom prst="rect">
            <a:avLst/>
          </a:prstGeom>
        </p:spPr>
      </p:pic>
      <p:sp>
        <p:nvSpPr>
          <p:cNvPr id="6" name="TextBox 5"/>
          <p:cNvSpPr txBox="1"/>
          <p:nvPr/>
        </p:nvSpPr>
        <p:spPr>
          <a:xfrm>
            <a:off x="9631025" y="1901598"/>
            <a:ext cx="2465660" cy="369332"/>
          </a:xfrm>
          <a:prstGeom prst="rect">
            <a:avLst/>
          </a:prstGeom>
          <a:solidFill>
            <a:schemeClr val="accent5"/>
          </a:solidFill>
        </p:spPr>
        <p:txBody>
          <a:bodyPr wrap="square" rtlCol="0">
            <a:spAutoFit/>
          </a:bodyPr>
          <a:lstStyle/>
          <a:p>
            <a:r>
              <a:rPr lang="en-US" dirty="0" smtClean="0"/>
              <a:t>Example: GOOGLE DOCS</a:t>
            </a:r>
            <a:endParaRPr lang="en-US" dirty="0"/>
          </a:p>
        </p:txBody>
      </p:sp>
      <p:sp>
        <p:nvSpPr>
          <p:cNvPr id="10" name="TextBox 9"/>
          <p:cNvSpPr txBox="1"/>
          <p:nvPr/>
        </p:nvSpPr>
        <p:spPr>
          <a:xfrm>
            <a:off x="9631025" y="3543284"/>
            <a:ext cx="2465660" cy="646331"/>
          </a:xfrm>
          <a:prstGeom prst="rect">
            <a:avLst/>
          </a:prstGeom>
          <a:solidFill>
            <a:schemeClr val="accent5"/>
          </a:solidFill>
        </p:spPr>
        <p:txBody>
          <a:bodyPr wrap="square" rtlCol="0">
            <a:spAutoFit/>
          </a:bodyPr>
          <a:lstStyle/>
          <a:p>
            <a:r>
              <a:rPr lang="en-US" dirty="0" smtClean="0"/>
              <a:t>Example: WINDOWS AZURE</a:t>
            </a:r>
            <a:endParaRPr lang="en-US" dirty="0"/>
          </a:p>
        </p:txBody>
      </p:sp>
      <p:sp>
        <p:nvSpPr>
          <p:cNvPr id="11" name="TextBox 10"/>
          <p:cNvSpPr txBox="1"/>
          <p:nvPr/>
        </p:nvSpPr>
        <p:spPr>
          <a:xfrm>
            <a:off x="9631025" y="5367482"/>
            <a:ext cx="2465660" cy="646331"/>
          </a:xfrm>
          <a:prstGeom prst="rect">
            <a:avLst/>
          </a:prstGeom>
          <a:solidFill>
            <a:schemeClr val="accent5"/>
          </a:solidFill>
        </p:spPr>
        <p:txBody>
          <a:bodyPr wrap="square" rtlCol="0">
            <a:spAutoFit/>
          </a:bodyPr>
          <a:lstStyle/>
          <a:p>
            <a:r>
              <a:rPr lang="en-US" dirty="0" smtClean="0"/>
              <a:t>Example: GOOGLE COMPUTE ENGINE</a:t>
            </a:r>
            <a:endParaRPr lang="en-US" dirty="0"/>
          </a:p>
        </p:txBody>
      </p:sp>
      <p:sp>
        <p:nvSpPr>
          <p:cNvPr id="8" name="Right Arrow 7"/>
          <p:cNvSpPr/>
          <p:nvPr/>
        </p:nvSpPr>
        <p:spPr>
          <a:xfrm>
            <a:off x="9017129" y="1843948"/>
            <a:ext cx="44763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9017129" y="3624133"/>
            <a:ext cx="4153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9002184" y="5448331"/>
            <a:ext cx="4452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59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76494"/>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mô hình triển khai</a:t>
            </a:r>
            <a:endParaRPr lang="en-US" sz="2400" b="1" dirty="0">
              <a:solidFill>
                <a:srgbClr val="0052CC"/>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5"/>
          <a:stretch>
            <a:fillRect/>
          </a:stretch>
        </p:blipFill>
        <p:spPr>
          <a:xfrm>
            <a:off x="1065486" y="1614037"/>
            <a:ext cx="10104581" cy="3897746"/>
          </a:xfrm>
          <a:prstGeom prst="rect">
            <a:avLst/>
          </a:prstGeom>
        </p:spPr>
      </p:pic>
    </p:spTree>
    <p:extLst>
      <p:ext uri="{BB962C8B-B14F-4D97-AF65-F5344CB8AC3E}">
        <p14:creationId xmlns:p14="http://schemas.microsoft.com/office/powerpoint/2010/main" val="1819158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465618"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Openstack là gì?</a:t>
            </a:r>
            <a:endParaRPr lang="en-US" sz="2400" b="1" dirty="0">
              <a:solidFill>
                <a:srgbClr val="0052CC"/>
              </a:solidFill>
              <a:latin typeface="Arial" panose="020B0604020202020204" pitchFamily="34" charset="0"/>
              <a:cs typeface="Arial" panose="020B0604020202020204" pitchFamily="34" charset="0"/>
            </a:endParaRPr>
          </a:p>
        </p:txBody>
      </p:sp>
      <p:sp>
        <p:nvSpPr>
          <p:cNvPr id="4" name="Rectangle 3"/>
          <p:cNvSpPr/>
          <p:nvPr/>
        </p:nvSpPr>
        <p:spPr>
          <a:xfrm>
            <a:off x="372758" y="1574379"/>
            <a:ext cx="6096000" cy="2862322"/>
          </a:xfrm>
          <a:prstGeom prst="rect">
            <a:avLst/>
          </a:prstGeom>
        </p:spPr>
        <p:txBody>
          <a:bodyPr>
            <a:spAutoFit/>
          </a:bodyPr>
          <a:lstStyle/>
          <a:p>
            <a:pPr marL="285750" indent="-285750">
              <a:buFont typeface="Arial" panose="020B0604020202020204" pitchFamily="34" charset="0"/>
              <a:buChar char="•"/>
            </a:pPr>
            <a:r>
              <a:rPr lang="vi-VN" dirty="0">
                <a:solidFill>
                  <a:srgbClr val="222222"/>
                </a:solidFill>
                <a:latin typeface="Sarabun"/>
              </a:rPr>
              <a:t>OpenStack là một platform điện toán đám mây nguồn mở hỗ trợ cả public clouds và private clouds. Nó cung cấp giải pháp xây dựng hạ tầng điện toán đám mây đơn giản, có khả năng mở rộng và nhiều tính năng phong phú</a:t>
            </a:r>
            <a:r>
              <a:rPr lang="vi-VN" dirty="0" smtClean="0">
                <a:solidFill>
                  <a:srgbClr val="222222"/>
                </a:solidFill>
                <a:latin typeface="Sarabun"/>
              </a:rPr>
              <a:t>.</a:t>
            </a:r>
            <a:endParaRPr lang="en-US" dirty="0" smtClean="0">
              <a:solidFill>
                <a:srgbClr val="222222"/>
              </a:solidFill>
              <a:latin typeface="Sarabun"/>
            </a:endParaRPr>
          </a:p>
          <a:p>
            <a:pPr marL="285750" indent="-285750">
              <a:buFont typeface="Arial" panose="020B0604020202020204" pitchFamily="34" charset="0"/>
              <a:buChar char="•"/>
            </a:pPr>
            <a:r>
              <a:rPr lang="vi-VN" dirty="0"/>
              <a:t>Openstack là một cloud software được thiết kế để chạy trên các sản phẩm phần cứng như x86, ARM. Nó không có yêu cầu gì về đặc tính phần mềm hay phần cứng, nó tích hợp với các hệ thống kế thừa và các sản phẩm bên thứ ba.</a:t>
            </a:r>
            <a:endParaRPr lang="en-US" dirty="0"/>
          </a:p>
        </p:txBody>
      </p:sp>
      <p:pic>
        <p:nvPicPr>
          <p:cNvPr id="2050" name="Picture 2" descr="What is OpenStack? - Cloud computing new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903" y="1574379"/>
            <a:ext cx="44672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830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descr="A picture containing drawing&#10;&#10;Description automatically generated">
            <a:extLst>
              <a:ext uri="{FF2B5EF4-FFF2-40B4-BE49-F238E27FC236}">
                <a16:creationId xmlns:a16="http://schemas.microsoft.com/office/drawing/2014/main" id="{6911F4E7-1A04-4F26-BB75-A676D7C28F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48" name="Picture 47">
            <a:extLst>
              <a:ext uri="{FF2B5EF4-FFF2-40B4-BE49-F238E27FC236}">
                <a16:creationId xmlns:a16="http://schemas.microsoft.com/office/drawing/2014/main" id="{21C69A3C-F671-4D87-AD52-402D750AB6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2" name="TextBox 1">
            <a:extLst>
              <a:ext uri="{FF2B5EF4-FFF2-40B4-BE49-F238E27FC236}">
                <a16:creationId xmlns:a16="http://schemas.microsoft.com/office/drawing/2014/main" id="{95F2F60B-107B-43DA-8193-5465B956A9FE}"/>
              </a:ext>
            </a:extLst>
          </p:cNvPr>
          <p:cNvSpPr txBox="1"/>
          <p:nvPr/>
        </p:nvSpPr>
        <p:spPr>
          <a:xfrm>
            <a:off x="2514600" y="382100"/>
            <a:ext cx="5862782" cy="387798"/>
          </a:xfrm>
          <a:prstGeom prst="rect">
            <a:avLst/>
          </a:prstGeom>
          <a:noFill/>
        </p:spPr>
        <p:txBody>
          <a:bodyPr wrap="square" rtlCol="0">
            <a:spAutoFit/>
          </a:bodyPr>
          <a:lstStyle/>
          <a:p>
            <a:pPr defTabSz="914318">
              <a:lnSpc>
                <a:spcPct val="80000"/>
              </a:lnSpc>
              <a:spcBef>
                <a:spcPct val="0"/>
              </a:spcBef>
            </a:pPr>
            <a:r>
              <a:rPr lang="en-US" sz="2400" b="1" dirty="0" smtClean="0">
                <a:solidFill>
                  <a:srgbClr val="0052CC"/>
                </a:solidFill>
                <a:latin typeface="Arial" panose="020B0604020202020204" pitchFamily="34" charset="0"/>
                <a:cs typeface="Arial" panose="020B0604020202020204" pitchFamily="34" charset="0"/>
              </a:rPr>
              <a:t>Các thành phần chính của openstack</a:t>
            </a:r>
            <a:endParaRPr lang="en-US" sz="2400" b="1" dirty="0">
              <a:solidFill>
                <a:srgbClr val="0052CC"/>
              </a:solidFill>
              <a:latin typeface="Arial" panose="020B0604020202020204" pitchFamily="34" charset="0"/>
              <a:cs typeface="Arial" panose="020B0604020202020204" pitchFamily="34" charset="0"/>
            </a:endParaRPr>
          </a:p>
        </p:txBody>
      </p:sp>
      <p:pic>
        <p:nvPicPr>
          <p:cNvPr id="3074" name="Picture 2" descr="What is OpenStack architecture? - Quo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12" y="2117292"/>
            <a:ext cx="11501301" cy="363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19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200" y="1591577"/>
            <a:ext cx="6096000" cy="3970318"/>
          </a:xfrm>
          <a:prstGeom prst="rect">
            <a:avLst/>
          </a:prstGeom>
        </p:spPr>
        <p:txBody>
          <a:bodyPr>
            <a:spAutoFit/>
          </a:bodyPr>
          <a:lstStyle/>
          <a:p>
            <a:r>
              <a:rPr lang="en-US" b="1" dirty="0">
                <a:latin typeface="Arial" panose="020B0604020202020204" pitchFamily="34" charset="0"/>
                <a:cs typeface="Arial" panose="020B0604020202020204" pitchFamily="34" charset="0"/>
              </a:rPr>
              <a:t>Identity </a:t>
            </a:r>
            <a:r>
              <a:rPr lang="en-US" b="1" dirty="0" smtClean="0">
                <a:latin typeface="Arial" panose="020B0604020202020204" pitchFamily="34" charset="0"/>
                <a:cs typeface="Arial" panose="020B0604020202020204" pitchFamily="34" charset="0"/>
              </a:rPr>
              <a:t>service (code-name Keystone)</a:t>
            </a:r>
            <a:endParaRPr lang="en-US" b="1" dirty="0">
              <a:latin typeface="Arial" panose="020B0604020202020204" pitchFamily="34" charset="0"/>
              <a:cs typeface="Arial" panose="020B0604020202020204" pitchFamily="34" charset="0"/>
            </a:endParaRPr>
          </a:p>
          <a:p>
            <a:r>
              <a:rPr lang="vi-VN" dirty="0" smtClean="0"/>
              <a:t>Keystone </a:t>
            </a:r>
            <a:r>
              <a:rPr lang="vi-VN" dirty="0"/>
              <a:t>là một Openstack project cung cấp các dịch vụ Identify, Token, Catalog, Policy cho các dịch vụ khác trong Openstack. Keystone Gồm hai phiên bản:</a:t>
            </a:r>
          </a:p>
          <a:p>
            <a:endParaRPr lang="vi-VN" dirty="0"/>
          </a:p>
          <a:p>
            <a:pPr marL="285750" indent="-285750">
              <a:buFont typeface="Arial" panose="020B0604020202020204" pitchFamily="34" charset="0"/>
              <a:buChar char="•"/>
            </a:pPr>
            <a:r>
              <a:rPr lang="vi-VN" dirty="0"/>
              <a:t>v2: sử dụng </a:t>
            </a:r>
            <a:r>
              <a:rPr lang="vi-VN" dirty="0" smtClean="0"/>
              <a:t>UUID</a:t>
            </a:r>
            <a:endParaRPr lang="en-US" dirty="0" smtClean="0"/>
          </a:p>
          <a:p>
            <a:pPr marL="285750" indent="-285750">
              <a:buFont typeface="Arial" panose="020B0604020202020204" pitchFamily="34" charset="0"/>
              <a:buChar char="•"/>
            </a:pPr>
            <a:r>
              <a:rPr lang="vi-VN" dirty="0" smtClean="0"/>
              <a:t>v3</a:t>
            </a:r>
            <a:r>
              <a:rPr lang="vi-VN" dirty="0"/>
              <a:t>: sử dụng PKI, sử dụng một cặp key mở và đóng để xác minh chéo và xác thực. Hai tính năng chính của </a:t>
            </a:r>
            <a:r>
              <a:rPr lang="vi-VN" dirty="0" smtClean="0"/>
              <a:t>Keystone:</a:t>
            </a:r>
            <a:endParaRPr lang="en-US" dirty="0" smtClean="0"/>
          </a:p>
          <a:p>
            <a:pPr marL="285750" indent="-285750">
              <a:buFont typeface="Arial" panose="020B0604020202020204" pitchFamily="34" charset="0"/>
              <a:buChar char="•"/>
            </a:pPr>
            <a:r>
              <a:rPr lang="vi-VN" dirty="0" smtClean="0"/>
              <a:t>User </a:t>
            </a:r>
            <a:r>
              <a:rPr lang="vi-VN" dirty="0"/>
              <a:t>Managerment: Keystone giúp xác thực tài khoản người dụng và chỉ định xem người dùng có quyền </a:t>
            </a:r>
            <a:r>
              <a:rPr lang="vi-VN" dirty="0" smtClean="0"/>
              <a:t>gì.</a:t>
            </a:r>
            <a:endParaRPr lang="en-US" dirty="0" smtClean="0"/>
          </a:p>
          <a:p>
            <a:pPr marL="285750" indent="-285750">
              <a:buFont typeface="Arial" panose="020B0604020202020204" pitchFamily="34" charset="0"/>
              <a:buChar char="•"/>
            </a:pPr>
            <a:r>
              <a:rPr lang="vi-VN" dirty="0" smtClean="0"/>
              <a:t>Service </a:t>
            </a:r>
            <a:r>
              <a:rPr lang="vi-VN" dirty="0"/>
              <a:t>Catalog: Cung cấp một danh mục các dịch vụ sẵn sàng cùng với các API endpoint để truy cập các dịch vụ đó.</a:t>
            </a:r>
            <a:endParaRPr lang="en-US" dirty="0"/>
          </a:p>
        </p:txBody>
      </p:sp>
      <p:pic>
        <p:nvPicPr>
          <p:cNvPr id="8" name="Picture 7"/>
          <p:cNvPicPr>
            <a:picLocks noChangeAspect="1"/>
          </p:cNvPicPr>
          <p:nvPr/>
        </p:nvPicPr>
        <p:blipFill>
          <a:blip r:embed="rId2"/>
          <a:stretch>
            <a:fillRect/>
          </a:stretch>
        </p:blipFill>
        <p:spPr>
          <a:xfrm>
            <a:off x="6733309" y="1525943"/>
            <a:ext cx="4573732" cy="3824586"/>
          </a:xfrm>
          <a:prstGeom prst="rect">
            <a:avLst/>
          </a:prstGeom>
        </p:spPr>
      </p:pic>
    </p:spTree>
    <p:extLst>
      <p:ext uri="{BB962C8B-B14F-4D97-AF65-F5344CB8AC3E}">
        <p14:creationId xmlns:p14="http://schemas.microsoft.com/office/powerpoint/2010/main" val="17792809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6130B0EF1A9E4BB308D152933A9955" ma:contentTypeVersion="12" ma:contentTypeDescription="Create a new document." ma:contentTypeScope="" ma:versionID="0f5a570bc51e43ee9b1269d33548c705">
  <xsd:schema xmlns:xsd="http://www.w3.org/2001/XMLSchema" xmlns:xs="http://www.w3.org/2001/XMLSchema" xmlns:p="http://schemas.microsoft.com/office/2006/metadata/properties" xmlns:ns2="06a44515-813a-4454-b95d-6c5a301da867" xmlns:ns3="200c737f-9209-4ac1-8fa5-2f1924f9448e" targetNamespace="http://schemas.microsoft.com/office/2006/metadata/properties" ma:root="true" ma:fieldsID="a79e3c0540e34300dcf168759caf259b" ns2:_="" ns3:_="">
    <xsd:import namespace="06a44515-813a-4454-b95d-6c5a301da867"/>
    <xsd:import namespace="200c737f-9209-4ac1-8fa5-2f1924f944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a44515-813a-4454-b95d-6c5a301da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0c737f-9209-4ac1-8fa5-2f1924f9448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F52F7A-E0BE-4017-BF51-610C8AD840BE}">
  <ds:schemaRefs>
    <ds:schemaRef ds:uri="http://schemas.microsoft.com/sharepoint/v3/contenttype/forms"/>
  </ds:schemaRefs>
</ds:datastoreItem>
</file>

<file path=customXml/itemProps2.xml><?xml version="1.0" encoding="utf-8"?>
<ds:datastoreItem xmlns:ds="http://schemas.openxmlformats.org/officeDocument/2006/customXml" ds:itemID="{A846C0B1-8DE8-4008-892E-2554247658E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A090472-DAC6-4BE2-A745-1CE99FEA9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a44515-813a-4454-b95d-6c5a301da867"/>
    <ds:schemaRef ds:uri="200c737f-9209-4ac1-8fa5-2f1924f944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9436</TotalTime>
  <Words>1082</Words>
  <Application>Microsoft Office PowerPoint</Application>
  <PresentationFormat>Widescreen</PresentationFormat>
  <Paragraphs>96</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Inter</vt:lpstr>
      <vt:lpstr>Lato</vt:lpstr>
      <vt:lpstr>Lato Black</vt:lpstr>
      <vt:lpstr>Open Sans</vt:lpstr>
      <vt:lpstr>Roboto</vt:lpstr>
      <vt:lpstr>Sarabun</vt:lpstr>
      <vt:lpstr>Sora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admin</cp:lastModifiedBy>
  <cp:revision>358</cp:revision>
  <dcterms:created xsi:type="dcterms:W3CDTF">2019-08-12T03:52:24Z</dcterms:created>
  <dcterms:modified xsi:type="dcterms:W3CDTF">2021-11-08T14:32:31Z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0x010100326130B0EF1A9E4BB308D152933A9955</vt:lpwstr>
  </property>
</Properties>
</file>