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notesMasterIdLst>
    <p:notesMasterId r:id="rId25"/>
  </p:notesMasterIdLst>
  <p:sldIdLst>
    <p:sldId id="257" r:id="rId3"/>
    <p:sldId id="258" r:id="rId4"/>
    <p:sldId id="259" r:id="rId5"/>
    <p:sldId id="260" r:id="rId6"/>
    <p:sldId id="261" r:id="rId7"/>
    <p:sldId id="262" r:id="rId8"/>
    <p:sldId id="263" r:id="rId9"/>
    <p:sldId id="264" r:id="rId10"/>
    <p:sldId id="273" r:id="rId11"/>
    <p:sldId id="274" r:id="rId12"/>
    <p:sldId id="275" r:id="rId13"/>
    <p:sldId id="276" r:id="rId14"/>
    <p:sldId id="277" r:id="rId15"/>
    <p:sldId id="278" r:id="rId16"/>
    <p:sldId id="280" r:id="rId17"/>
    <p:sldId id="266" r:id="rId18"/>
    <p:sldId id="279" r:id="rId19"/>
    <p:sldId id="267" r:id="rId20"/>
    <p:sldId id="268" r:id="rId21"/>
    <p:sldId id="269" r:id="rId22"/>
    <p:sldId id="270"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33F4C-F8DF-4A84-92D0-2E4B8A24D28F}"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B1D44-F162-4255-A58E-CB9BDE8B918A}" type="slidenum">
              <a:rPr lang="en-US" smtClean="0"/>
              <a:t>‹#›</a:t>
            </a:fld>
            <a:endParaRPr lang="en-US"/>
          </a:p>
        </p:txBody>
      </p:sp>
    </p:spTree>
    <p:extLst>
      <p:ext uri="{BB962C8B-B14F-4D97-AF65-F5344CB8AC3E}">
        <p14:creationId xmlns:p14="http://schemas.microsoft.com/office/powerpoint/2010/main" val="79137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Keystone là dịch</a:t>
            </a:r>
            <a:r>
              <a:rPr lang="en-US" baseline="0" dirty="0" smtClean="0"/>
              <a:t> vụ openstack cung cấp API xác thực ứng dụng khách, phát hiện dịch vụ,phân quyền cho nhiều người thuê bằng cách triển khai Openstack identity API</a:t>
            </a:r>
            <a:endParaRPr lang="en-US" dirty="0"/>
          </a:p>
        </p:txBody>
      </p:sp>
      <p:sp>
        <p:nvSpPr>
          <p:cNvPr id="4" name="Slide Number Placeholder 3"/>
          <p:cNvSpPr>
            <a:spLocks noGrp="1"/>
          </p:cNvSpPr>
          <p:nvPr>
            <p:ph type="sldNum" sz="quarter" idx="10"/>
          </p:nvPr>
        </p:nvSpPr>
        <p:spPr/>
        <p:txBody>
          <a:bodyPr/>
          <a:lstStyle/>
          <a:p>
            <a:fld id="{600B1D44-F162-4255-A58E-CB9BDE8B918A}" type="slidenum">
              <a:rPr lang="en-US" smtClean="0"/>
              <a:t>3</a:t>
            </a:fld>
            <a:endParaRPr lang="en-US"/>
          </a:p>
        </p:txBody>
      </p:sp>
    </p:spTree>
    <p:extLst>
      <p:ext uri="{BB962C8B-B14F-4D97-AF65-F5344CB8AC3E}">
        <p14:creationId xmlns:p14="http://schemas.microsoft.com/office/powerpoint/2010/main" val="42191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B1D44-F162-4255-A58E-CB9BDE8B918A}" type="slidenum">
              <a:rPr lang="en-US" smtClean="0"/>
              <a:t>4</a:t>
            </a:fld>
            <a:endParaRPr lang="en-US"/>
          </a:p>
        </p:txBody>
      </p:sp>
    </p:spTree>
    <p:extLst>
      <p:ext uri="{BB962C8B-B14F-4D97-AF65-F5344CB8AC3E}">
        <p14:creationId xmlns:p14="http://schemas.microsoft.com/office/powerpoint/2010/main" val="386233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30" rtl="0" eaLnBrk="1" fontAlgn="auto" latinLnBrk="0" hangingPunct="1">
              <a:lnSpc>
                <a:spcPct val="100000"/>
              </a:lnSpc>
              <a:spcBef>
                <a:spcPts val="0"/>
              </a:spcBef>
              <a:spcAft>
                <a:spcPts val="0"/>
              </a:spcAft>
              <a:buClrTx/>
              <a:buSzTx/>
              <a:buFontTx/>
              <a:buNone/>
              <a:tabLst/>
              <a:defRPr/>
            </a:pPr>
            <a:fld id="{6F8E2375-F1B1-284C-A827-B0E603FDBD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3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8097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E678BCB5-CBF1-48F7-900D-8B710EFF1D54}" type="slidenum">
              <a:rPr lang="en-US" smtClean="0"/>
              <a:t>‹#›</a:t>
            </a:fld>
            <a:endParaRPr lang="en-US"/>
          </a:p>
        </p:txBody>
      </p:sp>
    </p:spTree>
    <p:extLst>
      <p:ext uri="{BB962C8B-B14F-4D97-AF65-F5344CB8AC3E}">
        <p14:creationId xmlns:p14="http://schemas.microsoft.com/office/powerpoint/2010/main" val="310495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smtClean="0"/>
              <a:t>Click to edit Master title style</a:t>
            </a:r>
            <a:endParaRPr lang="en-US" dirty="0"/>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25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220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4095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9617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2759784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345638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r>
              <a:rPr lang="en-US" smtClean="0"/>
              <a:t>Click icon to add picture</a:t>
            </a:r>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22802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C8E3-60DC-42D3-A802-A78714AC6D6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64ED7D2C-0374-4A2D-8B5A-DE959AEB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DCD738E8-CFA9-453C-A5EA-259FDDFBE5A7}"/>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461E8253-84A5-47BC-868A-7F882A7B3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CC9A-F254-4C5C-8D74-37A7737A7DF1}"/>
              </a:ext>
            </a:extLst>
          </p:cNvPr>
          <p:cNvSpPr>
            <a:spLocks noGrp="1"/>
          </p:cNvSpPr>
          <p:nvPr>
            <p:ph type="sldNum" sz="quarter" idx="12"/>
          </p:nvPr>
        </p:nvSpPr>
        <p:spPr/>
        <p:txBody>
          <a:bodyPr/>
          <a:lstStyle/>
          <a:p>
            <a:fld id="{E678BCB5-CBF1-48F7-900D-8B710EFF1D54}" type="slidenum">
              <a:rPr lang="en-US" smtClean="0"/>
              <a:t>‹#›</a:t>
            </a:fld>
            <a:endParaRPr lang="en-US"/>
          </a:p>
        </p:txBody>
      </p:sp>
    </p:spTree>
    <p:extLst>
      <p:ext uri="{BB962C8B-B14F-4D97-AF65-F5344CB8AC3E}">
        <p14:creationId xmlns:p14="http://schemas.microsoft.com/office/powerpoint/2010/main" val="1680701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70017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728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8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0DE6-44BA-4FCA-9F20-328F8A58270D}"/>
              </a:ext>
            </a:extLst>
          </p:cNvPr>
          <p:cNvSpPr>
            <a:spLocks noGrp="1"/>
          </p:cNvSpPr>
          <p:nvPr>
            <p:ph type="title"/>
          </p:nvPr>
        </p:nvSpPr>
        <p:spPr>
          <a:xfrm>
            <a:off x="838200" y="769898"/>
            <a:ext cx="10515600" cy="920790"/>
          </a:xfrm>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8558D4DF-6D2A-4888-80A7-C7B1C765C52F}"/>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9B69694-1A0B-4029-B1CA-909338C08006}"/>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8B3CB99F-A96E-4894-BE48-218C3C609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F1065-BCA9-43C8-AE04-4A317867E79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60919926-3BC9-4E3C-89E3-A7803C6B2F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DCD037DC-D34E-4B9A-AB39-91A51083924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EA8D152E-D7A9-4FA7-B036-C59FCDF58B51}"/>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160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6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2993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252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178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8210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8253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2CA-D924-4B91-AE4E-EE756906363A}"/>
              </a:ext>
            </a:extLst>
          </p:cNvPr>
          <p:cNvSpPr>
            <a:spLocks noGrp="1"/>
          </p:cNvSpPr>
          <p:nvPr>
            <p:ph type="title"/>
          </p:nvPr>
        </p:nvSpPr>
        <p:spPr/>
        <p:txBody>
          <a:bodyPr/>
          <a:lstStyle/>
          <a:p>
            <a:r>
              <a:rPr lang="en-US" smtClean="0"/>
              <a:t>Click to edit Master title style</a:t>
            </a:r>
            <a:endParaRPr lang="en-US" dirty="0"/>
          </a:p>
        </p:txBody>
      </p:sp>
      <p:sp>
        <p:nvSpPr>
          <p:cNvPr id="3" name="Vertical Text Placeholder 2">
            <a:extLst>
              <a:ext uri="{FF2B5EF4-FFF2-40B4-BE49-F238E27FC236}">
                <a16:creationId xmlns:a16="http://schemas.microsoft.com/office/drawing/2014/main" id="{F2468DBE-D192-43EB-9D7A-C27C31832F8C}"/>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73D6A3CF-08FB-4262-8DB1-4E331B6D1C38}"/>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3C0D4668-B8C9-4F20-9869-38E7F0BA9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9F868-465A-4932-8E2C-0435B198C223}"/>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3A4A0DD9-82B3-49EC-B846-6C77CC97F6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4EC321A2-1702-46F0-9391-33610E84B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7439E041-D1CF-4A0B-AB21-8EC9B58817CC}"/>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0421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FA08-4188-44C1-9F17-A791F94ED340}"/>
              </a:ext>
            </a:extLst>
          </p:cNvPr>
          <p:cNvSpPr>
            <a:spLocks noGrp="1"/>
          </p:cNvSpPr>
          <p:nvPr>
            <p:ph type="title" orient="vert"/>
          </p:nvPr>
        </p:nvSpPr>
        <p:spPr>
          <a:xfrm>
            <a:off x="8724900" y="973667"/>
            <a:ext cx="2628900" cy="5203296"/>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CB81BA27-677B-44C4-BC64-43D6B07DB7C3}"/>
              </a:ext>
            </a:extLst>
          </p:cNvPr>
          <p:cNvSpPr>
            <a:spLocks noGrp="1"/>
          </p:cNvSpPr>
          <p:nvPr>
            <p:ph type="body" orient="vert" idx="1"/>
          </p:nvPr>
        </p:nvSpPr>
        <p:spPr>
          <a:xfrm>
            <a:off x="838200" y="973667"/>
            <a:ext cx="7734300" cy="52032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CAEE7137-3929-45E7-B42A-9677BEC88649}"/>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01381193-039B-4ED7-8EA5-5024371FE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CB6C6-E9D0-4BBD-B82A-5C443891FEA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DAA7DC68-F622-40A4-BF1A-25ED754E0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75A01820-DB23-41BF-BFB3-5F6A39C64B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DC3665B1-0AE4-4ABA-BED7-422987F846C3}"/>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91507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
        <p:nvSpPr>
          <p:cNvPr id="3" name="Picture Placeholder 2">
            <a:extLst>
              <a:ext uri="{FF2B5EF4-FFF2-40B4-BE49-F238E27FC236}">
                <a16:creationId xmlns:a16="http://schemas.microsoft.com/office/drawing/2014/main" id="{ABE6A4A2-2999-4845-A0D4-6F7BDE8F2997}"/>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B5083B7C-1C4F-4E85-96B5-0399C32B6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58E4D7C3-E15E-47BA-8191-CFA31B63C9B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ED3A3AD7-77CD-47FC-B95B-D958FFF32CA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68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E89C4CEA-F42E-4E55-BFE5-2D8CFB0A8664}"/>
              </a:ext>
            </a:extLst>
          </p:cNvPr>
          <p:cNvSpPr>
            <a:spLocks noGrp="1"/>
          </p:cNvSpPr>
          <p:nvPr>
            <p:ph type="pic" sz="quarter" idx="10" hasCustomPrompt="1"/>
          </p:nvPr>
        </p:nvSpPr>
        <p:spPr>
          <a:xfrm>
            <a:off x="8407398" y="0"/>
            <a:ext cx="3784601"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pic>
        <p:nvPicPr>
          <p:cNvPr id="5" name="Picture 4" descr="A picture containing drawing&#10;&#10;Description automatically generated">
            <a:extLst>
              <a:ext uri="{FF2B5EF4-FFF2-40B4-BE49-F238E27FC236}">
                <a16:creationId xmlns:a16="http://schemas.microsoft.com/office/drawing/2014/main" id="{8B97DCEA-6749-405F-ABA5-C01FE45F3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3A9A4358-F84D-41B5-8882-F94C3C734FC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60DBF86E-0E20-4B95-BE09-767DC4509AE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75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B5B6-4953-4AF4-A637-D1CAE9FFFF0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6D7EDD2-28AE-4DCE-B620-730E202C2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583254DE-BD80-4F5E-A074-151C1670C4B1}"/>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0D05417F-49D8-4F7F-83C8-EB7D1E928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B7852-83E3-4B02-A4E6-F8ACA918016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7" name="Picture 6" descr="A picture containing drawing&#10;&#10;Description automatically generated">
            <a:extLst>
              <a:ext uri="{FF2B5EF4-FFF2-40B4-BE49-F238E27FC236}">
                <a16:creationId xmlns:a16="http://schemas.microsoft.com/office/drawing/2014/main" id="{F4C1D461-7F07-496A-98DE-61FE35C09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8" name="Picture 7">
            <a:extLst>
              <a:ext uri="{FF2B5EF4-FFF2-40B4-BE49-F238E27FC236}">
                <a16:creationId xmlns:a16="http://schemas.microsoft.com/office/drawing/2014/main" id="{84901826-92C4-4183-8B82-2992AAF8D93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9" name="Rectangle 8">
            <a:extLst>
              <a:ext uri="{FF2B5EF4-FFF2-40B4-BE49-F238E27FC236}">
                <a16:creationId xmlns:a16="http://schemas.microsoft.com/office/drawing/2014/main" id="{65CFD52F-CBAA-46AD-9096-2067A26DED6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36785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3_Custom Layout">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ED43E732-27B0-411B-8A5E-DB1F26C6D4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322" y="276358"/>
            <a:ext cx="1997813" cy="347204"/>
          </a:xfrm>
          <a:prstGeom prst="rect">
            <a:avLst/>
          </a:prstGeom>
        </p:spPr>
      </p:pic>
    </p:spTree>
    <p:extLst>
      <p:ext uri="{BB962C8B-B14F-4D97-AF65-F5344CB8AC3E}">
        <p14:creationId xmlns:p14="http://schemas.microsoft.com/office/powerpoint/2010/main" val="4179530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_Team slide 01">
    <p:spTree>
      <p:nvGrpSpPr>
        <p:cNvPr id="1" name=""/>
        <p:cNvGrpSpPr/>
        <p:nvPr/>
      </p:nvGrpSpPr>
      <p:grpSpPr>
        <a:xfrm>
          <a:off x="0" y="0"/>
          <a:ext cx="0" cy="0"/>
          <a:chOff x="0" y="0"/>
          <a:chExt cx="0" cy="0"/>
        </a:xfrm>
      </p:grpSpPr>
      <p:sp>
        <p:nvSpPr>
          <p:cNvPr id="19" name="Marcador de texto 7"/>
          <p:cNvSpPr>
            <a:spLocks noGrp="1"/>
          </p:cNvSpPr>
          <p:nvPr>
            <p:ph type="body" sz="quarter" idx="31" hasCustomPrompt="1"/>
          </p:nvPr>
        </p:nvSpPr>
        <p:spPr>
          <a:xfrm>
            <a:off x="620430" y="527768"/>
            <a:ext cx="1624948" cy="1275633"/>
          </a:xfrm>
          <a:prstGeom prst="rect">
            <a:avLst/>
          </a:prstGeom>
          <a:noFill/>
        </p:spPr>
        <p:txBody>
          <a:bodyPr vert="horz" wrap="none" lIns="0" tIns="0" rIns="0" bIns="0" anchor="t" anchorCtr="0">
            <a:noAutofit/>
          </a:bodyPr>
          <a:lstStyle>
            <a:lvl1pPr marL="0" indent="0" algn="l">
              <a:buNone/>
              <a:defRPr sz="10666" b="0" i="0" baseline="0">
                <a:solidFill>
                  <a:schemeClr val="bg1">
                    <a:lumMod val="85000"/>
                  </a:schemeClr>
                </a:solidFill>
                <a:latin typeface="Lato" charset="0"/>
                <a:ea typeface="Lato" charset="0"/>
                <a:cs typeface="Lato" charset="0"/>
              </a:defRPr>
            </a:lvl1pPr>
          </a:lstStyle>
          <a:p>
            <a:pPr lvl="0"/>
            <a:r>
              <a:rPr lang="es-ES_tradnl"/>
              <a:t>00</a:t>
            </a:r>
          </a:p>
        </p:txBody>
      </p:sp>
      <p:sp>
        <p:nvSpPr>
          <p:cNvPr id="20" name="Marcador de texto 7"/>
          <p:cNvSpPr>
            <a:spLocks noGrp="1"/>
          </p:cNvSpPr>
          <p:nvPr>
            <p:ph type="body" sz="quarter" idx="26" hasCustomPrompt="1"/>
          </p:nvPr>
        </p:nvSpPr>
        <p:spPr>
          <a:xfrm>
            <a:off x="609600" y="1295401"/>
            <a:ext cx="4572000" cy="304800"/>
          </a:xfrm>
          <a:prstGeom prst="rect">
            <a:avLst/>
          </a:prstGeom>
          <a:noFill/>
        </p:spPr>
        <p:txBody>
          <a:bodyPr vert="horz" wrap="none" lIns="0" tIns="0" rIns="0" bIns="0" anchor="t" anchorCtr="0">
            <a:noAutofit/>
          </a:bodyPr>
          <a:lstStyle>
            <a:lvl1pPr marL="0" indent="0" algn="l">
              <a:buNone/>
              <a:defRPr sz="2933" b="1" i="0" baseline="0">
                <a:solidFill>
                  <a:schemeClr val="tx1">
                    <a:lumMod val="75000"/>
                    <a:lumOff val="25000"/>
                  </a:schemeClr>
                </a:solidFill>
                <a:latin typeface="Lato Black" charset="0"/>
                <a:ea typeface="Lato Black" charset="0"/>
                <a:cs typeface="Lato Black" charset="0"/>
              </a:defRPr>
            </a:lvl1pPr>
          </a:lstStyle>
          <a:p>
            <a:pPr lvl="0"/>
            <a:r>
              <a:rPr lang="es-ES_tradnl"/>
              <a:t>TITLE EXAMPLE</a:t>
            </a:r>
          </a:p>
        </p:txBody>
      </p:sp>
      <p:sp>
        <p:nvSpPr>
          <p:cNvPr id="21" name="Picture Placeholder 3"/>
          <p:cNvSpPr>
            <a:spLocks noGrp="1"/>
          </p:cNvSpPr>
          <p:nvPr>
            <p:ph type="pic" sz="quarter" idx="30" hasCustomPrompt="1"/>
          </p:nvPr>
        </p:nvSpPr>
        <p:spPr>
          <a:xfrm>
            <a:off x="60960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4" name="Marcador de texto 7"/>
          <p:cNvSpPr>
            <a:spLocks noGrp="1"/>
          </p:cNvSpPr>
          <p:nvPr>
            <p:ph type="body" sz="quarter" idx="35" hasCustomPrompt="1"/>
          </p:nvPr>
        </p:nvSpPr>
        <p:spPr>
          <a:xfrm>
            <a:off x="60960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5" name="Marcador de texto 7"/>
          <p:cNvSpPr>
            <a:spLocks noGrp="1"/>
          </p:cNvSpPr>
          <p:nvPr>
            <p:ph type="body" sz="quarter" idx="36" hasCustomPrompt="1"/>
          </p:nvPr>
        </p:nvSpPr>
        <p:spPr>
          <a:xfrm>
            <a:off x="60960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2" name="Picture Placeholder 3"/>
          <p:cNvSpPr>
            <a:spLocks noGrp="1"/>
          </p:cNvSpPr>
          <p:nvPr>
            <p:ph type="pic" sz="quarter" idx="37" hasCustomPrompt="1"/>
          </p:nvPr>
        </p:nvSpPr>
        <p:spPr>
          <a:xfrm>
            <a:off x="335280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26" name="Marcador de texto 7"/>
          <p:cNvSpPr>
            <a:spLocks noGrp="1"/>
          </p:cNvSpPr>
          <p:nvPr>
            <p:ph type="body" sz="quarter" idx="38" hasCustomPrompt="1"/>
          </p:nvPr>
        </p:nvSpPr>
        <p:spPr>
          <a:xfrm>
            <a:off x="335280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27" name="Marcador de texto 7"/>
          <p:cNvSpPr>
            <a:spLocks noGrp="1"/>
          </p:cNvSpPr>
          <p:nvPr>
            <p:ph type="body" sz="quarter" idx="39" hasCustomPrompt="1"/>
          </p:nvPr>
        </p:nvSpPr>
        <p:spPr>
          <a:xfrm>
            <a:off x="335280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28" name="Picture Placeholder 3"/>
          <p:cNvSpPr>
            <a:spLocks noGrp="1"/>
          </p:cNvSpPr>
          <p:nvPr>
            <p:ph type="pic" sz="quarter" idx="40" hasCustomPrompt="1"/>
          </p:nvPr>
        </p:nvSpPr>
        <p:spPr>
          <a:xfrm>
            <a:off x="6095661"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1" name="Marcador de texto 7"/>
          <p:cNvSpPr>
            <a:spLocks noGrp="1"/>
          </p:cNvSpPr>
          <p:nvPr>
            <p:ph type="body" sz="quarter" idx="41" hasCustomPrompt="1"/>
          </p:nvPr>
        </p:nvSpPr>
        <p:spPr>
          <a:xfrm>
            <a:off x="6095661"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2" name="Marcador de texto 7"/>
          <p:cNvSpPr>
            <a:spLocks noGrp="1"/>
          </p:cNvSpPr>
          <p:nvPr>
            <p:ph type="body" sz="quarter" idx="42" hasCustomPrompt="1"/>
          </p:nvPr>
        </p:nvSpPr>
        <p:spPr>
          <a:xfrm>
            <a:off x="6095661"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
        <p:nvSpPr>
          <p:cNvPr id="33" name="Picture Placeholder 3"/>
          <p:cNvSpPr>
            <a:spLocks noGrp="1"/>
          </p:cNvSpPr>
          <p:nvPr>
            <p:ph type="pic" sz="quarter" idx="43" hasCustomPrompt="1"/>
          </p:nvPr>
        </p:nvSpPr>
        <p:spPr>
          <a:xfrm>
            <a:off x="8838520" y="2209802"/>
            <a:ext cx="2439080" cy="2070228"/>
          </a:xfrm>
          <a:prstGeom prst="rect">
            <a:avLst/>
          </a:prstGeom>
          <a:effectLst>
            <a:outerShdw blurRad="177800" dist="139700" dir="2700000" algn="tl" rotWithShape="0">
              <a:schemeClr val="bg1">
                <a:lumMod val="50000"/>
                <a:alpha val="40000"/>
              </a:schemeClr>
            </a:outerShdw>
          </a:effectLst>
        </p:spPr>
        <p:txBody>
          <a:bodyPr anchor="ctr"/>
          <a:lstStyle>
            <a:lvl1pPr>
              <a:defRPr lang="en-US" sz="1600" dirty="0">
                <a:solidFill>
                  <a:schemeClr val="bg1">
                    <a:lumMod val="75000"/>
                  </a:schemeClr>
                </a:solidFill>
              </a:defRPr>
            </a:lvl1pPr>
          </a:lstStyle>
          <a:p>
            <a:pPr marL="0" lvl="0" indent="0" algn="ctr">
              <a:buNone/>
            </a:pPr>
            <a:r>
              <a:rPr lang="en-US"/>
              <a:t>Drag your picture here</a:t>
            </a:r>
          </a:p>
        </p:txBody>
      </p:sp>
      <p:sp>
        <p:nvSpPr>
          <p:cNvPr id="34" name="Marcador de texto 7"/>
          <p:cNvSpPr>
            <a:spLocks noGrp="1"/>
          </p:cNvSpPr>
          <p:nvPr>
            <p:ph type="body" sz="quarter" idx="44" hasCustomPrompt="1"/>
          </p:nvPr>
        </p:nvSpPr>
        <p:spPr>
          <a:xfrm>
            <a:off x="8838520" y="4357109"/>
            <a:ext cx="1787883" cy="246286"/>
          </a:xfrm>
          <a:prstGeom prst="rect">
            <a:avLst/>
          </a:prstGeom>
          <a:solidFill>
            <a:schemeClr val="accent6"/>
          </a:solidFill>
          <a:ln>
            <a:noFill/>
          </a:ln>
        </p:spPr>
        <p:txBody>
          <a:bodyPr vert="horz" wrap="square" lIns="91440" tIns="0" rIns="91440" bIns="32004" anchor="t" anchorCtr="0">
            <a:spAutoFit/>
          </a:bodyPr>
          <a:lstStyle>
            <a:lvl1pPr marL="0" indent="0" algn="l">
              <a:lnSpc>
                <a:spcPct val="150000"/>
              </a:lnSpc>
              <a:buNone/>
              <a:defRPr sz="1067" b="0" i="0">
                <a:solidFill>
                  <a:schemeClr val="bg1"/>
                </a:solidFill>
                <a:latin typeface="Lato" charset="0"/>
                <a:ea typeface="Lato" charset="0"/>
                <a:cs typeface="Lato" charset="0"/>
              </a:defRPr>
            </a:lvl1pPr>
          </a:lstStyle>
          <a:p>
            <a:pPr lvl="0"/>
            <a:r>
              <a:rPr lang="en-US"/>
              <a:t>Company Position</a:t>
            </a:r>
          </a:p>
        </p:txBody>
      </p:sp>
      <p:sp>
        <p:nvSpPr>
          <p:cNvPr id="35" name="Marcador de texto 7"/>
          <p:cNvSpPr>
            <a:spLocks noGrp="1"/>
          </p:cNvSpPr>
          <p:nvPr>
            <p:ph type="body" sz="quarter" idx="45" hasCustomPrompt="1"/>
          </p:nvPr>
        </p:nvSpPr>
        <p:spPr>
          <a:xfrm>
            <a:off x="8838520" y="4704962"/>
            <a:ext cx="2439080" cy="320729"/>
          </a:xfrm>
          <a:prstGeom prst="rect">
            <a:avLst/>
          </a:prstGeom>
          <a:noFill/>
        </p:spPr>
        <p:txBody>
          <a:bodyPr vert="horz" wrap="square" lIns="0" tIns="0" rIns="0" bIns="0" anchor="t">
            <a:spAutoFit/>
          </a:bodyPr>
          <a:lstStyle>
            <a:lvl1pPr marL="0" indent="0" algn="l">
              <a:lnSpc>
                <a:spcPct val="150000"/>
              </a:lnSpc>
              <a:buNone/>
              <a:defRPr sz="1600" b="1" i="0">
                <a:solidFill>
                  <a:schemeClr val="tx2"/>
                </a:solidFill>
                <a:latin typeface="Lato" charset="0"/>
                <a:ea typeface="Lato" charset="0"/>
                <a:cs typeface="Lato" charset="0"/>
              </a:defRPr>
            </a:lvl1pPr>
          </a:lstStyle>
          <a:p>
            <a:pPr lvl="0"/>
            <a:r>
              <a:rPr lang="en-US"/>
              <a:t>Team name here</a:t>
            </a:r>
          </a:p>
        </p:txBody>
      </p:sp>
    </p:spTree>
    <p:extLst>
      <p:ext uri="{BB962C8B-B14F-4D97-AF65-F5344CB8AC3E}">
        <p14:creationId xmlns:p14="http://schemas.microsoft.com/office/powerpoint/2010/main" val="186916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Custom Layout">
    <p:spTree>
      <p:nvGrpSpPr>
        <p:cNvPr id="1" name=""/>
        <p:cNvGrpSpPr/>
        <p:nvPr/>
      </p:nvGrpSpPr>
      <p:grpSpPr>
        <a:xfrm>
          <a:off x="0" y="0"/>
          <a:ext cx="0" cy="0"/>
          <a:chOff x="0" y="0"/>
          <a:chExt cx="0" cy="0"/>
        </a:xfrm>
      </p:grpSpPr>
      <p:sp>
        <p:nvSpPr>
          <p:cNvPr id="5" name="Picture Placeholder 8"/>
          <p:cNvSpPr>
            <a:spLocks noGrp="1"/>
          </p:cNvSpPr>
          <p:nvPr>
            <p:ph type="pic" sz="quarter" idx="12"/>
          </p:nvPr>
        </p:nvSpPr>
        <p:spPr>
          <a:xfrm>
            <a:off x="6096000" y="0"/>
            <a:ext cx="6096000" cy="6858000"/>
          </a:xfrm>
          <a:prstGeom prst="rect">
            <a:avLst/>
          </a:prstGeom>
          <a:gradFill>
            <a:gsLst>
              <a:gs pos="0">
                <a:schemeClr val="tx1">
                  <a:alpha val="40000"/>
                </a:schemeClr>
              </a:gs>
              <a:gs pos="99000">
                <a:schemeClr val="tx1">
                  <a:alpha val="20000"/>
                </a:schemeClr>
              </a:gs>
            </a:gsLst>
            <a:lin ang="5400000" scaled="1"/>
          </a:gradFill>
          <a:ln>
            <a:noFill/>
          </a:ln>
        </p:spPr>
        <p:txBody>
          <a:bodyPr wrap="square" anchor="ctr">
            <a:noAutofit/>
          </a:bodyPr>
          <a:lstStyle>
            <a:lvl1pPr algn="ctr">
              <a:defRPr sz="1200">
                <a:solidFill>
                  <a:schemeClr val="tx1"/>
                </a:solidFill>
              </a:defRPr>
            </a:lvl1pPr>
          </a:lstStyle>
          <a:p>
            <a:r>
              <a:rPr lang="en-US" smtClean="0"/>
              <a:t>Click icon to add picture</a:t>
            </a:r>
            <a:endParaRPr lang="en-US"/>
          </a:p>
        </p:txBody>
      </p:sp>
      <p:sp>
        <p:nvSpPr>
          <p:cNvPr id="4" name="Title 1"/>
          <p:cNvSpPr>
            <a:spLocks noGrp="1"/>
          </p:cNvSpPr>
          <p:nvPr>
            <p:ph type="title"/>
          </p:nvPr>
        </p:nvSpPr>
        <p:spPr>
          <a:xfrm>
            <a:off x="1024971" y="2605294"/>
            <a:ext cx="10146612" cy="1647411"/>
          </a:xfrm>
          <a:effectLst>
            <a:outerShdw blurRad="762000" dist="381000" dir="5400000" algn="t" rotWithShape="0">
              <a:prstClr val="black">
                <a:alpha val="30000"/>
              </a:prstClr>
            </a:outerShdw>
          </a:effectLst>
        </p:spPr>
        <p:txBody>
          <a:bodyPr/>
          <a:lstStyle>
            <a:lvl1pPr algn="ctr">
              <a:defRPr sz="9600" b="1" i="0">
                <a:latin typeface="Arial Black" panose="020B0A04020102020204" pitchFamily="34" charset="0"/>
                <a:ea typeface="Arial Black" panose="020B0A04020102020204" pitchFamily="34" charset="0"/>
                <a:cs typeface="Arial Black" panose="020B0A040201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31967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repeatCount="0"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6" presetClass="emph" presetSubtype="0" decel="50000" fill="hold" grpId="0" nodeType="withEffect">
                                  <p:stCondLst>
                                    <p:cond delay="0"/>
                                  </p:stCondLst>
                                  <p:childTnLst>
                                    <p:animScale>
                                      <p:cBhvr>
                                        <p:cTn id="10" dur="5000" fill="hold"/>
                                        <p:tgtEl>
                                          <p:spTgt spid="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738-2E6A-4A2F-AC7E-86D11D5D7157}"/>
              </a:ext>
            </a:extLst>
          </p:cNvPr>
          <p:cNvSpPr>
            <a:spLocks noGrp="1"/>
          </p:cNvSpPr>
          <p:nvPr>
            <p:ph type="title"/>
          </p:nvPr>
        </p:nvSpPr>
        <p:spPr>
          <a:xfrm>
            <a:off x="838200" y="885548"/>
            <a:ext cx="10515600" cy="805140"/>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C8EF34B-8020-4340-A79E-F66A8F5BFF61}"/>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1A5EA7A2-1F39-412A-A3D5-BBC25D66DFA2}"/>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F0F4727-B2D8-4B85-8EB6-10E1DA9C0258}"/>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6" name="Footer Placeholder 5">
            <a:extLst>
              <a:ext uri="{FF2B5EF4-FFF2-40B4-BE49-F238E27FC236}">
                <a16:creationId xmlns:a16="http://schemas.microsoft.com/office/drawing/2014/main" id="{0C104FAB-CD61-4DCB-AD9F-0421D2618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507AE-1D6D-40CF-9F21-77EFF31CECAF}"/>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E4632C01-ADAE-47B7-8143-E92EE7308A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49094DAC-8493-434F-8EF8-79EA8210BE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2D934747-78BE-4807-B236-5AE6E3506F08}"/>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504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441-048D-4FEF-8A16-4283B596F7D6}"/>
              </a:ext>
            </a:extLst>
          </p:cNvPr>
          <p:cNvSpPr>
            <a:spLocks noGrp="1"/>
          </p:cNvSpPr>
          <p:nvPr>
            <p:ph type="title"/>
          </p:nvPr>
        </p:nvSpPr>
        <p:spPr>
          <a:xfrm>
            <a:off x="3039532" y="365125"/>
            <a:ext cx="8315855" cy="1325563"/>
          </a:xfrm>
        </p:spPr>
        <p:txBody>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49EAC9CB-3B7F-4B2D-9E70-032B49A70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0736089E-EF7A-4A56-8915-318C2C6355BF}"/>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721632F2-C074-48F3-A942-5215EFB6C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ABCBE032-1F6A-473B-ADFC-CCB7FD4C15AD}"/>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5C9299BA-5831-4A5E-8E4A-855AAE9533BA}"/>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8" name="Footer Placeholder 7">
            <a:extLst>
              <a:ext uri="{FF2B5EF4-FFF2-40B4-BE49-F238E27FC236}">
                <a16:creationId xmlns:a16="http://schemas.microsoft.com/office/drawing/2014/main" id="{ADBF7983-EC76-4F2D-85CC-61CCE88AD0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B28F1-4269-4A77-B9A0-5009155AB1EC}"/>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68C95B7E-2497-43BB-A7FA-5DEA32F7A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
        <p:nvSpPr>
          <p:cNvPr id="12" name="Rectangle 11">
            <a:extLst>
              <a:ext uri="{FF2B5EF4-FFF2-40B4-BE49-F238E27FC236}">
                <a16:creationId xmlns:a16="http://schemas.microsoft.com/office/drawing/2014/main" id="{CFBF870B-BF41-423F-8512-1B8AC9B28072}"/>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394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7235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16C4-1ADA-4BF8-A563-8C5B022CB212}"/>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F35BE03-B666-4692-BCE9-F34201106AEA}"/>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4" name="Footer Placeholder 3">
            <a:extLst>
              <a:ext uri="{FF2B5EF4-FFF2-40B4-BE49-F238E27FC236}">
                <a16:creationId xmlns:a16="http://schemas.microsoft.com/office/drawing/2014/main" id="{37008E54-3BA0-441D-BA35-C9A42DB174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877CE3-9A2D-4AD9-958B-20EDE010AE4E}"/>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6" name="Picture 5" descr="A picture containing drawing&#10;&#10;Description automatically generated">
            <a:extLst>
              <a:ext uri="{FF2B5EF4-FFF2-40B4-BE49-F238E27FC236}">
                <a16:creationId xmlns:a16="http://schemas.microsoft.com/office/drawing/2014/main" id="{11AE47FB-EA90-4581-A535-E17C46AFF9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7" name="Picture 6">
            <a:extLst>
              <a:ext uri="{FF2B5EF4-FFF2-40B4-BE49-F238E27FC236}">
                <a16:creationId xmlns:a16="http://schemas.microsoft.com/office/drawing/2014/main" id="{D4C24C0D-066D-491A-8FDB-857D03B7271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8" name="Rectangle 7">
            <a:extLst>
              <a:ext uri="{FF2B5EF4-FFF2-40B4-BE49-F238E27FC236}">
                <a16:creationId xmlns:a16="http://schemas.microsoft.com/office/drawing/2014/main" id="{515C8CE0-C182-4A72-9420-054563D7AA09}"/>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463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73855-5EDC-4A89-9359-74B4A29EE458}"/>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3" name="Footer Placeholder 2">
            <a:extLst>
              <a:ext uri="{FF2B5EF4-FFF2-40B4-BE49-F238E27FC236}">
                <a16:creationId xmlns:a16="http://schemas.microsoft.com/office/drawing/2014/main" id="{04E57E3A-120A-49A2-A88A-1ED18E672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6A3A6-F6E1-4FA4-80B4-91E3DB0671A9}"/>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5" name="Picture 4" descr="A picture containing drawing&#10;&#10;Description automatically generated">
            <a:extLst>
              <a:ext uri="{FF2B5EF4-FFF2-40B4-BE49-F238E27FC236}">
                <a16:creationId xmlns:a16="http://schemas.microsoft.com/office/drawing/2014/main" id="{130D7495-E8AD-4947-B01C-ED8D7525B8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6" name="Picture 5">
            <a:extLst>
              <a:ext uri="{FF2B5EF4-FFF2-40B4-BE49-F238E27FC236}">
                <a16:creationId xmlns:a16="http://schemas.microsoft.com/office/drawing/2014/main" id="{24381F29-5E84-4481-91E8-08B0F3CCB0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7" name="Rectangle 6">
            <a:extLst>
              <a:ext uri="{FF2B5EF4-FFF2-40B4-BE49-F238E27FC236}">
                <a16:creationId xmlns:a16="http://schemas.microsoft.com/office/drawing/2014/main" id="{1438637C-6CF1-4421-8697-F5E3B891451D}"/>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150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F1A-F7E9-4721-ADD4-98A7EA558EB3}"/>
              </a:ext>
            </a:extLst>
          </p:cNvPr>
          <p:cNvSpPr>
            <a:spLocks noGrp="1"/>
          </p:cNvSpPr>
          <p:nvPr>
            <p:ph type="title"/>
          </p:nvPr>
        </p:nvSpPr>
        <p:spPr>
          <a:xfrm>
            <a:off x="839788" y="880532"/>
            <a:ext cx="3932237" cy="1176867"/>
          </a:xfrm>
        </p:spPr>
        <p:txBody>
          <a:bodyPr anchor="b"/>
          <a:lstStyle>
            <a:lvl1pPr>
              <a:defRPr sz="32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A96066C-F4C4-47B0-BB93-A81FD27B5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id="{CBF2D32D-7D52-4561-879C-B6237412C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BD37907E-7B07-4A1C-A98B-D80A7B7FB719}"/>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6" name="Footer Placeholder 5">
            <a:extLst>
              <a:ext uri="{FF2B5EF4-FFF2-40B4-BE49-F238E27FC236}">
                <a16:creationId xmlns:a16="http://schemas.microsoft.com/office/drawing/2014/main" id="{8E15E90C-0141-4955-82DD-D23650C12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55F25-F7CF-4F7F-BAD1-65B0AFA2D696}"/>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10" name="Picture 9" descr="A picture containing drawing&#10;&#10;Description automatically generated">
            <a:extLst>
              <a:ext uri="{FF2B5EF4-FFF2-40B4-BE49-F238E27FC236}">
                <a16:creationId xmlns:a16="http://schemas.microsoft.com/office/drawing/2014/main" id="{05B09AFC-4BA5-4E14-8EFD-BC48838974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11" name="Picture 10">
            <a:extLst>
              <a:ext uri="{FF2B5EF4-FFF2-40B4-BE49-F238E27FC236}">
                <a16:creationId xmlns:a16="http://schemas.microsoft.com/office/drawing/2014/main" id="{FAE5BB8C-6334-46FA-ADB3-F3BD30A87A5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2" name="Rectangle 11">
            <a:extLst>
              <a:ext uri="{FF2B5EF4-FFF2-40B4-BE49-F238E27FC236}">
                <a16:creationId xmlns:a16="http://schemas.microsoft.com/office/drawing/2014/main" id="{469262DF-321C-4F4B-B703-172D1D14B806}"/>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51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8C92-5A2F-437D-A931-196C80BD7AF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478AD34-00BF-4622-AF57-B6D6D4A05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id="{B49D277C-CCF8-4DDF-B839-FEDA8DE5F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3D1042B-EBB9-4C54-B6E4-7FF627ACF112}"/>
              </a:ext>
            </a:extLst>
          </p:cNvPr>
          <p:cNvSpPr>
            <a:spLocks noGrp="1"/>
          </p:cNvSpPr>
          <p:nvPr>
            <p:ph type="dt" sz="half" idx="10"/>
          </p:nvPr>
        </p:nvSpPr>
        <p:spPr/>
        <p:txBody>
          <a:bodyPr/>
          <a:lstStyle/>
          <a:p>
            <a:fld id="{C7C644A8-1AC0-4BF4-92A9-B352F7DBE2AB}" type="datetimeFigureOut">
              <a:rPr lang="en-US" smtClean="0"/>
              <a:t>11/25/2021</a:t>
            </a:fld>
            <a:endParaRPr lang="en-US"/>
          </a:p>
        </p:txBody>
      </p:sp>
      <p:sp>
        <p:nvSpPr>
          <p:cNvPr id="6" name="Footer Placeholder 5">
            <a:extLst>
              <a:ext uri="{FF2B5EF4-FFF2-40B4-BE49-F238E27FC236}">
                <a16:creationId xmlns:a16="http://schemas.microsoft.com/office/drawing/2014/main" id="{A55C352C-F832-4489-B88A-546B2A177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2DB1D-AEC9-4F57-9CCE-41B7FD11F98A}"/>
              </a:ext>
            </a:extLst>
          </p:cNvPr>
          <p:cNvSpPr>
            <a:spLocks noGrp="1"/>
          </p:cNvSpPr>
          <p:nvPr>
            <p:ph type="sldNum" sz="quarter" idx="12"/>
          </p:nvPr>
        </p:nvSpPr>
        <p:spPr/>
        <p:txBody>
          <a:bodyPr/>
          <a:lstStyle/>
          <a:p>
            <a:fld id="{E678BCB5-CBF1-48F7-900D-8B710EFF1D54}"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D6186B18-D701-466C-92E6-80F793522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pic>
        <p:nvPicPr>
          <p:cNvPr id="9" name="Picture 8">
            <a:extLst>
              <a:ext uri="{FF2B5EF4-FFF2-40B4-BE49-F238E27FC236}">
                <a16:creationId xmlns:a16="http://schemas.microsoft.com/office/drawing/2014/main" id="{C8C7B63F-0762-4C6B-AA78-72BD26B969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2758" y="376494"/>
            <a:ext cx="1896084" cy="329667"/>
          </a:xfrm>
          <a:prstGeom prst="rect">
            <a:avLst/>
          </a:prstGeom>
        </p:spPr>
      </p:pic>
      <p:sp>
        <p:nvSpPr>
          <p:cNvPr id="10" name="Rectangle 9">
            <a:extLst>
              <a:ext uri="{FF2B5EF4-FFF2-40B4-BE49-F238E27FC236}">
                <a16:creationId xmlns:a16="http://schemas.microsoft.com/office/drawing/2014/main" id="{F3A0652C-E092-40CE-B2DE-88D66F947DF7}"/>
              </a:ext>
            </a:extLst>
          </p:cNvPr>
          <p:cNvSpPr/>
          <p:nvPr/>
        </p:nvSpPr>
        <p:spPr>
          <a:xfrm flipH="1">
            <a:off x="199243" y="0"/>
            <a:ext cx="45719" cy="771787"/>
          </a:xfrm>
          <a:prstGeom prst="rect">
            <a:avLst/>
          </a:prstGeom>
          <a:gradFill>
            <a:gsLst>
              <a:gs pos="26000">
                <a:srgbClr val="5039FE"/>
              </a:gs>
              <a:gs pos="83000">
                <a:srgbClr val="23DCF3"/>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8676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8BCB5-CBF1-48F7-900D-8B710EFF1D54}" type="slidenum">
              <a:rPr lang="en-US" smtClean="0"/>
              <a:t>‹#›</a:t>
            </a:fld>
            <a:endParaRPr lang="en-US"/>
          </a:p>
        </p:txBody>
      </p:sp>
    </p:spTree>
    <p:extLst>
      <p:ext uri="{BB962C8B-B14F-4D97-AF65-F5344CB8AC3E}">
        <p14:creationId xmlns:p14="http://schemas.microsoft.com/office/powerpoint/2010/main" val="3491083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5F7309-B9F5-4052-BC17-0D58D19766D9}"/>
              </a:ext>
            </a:extLst>
          </p:cNvPr>
          <p:cNvSpPr>
            <a:spLocks noGrp="1"/>
          </p:cNvSpPr>
          <p:nvPr>
            <p:ph type="title"/>
          </p:nvPr>
        </p:nvSpPr>
        <p:spPr>
          <a:xfrm>
            <a:off x="1354666" y="863600"/>
            <a:ext cx="9609667" cy="827088"/>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CCFE3517-55A5-4518-91F7-7D855ADC57AC}"/>
              </a:ext>
            </a:extLst>
          </p:cNvPr>
          <p:cNvSpPr>
            <a:spLocks noGrp="1"/>
          </p:cNvSpPr>
          <p:nvPr>
            <p:ph type="body" idx="1"/>
          </p:nvPr>
        </p:nvSpPr>
        <p:spPr>
          <a:xfrm>
            <a:off x="1354666" y="1825625"/>
            <a:ext cx="9609667"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C72E92-8DC8-4832-B222-8A8C2AFBC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644A8-1AC0-4BF4-92A9-B352F7DBE2AB}" type="datetimeFigureOut">
              <a:rPr lang="en-US" smtClean="0"/>
              <a:t>11/25/2021</a:t>
            </a:fld>
            <a:endParaRPr lang="en-US"/>
          </a:p>
        </p:txBody>
      </p:sp>
      <p:sp>
        <p:nvSpPr>
          <p:cNvPr id="5" name="Footer Placeholder 4">
            <a:extLst>
              <a:ext uri="{FF2B5EF4-FFF2-40B4-BE49-F238E27FC236}">
                <a16:creationId xmlns:a16="http://schemas.microsoft.com/office/drawing/2014/main" id="{96A219AB-9EDE-4C27-9536-B84480495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6CA52-E012-4636-A6C7-B1A7E02C7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8BCB5-CBF1-48F7-900D-8B710EFF1D54}" type="slidenum">
              <a:rPr lang="en-US" smtClean="0"/>
              <a:t>‹#›</a:t>
            </a:fld>
            <a:endParaRPr lang="en-US"/>
          </a:p>
        </p:txBody>
      </p:sp>
    </p:spTree>
    <p:extLst>
      <p:ext uri="{BB962C8B-B14F-4D97-AF65-F5344CB8AC3E}">
        <p14:creationId xmlns:p14="http://schemas.microsoft.com/office/powerpoint/2010/main" val="28882417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descr="A picture containing night sky&#10;&#10;Description automatically generated">
            <a:extLst>
              <a:ext uri="{FF2B5EF4-FFF2-40B4-BE49-F238E27FC236}">
                <a16:creationId xmlns:a16="http://schemas.microsoft.com/office/drawing/2014/main" id="{445A2208-EA2E-4FA8-A69C-FD28D97CD9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35" t="9091" r="8917" b="1"/>
          <a:stretch/>
        </p:blipFill>
        <p:spPr>
          <a:xfrm>
            <a:off x="3523488" y="0"/>
            <a:ext cx="8668512" cy="6857990"/>
          </a:xfrm>
          <a:prstGeom prst="rect">
            <a:avLst/>
          </a:prstGeom>
        </p:spPr>
      </p:pic>
      <p:pic>
        <p:nvPicPr>
          <p:cNvPr id="10" name="Picture 9">
            <a:extLst>
              <a:ext uri="{FF2B5EF4-FFF2-40B4-BE49-F238E27FC236}">
                <a16:creationId xmlns:a16="http://schemas.microsoft.com/office/drawing/2014/main" id="{00D8B8BA-1A4A-4E42-AEB4-5827870E9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39209" y="393964"/>
            <a:ext cx="2147455" cy="587154"/>
          </a:xfrm>
          <a:prstGeom prst="rect">
            <a:avLst/>
          </a:prstGeom>
        </p:spPr>
      </p:pic>
      <p:sp>
        <p:nvSpPr>
          <p:cNvPr id="11" name="TextBox 10">
            <a:extLst>
              <a:ext uri="{FF2B5EF4-FFF2-40B4-BE49-F238E27FC236}">
                <a16:creationId xmlns:a16="http://schemas.microsoft.com/office/drawing/2014/main" id="{0B15BB56-5B11-4123-98C4-E6EA2C95331E}"/>
              </a:ext>
            </a:extLst>
          </p:cNvPr>
          <p:cNvSpPr txBox="1"/>
          <p:nvPr/>
        </p:nvSpPr>
        <p:spPr>
          <a:xfrm>
            <a:off x="391886" y="1270338"/>
            <a:ext cx="67356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dirty="0" smtClean="0">
                <a:solidFill>
                  <a:schemeClr val="bg1"/>
                </a:solidFill>
                <a:ea typeface="Open Sans" panose="020B0606030504020204" pitchFamily="34" charset="0"/>
                <a:cs typeface="Open Sans" panose="020B0606030504020204" pitchFamily="34" charset="0"/>
              </a:rPr>
              <a:t>Tìm hiểu về Keystone và Nova</a:t>
            </a:r>
          </a:p>
        </p:txBody>
      </p:sp>
    </p:spTree>
    <p:extLst>
      <p:ext uri="{BB962C8B-B14F-4D97-AF65-F5344CB8AC3E}">
        <p14:creationId xmlns:p14="http://schemas.microsoft.com/office/powerpoint/2010/main" val="1797509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91" y="2709534"/>
            <a:ext cx="2034309" cy="920790"/>
          </a:xfrm>
        </p:spPr>
        <p:txBody>
          <a:bodyPr>
            <a:normAutofit fontScale="90000"/>
          </a:bodyPr>
          <a:lstStyle/>
          <a:p>
            <a:pPr algn="ctr"/>
            <a:r>
              <a:rPr lang="en-US" dirty="0" smtClean="0"/>
              <a:t>Thu hồi UUID token</a:t>
            </a:r>
            <a:endParaRPr lang="en-US" dirty="0"/>
          </a:p>
        </p:txBody>
      </p:sp>
      <p:pic>
        <p:nvPicPr>
          <p:cNvPr id="4" name="Picture 3"/>
          <p:cNvPicPr>
            <a:picLocks noChangeAspect="1"/>
          </p:cNvPicPr>
          <p:nvPr/>
        </p:nvPicPr>
        <p:blipFill>
          <a:blip r:embed="rId2"/>
          <a:stretch>
            <a:fillRect/>
          </a:stretch>
        </p:blipFill>
        <p:spPr>
          <a:xfrm>
            <a:off x="2632509" y="1309692"/>
            <a:ext cx="9199273" cy="5146527"/>
          </a:xfrm>
          <a:prstGeom prst="rect">
            <a:avLst/>
          </a:prstGeom>
        </p:spPr>
      </p:pic>
    </p:spTree>
    <p:extLst>
      <p:ext uri="{BB962C8B-B14F-4D97-AF65-F5344CB8AC3E}">
        <p14:creationId xmlns:p14="http://schemas.microsoft.com/office/powerpoint/2010/main" val="3275555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90" y="3324206"/>
            <a:ext cx="3918528" cy="920790"/>
          </a:xfrm>
        </p:spPr>
        <p:txBody>
          <a:bodyPr>
            <a:normAutofit fontScale="90000"/>
          </a:bodyPr>
          <a:lstStyle/>
          <a:p>
            <a:pPr algn="ctr"/>
            <a:r>
              <a:rPr lang="en-US" dirty="0" smtClean="0"/>
              <a:t>Mô hình hoạt động của UUID token</a:t>
            </a:r>
            <a:endParaRPr lang="en-US" dirty="0"/>
          </a:p>
        </p:txBody>
      </p:sp>
      <p:pic>
        <p:nvPicPr>
          <p:cNvPr id="4" name="Picture 3"/>
          <p:cNvPicPr>
            <a:picLocks noChangeAspect="1"/>
          </p:cNvPicPr>
          <p:nvPr/>
        </p:nvPicPr>
        <p:blipFill>
          <a:blip r:embed="rId2"/>
          <a:stretch>
            <a:fillRect/>
          </a:stretch>
        </p:blipFill>
        <p:spPr>
          <a:xfrm>
            <a:off x="4583490" y="785092"/>
            <a:ext cx="6715180" cy="5999018"/>
          </a:xfrm>
          <a:prstGeom prst="rect">
            <a:avLst/>
          </a:prstGeom>
        </p:spPr>
      </p:pic>
    </p:spTree>
    <p:extLst>
      <p:ext uri="{BB962C8B-B14F-4D97-AF65-F5344CB8AC3E}">
        <p14:creationId xmlns:p14="http://schemas.microsoft.com/office/powerpoint/2010/main" val="1499728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3" y="3328372"/>
            <a:ext cx="2486891" cy="920790"/>
          </a:xfrm>
        </p:spPr>
        <p:txBody>
          <a:bodyPr/>
          <a:lstStyle/>
          <a:p>
            <a:r>
              <a:rPr lang="en-US" dirty="0" smtClean="0"/>
              <a:t>Tạo PKI token</a:t>
            </a:r>
            <a:endParaRPr lang="en-US" dirty="0"/>
          </a:p>
        </p:txBody>
      </p:sp>
      <p:pic>
        <p:nvPicPr>
          <p:cNvPr id="4" name="Picture 3"/>
          <p:cNvPicPr>
            <a:picLocks noChangeAspect="1"/>
          </p:cNvPicPr>
          <p:nvPr/>
        </p:nvPicPr>
        <p:blipFill>
          <a:blip r:embed="rId2"/>
          <a:stretch>
            <a:fillRect/>
          </a:stretch>
        </p:blipFill>
        <p:spPr>
          <a:xfrm>
            <a:off x="2501354" y="1248353"/>
            <a:ext cx="9544740" cy="5374120"/>
          </a:xfrm>
          <a:prstGeom prst="rect">
            <a:avLst/>
          </a:prstGeom>
        </p:spPr>
      </p:pic>
    </p:spTree>
    <p:extLst>
      <p:ext uri="{BB962C8B-B14F-4D97-AF65-F5344CB8AC3E}">
        <p14:creationId xmlns:p14="http://schemas.microsoft.com/office/powerpoint/2010/main" val="1038948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2783425"/>
            <a:ext cx="2025073" cy="920790"/>
          </a:xfrm>
        </p:spPr>
        <p:txBody>
          <a:bodyPr>
            <a:normAutofit fontScale="90000"/>
          </a:bodyPr>
          <a:lstStyle/>
          <a:p>
            <a:pPr algn="ctr"/>
            <a:r>
              <a:rPr lang="en-US" dirty="0" smtClean="0"/>
              <a:t>Xác thực PKI token</a:t>
            </a:r>
            <a:endParaRPr lang="en-US" dirty="0"/>
          </a:p>
        </p:txBody>
      </p:sp>
      <p:pic>
        <p:nvPicPr>
          <p:cNvPr id="4" name="Picture 3"/>
          <p:cNvPicPr>
            <a:picLocks noChangeAspect="1"/>
          </p:cNvPicPr>
          <p:nvPr/>
        </p:nvPicPr>
        <p:blipFill>
          <a:blip r:embed="rId2"/>
          <a:stretch>
            <a:fillRect/>
          </a:stretch>
        </p:blipFill>
        <p:spPr>
          <a:xfrm>
            <a:off x="2332037" y="1087868"/>
            <a:ext cx="9731315" cy="5488421"/>
          </a:xfrm>
          <a:prstGeom prst="rect">
            <a:avLst/>
          </a:prstGeom>
        </p:spPr>
      </p:pic>
    </p:spTree>
    <p:extLst>
      <p:ext uri="{BB962C8B-B14F-4D97-AF65-F5344CB8AC3E}">
        <p14:creationId xmlns:p14="http://schemas.microsoft.com/office/powerpoint/2010/main" val="284227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91" y="3199062"/>
            <a:ext cx="3835400" cy="920790"/>
          </a:xfrm>
        </p:spPr>
        <p:txBody>
          <a:bodyPr>
            <a:normAutofit fontScale="90000"/>
          </a:bodyPr>
          <a:lstStyle/>
          <a:p>
            <a:pPr algn="ctr"/>
            <a:r>
              <a:rPr lang="en-US" dirty="0" smtClean="0"/>
              <a:t>Mô hình hoạt động của PKI token</a:t>
            </a:r>
            <a:endParaRPr lang="en-US" dirty="0"/>
          </a:p>
        </p:txBody>
      </p:sp>
      <p:pic>
        <p:nvPicPr>
          <p:cNvPr id="4" name="Picture 3"/>
          <p:cNvPicPr>
            <a:picLocks noChangeAspect="1"/>
          </p:cNvPicPr>
          <p:nvPr/>
        </p:nvPicPr>
        <p:blipFill>
          <a:blip r:embed="rId2"/>
          <a:stretch>
            <a:fillRect/>
          </a:stretch>
        </p:blipFill>
        <p:spPr>
          <a:xfrm>
            <a:off x="4128654" y="868889"/>
            <a:ext cx="6652491" cy="5989111"/>
          </a:xfrm>
          <a:prstGeom prst="rect">
            <a:avLst/>
          </a:prstGeom>
        </p:spPr>
      </p:pic>
    </p:spTree>
    <p:extLst>
      <p:ext uri="{BB962C8B-B14F-4D97-AF65-F5344CB8AC3E}">
        <p14:creationId xmlns:p14="http://schemas.microsoft.com/office/powerpoint/2010/main" val="3514915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5862"/>
            <a:ext cx="2246745" cy="920790"/>
          </a:xfrm>
        </p:spPr>
        <p:txBody>
          <a:bodyPr>
            <a:normAutofit fontScale="90000"/>
          </a:bodyPr>
          <a:lstStyle/>
          <a:p>
            <a:pPr algn="ctr"/>
            <a:r>
              <a:rPr lang="en-US" dirty="0"/>
              <a:t>Fernet Key rotation</a:t>
            </a:r>
          </a:p>
        </p:txBody>
      </p:sp>
      <p:pic>
        <p:nvPicPr>
          <p:cNvPr id="4" name="Picture 3"/>
          <p:cNvPicPr>
            <a:picLocks noChangeAspect="1"/>
          </p:cNvPicPr>
          <p:nvPr/>
        </p:nvPicPr>
        <p:blipFill>
          <a:blip r:embed="rId2"/>
          <a:stretch>
            <a:fillRect/>
          </a:stretch>
        </p:blipFill>
        <p:spPr>
          <a:xfrm>
            <a:off x="2444028" y="1033461"/>
            <a:ext cx="9616804" cy="5441229"/>
          </a:xfrm>
          <a:prstGeom prst="rect">
            <a:avLst/>
          </a:prstGeom>
        </p:spPr>
      </p:pic>
    </p:spTree>
    <p:extLst>
      <p:ext uri="{BB962C8B-B14F-4D97-AF65-F5344CB8AC3E}">
        <p14:creationId xmlns:p14="http://schemas.microsoft.com/office/powerpoint/2010/main" val="2332476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49185"/>
            <a:ext cx="2835564" cy="920790"/>
          </a:xfrm>
        </p:spPr>
        <p:txBody>
          <a:bodyPr>
            <a:normAutofit fontScale="90000"/>
          </a:bodyPr>
          <a:lstStyle/>
          <a:p>
            <a:r>
              <a:rPr lang="en-US" dirty="0" smtClean="0"/>
              <a:t>Tạo Fernet </a:t>
            </a:r>
            <a:r>
              <a:rPr lang="en-US" dirty="0"/>
              <a:t>Token</a:t>
            </a:r>
          </a:p>
        </p:txBody>
      </p:sp>
      <p:pic>
        <p:nvPicPr>
          <p:cNvPr id="5" name="Picture 4"/>
          <p:cNvPicPr>
            <a:picLocks noChangeAspect="1"/>
          </p:cNvPicPr>
          <p:nvPr/>
        </p:nvPicPr>
        <p:blipFill>
          <a:blip r:embed="rId2"/>
          <a:stretch>
            <a:fillRect/>
          </a:stretch>
        </p:blipFill>
        <p:spPr>
          <a:xfrm>
            <a:off x="2667640" y="1208805"/>
            <a:ext cx="9439076" cy="5275122"/>
          </a:xfrm>
          <a:prstGeom prst="rect">
            <a:avLst/>
          </a:prstGeom>
        </p:spPr>
      </p:pic>
    </p:spTree>
    <p:extLst>
      <p:ext uri="{BB962C8B-B14F-4D97-AF65-F5344CB8AC3E}">
        <p14:creationId xmlns:p14="http://schemas.microsoft.com/office/powerpoint/2010/main" val="3982306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88225"/>
            <a:ext cx="2477655" cy="920790"/>
          </a:xfrm>
        </p:spPr>
        <p:txBody>
          <a:bodyPr>
            <a:normAutofit fontScale="90000"/>
          </a:bodyPr>
          <a:lstStyle/>
          <a:p>
            <a:pPr algn="ctr"/>
            <a:r>
              <a:rPr lang="en-US" dirty="0" smtClean="0"/>
              <a:t>Xác thực fernet token</a:t>
            </a:r>
            <a:endParaRPr lang="en-US" dirty="0"/>
          </a:p>
        </p:txBody>
      </p:sp>
      <p:pic>
        <p:nvPicPr>
          <p:cNvPr id="4" name="Picture 3"/>
          <p:cNvPicPr>
            <a:picLocks noChangeAspect="1"/>
          </p:cNvPicPr>
          <p:nvPr/>
        </p:nvPicPr>
        <p:blipFill>
          <a:blip r:embed="rId2"/>
          <a:stretch>
            <a:fillRect/>
          </a:stretch>
        </p:blipFill>
        <p:spPr>
          <a:xfrm>
            <a:off x="2643910" y="1230036"/>
            <a:ext cx="9481917" cy="5337018"/>
          </a:xfrm>
          <a:prstGeom prst="rect">
            <a:avLst/>
          </a:prstGeom>
        </p:spPr>
      </p:pic>
    </p:spTree>
    <p:extLst>
      <p:ext uri="{BB962C8B-B14F-4D97-AF65-F5344CB8AC3E}">
        <p14:creationId xmlns:p14="http://schemas.microsoft.com/office/powerpoint/2010/main" val="1312194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2" y="3078828"/>
            <a:ext cx="1780903" cy="920790"/>
          </a:xfrm>
        </p:spPr>
        <p:txBody>
          <a:bodyPr>
            <a:normAutofit fontScale="90000"/>
          </a:bodyPr>
          <a:lstStyle/>
          <a:p>
            <a:r>
              <a:rPr lang="en-US" dirty="0" smtClean="0"/>
              <a:t>Keystone workflow</a:t>
            </a:r>
            <a:endParaRPr lang="en-US" dirty="0"/>
          </a:p>
        </p:txBody>
      </p:sp>
      <p:pic>
        <p:nvPicPr>
          <p:cNvPr id="4" name="Picture 3"/>
          <p:cNvPicPr>
            <a:picLocks noChangeAspect="1"/>
          </p:cNvPicPr>
          <p:nvPr/>
        </p:nvPicPr>
        <p:blipFill>
          <a:blip r:embed="rId2"/>
          <a:stretch>
            <a:fillRect/>
          </a:stretch>
        </p:blipFill>
        <p:spPr>
          <a:xfrm>
            <a:off x="1950721" y="1003870"/>
            <a:ext cx="10154194" cy="5712449"/>
          </a:xfrm>
          <a:prstGeom prst="rect">
            <a:avLst/>
          </a:prstGeom>
        </p:spPr>
      </p:pic>
    </p:spTree>
    <p:extLst>
      <p:ext uri="{BB962C8B-B14F-4D97-AF65-F5344CB8AC3E}">
        <p14:creationId xmlns:p14="http://schemas.microsoft.com/office/powerpoint/2010/main" val="2109899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Nova là gì?</a:t>
            </a:r>
            <a:endParaRPr lang="en-US" dirty="0"/>
          </a:p>
        </p:txBody>
      </p:sp>
      <p:sp>
        <p:nvSpPr>
          <p:cNvPr id="3" name="Content Placeholder 2"/>
          <p:cNvSpPr>
            <a:spLocks noGrp="1"/>
          </p:cNvSpPr>
          <p:nvPr>
            <p:ph idx="1"/>
          </p:nvPr>
        </p:nvSpPr>
        <p:spPr>
          <a:xfrm>
            <a:off x="1354666" y="1825625"/>
            <a:ext cx="9609667" cy="2093232"/>
          </a:xfrm>
        </p:spPr>
        <p:txBody>
          <a:bodyPr/>
          <a:lstStyle/>
          <a:p>
            <a:pPr marL="0" indent="0">
              <a:buNone/>
            </a:pPr>
            <a:r>
              <a:rPr lang="en-US" b="0" dirty="0"/>
              <a:t>Nova is the OpenStack project that provides a way to provision compute instances (aka virtual servers). Nova supports creating virtual machines, baremetal servers (through the use of ironic), and has limited support for system containers. Nova runs as a set of daemons on top of existing Linux servers to provide that service.</a:t>
            </a:r>
          </a:p>
        </p:txBody>
      </p:sp>
      <p:sp>
        <p:nvSpPr>
          <p:cNvPr id="5" name="TextBox 4"/>
          <p:cNvSpPr txBox="1"/>
          <p:nvPr/>
        </p:nvSpPr>
        <p:spPr>
          <a:xfrm>
            <a:off x="957943" y="3918857"/>
            <a:ext cx="9501052" cy="1477328"/>
          </a:xfrm>
          <a:prstGeom prst="rect">
            <a:avLst/>
          </a:prstGeom>
          <a:noFill/>
        </p:spPr>
        <p:txBody>
          <a:bodyPr wrap="square" rtlCol="0">
            <a:spAutoFit/>
          </a:bodyPr>
          <a:lstStyle/>
          <a:p>
            <a:r>
              <a:rPr lang="en-US" dirty="0" smtClean="0"/>
              <a:t>Nova yêu cầu bổ sung các chức năng cơ bản:</a:t>
            </a:r>
          </a:p>
          <a:p>
            <a:pPr marL="285750" indent="-285750">
              <a:buFont typeface="Wingdings" panose="05000000000000000000" pitchFamily="2" charset="2"/>
              <a:buChar char="ü"/>
            </a:pPr>
            <a:r>
              <a:rPr lang="en-US" dirty="0" smtClean="0"/>
              <a:t>Keystone</a:t>
            </a:r>
          </a:p>
          <a:p>
            <a:pPr marL="285750" indent="-285750">
              <a:buFont typeface="Wingdings" panose="05000000000000000000" pitchFamily="2" charset="2"/>
              <a:buChar char="ü"/>
            </a:pPr>
            <a:r>
              <a:rPr lang="en-US" dirty="0" smtClean="0"/>
              <a:t>Glance</a:t>
            </a:r>
          </a:p>
          <a:p>
            <a:pPr marL="285750" indent="-285750">
              <a:buFont typeface="Wingdings" panose="05000000000000000000" pitchFamily="2" charset="2"/>
              <a:buChar char="ü"/>
            </a:pPr>
            <a:r>
              <a:rPr lang="en-US" dirty="0" smtClean="0"/>
              <a:t>Neutron</a:t>
            </a:r>
          </a:p>
          <a:p>
            <a:pPr marL="285750" indent="-285750">
              <a:buFont typeface="Wingdings" panose="05000000000000000000" pitchFamily="2" charset="2"/>
              <a:buChar char="ü"/>
            </a:pPr>
            <a:r>
              <a:rPr lang="en-US" dirty="0"/>
              <a:t>P</a:t>
            </a:r>
            <a:r>
              <a:rPr lang="en-US" dirty="0" smtClean="0"/>
              <a:t>lacement</a:t>
            </a:r>
            <a:endParaRPr lang="en-US" dirty="0"/>
          </a:p>
        </p:txBody>
      </p:sp>
    </p:spTree>
    <p:extLst>
      <p:ext uri="{BB962C8B-B14F-4D97-AF65-F5344CB8AC3E}">
        <p14:creationId xmlns:p14="http://schemas.microsoft.com/office/powerpoint/2010/main" val="193270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glass building under clear blue sky">
            <a:extLst>
              <a:ext uri="{FF2B5EF4-FFF2-40B4-BE49-F238E27FC236}">
                <a16:creationId xmlns:a16="http://schemas.microsoft.com/office/drawing/2014/main" id="{F7A1F0CE-E5A4-4485-A10C-33EB1C5F0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17" r="2217"/>
          <a:stretch>
            <a:fillRect/>
          </a:stretch>
        </p:blipFill>
        <p:spPr bwMode="auto">
          <a:xfrm>
            <a:off x="6200503" y="870660"/>
            <a:ext cx="5991496" cy="5987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159140-9A47-AA48-B8B0-6B400CF44276}"/>
              </a:ext>
            </a:extLst>
          </p:cNvPr>
          <p:cNvSpPr txBox="1"/>
          <p:nvPr/>
        </p:nvSpPr>
        <p:spPr>
          <a:xfrm>
            <a:off x="1338943" y="1219946"/>
            <a:ext cx="6043748" cy="1107996"/>
          </a:xfrm>
          <a:prstGeom prst="rect">
            <a:avLst/>
          </a:prstGeom>
          <a:noFill/>
        </p:spPr>
        <p:txBody>
          <a:bodyPr wrap="square">
            <a:spAutoFit/>
          </a:bodyPr>
          <a:lstStyle/>
          <a:p>
            <a:r>
              <a:rPr lang="en-US" sz="6600" b="1" dirty="0" smtClean="0">
                <a:solidFill>
                  <a:srgbClr val="1862D0"/>
                </a:solidFill>
                <a:ea typeface="Roboto" panose="02000000000000000000" pitchFamily="2" charset="0"/>
                <a:cs typeface="Arial" panose="020B0604020202020204" pitchFamily="34" charset="0"/>
              </a:rPr>
              <a:t>Mục lục</a:t>
            </a:r>
            <a:endParaRPr lang="en-US" sz="6600" b="1" dirty="0">
              <a:solidFill>
                <a:srgbClr val="1862D0"/>
              </a:solidFill>
              <a:ea typeface="Roboto" panose="02000000000000000000" pitchFamily="2" charset="0"/>
              <a:cs typeface="Arial" panose="020B0604020202020204" pitchFamily="34" charset="0"/>
            </a:endParaRPr>
          </a:p>
        </p:txBody>
      </p:sp>
      <p:sp>
        <p:nvSpPr>
          <p:cNvPr id="6" name="TextBox 5"/>
          <p:cNvSpPr txBox="1"/>
          <p:nvPr/>
        </p:nvSpPr>
        <p:spPr>
          <a:xfrm>
            <a:off x="1338943" y="2572727"/>
            <a:ext cx="4060371"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Keystone là gì?</a:t>
            </a:r>
          </a:p>
          <a:p>
            <a:pPr marL="285750" indent="-285750">
              <a:buFont typeface="Arial" panose="020B0604020202020204" pitchFamily="34" charset="0"/>
              <a:buChar char="•"/>
            </a:pPr>
            <a:r>
              <a:rPr lang="en-US" dirty="0" smtClean="0"/>
              <a:t>Các khái niệm liên quan</a:t>
            </a:r>
          </a:p>
          <a:p>
            <a:pPr marL="285750" indent="-285750">
              <a:buFont typeface="Arial" panose="020B0604020202020204" pitchFamily="34" charset="0"/>
              <a:buChar char="•"/>
            </a:pPr>
            <a:r>
              <a:rPr lang="en-US" dirty="0" smtClean="0"/>
              <a:t>Identify service</a:t>
            </a:r>
          </a:p>
          <a:p>
            <a:pPr marL="285750" indent="-285750">
              <a:buFont typeface="Arial" panose="020B0604020202020204" pitchFamily="34" charset="0"/>
              <a:buChar char="•"/>
            </a:pPr>
            <a:r>
              <a:rPr lang="en-US" dirty="0" smtClean="0"/>
              <a:t>User management</a:t>
            </a:r>
          </a:p>
          <a:p>
            <a:pPr marL="285750" indent="-285750">
              <a:buFont typeface="Arial" panose="020B0604020202020204" pitchFamily="34" charset="0"/>
              <a:buChar char="•"/>
            </a:pPr>
            <a:r>
              <a:rPr lang="en-US" dirty="0" smtClean="0"/>
              <a:t>Token là gì?</a:t>
            </a:r>
          </a:p>
          <a:p>
            <a:pPr marL="285750" indent="-285750">
              <a:buFont typeface="Arial" panose="020B0604020202020204" pitchFamily="34" charset="0"/>
              <a:buChar char="•"/>
            </a:pPr>
            <a:r>
              <a:rPr lang="en-US" dirty="0" smtClean="0"/>
              <a:t>Keystone workflow</a:t>
            </a:r>
          </a:p>
          <a:p>
            <a:pPr marL="285750" indent="-285750">
              <a:buFont typeface="Arial" panose="020B0604020202020204" pitchFamily="34" charset="0"/>
              <a:buChar char="•"/>
            </a:pPr>
            <a:r>
              <a:rPr lang="en-US" dirty="0" smtClean="0"/>
              <a:t>Nova là gì?</a:t>
            </a:r>
          </a:p>
          <a:p>
            <a:pPr marL="285750" indent="-285750">
              <a:buFont typeface="Arial" panose="020B0604020202020204" pitchFamily="34" charset="0"/>
              <a:buChar char="•"/>
            </a:pPr>
            <a:r>
              <a:rPr lang="en-US" dirty="0" smtClean="0"/>
              <a:t>Kiến trúc của Nova</a:t>
            </a:r>
          </a:p>
          <a:p>
            <a:pPr marL="285750" indent="-285750">
              <a:buFont typeface="Arial" panose="020B0604020202020204" pitchFamily="34" charset="0"/>
              <a:buChar char="•"/>
            </a:pPr>
            <a:r>
              <a:rPr lang="en-US" dirty="0" smtClean="0"/>
              <a:t>Quá trình tạo instane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9181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12148"/>
            <a:ext cx="2636520" cy="920790"/>
          </a:xfrm>
        </p:spPr>
        <p:txBody>
          <a:bodyPr>
            <a:normAutofit fontScale="90000"/>
          </a:bodyPr>
          <a:lstStyle/>
          <a:p>
            <a:pPr algn="ctr"/>
            <a:r>
              <a:rPr lang="en-US" dirty="0" smtClean="0"/>
              <a:t>Kiến trúc của nova</a:t>
            </a:r>
            <a:endParaRPr lang="en-US" dirty="0"/>
          </a:p>
        </p:txBody>
      </p:sp>
      <p:pic>
        <p:nvPicPr>
          <p:cNvPr id="6" name="Picture 5"/>
          <p:cNvPicPr>
            <a:picLocks noChangeAspect="1"/>
          </p:cNvPicPr>
          <p:nvPr/>
        </p:nvPicPr>
        <p:blipFill>
          <a:blip r:embed="rId2"/>
          <a:stretch>
            <a:fillRect/>
          </a:stretch>
        </p:blipFill>
        <p:spPr>
          <a:xfrm>
            <a:off x="3048000" y="906917"/>
            <a:ext cx="8961120" cy="5797680"/>
          </a:xfrm>
          <a:prstGeom prst="rect">
            <a:avLst/>
          </a:prstGeom>
        </p:spPr>
      </p:pic>
    </p:spTree>
    <p:extLst>
      <p:ext uri="{BB962C8B-B14F-4D97-AF65-F5344CB8AC3E}">
        <p14:creationId xmlns:p14="http://schemas.microsoft.com/office/powerpoint/2010/main" val="2964251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688239"/>
            <a:ext cx="2122714" cy="920790"/>
          </a:xfrm>
        </p:spPr>
        <p:txBody>
          <a:bodyPr>
            <a:normAutofit fontScale="90000"/>
          </a:bodyPr>
          <a:lstStyle/>
          <a:p>
            <a:r>
              <a:rPr lang="en-US" dirty="0" smtClean="0"/>
              <a:t>Quá trình tạo instance</a:t>
            </a:r>
            <a:endParaRPr lang="en-US" dirty="0"/>
          </a:p>
        </p:txBody>
      </p:sp>
      <p:pic>
        <p:nvPicPr>
          <p:cNvPr id="4" name="Picture 3"/>
          <p:cNvPicPr>
            <a:picLocks noChangeAspect="1"/>
          </p:cNvPicPr>
          <p:nvPr/>
        </p:nvPicPr>
        <p:blipFill>
          <a:blip r:embed="rId2"/>
          <a:stretch>
            <a:fillRect/>
          </a:stretch>
        </p:blipFill>
        <p:spPr>
          <a:xfrm>
            <a:off x="3352800" y="769898"/>
            <a:ext cx="8739322" cy="5678263"/>
          </a:xfrm>
          <a:prstGeom prst="rect">
            <a:avLst/>
          </a:prstGeom>
        </p:spPr>
      </p:pic>
    </p:spTree>
    <p:extLst>
      <p:ext uri="{BB962C8B-B14F-4D97-AF65-F5344CB8AC3E}">
        <p14:creationId xmlns:p14="http://schemas.microsoft.com/office/powerpoint/2010/main" val="2843705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324350" y="0"/>
            <a:ext cx="17716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3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F0F0"/>
              </a:solidFill>
              <a:effectLst/>
              <a:uLnTx/>
              <a:uFillTx/>
              <a:latin typeface="Arial"/>
              <a:ea typeface="+mn-ea"/>
              <a:cs typeface="+mn-cs"/>
            </a:endParaRPr>
          </a:p>
        </p:txBody>
      </p:sp>
      <p:pic>
        <p:nvPicPr>
          <p:cNvPr id="4" name="Picture Placeholder 3" descr="A large body of water with a city in the background&#10;&#10;Description automatically generated">
            <a:extLst>
              <a:ext uri="{FF2B5EF4-FFF2-40B4-BE49-F238E27FC236}">
                <a16:creationId xmlns:a16="http://schemas.microsoft.com/office/drawing/2014/main" id="{D747DF91-5545-480E-B9A5-2C4A45199348}"/>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6096000" y="0"/>
            <a:ext cx="6096000" cy="6858000"/>
          </a:xfrm>
        </p:spPr>
      </p:pic>
      <p:sp>
        <p:nvSpPr>
          <p:cNvPr id="8" name="Title 7"/>
          <p:cNvSpPr>
            <a:spLocks noGrp="1"/>
          </p:cNvSpPr>
          <p:nvPr>
            <p:ph type="title"/>
          </p:nvPr>
        </p:nvSpPr>
        <p:spPr>
          <a:xfrm>
            <a:off x="0" y="2605294"/>
            <a:ext cx="10146612" cy="1647411"/>
          </a:xfrm>
        </p:spPr>
        <p:txBody>
          <a:bodyPr/>
          <a:lstStyle/>
          <a:p>
            <a:r>
              <a:rPr lang="en-US" dirty="0"/>
              <a:t>Thank </a:t>
            </a:r>
            <a:r>
              <a:rPr lang="en-US" dirty="0">
                <a:solidFill>
                  <a:srgbClr val="FFFFFF"/>
                </a:solidFill>
              </a:rPr>
              <a:t>you</a:t>
            </a:r>
          </a:p>
        </p:txBody>
      </p:sp>
      <p:pic>
        <p:nvPicPr>
          <p:cNvPr id="12" name="Picture 11" descr="A picture containing drawing&#10;&#10;Description automatically generated">
            <a:extLst>
              <a:ext uri="{FF2B5EF4-FFF2-40B4-BE49-F238E27FC236}">
                <a16:creationId xmlns:a16="http://schemas.microsoft.com/office/drawing/2014/main" id="{680D46B4-7FBF-4505-A442-B570EBAD7E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032" y="276358"/>
            <a:ext cx="1805646" cy="493540"/>
          </a:xfrm>
          <a:prstGeom prst="rect">
            <a:avLst/>
          </a:prstGeom>
        </p:spPr>
      </p:pic>
    </p:spTree>
    <p:extLst>
      <p:ext uri="{BB962C8B-B14F-4D97-AF65-F5344CB8AC3E}">
        <p14:creationId xmlns:p14="http://schemas.microsoft.com/office/powerpoint/2010/main" val="1470787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Keystone là gì?</a:t>
            </a:r>
            <a:endParaRPr lang="en-US" dirty="0"/>
          </a:p>
        </p:txBody>
      </p:sp>
      <p:sp>
        <p:nvSpPr>
          <p:cNvPr id="3" name="Content Placeholder 2"/>
          <p:cNvSpPr>
            <a:spLocks noGrp="1"/>
          </p:cNvSpPr>
          <p:nvPr>
            <p:ph idx="1"/>
          </p:nvPr>
        </p:nvSpPr>
        <p:spPr>
          <a:xfrm>
            <a:off x="1354666" y="1825625"/>
            <a:ext cx="9609667" cy="1283335"/>
          </a:xfrm>
        </p:spPr>
        <p:txBody>
          <a:bodyPr/>
          <a:lstStyle/>
          <a:p>
            <a:pPr marL="0" indent="0">
              <a:buNone/>
            </a:pPr>
            <a:r>
              <a:rPr lang="en-US" b="0" dirty="0"/>
              <a:t>Keystone is an OpenStack service that provides API client authentication, service discovery, and distributed multi-tenant authorization by implementing OpenStack’s Identity API.</a:t>
            </a:r>
          </a:p>
        </p:txBody>
      </p:sp>
      <p:sp>
        <p:nvSpPr>
          <p:cNvPr id="4" name="Title 1"/>
          <p:cNvSpPr txBox="1">
            <a:spLocks/>
          </p:cNvSpPr>
          <p:nvPr/>
        </p:nvSpPr>
        <p:spPr>
          <a:xfrm>
            <a:off x="838200" y="3243897"/>
            <a:ext cx="10515600" cy="920790"/>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rgbClr val="0052CC"/>
                </a:solidFill>
                <a:latin typeface="+mn-lt"/>
                <a:ea typeface="+mj-ea"/>
                <a:cs typeface="+mj-cs"/>
              </a:defRPr>
            </a:lvl1pPr>
          </a:lstStyle>
          <a:p>
            <a:r>
              <a:rPr lang="en-US" dirty="0" smtClean="0"/>
              <a:t>Các phiên bản của keystone</a:t>
            </a:r>
            <a:endParaRPr lang="en-US" dirty="0"/>
          </a:p>
        </p:txBody>
      </p:sp>
      <p:sp>
        <p:nvSpPr>
          <p:cNvPr id="5" name="Content Placeholder 2"/>
          <p:cNvSpPr txBox="1">
            <a:spLocks/>
          </p:cNvSpPr>
          <p:nvPr/>
        </p:nvSpPr>
        <p:spPr>
          <a:xfrm>
            <a:off x="1354666" y="4164687"/>
            <a:ext cx="9609667" cy="1283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1" kern="1200">
                <a:solidFill>
                  <a:srgbClr val="0052C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6" name="Rectangle 5"/>
          <p:cNvSpPr/>
          <p:nvPr/>
        </p:nvSpPr>
        <p:spPr>
          <a:xfrm>
            <a:off x="1354665" y="4162147"/>
            <a:ext cx="9609668" cy="1200329"/>
          </a:xfrm>
          <a:prstGeom prst="rect">
            <a:avLst/>
          </a:prstGeom>
        </p:spPr>
        <p:txBody>
          <a:bodyPr wrap="square">
            <a:spAutoFit/>
          </a:bodyPr>
          <a:lstStyle/>
          <a:p>
            <a:r>
              <a:rPr lang="en-US" sz="2400" dirty="0" smtClean="0"/>
              <a:t>v2: sử dụng UUID</a:t>
            </a:r>
          </a:p>
          <a:p>
            <a:r>
              <a:rPr lang="en-US" sz="2400" dirty="0" smtClean="0"/>
              <a:t>v3: sử dụng PKI, sử dụng một cặp key mở và đóng để xác minh chéo và xác thực. </a:t>
            </a:r>
            <a:endParaRPr lang="en-US" sz="2400" dirty="0"/>
          </a:p>
        </p:txBody>
      </p:sp>
    </p:spTree>
    <p:extLst>
      <p:ext uri="{BB962C8B-B14F-4D97-AF65-F5344CB8AC3E}">
        <p14:creationId xmlns:p14="http://schemas.microsoft.com/office/powerpoint/2010/main" val="516561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2-Point Star 3"/>
          <p:cNvSpPr/>
          <p:nvPr/>
        </p:nvSpPr>
        <p:spPr>
          <a:xfrm>
            <a:off x="4630779" y="2320833"/>
            <a:ext cx="2647406" cy="210747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Các khái niệm liên quan tới keystone</a:t>
            </a:r>
            <a:endParaRPr lang="en-US" dirty="0"/>
          </a:p>
        </p:txBody>
      </p:sp>
      <p:sp>
        <p:nvSpPr>
          <p:cNvPr id="6" name="Rectangle 5"/>
          <p:cNvSpPr/>
          <p:nvPr/>
        </p:nvSpPr>
        <p:spPr>
          <a:xfrm>
            <a:off x="1706880" y="1846217"/>
            <a:ext cx="1045029"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Project</a:t>
            </a:r>
            <a:endParaRPr lang="en-US" b="1" dirty="0"/>
          </a:p>
        </p:txBody>
      </p:sp>
      <p:sp>
        <p:nvSpPr>
          <p:cNvPr id="7" name="Rectangle 6"/>
          <p:cNvSpPr/>
          <p:nvPr/>
        </p:nvSpPr>
        <p:spPr>
          <a:xfrm>
            <a:off x="1706879" y="3178627"/>
            <a:ext cx="1045029"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Domain</a:t>
            </a:r>
            <a:endParaRPr lang="en-US" b="1" dirty="0"/>
          </a:p>
        </p:txBody>
      </p:sp>
      <p:sp>
        <p:nvSpPr>
          <p:cNvPr id="8" name="Rectangle 7"/>
          <p:cNvSpPr/>
          <p:nvPr/>
        </p:nvSpPr>
        <p:spPr>
          <a:xfrm>
            <a:off x="1706878" y="4367347"/>
            <a:ext cx="1045029"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Actor</a:t>
            </a:r>
            <a:endParaRPr lang="en-US" b="1" dirty="0"/>
          </a:p>
        </p:txBody>
      </p:sp>
      <p:sp>
        <p:nvSpPr>
          <p:cNvPr id="9" name="Rectangle 8"/>
          <p:cNvSpPr/>
          <p:nvPr/>
        </p:nvSpPr>
        <p:spPr>
          <a:xfrm>
            <a:off x="3448193" y="1227907"/>
            <a:ext cx="1045029"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Role</a:t>
            </a:r>
            <a:endParaRPr lang="en-US" b="1" dirty="0"/>
          </a:p>
        </p:txBody>
      </p:sp>
      <p:sp>
        <p:nvSpPr>
          <p:cNvPr id="10" name="Rectangle 9"/>
          <p:cNvSpPr/>
          <p:nvPr/>
        </p:nvSpPr>
        <p:spPr>
          <a:xfrm>
            <a:off x="5431967" y="1227907"/>
            <a:ext cx="1045029"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Endpoint</a:t>
            </a:r>
          </a:p>
        </p:txBody>
      </p:sp>
      <p:sp>
        <p:nvSpPr>
          <p:cNvPr id="12" name="Rectangle 11"/>
          <p:cNvSpPr/>
          <p:nvPr/>
        </p:nvSpPr>
        <p:spPr>
          <a:xfrm>
            <a:off x="8941527" y="2155371"/>
            <a:ext cx="1301934"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Credentials</a:t>
            </a:r>
          </a:p>
        </p:txBody>
      </p:sp>
      <p:sp>
        <p:nvSpPr>
          <p:cNvPr id="13" name="Rectangle 12"/>
          <p:cNvSpPr/>
          <p:nvPr/>
        </p:nvSpPr>
        <p:spPr>
          <a:xfrm>
            <a:off x="4957905" y="5434146"/>
            <a:ext cx="1711236"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Openstackclient</a:t>
            </a:r>
          </a:p>
        </p:txBody>
      </p:sp>
      <p:sp>
        <p:nvSpPr>
          <p:cNvPr id="15" name="Rectangle 14"/>
          <p:cNvSpPr/>
          <p:nvPr/>
        </p:nvSpPr>
        <p:spPr>
          <a:xfrm>
            <a:off x="8752115" y="4815838"/>
            <a:ext cx="840379"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Token</a:t>
            </a:r>
          </a:p>
        </p:txBody>
      </p:sp>
      <p:sp>
        <p:nvSpPr>
          <p:cNvPr id="16" name="Rectangle 15"/>
          <p:cNvSpPr/>
          <p:nvPr/>
        </p:nvSpPr>
        <p:spPr>
          <a:xfrm>
            <a:off x="3141616" y="5434146"/>
            <a:ext cx="1030892"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Service</a:t>
            </a:r>
          </a:p>
        </p:txBody>
      </p:sp>
      <p:sp>
        <p:nvSpPr>
          <p:cNvPr id="17" name="Rectangle 16"/>
          <p:cNvSpPr/>
          <p:nvPr/>
        </p:nvSpPr>
        <p:spPr>
          <a:xfrm>
            <a:off x="9172304" y="3631469"/>
            <a:ext cx="973188"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p>
          <a:p>
            <a:pPr algn="ctr"/>
            <a:r>
              <a:rPr lang="en-US" b="1" dirty="0" smtClean="0"/>
              <a:t>Catalog</a:t>
            </a:r>
            <a:endParaRPr lang="en-US" b="1" dirty="0"/>
          </a:p>
          <a:p>
            <a:pPr algn="ctr"/>
            <a:endParaRPr lang="en-US" b="1" dirty="0"/>
          </a:p>
        </p:txBody>
      </p:sp>
      <p:sp>
        <p:nvSpPr>
          <p:cNvPr id="20" name="Rectangle 19"/>
          <p:cNvSpPr/>
          <p:nvPr/>
        </p:nvSpPr>
        <p:spPr>
          <a:xfrm>
            <a:off x="7446378" y="1227906"/>
            <a:ext cx="1305737"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p>
          <a:p>
            <a:pPr algn="ctr"/>
            <a:r>
              <a:rPr lang="en-US" b="1" dirty="0" smtClean="0"/>
              <a:t>Assignment</a:t>
            </a:r>
            <a:endParaRPr lang="en-US" b="1" dirty="0"/>
          </a:p>
          <a:p>
            <a:pPr algn="ctr"/>
            <a:endParaRPr lang="en-US" b="1" dirty="0"/>
          </a:p>
        </p:txBody>
      </p:sp>
      <p:sp>
        <p:nvSpPr>
          <p:cNvPr id="21" name="Rectangle 20"/>
          <p:cNvSpPr/>
          <p:nvPr/>
        </p:nvSpPr>
        <p:spPr>
          <a:xfrm>
            <a:off x="7446378" y="5442852"/>
            <a:ext cx="943777" cy="618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p>
          <a:p>
            <a:pPr algn="ctr"/>
            <a:r>
              <a:rPr lang="en-US" b="1" dirty="0" smtClean="0"/>
              <a:t>Targets</a:t>
            </a:r>
            <a:endParaRPr lang="en-US" b="1" dirty="0"/>
          </a:p>
          <a:p>
            <a:pPr algn="ctr"/>
            <a:endParaRPr lang="en-US" b="1" dirty="0"/>
          </a:p>
        </p:txBody>
      </p:sp>
    </p:spTree>
    <p:extLst>
      <p:ext uri="{BB962C8B-B14F-4D97-AF65-F5344CB8AC3E}">
        <p14:creationId xmlns:p14="http://schemas.microsoft.com/office/powerpoint/2010/main" val="3290786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service</a:t>
            </a:r>
            <a:endParaRPr lang="en-US" dirty="0"/>
          </a:p>
        </p:txBody>
      </p:sp>
      <p:sp>
        <p:nvSpPr>
          <p:cNvPr id="3" name="Content Placeholder 2"/>
          <p:cNvSpPr>
            <a:spLocks noGrp="1"/>
          </p:cNvSpPr>
          <p:nvPr>
            <p:ph idx="1"/>
          </p:nvPr>
        </p:nvSpPr>
        <p:spPr>
          <a:xfrm>
            <a:off x="1291166" y="1690688"/>
            <a:ext cx="9609667" cy="1344295"/>
          </a:xfrm>
        </p:spPr>
        <p:txBody>
          <a:bodyPr/>
          <a:lstStyle/>
          <a:p>
            <a:pPr marL="0" indent="0">
              <a:buNone/>
            </a:pPr>
            <a:r>
              <a:rPr lang="vi-VN" b="0" dirty="0" smtClean="0"/>
              <a:t>Identity service trong keystone cung cấp các Actors. Nó có thể tới từ nhiều dịch vụ khác nhau như SQL, LDAP, và Federated Identity Providers.</a:t>
            </a:r>
            <a:endParaRPr lang="vi-VN" b="0" dirty="0"/>
          </a:p>
        </p:txBody>
      </p:sp>
      <p:sp>
        <p:nvSpPr>
          <p:cNvPr id="15" name="Right Arrow 14"/>
          <p:cNvSpPr/>
          <p:nvPr/>
        </p:nvSpPr>
        <p:spPr>
          <a:xfrm>
            <a:off x="1630800" y="4098381"/>
            <a:ext cx="1306286" cy="1132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40480" y="3034983"/>
            <a:ext cx="1088571" cy="509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SQL</a:t>
            </a:r>
          </a:p>
        </p:txBody>
      </p:sp>
      <p:sp>
        <p:nvSpPr>
          <p:cNvPr id="17" name="Rectangle 16"/>
          <p:cNvSpPr/>
          <p:nvPr/>
        </p:nvSpPr>
        <p:spPr>
          <a:xfrm>
            <a:off x="3840479" y="5794870"/>
            <a:ext cx="1863636" cy="551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Identity Providers</a:t>
            </a:r>
          </a:p>
        </p:txBody>
      </p:sp>
      <p:sp>
        <p:nvSpPr>
          <p:cNvPr id="18" name="Rectangle 17"/>
          <p:cNvSpPr/>
          <p:nvPr/>
        </p:nvSpPr>
        <p:spPr>
          <a:xfrm>
            <a:off x="3840478" y="3881256"/>
            <a:ext cx="1088571"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LDAP</a:t>
            </a:r>
            <a:endParaRPr lang="en-US" dirty="0"/>
          </a:p>
        </p:txBody>
      </p:sp>
      <p:sp>
        <p:nvSpPr>
          <p:cNvPr id="19" name="Rectangle 18"/>
          <p:cNvSpPr/>
          <p:nvPr/>
        </p:nvSpPr>
        <p:spPr>
          <a:xfrm>
            <a:off x="3840479" y="4888684"/>
            <a:ext cx="1950722" cy="458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Multiple </a:t>
            </a:r>
            <a:r>
              <a:rPr lang="en-US" dirty="0" smtClean="0"/>
              <a:t>backends</a:t>
            </a:r>
            <a:endParaRPr lang="en-US" dirty="0"/>
          </a:p>
        </p:txBody>
      </p:sp>
    </p:spTree>
    <p:extLst>
      <p:ext uri="{BB962C8B-B14F-4D97-AF65-F5344CB8AC3E}">
        <p14:creationId xmlns:p14="http://schemas.microsoft.com/office/powerpoint/2010/main" val="1391756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a:t>
            </a:r>
            <a:r>
              <a:rPr lang="en-US" dirty="0" smtClean="0"/>
              <a:t>management</a:t>
            </a:r>
            <a:endParaRPr lang="en-US" dirty="0"/>
          </a:p>
        </p:txBody>
      </p:sp>
      <p:sp>
        <p:nvSpPr>
          <p:cNvPr id="3" name="Content Placeholder 2"/>
          <p:cNvSpPr>
            <a:spLocks noGrp="1"/>
          </p:cNvSpPr>
          <p:nvPr>
            <p:ph idx="1"/>
          </p:nvPr>
        </p:nvSpPr>
        <p:spPr/>
        <p:txBody>
          <a:bodyPr>
            <a:normAutofit/>
          </a:bodyPr>
          <a:lstStyle/>
          <a:p>
            <a:r>
              <a:rPr lang="vi-VN" sz="1800" b="0" dirty="0"/>
              <a:t>Các dịch vụ riêng lẻ được gán nghĩa cho các role, từ đó giới hạn hoặc ủy quyền truy cập cho user với role đó đến các dịch vụ. Role được cấu hình trong file </a:t>
            </a:r>
            <a:r>
              <a:rPr lang="vi-VN" sz="1800" b="0" dirty="0" smtClean="0"/>
              <a:t>policy.</a:t>
            </a:r>
            <a:r>
              <a:rPr lang="en-US" sz="1800" b="0" dirty="0" smtClean="0"/>
              <a:t>yaml</a:t>
            </a:r>
            <a:r>
              <a:rPr lang="vi-VN" sz="1800" b="0" dirty="0" smtClean="0"/>
              <a:t> </a:t>
            </a:r>
            <a:r>
              <a:rPr lang="vi-VN" sz="1800" b="0" dirty="0"/>
              <a:t>của mỗi dịch vụ</a:t>
            </a:r>
            <a:r>
              <a:rPr lang="vi-VN" sz="1800" b="0" dirty="0" smtClean="0"/>
              <a:t>.</a:t>
            </a:r>
            <a:endParaRPr lang="en-US" sz="1800" b="0" dirty="0" smtClean="0"/>
          </a:p>
          <a:p>
            <a:r>
              <a:rPr lang="en-US" sz="1800" b="0" dirty="0"/>
              <a:t>Dịch vụ Identity sẽ gán một project và một role cho một user. </a:t>
            </a:r>
            <a:endParaRPr lang="en-US" sz="1800" b="0" dirty="0" smtClean="0"/>
          </a:p>
          <a:p>
            <a:r>
              <a:rPr lang="vi-VN" sz="1800" b="0" dirty="0" smtClean="0"/>
              <a:t>Truy </a:t>
            </a:r>
            <a:r>
              <a:rPr lang="vi-VN" sz="1800" b="0" dirty="0"/>
              <a:t>cập các dịch vụ cho user nhưng chỉ trong phạm vi của project được cấu hình</a:t>
            </a:r>
            <a:r>
              <a:rPr lang="vi-VN" sz="1800" b="0" dirty="0" smtClean="0"/>
              <a:t>.</a:t>
            </a:r>
            <a:endParaRPr lang="en-US" sz="1800" b="0" dirty="0" smtClean="0"/>
          </a:p>
          <a:p>
            <a:r>
              <a:rPr lang="en-US" sz="1800" b="0" dirty="0" smtClean="0"/>
              <a:t>User </a:t>
            </a:r>
            <a:r>
              <a:rPr lang="en-US" sz="1800" b="0" dirty="0"/>
              <a:t>có thể có các role khác nhau trong các project khác nhau. Cũng có thể có nhiều role trong cùng một project</a:t>
            </a:r>
            <a:r>
              <a:rPr lang="en-US" sz="1800" b="0" dirty="0" smtClean="0"/>
              <a:t>.</a:t>
            </a:r>
          </a:p>
          <a:p>
            <a:r>
              <a:rPr lang="en-US" sz="1800" b="0" dirty="0"/>
              <a:t>File /etc/[SERVICE_CODENAME]/</a:t>
            </a:r>
            <a:r>
              <a:rPr lang="en-US" sz="1800" b="0" dirty="0" smtClean="0"/>
              <a:t>policy.yaml </a:t>
            </a:r>
            <a:r>
              <a:rPr lang="en-US" sz="1800" b="0" dirty="0"/>
              <a:t>quản lý các tác vụ mà user có thể thực hiện cho service đó. </a:t>
            </a:r>
          </a:p>
        </p:txBody>
      </p:sp>
    </p:spTree>
    <p:extLst>
      <p:ext uri="{BB962C8B-B14F-4D97-AF65-F5344CB8AC3E}">
        <p14:creationId xmlns:p14="http://schemas.microsoft.com/office/powerpoint/2010/main" val="4048044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t>
            </a:r>
            <a:r>
              <a:rPr lang="en-US" dirty="0" smtClean="0"/>
              <a:t>oken là gì</a:t>
            </a:r>
            <a:endParaRPr lang="en-US" dirty="0"/>
          </a:p>
        </p:txBody>
      </p:sp>
      <p:sp>
        <p:nvSpPr>
          <p:cNvPr id="3" name="Content Placeholder 2"/>
          <p:cNvSpPr>
            <a:spLocks noGrp="1"/>
          </p:cNvSpPr>
          <p:nvPr>
            <p:ph idx="1"/>
          </p:nvPr>
        </p:nvSpPr>
        <p:spPr>
          <a:xfrm>
            <a:off x="1354666" y="1825625"/>
            <a:ext cx="9609667" cy="4575175"/>
          </a:xfrm>
        </p:spPr>
        <p:txBody>
          <a:bodyPr>
            <a:normAutofit/>
          </a:bodyPr>
          <a:lstStyle/>
          <a:p>
            <a:pPr>
              <a:buFont typeface="Wingdings" panose="05000000000000000000" pitchFamily="2" charset="2"/>
              <a:buChar char="ü"/>
            </a:pPr>
            <a:r>
              <a:rPr lang="vi-VN" sz="1800" b="0" dirty="0"/>
              <a:t>Token là 1 phần dữ liệu được gửi cho User bởi KeyStone khi cung cấp chính xác username &amp; passwd. User có thể lưu trữ Token và đưa nó vào 1 yêu cầu API. Các Endpoint lấy Token ra khỏi yêu cầu của User và xác nhận tính hợp lệ của nó</a:t>
            </a:r>
            <a:r>
              <a:rPr lang="vi-VN" sz="1800" b="0" dirty="0" smtClean="0"/>
              <a:t>.</a:t>
            </a:r>
            <a:endParaRPr lang="en-US" sz="1800" b="0" dirty="0" smtClean="0"/>
          </a:p>
          <a:p>
            <a:pPr>
              <a:buFont typeface="Wingdings" panose="05000000000000000000" pitchFamily="2" charset="2"/>
              <a:buChar char="ü"/>
            </a:pPr>
            <a:r>
              <a:rPr lang="vi-VN" sz="1800" b="0" dirty="0"/>
              <a:t>Token cũng được sử dụng để chuyển tiếp phân công vai trò của người dùng. Một người dùng có thể có nhiều vai trò, quyền trên các project và domain. Đó được gọi là phạm vi ủy quyền, mà một token hoạt động trong một scope duy nhất</a:t>
            </a:r>
            <a:r>
              <a:rPr lang="vi-VN" sz="1800" b="0" dirty="0" smtClean="0"/>
              <a:t>.</a:t>
            </a:r>
            <a:endParaRPr lang="en-US" sz="1800" b="0" dirty="0" smtClean="0"/>
          </a:p>
          <a:p>
            <a:pPr lvl="1">
              <a:buFont typeface="Wingdings" panose="05000000000000000000" pitchFamily="2" charset="2"/>
              <a:buChar char="v"/>
            </a:pPr>
            <a:r>
              <a:rPr lang="en-US" b="0" dirty="0">
                <a:solidFill>
                  <a:schemeClr val="tx1"/>
                </a:solidFill>
              </a:rPr>
              <a:t>Unscoped </a:t>
            </a:r>
            <a:r>
              <a:rPr lang="en-US" b="0" dirty="0" smtClean="0">
                <a:solidFill>
                  <a:schemeClr val="tx1"/>
                </a:solidFill>
              </a:rPr>
              <a:t>tokens</a:t>
            </a:r>
          </a:p>
          <a:p>
            <a:pPr lvl="1">
              <a:buFont typeface="Wingdings" panose="05000000000000000000" pitchFamily="2" charset="2"/>
              <a:buChar char="v"/>
            </a:pPr>
            <a:r>
              <a:rPr lang="en-US" b="0" dirty="0">
                <a:solidFill>
                  <a:schemeClr val="tx1"/>
                </a:solidFill>
              </a:rPr>
              <a:t>Project </a:t>
            </a:r>
            <a:r>
              <a:rPr lang="en-US" b="0" dirty="0" smtClean="0">
                <a:solidFill>
                  <a:schemeClr val="tx1"/>
                </a:solidFill>
              </a:rPr>
              <a:t>token</a:t>
            </a:r>
          </a:p>
          <a:p>
            <a:pPr lvl="1">
              <a:buFont typeface="Wingdings" panose="05000000000000000000" pitchFamily="2" charset="2"/>
              <a:buChar char="v"/>
            </a:pPr>
            <a:r>
              <a:rPr lang="en-US" b="0" dirty="0">
                <a:solidFill>
                  <a:schemeClr val="tx1"/>
                </a:solidFill>
              </a:rPr>
              <a:t>Domain-scoped </a:t>
            </a:r>
            <a:r>
              <a:rPr lang="en-US" b="0" dirty="0" smtClean="0">
                <a:solidFill>
                  <a:schemeClr val="tx1"/>
                </a:solidFill>
              </a:rPr>
              <a:t>token</a:t>
            </a:r>
          </a:p>
          <a:p>
            <a:pPr lvl="1">
              <a:buFont typeface="Wingdings" panose="05000000000000000000" pitchFamily="2" charset="2"/>
              <a:buChar char="v"/>
            </a:pPr>
            <a:r>
              <a:rPr lang="en-US" b="0" dirty="0">
                <a:solidFill>
                  <a:schemeClr val="tx1"/>
                </a:solidFill>
              </a:rPr>
              <a:t>System-scoped token</a:t>
            </a:r>
            <a:endParaRPr lang="en-US" b="0" dirty="0" smtClean="0">
              <a:solidFill>
                <a:schemeClr val="tx1"/>
              </a:solidFill>
            </a:endParaRPr>
          </a:p>
          <a:p>
            <a:pPr>
              <a:buFont typeface="Wingdings" panose="05000000000000000000" pitchFamily="2" charset="2"/>
              <a:buChar char="ü"/>
            </a:pPr>
            <a:endParaRPr lang="en-US" sz="1800" b="0" dirty="0"/>
          </a:p>
        </p:txBody>
      </p:sp>
    </p:spTree>
    <p:extLst>
      <p:ext uri="{BB962C8B-B14F-4D97-AF65-F5344CB8AC3E}">
        <p14:creationId xmlns:p14="http://schemas.microsoft.com/office/powerpoint/2010/main" val="4168363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8" y="2957857"/>
            <a:ext cx="2355206" cy="920790"/>
          </a:xfrm>
        </p:spPr>
        <p:txBody>
          <a:bodyPr>
            <a:normAutofit fontScale="90000"/>
          </a:bodyPr>
          <a:lstStyle/>
          <a:p>
            <a:pPr algn="ctr"/>
            <a:r>
              <a:rPr lang="en-US" dirty="0" smtClean="0"/>
              <a:t>Tạo UUID token</a:t>
            </a:r>
            <a:endParaRPr lang="en-US" dirty="0"/>
          </a:p>
        </p:txBody>
      </p:sp>
      <p:pic>
        <p:nvPicPr>
          <p:cNvPr id="3" name="Picture 2"/>
          <p:cNvPicPr>
            <a:picLocks noChangeAspect="1"/>
          </p:cNvPicPr>
          <p:nvPr/>
        </p:nvPicPr>
        <p:blipFill>
          <a:blip r:embed="rId2"/>
          <a:stretch>
            <a:fillRect/>
          </a:stretch>
        </p:blipFill>
        <p:spPr>
          <a:xfrm>
            <a:off x="2527611" y="1208714"/>
            <a:ext cx="9553553" cy="5339867"/>
          </a:xfrm>
          <a:prstGeom prst="rect">
            <a:avLst/>
          </a:prstGeom>
        </p:spPr>
      </p:pic>
    </p:spTree>
    <p:extLst>
      <p:ext uri="{BB962C8B-B14F-4D97-AF65-F5344CB8AC3E}">
        <p14:creationId xmlns:p14="http://schemas.microsoft.com/office/powerpoint/2010/main" val="1859547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5828"/>
            <a:ext cx="2355206" cy="920790"/>
          </a:xfrm>
        </p:spPr>
        <p:txBody>
          <a:bodyPr>
            <a:normAutofit fontScale="90000"/>
          </a:bodyPr>
          <a:lstStyle/>
          <a:p>
            <a:pPr algn="ctr"/>
            <a:r>
              <a:rPr lang="en-US" dirty="0" smtClean="0"/>
              <a:t>Xác thực UUID token</a:t>
            </a:r>
            <a:endParaRPr lang="en-US" dirty="0"/>
          </a:p>
        </p:txBody>
      </p:sp>
      <p:pic>
        <p:nvPicPr>
          <p:cNvPr id="5" name="Picture 4"/>
          <p:cNvPicPr>
            <a:picLocks noChangeAspect="1"/>
          </p:cNvPicPr>
          <p:nvPr/>
        </p:nvPicPr>
        <p:blipFill>
          <a:blip r:embed="rId2"/>
          <a:stretch>
            <a:fillRect/>
          </a:stretch>
        </p:blipFill>
        <p:spPr>
          <a:xfrm>
            <a:off x="2501662" y="1195783"/>
            <a:ext cx="9549096" cy="5288145"/>
          </a:xfrm>
          <a:prstGeom prst="rect">
            <a:avLst/>
          </a:prstGeom>
        </p:spPr>
      </p:pic>
    </p:spTree>
    <p:extLst>
      <p:ext uri="{BB962C8B-B14F-4D97-AF65-F5344CB8AC3E}">
        <p14:creationId xmlns:p14="http://schemas.microsoft.com/office/powerpoint/2010/main" val="1798875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93FD996-5B9C-490A-957A-22065FE80477}" vid="{9320C231-603F-4A8A-835E-F9975FB9237B}"/>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93FD996-5B9C-490A-957A-22065FE80477}" vid="{9320C231-603F-4A8A-835E-F9975FB923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753</TotalTime>
  <Words>560</Words>
  <Application>Microsoft Office PowerPoint</Application>
  <PresentationFormat>Widescreen</PresentationFormat>
  <Paragraphs>76</Paragraphs>
  <Slides>22</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Arial Black</vt:lpstr>
      <vt:lpstr>Calibri</vt:lpstr>
      <vt:lpstr>Lato</vt:lpstr>
      <vt:lpstr>Lato Black</vt:lpstr>
      <vt:lpstr>Open Sans</vt:lpstr>
      <vt:lpstr>Roboto</vt:lpstr>
      <vt:lpstr>Wingdings</vt:lpstr>
      <vt:lpstr>Theme1</vt:lpstr>
      <vt:lpstr>1_Theme1</vt:lpstr>
      <vt:lpstr>PowerPoint Presentation</vt:lpstr>
      <vt:lpstr>PowerPoint Presentation</vt:lpstr>
      <vt:lpstr>Keystone là gì?</vt:lpstr>
      <vt:lpstr>PowerPoint Presentation</vt:lpstr>
      <vt:lpstr>Identity service</vt:lpstr>
      <vt:lpstr>User management</vt:lpstr>
      <vt:lpstr>Token là gì</vt:lpstr>
      <vt:lpstr>Tạo UUID token</vt:lpstr>
      <vt:lpstr>Xác thực UUID token</vt:lpstr>
      <vt:lpstr>Thu hồi UUID token</vt:lpstr>
      <vt:lpstr>Mô hình hoạt động của UUID token</vt:lpstr>
      <vt:lpstr>Tạo PKI token</vt:lpstr>
      <vt:lpstr>Xác thực PKI token</vt:lpstr>
      <vt:lpstr>Mô hình hoạt động của PKI token</vt:lpstr>
      <vt:lpstr>Fernet Key rotation</vt:lpstr>
      <vt:lpstr>Tạo Fernet Token</vt:lpstr>
      <vt:lpstr>Xác thực fernet token</vt:lpstr>
      <vt:lpstr>Keystone workflow</vt:lpstr>
      <vt:lpstr>Nova là gì?</vt:lpstr>
      <vt:lpstr>Kiến trúc của nova</vt:lpstr>
      <vt:lpstr>Quá trình tạo instance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30</cp:revision>
  <dcterms:created xsi:type="dcterms:W3CDTF">2021-11-22T13:47:19Z</dcterms:created>
  <dcterms:modified xsi:type="dcterms:W3CDTF">2021-11-25T08:11:59Z</dcterms:modified>
</cp:coreProperties>
</file>