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17"/>
  </p:notesMasterIdLst>
  <p:handoutMasterIdLst>
    <p:handoutMasterId r:id="rId18"/>
  </p:handoutMasterIdLst>
  <p:sldIdLst>
    <p:sldId id="256" r:id="rId5"/>
    <p:sldId id="3403" r:id="rId6"/>
    <p:sldId id="3405" r:id="rId7"/>
    <p:sldId id="3462" r:id="rId8"/>
    <p:sldId id="3463" r:id="rId9"/>
    <p:sldId id="3464" r:id="rId10"/>
    <p:sldId id="3465" r:id="rId11"/>
    <p:sldId id="3467" r:id="rId12"/>
    <p:sldId id="3468" r:id="rId13"/>
    <p:sldId id="3469" r:id="rId14"/>
    <p:sldId id="3470" r:id="rId15"/>
    <p:sldId id="34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DB43AD-68A2-4BEB-8DD6-381572063CB3}">
          <p14:sldIdLst>
            <p14:sldId id="256"/>
            <p14:sldId id="3403"/>
            <p14:sldId id="3405"/>
            <p14:sldId id="3462"/>
            <p14:sldId id="3463"/>
            <p14:sldId id="3464"/>
            <p14:sldId id="3465"/>
            <p14:sldId id="3467"/>
            <p14:sldId id="3468"/>
            <p14:sldId id="3469"/>
            <p14:sldId id="3470"/>
            <p14:sldId id="341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o Quang Tuan (FPT Smart Cloud)" initials="DQT(SC [2]" lastIdx="1" clrIdx="0">
    <p:extLst>
      <p:ext uri="{19B8F6BF-5375-455C-9EA6-DF929625EA0E}">
        <p15:presenceInfo xmlns:p15="http://schemas.microsoft.com/office/powerpoint/2012/main" userId="S::TuanDQ17@fpt.com.vn::57a403f3-0b7b-4826-be2f-d5be998683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CCFF"/>
    <a:srgbClr val="0099FF"/>
    <a:srgbClr val="0052CC"/>
    <a:srgbClr val="F8F8F8"/>
    <a:srgbClr val="0A043C"/>
    <a:srgbClr val="072359"/>
    <a:srgbClr val="66FFFF"/>
    <a:srgbClr val="3333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6357" autoAdjust="0"/>
  </p:normalViewPr>
  <p:slideViewPr>
    <p:cSldViewPr snapToGrid="0">
      <p:cViewPr varScale="1">
        <p:scale>
          <a:sx n="83" d="100"/>
          <a:sy n="83" d="100"/>
        </p:scale>
        <p:origin x="749" y="82"/>
      </p:cViewPr>
      <p:guideLst/>
    </p:cSldViewPr>
  </p:slideViewPr>
  <p:notesTextViewPr>
    <p:cViewPr>
      <p:scale>
        <a:sx n="1" d="1"/>
        <a:sy n="1" d="1"/>
      </p:scale>
      <p:origin x="0" y="0"/>
    </p:cViewPr>
  </p:notesTextViewPr>
  <p:notesViewPr>
    <p:cSldViewPr snapToGrid="0">
      <p:cViewPr varScale="1">
        <p:scale>
          <a:sx n="84" d="100"/>
          <a:sy n="84" d="100"/>
        </p:scale>
        <p:origin x="305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654F6A-F73C-4DA8-ADA4-E3CEA2DF12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B74255-EF2A-4F3B-95BB-C7F64F3A6A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086D7-E678-418E-852F-6DC973F5F30E}" type="datetimeFigureOut">
              <a:rPr lang="en-US" smtClean="0"/>
              <a:t>10/1/2021</a:t>
            </a:fld>
            <a:endParaRPr lang="en-US"/>
          </a:p>
        </p:txBody>
      </p:sp>
      <p:sp>
        <p:nvSpPr>
          <p:cNvPr id="4" name="Footer Placeholder 3">
            <a:extLst>
              <a:ext uri="{FF2B5EF4-FFF2-40B4-BE49-F238E27FC236}">
                <a16:creationId xmlns:a16="http://schemas.microsoft.com/office/drawing/2014/main" id="{2479D295-E8D7-4CCB-ABDD-FB2CBE2BB1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BD7B8E2-815A-4A0A-97F1-1E180B7132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690598-B546-4D6C-9514-2C13852DFC0B}" type="slidenum">
              <a:rPr lang="en-US" smtClean="0"/>
              <a:t>‹#›</a:t>
            </a:fld>
            <a:endParaRPr lang="en-US"/>
          </a:p>
        </p:txBody>
      </p:sp>
    </p:spTree>
    <p:extLst>
      <p:ext uri="{BB962C8B-B14F-4D97-AF65-F5344CB8AC3E}">
        <p14:creationId xmlns:p14="http://schemas.microsoft.com/office/powerpoint/2010/main" val="1904712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03E51-F3C1-4733-B553-BD2E819D0A90}" type="datetimeFigureOut">
              <a:rPr lang="en-US" smtClean="0"/>
              <a:t>10/1/2021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6A270-F56C-424C-87DF-0CED51B8638E}" type="slidenum">
              <a:rPr lang="en-US" smtClean="0"/>
              <a:t>‹#›</a:t>
            </a:fld>
            <a:endParaRPr lang="en-US"/>
          </a:p>
        </p:txBody>
      </p:sp>
    </p:spTree>
    <p:extLst>
      <p:ext uri="{BB962C8B-B14F-4D97-AF65-F5344CB8AC3E}">
        <p14:creationId xmlns:p14="http://schemas.microsoft.com/office/powerpoint/2010/main" val="2070662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8692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30" rtl="0" eaLnBrk="1" fontAlgn="auto" latinLnBrk="0" hangingPunct="1">
              <a:lnSpc>
                <a:spcPct val="100000"/>
              </a:lnSpc>
              <a:spcBef>
                <a:spcPts val="0"/>
              </a:spcBef>
              <a:spcAft>
                <a:spcPts val="0"/>
              </a:spcAft>
              <a:buClrTx/>
              <a:buSzTx/>
              <a:buFontTx/>
              <a:buNone/>
              <a:tabLst/>
              <a:defRPr/>
            </a:pPr>
            <a:fld id="{6F8E2375-F1B1-284C-A827-B0E603FDBDD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3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9977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6250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279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465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4787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Frame Ethernet thông thường bao gồm địa chỉ MAC nguồn, MAC đích, Ethernet type và thêm phần VLAN_ID (802.1q) nếu có. Đây là frame được đóng gói sử dụng VXLAN, thêm các header sau:</a:t>
            </a:r>
          </a:p>
          <a:p>
            <a:pPr lvl="0"/>
            <a:r>
              <a:rPr lang="en-US" sz="1200" b="1" kern="1200" dirty="0" smtClean="0">
                <a:solidFill>
                  <a:schemeClr val="tx1"/>
                </a:solidFill>
                <a:effectLst/>
                <a:latin typeface="+mn-lt"/>
                <a:ea typeface="+mn-ea"/>
                <a:cs typeface="+mn-cs"/>
              </a:rPr>
              <a:t>VXLAN header</a:t>
            </a:r>
            <a:r>
              <a:rPr lang="en-US" sz="1200" kern="1200" dirty="0" smtClean="0">
                <a:solidFill>
                  <a:schemeClr val="tx1"/>
                </a:solidFill>
                <a:effectLst/>
                <a:latin typeface="+mn-lt"/>
                <a:ea typeface="+mn-ea"/>
                <a:cs typeface="+mn-cs"/>
              </a:rPr>
              <a:t>: 8 byte bao gồm các trường quan trọng sau:</a:t>
            </a:r>
          </a:p>
          <a:p>
            <a:pPr lvl="1"/>
            <a:r>
              <a:rPr lang="en-US" sz="1200" b="1" i="1" kern="1200" dirty="0" smtClean="0">
                <a:solidFill>
                  <a:schemeClr val="tx1"/>
                </a:solidFill>
                <a:effectLst/>
                <a:latin typeface="+mn-lt"/>
                <a:ea typeface="+mn-ea"/>
                <a:cs typeface="+mn-cs"/>
              </a:rPr>
              <a:t>Flags</a:t>
            </a:r>
            <a:r>
              <a:rPr lang="en-US" sz="1200" kern="1200" dirty="0" smtClean="0">
                <a:solidFill>
                  <a:schemeClr val="tx1"/>
                </a:solidFill>
                <a:effectLst/>
                <a:latin typeface="+mn-lt"/>
                <a:ea typeface="+mn-ea"/>
                <a:cs typeface="+mn-cs"/>
              </a:rPr>
              <a:t>: 8 but, trong đó bit thứ 5 (I flag) được thiết lập là 1 để chỉ ra rằng đó là một frame có VNI có giá trị. 7 bit còn lại dùng dữ trữ được thiết lập là 0 hết.</a:t>
            </a:r>
          </a:p>
          <a:p>
            <a:pPr lvl="1"/>
            <a:r>
              <a:rPr lang="en-US" sz="1200" b="1" i="1" kern="1200" dirty="0" smtClean="0">
                <a:solidFill>
                  <a:schemeClr val="tx1"/>
                </a:solidFill>
                <a:effectLst/>
                <a:latin typeface="+mn-lt"/>
                <a:ea typeface="+mn-ea"/>
                <a:cs typeface="+mn-cs"/>
              </a:rPr>
              <a:t>VNI</a:t>
            </a:r>
            <a:r>
              <a:rPr lang="en-US" sz="1200" kern="1200" dirty="0" smtClean="0">
                <a:solidFill>
                  <a:schemeClr val="tx1"/>
                </a:solidFill>
                <a:effectLst/>
                <a:latin typeface="+mn-lt"/>
                <a:ea typeface="+mn-ea"/>
                <a:cs typeface="+mn-cs"/>
              </a:rPr>
              <a:t>: 24 bit cung cấp định danh duy nhất cho VXLAN segment. Các VM trong các VXLAN khác nhau không thể giao tiếp với nhau. 24 bit VNI cung cấp lên tới hơn 16 triệu VXLAN segment trong một vùng quản trị mạng.</a:t>
            </a:r>
          </a:p>
          <a:p>
            <a:pPr lvl="0"/>
            <a:r>
              <a:rPr lang="en-US" sz="1200" b="1" kern="1200" dirty="0" smtClean="0">
                <a:solidFill>
                  <a:schemeClr val="tx1"/>
                </a:solidFill>
                <a:effectLst/>
                <a:latin typeface="+mn-lt"/>
                <a:ea typeface="+mn-ea"/>
                <a:cs typeface="+mn-cs"/>
              </a:rPr>
              <a:t>Outer UDP Header</a:t>
            </a:r>
            <a:r>
              <a:rPr lang="en-US" sz="1200" kern="1200" dirty="0" smtClean="0">
                <a:solidFill>
                  <a:schemeClr val="tx1"/>
                </a:solidFill>
                <a:effectLst/>
                <a:latin typeface="+mn-lt"/>
                <a:ea typeface="+mn-ea"/>
                <a:cs typeface="+mn-cs"/>
              </a:rPr>
              <a:t>: port nguồn của Outer UDP được gán tự động và sinh ra bởi VTEP và port đích thông thường được sử dụng là port 4789 hay được sử dụng (có thể chọn port khác).</a:t>
            </a:r>
          </a:p>
          <a:p>
            <a:pPr lvl="0"/>
            <a:r>
              <a:rPr lang="en-US" sz="1200" b="1" kern="1200" dirty="0" smtClean="0">
                <a:solidFill>
                  <a:schemeClr val="tx1"/>
                </a:solidFill>
                <a:effectLst/>
                <a:latin typeface="+mn-lt"/>
                <a:ea typeface="+mn-ea"/>
                <a:cs typeface="+mn-cs"/>
              </a:rPr>
              <a:t>Outer IP Header</a:t>
            </a:r>
            <a:r>
              <a:rPr lang="en-US" sz="1200" kern="1200" dirty="0" smtClean="0">
                <a:solidFill>
                  <a:schemeClr val="tx1"/>
                </a:solidFill>
                <a:effectLst/>
                <a:latin typeface="+mn-lt"/>
                <a:ea typeface="+mn-ea"/>
                <a:cs typeface="+mn-cs"/>
              </a:rPr>
              <a:t>: Cung cấp địa chỉ IP nguồn của VTEP nguồn kết nối với VM bên trong. Địa chỉ IP outer đích là địa chỉ IP của VTEP nhận frame.</a:t>
            </a:r>
          </a:p>
          <a:p>
            <a:pPr lvl="0"/>
            <a:r>
              <a:rPr lang="en-US" sz="1200" b="1" kern="1200" dirty="0" smtClean="0">
                <a:solidFill>
                  <a:schemeClr val="tx1"/>
                </a:solidFill>
                <a:effectLst/>
                <a:latin typeface="+mn-lt"/>
                <a:ea typeface="+mn-ea"/>
                <a:cs typeface="+mn-cs"/>
              </a:rPr>
              <a:t>Outer Ethernet Header</a:t>
            </a:r>
            <a:r>
              <a:rPr lang="en-US" sz="1200" kern="1200" dirty="0" smtClean="0">
                <a:solidFill>
                  <a:schemeClr val="tx1"/>
                </a:solidFill>
                <a:effectLst/>
                <a:latin typeface="+mn-lt"/>
                <a:ea typeface="+mn-ea"/>
                <a:cs typeface="+mn-cs"/>
              </a:rPr>
              <a:t>: cung cấp địa chỉ MAC nguồn của VTEP có khung frame ban đầu. Địa chỉ MAC đích là địa chỉ của hop tiếp theo được định tuyến bởi VTEP. Outer Ethernet header có thể được gắn tag theo chuẩn 802.1q trong quá trình vận chuyển trong mạng.</a:t>
            </a:r>
          </a:p>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7307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r>
              <a:rPr lang="vi-VN" sz="1200" dirty="0" smtClean="0">
                <a:solidFill>
                  <a:schemeClr val="tx1"/>
                </a:solidFill>
              </a:rPr>
              <a:t>Thực chất không cần sử dụng một tunnel endpoint tách biệt như vậy. Tuy nhiên trong thực tế, việc này cho phép tách biệt quản lý lưu lượng của hypervisor và quản lý lưu lượng VXLAN, cho phép sử dụng mạng quản lý bên ngoài.</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156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7023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8534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C8E3-60DC-42D3-A802-A78714AC6D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ED7D2C-0374-4A2D-8B5A-DE959AEB6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CD738E8-CFA9-453C-A5EA-259FDDFBE5A7}"/>
              </a:ext>
            </a:extLst>
          </p:cNvPr>
          <p:cNvSpPr>
            <a:spLocks noGrp="1"/>
          </p:cNvSpPr>
          <p:nvPr>
            <p:ph type="dt" sz="half" idx="10"/>
          </p:nvPr>
        </p:nvSpPr>
        <p:spPr/>
        <p:txBody>
          <a:bodyPr/>
          <a:lstStyle/>
          <a:p>
            <a:fld id="{E248910E-E381-4484-9FA7-E227C3D59DDA}" type="datetime1">
              <a:rPr lang="en-US" smtClean="0"/>
              <a:t>10/1/2021</a:t>
            </a:fld>
            <a:endParaRPr lang="en-US"/>
          </a:p>
        </p:txBody>
      </p:sp>
      <p:sp>
        <p:nvSpPr>
          <p:cNvPr id="5" name="Footer Placeholder 4">
            <a:extLst>
              <a:ext uri="{FF2B5EF4-FFF2-40B4-BE49-F238E27FC236}">
                <a16:creationId xmlns:a16="http://schemas.microsoft.com/office/drawing/2014/main" id="{461E8253-84A5-47BC-868A-7F882A7B3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0CC9A-F254-4C5C-8D74-37A7737A7DF1}"/>
              </a:ext>
            </a:extLst>
          </p:cNvPr>
          <p:cNvSpPr>
            <a:spLocks noGrp="1"/>
          </p:cNvSpPr>
          <p:nvPr>
            <p:ph type="sldNum" sz="quarter" idx="12"/>
          </p:nvPr>
        </p:nvSpPr>
        <p:spPr/>
        <p:txBody>
          <a:bodyPr/>
          <a:lstStyle/>
          <a:p>
            <a:fld id="{C67A0D11-6E1C-43FA-8535-2FC68A81714A}" type="slidenum">
              <a:rPr lang="en-US" smtClean="0"/>
              <a:t>‹#›</a:t>
            </a:fld>
            <a:endParaRPr lang="en-US"/>
          </a:p>
        </p:txBody>
      </p:sp>
    </p:spTree>
    <p:extLst>
      <p:ext uri="{BB962C8B-B14F-4D97-AF65-F5344CB8AC3E}">
        <p14:creationId xmlns:p14="http://schemas.microsoft.com/office/powerpoint/2010/main" val="101258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22CA-D924-4B91-AE4E-EE756906363A}"/>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2468DBE-D192-43EB-9D7A-C27C31832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6A3CF-08FB-4262-8DB1-4E331B6D1C38}"/>
              </a:ext>
            </a:extLst>
          </p:cNvPr>
          <p:cNvSpPr>
            <a:spLocks noGrp="1"/>
          </p:cNvSpPr>
          <p:nvPr>
            <p:ph type="dt" sz="half" idx="10"/>
          </p:nvPr>
        </p:nvSpPr>
        <p:spPr/>
        <p:txBody>
          <a:bodyPr/>
          <a:lstStyle/>
          <a:p>
            <a:fld id="{3A13B0D0-26CC-4C06-8932-FC9105B2B801}" type="datetime1">
              <a:rPr lang="en-US" smtClean="0"/>
              <a:t>10/1/2021</a:t>
            </a:fld>
            <a:endParaRPr lang="en-US"/>
          </a:p>
        </p:txBody>
      </p:sp>
      <p:sp>
        <p:nvSpPr>
          <p:cNvPr id="5" name="Footer Placeholder 4">
            <a:extLst>
              <a:ext uri="{FF2B5EF4-FFF2-40B4-BE49-F238E27FC236}">
                <a16:creationId xmlns:a16="http://schemas.microsoft.com/office/drawing/2014/main" id="{3C0D4668-B8C9-4F20-9869-38E7F0BA9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9F868-465A-4932-8E2C-0435B198C223}"/>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3A4A0DD9-82B3-49EC-B846-6C77CC97F6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4EC321A2-1702-46F0-9391-33610E84BDB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7439E041-D1CF-4A0B-AB21-8EC9B58817CC}"/>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434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AFA08-4188-44C1-9F17-A791F94ED340}"/>
              </a:ext>
            </a:extLst>
          </p:cNvPr>
          <p:cNvSpPr>
            <a:spLocks noGrp="1"/>
          </p:cNvSpPr>
          <p:nvPr>
            <p:ph type="title" orient="vert"/>
          </p:nvPr>
        </p:nvSpPr>
        <p:spPr>
          <a:xfrm>
            <a:off x="8724900" y="973667"/>
            <a:ext cx="2628900" cy="520329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81BA27-677B-44C4-BC64-43D6B07DB7C3}"/>
              </a:ext>
            </a:extLst>
          </p:cNvPr>
          <p:cNvSpPr>
            <a:spLocks noGrp="1"/>
          </p:cNvSpPr>
          <p:nvPr>
            <p:ph type="body" orient="vert" idx="1"/>
          </p:nvPr>
        </p:nvSpPr>
        <p:spPr>
          <a:xfrm>
            <a:off x="838200" y="973667"/>
            <a:ext cx="7734300" cy="52032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E7137-3929-45E7-B42A-9677BEC88649}"/>
              </a:ext>
            </a:extLst>
          </p:cNvPr>
          <p:cNvSpPr>
            <a:spLocks noGrp="1"/>
          </p:cNvSpPr>
          <p:nvPr>
            <p:ph type="dt" sz="half" idx="10"/>
          </p:nvPr>
        </p:nvSpPr>
        <p:spPr/>
        <p:txBody>
          <a:bodyPr/>
          <a:lstStyle/>
          <a:p>
            <a:fld id="{07B6200A-9450-4858-8300-F91BA15973E9}" type="datetime1">
              <a:rPr lang="en-US" smtClean="0"/>
              <a:t>10/1/2021</a:t>
            </a:fld>
            <a:endParaRPr lang="en-US"/>
          </a:p>
        </p:txBody>
      </p:sp>
      <p:sp>
        <p:nvSpPr>
          <p:cNvPr id="5" name="Footer Placeholder 4">
            <a:extLst>
              <a:ext uri="{FF2B5EF4-FFF2-40B4-BE49-F238E27FC236}">
                <a16:creationId xmlns:a16="http://schemas.microsoft.com/office/drawing/2014/main" id="{01381193-039B-4ED7-8EA5-5024371FE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CB6C6-E9D0-4BBD-B82A-5C443891FEAE}"/>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DAA7DC68-F622-40A4-BF1A-25ED754E0C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75A01820-DB23-41BF-BFB3-5F6A39C64B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DC3665B1-0AE4-4ABA-BED7-422987F846C3}"/>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957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
        <p:nvSpPr>
          <p:cNvPr id="3" name="Picture Placeholder 2">
            <a:extLst>
              <a:ext uri="{FF2B5EF4-FFF2-40B4-BE49-F238E27FC236}">
                <a16:creationId xmlns:a16="http://schemas.microsoft.com/office/drawing/2014/main" id="{ABE6A4A2-2999-4845-A0D4-6F7BDE8F2997}"/>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B5083B7C-1C4F-4E85-96B5-0399C32B66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58E4D7C3-E15E-47BA-8191-CFA31B63C9B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ED3A3AD7-77CD-47FC-B95B-D958FFF32CA6}"/>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2415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E89C4CEA-F42E-4E55-BFE5-2D8CFB0A8664}"/>
              </a:ext>
            </a:extLst>
          </p:cNvPr>
          <p:cNvSpPr>
            <a:spLocks noGrp="1"/>
          </p:cNvSpPr>
          <p:nvPr>
            <p:ph type="pic" sz="quarter" idx="10" hasCustomPrompt="1"/>
          </p:nvPr>
        </p:nvSpPr>
        <p:spPr>
          <a:xfrm>
            <a:off x="8407398" y="0"/>
            <a:ext cx="3784601"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8B97DCEA-6749-405F-ABA5-C01FE45F3B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3A9A4358-F84D-41B5-8882-F94C3C734FC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60DBF86E-0E20-4B95-BE09-767DC4509AE9}"/>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0208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Tree>
    <p:extLst>
      <p:ext uri="{BB962C8B-B14F-4D97-AF65-F5344CB8AC3E}">
        <p14:creationId xmlns:p14="http://schemas.microsoft.com/office/powerpoint/2010/main" val="2550421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eam slide 01">
    <p:spTree>
      <p:nvGrpSpPr>
        <p:cNvPr id="1" name=""/>
        <p:cNvGrpSpPr/>
        <p:nvPr/>
      </p:nvGrpSpPr>
      <p:grpSpPr>
        <a:xfrm>
          <a:off x="0" y="0"/>
          <a:ext cx="0" cy="0"/>
          <a:chOff x="0" y="0"/>
          <a:chExt cx="0" cy="0"/>
        </a:xfrm>
      </p:grpSpPr>
      <p:sp>
        <p:nvSpPr>
          <p:cNvPr id="19" name="Marcador de texto 7"/>
          <p:cNvSpPr>
            <a:spLocks noGrp="1"/>
          </p:cNvSpPr>
          <p:nvPr>
            <p:ph type="body" sz="quarter" idx="31" hasCustomPrompt="1"/>
          </p:nvPr>
        </p:nvSpPr>
        <p:spPr>
          <a:xfrm>
            <a:off x="620430" y="527768"/>
            <a:ext cx="1624948" cy="1275633"/>
          </a:xfrm>
          <a:prstGeom prst="rect">
            <a:avLst/>
          </a:prstGeom>
          <a:noFill/>
        </p:spPr>
        <p:txBody>
          <a:bodyPr vert="horz" wrap="none" lIns="0" tIns="0" rIns="0" bIns="0" anchor="t" anchorCtr="0">
            <a:noAutofit/>
          </a:bodyPr>
          <a:lstStyle>
            <a:lvl1pPr marL="0" indent="0" algn="l">
              <a:buNone/>
              <a:defRPr sz="10666" b="0" i="0" baseline="0">
                <a:solidFill>
                  <a:schemeClr val="bg1">
                    <a:lumMod val="85000"/>
                  </a:schemeClr>
                </a:solidFill>
                <a:latin typeface="Lato" charset="0"/>
                <a:ea typeface="Lato" charset="0"/>
                <a:cs typeface="Lato" charset="0"/>
              </a:defRPr>
            </a:lvl1pPr>
          </a:lstStyle>
          <a:p>
            <a:pPr lvl="0"/>
            <a:r>
              <a:rPr lang="es-ES_tradnl"/>
              <a:t>00</a:t>
            </a:r>
          </a:p>
        </p:txBody>
      </p:sp>
      <p:sp>
        <p:nvSpPr>
          <p:cNvPr id="20" name="Marcador de texto 7"/>
          <p:cNvSpPr>
            <a:spLocks noGrp="1"/>
          </p:cNvSpPr>
          <p:nvPr>
            <p:ph type="body" sz="quarter" idx="26" hasCustomPrompt="1"/>
          </p:nvPr>
        </p:nvSpPr>
        <p:spPr>
          <a:xfrm>
            <a:off x="609600" y="1295401"/>
            <a:ext cx="4572000" cy="304800"/>
          </a:xfrm>
          <a:prstGeom prst="rect">
            <a:avLst/>
          </a:prstGeom>
          <a:noFill/>
        </p:spPr>
        <p:txBody>
          <a:bodyPr vert="horz" wrap="none" lIns="0" tIns="0" rIns="0" bIns="0" anchor="t" anchorCtr="0">
            <a:noAutofit/>
          </a:bodyPr>
          <a:lstStyle>
            <a:lvl1pPr marL="0" indent="0" algn="l">
              <a:buNone/>
              <a:defRPr sz="2933" b="1" i="0" baseline="0">
                <a:solidFill>
                  <a:schemeClr val="tx1">
                    <a:lumMod val="75000"/>
                    <a:lumOff val="25000"/>
                  </a:schemeClr>
                </a:solidFill>
                <a:latin typeface="Lato Black" charset="0"/>
                <a:ea typeface="Lato Black" charset="0"/>
                <a:cs typeface="Lato Black" charset="0"/>
              </a:defRPr>
            </a:lvl1pPr>
          </a:lstStyle>
          <a:p>
            <a:pPr lvl="0"/>
            <a:r>
              <a:rPr lang="es-ES_tradnl"/>
              <a:t>TITLE EXAMPLE</a:t>
            </a:r>
          </a:p>
        </p:txBody>
      </p:sp>
      <p:sp>
        <p:nvSpPr>
          <p:cNvPr id="21" name="Picture Placeholder 3"/>
          <p:cNvSpPr>
            <a:spLocks noGrp="1"/>
          </p:cNvSpPr>
          <p:nvPr>
            <p:ph type="pic" sz="quarter" idx="30" hasCustomPrompt="1"/>
          </p:nvPr>
        </p:nvSpPr>
        <p:spPr>
          <a:xfrm>
            <a:off x="60960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4" name="Marcador de texto 7"/>
          <p:cNvSpPr>
            <a:spLocks noGrp="1"/>
          </p:cNvSpPr>
          <p:nvPr>
            <p:ph type="body" sz="quarter" idx="35" hasCustomPrompt="1"/>
          </p:nvPr>
        </p:nvSpPr>
        <p:spPr>
          <a:xfrm>
            <a:off x="60960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5" name="Marcador de texto 7"/>
          <p:cNvSpPr>
            <a:spLocks noGrp="1"/>
          </p:cNvSpPr>
          <p:nvPr>
            <p:ph type="body" sz="quarter" idx="36" hasCustomPrompt="1"/>
          </p:nvPr>
        </p:nvSpPr>
        <p:spPr>
          <a:xfrm>
            <a:off x="60960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2" name="Picture Placeholder 3"/>
          <p:cNvSpPr>
            <a:spLocks noGrp="1"/>
          </p:cNvSpPr>
          <p:nvPr>
            <p:ph type="pic" sz="quarter" idx="37" hasCustomPrompt="1"/>
          </p:nvPr>
        </p:nvSpPr>
        <p:spPr>
          <a:xfrm>
            <a:off x="335280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6" name="Marcador de texto 7"/>
          <p:cNvSpPr>
            <a:spLocks noGrp="1"/>
          </p:cNvSpPr>
          <p:nvPr>
            <p:ph type="body" sz="quarter" idx="38" hasCustomPrompt="1"/>
          </p:nvPr>
        </p:nvSpPr>
        <p:spPr>
          <a:xfrm>
            <a:off x="335280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7" name="Marcador de texto 7"/>
          <p:cNvSpPr>
            <a:spLocks noGrp="1"/>
          </p:cNvSpPr>
          <p:nvPr>
            <p:ph type="body" sz="quarter" idx="39" hasCustomPrompt="1"/>
          </p:nvPr>
        </p:nvSpPr>
        <p:spPr>
          <a:xfrm>
            <a:off x="335280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8" name="Picture Placeholder 3"/>
          <p:cNvSpPr>
            <a:spLocks noGrp="1"/>
          </p:cNvSpPr>
          <p:nvPr>
            <p:ph type="pic" sz="quarter" idx="40" hasCustomPrompt="1"/>
          </p:nvPr>
        </p:nvSpPr>
        <p:spPr>
          <a:xfrm>
            <a:off x="609566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1" name="Marcador de texto 7"/>
          <p:cNvSpPr>
            <a:spLocks noGrp="1"/>
          </p:cNvSpPr>
          <p:nvPr>
            <p:ph type="body" sz="quarter" idx="41" hasCustomPrompt="1"/>
          </p:nvPr>
        </p:nvSpPr>
        <p:spPr>
          <a:xfrm>
            <a:off x="609566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2" name="Marcador de texto 7"/>
          <p:cNvSpPr>
            <a:spLocks noGrp="1"/>
          </p:cNvSpPr>
          <p:nvPr>
            <p:ph type="body" sz="quarter" idx="42" hasCustomPrompt="1"/>
          </p:nvPr>
        </p:nvSpPr>
        <p:spPr>
          <a:xfrm>
            <a:off x="609566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33" name="Picture Placeholder 3"/>
          <p:cNvSpPr>
            <a:spLocks noGrp="1"/>
          </p:cNvSpPr>
          <p:nvPr>
            <p:ph type="pic" sz="quarter" idx="43" hasCustomPrompt="1"/>
          </p:nvPr>
        </p:nvSpPr>
        <p:spPr>
          <a:xfrm>
            <a:off x="883852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4" name="Marcador de texto 7"/>
          <p:cNvSpPr>
            <a:spLocks noGrp="1"/>
          </p:cNvSpPr>
          <p:nvPr>
            <p:ph type="body" sz="quarter" idx="44" hasCustomPrompt="1"/>
          </p:nvPr>
        </p:nvSpPr>
        <p:spPr>
          <a:xfrm>
            <a:off x="883852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5" name="Marcador de texto 7"/>
          <p:cNvSpPr>
            <a:spLocks noGrp="1"/>
          </p:cNvSpPr>
          <p:nvPr>
            <p:ph type="body" sz="quarter" idx="45" hasCustomPrompt="1"/>
          </p:nvPr>
        </p:nvSpPr>
        <p:spPr>
          <a:xfrm>
            <a:off x="883852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Tree>
    <p:extLst>
      <p:ext uri="{BB962C8B-B14F-4D97-AF65-F5344CB8AC3E}">
        <p14:creationId xmlns:p14="http://schemas.microsoft.com/office/powerpoint/2010/main" val="26317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 name="Picture Placeholder 8"/>
          <p:cNvSpPr>
            <a:spLocks noGrp="1"/>
          </p:cNvSpPr>
          <p:nvPr>
            <p:ph type="pic" sz="quarter" idx="12"/>
          </p:nvPr>
        </p:nvSpPr>
        <p:spPr>
          <a:xfrm>
            <a:off x="6096000" y="0"/>
            <a:ext cx="6096000" cy="685800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4" name="Title 1"/>
          <p:cNvSpPr>
            <a:spLocks noGrp="1"/>
          </p:cNvSpPr>
          <p:nvPr>
            <p:ph type="title"/>
          </p:nvPr>
        </p:nvSpPr>
        <p:spPr>
          <a:xfrm>
            <a:off x="1024971" y="2605294"/>
            <a:ext cx="10146612" cy="1647411"/>
          </a:xfrm>
          <a:effectLst>
            <a:outerShdw blurRad="762000" dist="381000" dir="5400000" algn="t" rotWithShape="0">
              <a:prstClr val="black">
                <a:alpha val="30000"/>
              </a:prstClr>
            </a:outerShdw>
          </a:effectLst>
        </p:spPr>
        <p:txBody>
          <a:bodyPr/>
          <a:lstStyle>
            <a:lvl1pPr algn="ctr">
              <a:defRPr sz="9600" b="1" i="0">
                <a:latin typeface="Arial Black" panose="020B0A04020102020204" pitchFamily="34" charset="0"/>
                <a:ea typeface="Arial Black" panose="020B0A04020102020204" pitchFamily="34" charset="0"/>
                <a:cs typeface="Arial Black" panose="020B0A04020102020204" pitchFamily="34" charset="0"/>
              </a:defRPr>
            </a:lvl1pPr>
          </a:lstStyle>
          <a:p>
            <a:r>
              <a:rPr lang="en-US"/>
              <a:t>Click to edit</a:t>
            </a:r>
          </a:p>
        </p:txBody>
      </p:sp>
    </p:spTree>
    <p:extLst>
      <p:ext uri="{BB962C8B-B14F-4D97-AF65-F5344CB8AC3E}">
        <p14:creationId xmlns:p14="http://schemas.microsoft.com/office/powerpoint/2010/main" val="339275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repeatCount="0"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6" presetClass="emph" presetSubtype="0" decel="50000" fill="hold" grpId="0" nodeType="withEffect">
                                  <p:stCondLst>
                                    <p:cond delay="0"/>
                                  </p:stCondLst>
                                  <p:childTnLst>
                                    <p:animScale>
                                      <p:cBhvr>
                                        <p:cTn id="10" dur="5000" fill="hold"/>
                                        <p:tgtEl>
                                          <p:spTgt spid="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0DE6-44BA-4FCA-9F20-328F8A58270D}"/>
              </a:ext>
            </a:extLst>
          </p:cNvPr>
          <p:cNvSpPr>
            <a:spLocks noGrp="1"/>
          </p:cNvSpPr>
          <p:nvPr>
            <p:ph type="title"/>
          </p:nvPr>
        </p:nvSpPr>
        <p:spPr>
          <a:xfrm>
            <a:off x="838200" y="769898"/>
            <a:ext cx="10515600" cy="92079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558D4DF-6D2A-4888-80A7-C7B1C765C5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69694-1A0B-4029-B1CA-909338C08006}"/>
              </a:ext>
            </a:extLst>
          </p:cNvPr>
          <p:cNvSpPr>
            <a:spLocks noGrp="1"/>
          </p:cNvSpPr>
          <p:nvPr>
            <p:ph type="dt" sz="half" idx="10"/>
          </p:nvPr>
        </p:nvSpPr>
        <p:spPr/>
        <p:txBody>
          <a:bodyPr/>
          <a:lstStyle/>
          <a:p>
            <a:fld id="{89F05DF9-7542-4919-B8C7-D37C67954F87}" type="datetime1">
              <a:rPr lang="en-US" smtClean="0"/>
              <a:t>10/1/2021</a:t>
            </a:fld>
            <a:endParaRPr lang="en-US"/>
          </a:p>
        </p:txBody>
      </p:sp>
      <p:sp>
        <p:nvSpPr>
          <p:cNvPr id="5" name="Footer Placeholder 4">
            <a:extLst>
              <a:ext uri="{FF2B5EF4-FFF2-40B4-BE49-F238E27FC236}">
                <a16:creationId xmlns:a16="http://schemas.microsoft.com/office/drawing/2014/main" id="{8B3CB99F-A96E-4894-BE48-218C3C609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F1065-BCA9-43C8-AE04-4A317867E79E}"/>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60919926-3BC9-4E3C-89E3-A7803C6B2F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DCD037DC-D34E-4B9A-AB39-91A51083924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EA8D152E-D7A9-4FA7-B036-C59FCDF58B51}"/>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6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B5B6-4953-4AF4-A637-D1CAE9FFF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D7EDD2-28AE-4DCE-B620-730E202C24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3254DE-BD80-4F5E-A074-151C1670C4B1}"/>
              </a:ext>
            </a:extLst>
          </p:cNvPr>
          <p:cNvSpPr>
            <a:spLocks noGrp="1"/>
          </p:cNvSpPr>
          <p:nvPr>
            <p:ph type="dt" sz="half" idx="10"/>
          </p:nvPr>
        </p:nvSpPr>
        <p:spPr/>
        <p:txBody>
          <a:bodyPr/>
          <a:lstStyle/>
          <a:p>
            <a:fld id="{ADF7BFA4-97FE-4B72-A6A9-072E9ADBA984}" type="datetime1">
              <a:rPr lang="en-US" smtClean="0"/>
              <a:t>10/1/2021</a:t>
            </a:fld>
            <a:endParaRPr lang="en-US"/>
          </a:p>
        </p:txBody>
      </p:sp>
      <p:sp>
        <p:nvSpPr>
          <p:cNvPr id="5" name="Footer Placeholder 4">
            <a:extLst>
              <a:ext uri="{FF2B5EF4-FFF2-40B4-BE49-F238E27FC236}">
                <a16:creationId xmlns:a16="http://schemas.microsoft.com/office/drawing/2014/main" id="{0D05417F-49D8-4F7F-83C8-EB7D1E928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B7852-83E3-4B02-A4E6-F8ACA918016C}"/>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F4C1D461-7F07-496A-98DE-61FE35C09AD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84901826-92C4-4183-8B82-2992AAF8D93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65CFD52F-CBAA-46AD-9096-2067A26DED68}"/>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505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2738-2E6A-4A2F-AC7E-86D11D5D7157}"/>
              </a:ext>
            </a:extLst>
          </p:cNvPr>
          <p:cNvSpPr>
            <a:spLocks noGrp="1"/>
          </p:cNvSpPr>
          <p:nvPr>
            <p:ph type="title"/>
          </p:nvPr>
        </p:nvSpPr>
        <p:spPr>
          <a:xfrm>
            <a:off x="838200" y="885548"/>
            <a:ext cx="10515600" cy="80514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C8EF34B-8020-4340-A79E-F66A8F5BFF61}"/>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A5EA7A2-1F39-412A-A3D5-BBC25D66DF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F4727-B2D8-4B85-8EB6-10E1DA9C0258}"/>
              </a:ext>
            </a:extLst>
          </p:cNvPr>
          <p:cNvSpPr>
            <a:spLocks noGrp="1"/>
          </p:cNvSpPr>
          <p:nvPr>
            <p:ph type="dt" sz="half" idx="10"/>
          </p:nvPr>
        </p:nvSpPr>
        <p:spPr/>
        <p:txBody>
          <a:bodyPr/>
          <a:lstStyle/>
          <a:p>
            <a:fld id="{250D328E-0408-4C7E-8581-07FD73207AA4}" type="datetime1">
              <a:rPr lang="en-US" smtClean="0"/>
              <a:t>10/1/2021</a:t>
            </a:fld>
            <a:endParaRPr lang="en-US"/>
          </a:p>
        </p:txBody>
      </p:sp>
      <p:sp>
        <p:nvSpPr>
          <p:cNvPr id="6" name="Footer Placeholder 5">
            <a:extLst>
              <a:ext uri="{FF2B5EF4-FFF2-40B4-BE49-F238E27FC236}">
                <a16:creationId xmlns:a16="http://schemas.microsoft.com/office/drawing/2014/main" id="{0C104FAB-CD61-4DCB-AD9F-0421D2618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507AE-1D6D-40CF-9F21-77EFF31CECAF}"/>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E4632C01-ADAE-47B7-8143-E92EE7308A5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49094DAC-8493-434F-8EF8-79EA8210BE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2D934747-78BE-4807-B236-5AE6E3506F08}"/>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618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9441-048D-4FEF-8A16-4283B596F7D6}"/>
              </a:ext>
            </a:extLst>
          </p:cNvPr>
          <p:cNvSpPr>
            <a:spLocks noGrp="1"/>
          </p:cNvSpPr>
          <p:nvPr>
            <p:ph type="title"/>
          </p:nvPr>
        </p:nvSpPr>
        <p:spPr>
          <a:xfrm>
            <a:off x="3039532" y="365125"/>
            <a:ext cx="8315855"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9EAC9CB-3B7F-4B2D-9E70-032B49A70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36089E-EF7A-4A56-8915-318C2C6355BF}"/>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21632F2-C074-48F3-A942-5215EFB6C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CBE032-1F6A-473B-ADFC-CCB7FD4C1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9299BA-5831-4A5E-8E4A-855AAE9533BA}"/>
              </a:ext>
            </a:extLst>
          </p:cNvPr>
          <p:cNvSpPr>
            <a:spLocks noGrp="1"/>
          </p:cNvSpPr>
          <p:nvPr>
            <p:ph type="dt" sz="half" idx="10"/>
          </p:nvPr>
        </p:nvSpPr>
        <p:spPr/>
        <p:txBody>
          <a:bodyPr/>
          <a:lstStyle/>
          <a:p>
            <a:fld id="{95BD5084-6DF0-4338-AE8D-628230D8357E}" type="datetime1">
              <a:rPr lang="en-US" smtClean="0"/>
              <a:t>10/1/2021</a:t>
            </a:fld>
            <a:endParaRPr lang="en-US"/>
          </a:p>
        </p:txBody>
      </p:sp>
      <p:sp>
        <p:nvSpPr>
          <p:cNvPr id="8" name="Footer Placeholder 7">
            <a:extLst>
              <a:ext uri="{FF2B5EF4-FFF2-40B4-BE49-F238E27FC236}">
                <a16:creationId xmlns:a16="http://schemas.microsoft.com/office/drawing/2014/main" id="{ADBF7983-EC76-4F2D-85CC-61CCE88AD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B28F1-4269-4A77-B9A0-5009155AB1EC}"/>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68C95B7E-2497-43BB-A7FA-5DEA32F7AE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sp>
        <p:nvSpPr>
          <p:cNvPr id="12" name="Rectangle 11">
            <a:extLst>
              <a:ext uri="{FF2B5EF4-FFF2-40B4-BE49-F238E27FC236}">
                <a16:creationId xmlns:a16="http://schemas.microsoft.com/office/drawing/2014/main" id="{CFBF870B-BF41-423F-8512-1B8AC9B28072}"/>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174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7235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16C4-1ADA-4BF8-A563-8C5B022CB212}"/>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EF35BE03-B666-4692-BCE9-F34201106AEA}"/>
              </a:ext>
            </a:extLst>
          </p:cNvPr>
          <p:cNvSpPr>
            <a:spLocks noGrp="1"/>
          </p:cNvSpPr>
          <p:nvPr>
            <p:ph type="dt" sz="half" idx="10"/>
          </p:nvPr>
        </p:nvSpPr>
        <p:spPr/>
        <p:txBody>
          <a:bodyPr/>
          <a:lstStyle/>
          <a:p>
            <a:fld id="{30BEB39A-4637-47B9-AA67-05928E68E4E2}" type="datetime1">
              <a:rPr lang="en-US" smtClean="0"/>
              <a:t>10/1/2021</a:t>
            </a:fld>
            <a:endParaRPr lang="en-US"/>
          </a:p>
        </p:txBody>
      </p:sp>
      <p:sp>
        <p:nvSpPr>
          <p:cNvPr id="4" name="Footer Placeholder 3">
            <a:extLst>
              <a:ext uri="{FF2B5EF4-FFF2-40B4-BE49-F238E27FC236}">
                <a16:creationId xmlns:a16="http://schemas.microsoft.com/office/drawing/2014/main" id="{37008E54-3BA0-441D-BA35-C9A42DB174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877CE3-9A2D-4AD9-958B-20EDE010AE4E}"/>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6" name="Picture 5" descr="A picture containing drawing&#10;&#10;Description automatically generated">
            <a:extLst>
              <a:ext uri="{FF2B5EF4-FFF2-40B4-BE49-F238E27FC236}">
                <a16:creationId xmlns:a16="http://schemas.microsoft.com/office/drawing/2014/main" id="{11AE47FB-EA90-4581-A535-E17C46AFF9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7" name="Picture 6">
            <a:extLst>
              <a:ext uri="{FF2B5EF4-FFF2-40B4-BE49-F238E27FC236}">
                <a16:creationId xmlns:a16="http://schemas.microsoft.com/office/drawing/2014/main" id="{D4C24C0D-066D-491A-8FDB-857D03B7271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8" name="Rectangle 7">
            <a:extLst>
              <a:ext uri="{FF2B5EF4-FFF2-40B4-BE49-F238E27FC236}">
                <a16:creationId xmlns:a16="http://schemas.microsoft.com/office/drawing/2014/main" id="{515C8CE0-C182-4A72-9420-054563D7AA09}"/>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891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73855-5EDC-4A89-9359-74B4A29EE458}"/>
              </a:ext>
            </a:extLst>
          </p:cNvPr>
          <p:cNvSpPr>
            <a:spLocks noGrp="1"/>
          </p:cNvSpPr>
          <p:nvPr>
            <p:ph type="dt" sz="half" idx="10"/>
          </p:nvPr>
        </p:nvSpPr>
        <p:spPr/>
        <p:txBody>
          <a:bodyPr/>
          <a:lstStyle/>
          <a:p>
            <a:fld id="{8568F45B-8433-4EA4-A221-50980752D5BF}" type="datetime1">
              <a:rPr lang="en-US" smtClean="0"/>
              <a:t>10/1/2021</a:t>
            </a:fld>
            <a:endParaRPr lang="en-US"/>
          </a:p>
        </p:txBody>
      </p:sp>
      <p:sp>
        <p:nvSpPr>
          <p:cNvPr id="3" name="Footer Placeholder 2">
            <a:extLst>
              <a:ext uri="{FF2B5EF4-FFF2-40B4-BE49-F238E27FC236}">
                <a16:creationId xmlns:a16="http://schemas.microsoft.com/office/drawing/2014/main" id="{04E57E3A-120A-49A2-A88A-1ED18E672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6A3A6-F6E1-4FA4-80B4-91E3DB0671A9}"/>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5" name="Picture 4" descr="A picture containing drawing&#10;&#10;Description automatically generated">
            <a:extLst>
              <a:ext uri="{FF2B5EF4-FFF2-40B4-BE49-F238E27FC236}">
                <a16:creationId xmlns:a16="http://schemas.microsoft.com/office/drawing/2014/main" id="{130D7495-E8AD-4947-B01C-ED8D7525B8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24381F29-5E84-4481-91E8-08B0F3CCB03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1438637C-6CF1-4421-8697-F5E3B891451D}"/>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6306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9F1A-F7E9-4721-ADD4-98A7EA558EB3}"/>
              </a:ext>
            </a:extLst>
          </p:cNvPr>
          <p:cNvSpPr>
            <a:spLocks noGrp="1"/>
          </p:cNvSpPr>
          <p:nvPr>
            <p:ph type="title"/>
          </p:nvPr>
        </p:nvSpPr>
        <p:spPr>
          <a:xfrm>
            <a:off x="839788" y="880532"/>
            <a:ext cx="3932237" cy="1176867"/>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A96066C-F4C4-47B0-BB93-A81FD27B5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BF2D32D-7D52-4561-879C-B6237412C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7907E-7B07-4A1C-A98B-D80A7B7FB719}"/>
              </a:ext>
            </a:extLst>
          </p:cNvPr>
          <p:cNvSpPr>
            <a:spLocks noGrp="1"/>
          </p:cNvSpPr>
          <p:nvPr>
            <p:ph type="dt" sz="half" idx="10"/>
          </p:nvPr>
        </p:nvSpPr>
        <p:spPr/>
        <p:txBody>
          <a:bodyPr/>
          <a:lstStyle/>
          <a:p>
            <a:fld id="{FD26127A-B478-4896-B6FF-45E14791D15D}" type="datetime1">
              <a:rPr lang="en-US" smtClean="0"/>
              <a:t>10/1/2021</a:t>
            </a:fld>
            <a:endParaRPr lang="en-US"/>
          </a:p>
        </p:txBody>
      </p:sp>
      <p:sp>
        <p:nvSpPr>
          <p:cNvPr id="6" name="Footer Placeholder 5">
            <a:extLst>
              <a:ext uri="{FF2B5EF4-FFF2-40B4-BE49-F238E27FC236}">
                <a16:creationId xmlns:a16="http://schemas.microsoft.com/office/drawing/2014/main" id="{8E15E90C-0141-4955-82DD-D23650C12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55F25-F7CF-4F7F-BAD1-65B0AFA2D696}"/>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05B09AFC-4BA5-4E14-8EFD-BC48838974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11" name="Picture 10">
            <a:extLst>
              <a:ext uri="{FF2B5EF4-FFF2-40B4-BE49-F238E27FC236}">
                <a16:creationId xmlns:a16="http://schemas.microsoft.com/office/drawing/2014/main" id="{FAE5BB8C-6334-46FA-ADB3-F3BD30A87A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2" name="Rectangle 11">
            <a:extLst>
              <a:ext uri="{FF2B5EF4-FFF2-40B4-BE49-F238E27FC236}">
                <a16:creationId xmlns:a16="http://schemas.microsoft.com/office/drawing/2014/main" id="{469262DF-321C-4F4B-B703-172D1D14B806}"/>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271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8C92-5A2F-437D-A931-196C80BD7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78AD34-00BF-4622-AF57-B6D6D4A05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9D277C-CCF8-4DDF-B839-FEDA8DE5F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1042B-EBB9-4C54-B6E4-7FF627ACF112}"/>
              </a:ext>
            </a:extLst>
          </p:cNvPr>
          <p:cNvSpPr>
            <a:spLocks noGrp="1"/>
          </p:cNvSpPr>
          <p:nvPr>
            <p:ph type="dt" sz="half" idx="10"/>
          </p:nvPr>
        </p:nvSpPr>
        <p:spPr/>
        <p:txBody>
          <a:bodyPr/>
          <a:lstStyle/>
          <a:p>
            <a:fld id="{F867217A-DAA5-44A2-88F0-60D3E4F34B15}" type="datetime1">
              <a:rPr lang="en-US" smtClean="0"/>
              <a:t>10/1/2021</a:t>
            </a:fld>
            <a:endParaRPr lang="en-US"/>
          </a:p>
        </p:txBody>
      </p:sp>
      <p:sp>
        <p:nvSpPr>
          <p:cNvPr id="6" name="Footer Placeholder 5">
            <a:extLst>
              <a:ext uri="{FF2B5EF4-FFF2-40B4-BE49-F238E27FC236}">
                <a16:creationId xmlns:a16="http://schemas.microsoft.com/office/drawing/2014/main" id="{A55C352C-F832-4489-B88A-546B2A177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2DB1D-AEC9-4F57-9CCE-41B7FD11F98A}"/>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D6186B18-D701-466C-92E6-80F793522F1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C8C7B63F-0762-4C6B-AA78-72BD26B969A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F3A0652C-E092-40CE-B2DE-88D66F947DF7}"/>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9365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F7309-B9F5-4052-BC17-0D58D19766D9}"/>
              </a:ext>
            </a:extLst>
          </p:cNvPr>
          <p:cNvSpPr>
            <a:spLocks noGrp="1"/>
          </p:cNvSpPr>
          <p:nvPr>
            <p:ph type="title"/>
          </p:nvPr>
        </p:nvSpPr>
        <p:spPr>
          <a:xfrm>
            <a:off x="1354666" y="863600"/>
            <a:ext cx="9609667" cy="827088"/>
          </a:xfrm>
          <a:prstGeom prst="rect">
            <a:avLst/>
          </a:prstGeom>
          <a:ln>
            <a:noFill/>
          </a:ln>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CFE3517-55A5-4518-91F7-7D855ADC57AC}"/>
              </a:ext>
            </a:extLst>
          </p:cNvPr>
          <p:cNvSpPr>
            <a:spLocks noGrp="1"/>
          </p:cNvSpPr>
          <p:nvPr>
            <p:ph type="body" idx="1"/>
          </p:nvPr>
        </p:nvSpPr>
        <p:spPr>
          <a:xfrm>
            <a:off x="1354666" y="1825625"/>
            <a:ext cx="9609667"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C72E92-8DC8-4832-B222-8A8C2AFBC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997035-69BF-4908-9A44-D0E39417A8A0}" type="datetime1">
              <a:rPr lang="en-US" smtClean="0"/>
              <a:t>10/1/2021</a:t>
            </a:fld>
            <a:endParaRPr lang="en-US" dirty="0"/>
          </a:p>
        </p:txBody>
      </p:sp>
      <p:sp>
        <p:nvSpPr>
          <p:cNvPr id="5" name="Footer Placeholder 4">
            <a:extLst>
              <a:ext uri="{FF2B5EF4-FFF2-40B4-BE49-F238E27FC236}">
                <a16:creationId xmlns:a16="http://schemas.microsoft.com/office/drawing/2014/main" id="{96A219AB-9EDE-4C27-9536-B84480495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DE6CA52-E012-4636-A6C7-B1A7E02C7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A0D11-6E1C-43FA-8535-2FC68A81714A}" type="slidenum">
              <a:rPr lang="en-US" smtClean="0"/>
              <a:t>‹#›</a:t>
            </a:fld>
            <a:endParaRPr lang="en-US" dirty="0"/>
          </a:p>
        </p:txBody>
      </p:sp>
    </p:spTree>
    <p:extLst>
      <p:ext uri="{BB962C8B-B14F-4D97-AF65-F5344CB8AC3E}">
        <p14:creationId xmlns:p14="http://schemas.microsoft.com/office/powerpoint/2010/main" val="18395899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727" r:id="rId12"/>
    <p:sldLayoutId id="2147483730" r:id="rId13"/>
    <p:sldLayoutId id="2147483676" r:id="rId14"/>
    <p:sldLayoutId id="2147483753" r:id="rId15"/>
    <p:sldLayoutId id="2147483754" r:id="rId16"/>
  </p:sldLayoutIdLst>
  <p:hf hdr="0" ftr="0" dt="0"/>
  <p:txStyles>
    <p:title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b="1" kern="1200">
          <a:solidFill>
            <a:srgbClr val="0052CC"/>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8.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6" name="Rectangle 104">
            <a:extLst>
              <a:ext uri="{FF2B5EF4-FFF2-40B4-BE49-F238E27FC236}">
                <a16:creationId xmlns:a16="http://schemas.microsoft.com/office/drawing/2014/main" id="{0671A8AE-40A1-4631-A6B8-581AFF0654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night sky&#10;&#10;Description automatically generated">
            <a:extLst>
              <a:ext uri="{FF2B5EF4-FFF2-40B4-BE49-F238E27FC236}">
                <a16:creationId xmlns:a16="http://schemas.microsoft.com/office/drawing/2014/main" id="{445A2208-EA2E-4FA8-A69C-FD28D97CD92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735" t="9091" r="8917" b="1"/>
          <a:stretch/>
        </p:blipFill>
        <p:spPr>
          <a:xfrm>
            <a:off x="3523488" y="10"/>
            <a:ext cx="8668512" cy="6857990"/>
          </a:xfrm>
          <a:prstGeom prst="rect">
            <a:avLst/>
          </a:prstGeom>
        </p:spPr>
      </p:pic>
      <p:sp>
        <p:nvSpPr>
          <p:cNvPr id="167" name="Rectangle 106">
            <a:extLst>
              <a:ext uri="{FF2B5EF4-FFF2-40B4-BE49-F238E27FC236}">
                <a16:creationId xmlns:a16="http://schemas.microsoft.com/office/drawing/2014/main" id="{AB58EF07-17C2-48CF-ABB0-EEF1F17CB8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TextBox 163">
            <a:extLst>
              <a:ext uri="{FF2B5EF4-FFF2-40B4-BE49-F238E27FC236}">
                <a16:creationId xmlns:a16="http://schemas.microsoft.com/office/drawing/2014/main" id="{0B15BB56-5B11-4123-98C4-E6EA2C95331E}"/>
              </a:ext>
            </a:extLst>
          </p:cNvPr>
          <p:cNvSpPr txBox="1"/>
          <p:nvPr/>
        </p:nvSpPr>
        <p:spPr>
          <a:xfrm>
            <a:off x="477980" y="1122363"/>
            <a:ext cx="8861229"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dirty="0" smtClean="0">
                <a:ea typeface="Open Sans" panose="020B0606030504020204" pitchFamily="34" charset="0"/>
                <a:cs typeface="Open Sans" panose="020B0606030504020204" pitchFamily="34" charset="0"/>
              </a:rPr>
              <a:t>Tìm hiểu về VXLAN</a:t>
            </a:r>
            <a:endParaRPr lang="en-US" sz="6600" b="1" dirty="0">
              <a:ea typeface="Open Sans" panose="020B0606030504020204" pitchFamily="34" charset="0"/>
              <a:cs typeface="Open Sans" panose="020B0606030504020204" pitchFamily="34" charset="0"/>
            </a:endParaRPr>
          </a:p>
        </p:txBody>
      </p:sp>
      <p:sp>
        <p:nvSpPr>
          <p:cNvPr id="109" name="Rectangle 108">
            <a:extLst>
              <a:ext uri="{FF2B5EF4-FFF2-40B4-BE49-F238E27FC236}">
                <a16:creationId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1" name="Rectangle 110">
            <a:extLst>
              <a:ext uri="{FF2B5EF4-FFF2-40B4-BE49-F238E27FC236}">
                <a16:creationId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FB30E005-6111-453E-A532-E1E16D25F840}"/>
              </a:ext>
            </a:extLst>
          </p:cNvPr>
          <p:cNvSpPr/>
          <p:nvPr/>
        </p:nvSpPr>
        <p:spPr>
          <a:xfrm>
            <a:off x="391886" y="426720"/>
            <a:ext cx="1314994" cy="5216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3E14612-E12F-4A04-A820-FD9B2EB39E2A}"/>
              </a:ext>
            </a:extLst>
          </p:cNvPr>
          <p:cNvSpPr/>
          <p:nvPr/>
        </p:nvSpPr>
        <p:spPr>
          <a:xfrm>
            <a:off x="618309" y="2002971"/>
            <a:ext cx="1628502" cy="113212"/>
          </a:xfrm>
          <a:prstGeom prst="rect">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00D8B8BA-1A4A-4E42-AEB4-5827870E9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9209" y="393964"/>
            <a:ext cx="2147455" cy="587154"/>
          </a:xfrm>
          <a:prstGeom prst="rect">
            <a:avLst/>
          </a:prstGeom>
        </p:spPr>
      </p:pic>
    </p:spTree>
    <p:extLst>
      <p:ext uri="{BB962C8B-B14F-4D97-AF65-F5344CB8AC3E}">
        <p14:creationId xmlns:p14="http://schemas.microsoft.com/office/powerpoint/2010/main" val="16708713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4691958" cy="395173"/>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Cách hoạt động của VXLAN</a:t>
            </a:r>
            <a:endParaRPr lang="en-US" sz="2400" b="1" dirty="0">
              <a:solidFill>
                <a:srgbClr val="0052CC"/>
              </a:solidFill>
              <a:latin typeface="Arial" panose="020B0604020202020204" pitchFamily="34" charset="0"/>
              <a:cs typeface="Arial" panose="020B0604020202020204" pitchFamily="34" charset="0"/>
            </a:endParaRPr>
          </a:p>
        </p:txBody>
      </p:sp>
      <p:sp>
        <p:nvSpPr>
          <p:cNvPr id="3" name="TextBox 2"/>
          <p:cNvSpPr txBox="1"/>
          <p:nvPr/>
        </p:nvSpPr>
        <p:spPr>
          <a:xfrm>
            <a:off x="372758" y="1077905"/>
            <a:ext cx="4590473" cy="461665"/>
          </a:xfrm>
          <a:prstGeom prst="rect">
            <a:avLst/>
          </a:prstGeom>
          <a:noFill/>
        </p:spPr>
        <p:txBody>
          <a:bodyPr wrap="square" rtlCol="0">
            <a:spAutoFit/>
          </a:bodyPr>
          <a:lstStyle/>
          <a:p>
            <a:r>
              <a:rPr lang="en-US" sz="2400" b="1" dirty="0" smtClean="0"/>
              <a:t>Cấu hình</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3306583343"/>
              </p:ext>
            </p:extLst>
          </p:nvPr>
        </p:nvGraphicFramePr>
        <p:xfrm>
          <a:off x="719986" y="1733233"/>
          <a:ext cx="11046692" cy="4763625"/>
        </p:xfrm>
        <a:graphic>
          <a:graphicData uri="http://schemas.openxmlformats.org/drawingml/2006/table">
            <a:tbl>
              <a:tblPr firstRow="1" bandRow="1">
                <a:tableStyleId>{5C22544A-7EE6-4342-B048-85BDC9FD1C3A}</a:tableStyleId>
              </a:tblPr>
              <a:tblGrid>
                <a:gridCol w="5523346">
                  <a:extLst>
                    <a:ext uri="{9D8B030D-6E8A-4147-A177-3AD203B41FA5}">
                      <a16:colId xmlns:a16="http://schemas.microsoft.com/office/drawing/2014/main" val="4146643581"/>
                    </a:ext>
                  </a:extLst>
                </a:gridCol>
                <a:gridCol w="5523346">
                  <a:extLst>
                    <a:ext uri="{9D8B030D-6E8A-4147-A177-3AD203B41FA5}">
                      <a16:colId xmlns:a16="http://schemas.microsoft.com/office/drawing/2014/main" val="2715852222"/>
                    </a:ext>
                  </a:extLst>
                </a:gridCol>
              </a:tblGrid>
              <a:tr h="557385">
                <a:tc>
                  <a:txBody>
                    <a:bodyPr/>
                    <a:lstStyle/>
                    <a:p>
                      <a:pPr algn="ctr"/>
                      <a:r>
                        <a:rPr lang="en-US" dirty="0" smtClean="0"/>
                        <a:t>HOST</a:t>
                      </a:r>
                      <a:r>
                        <a:rPr lang="en-US" baseline="0" dirty="0" smtClean="0"/>
                        <a:t> 1</a:t>
                      </a:r>
                      <a:endParaRPr lang="en-US" dirty="0"/>
                    </a:p>
                  </a:txBody>
                  <a:tcPr/>
                </a:tc>
                <a:tc>
                  <a:txBody>
                    <a:bodyPr/>
                    <a:lstStyle/>
                    <a:p>
                      <a:pPr algn="ctr"/>
                      <a:r>
                        <a:rPr lang="en-US" dirty="0" smtClean="0"/>
                        <a:t>HOST</a:t>
                      </a:r>
                      <a:r>
                        <a:rPr lang="en-US" baseline="0" dirty="0" smtClean="0"/>
                        <a:t> 2</a:t>
                      </a:r>
                      <a:endParaRPr lang="en-US" dirty="0"/>
                    </a:p>
                  </a:txBody>
                  <a:tcPr/>
                </a:tc>
                <a:extLst>
                  <a:ext uri="{0D108BD9-81ED-4DB2-BD59-A6C34878D82A}">
                    <a16:rowId xmlns:a16="http://schemas.microsoft.com/office/drawing/2014/main" val="139596507"/>
                  </a:ext>
                </a:extLst>
              </a:tr>
              <a:tr h="3229281">
                <a:tc>
                  <a:txBody>
                    <a:bodyPr/>
                    <a:lstStyle/>
                    <a:p>
                      <a:pPr marL="285750" indent="-285750">
                        <a:buFont typeface="Arial" panose="020B0604020202020204" pitchFamily="34" charset="0"/>
                        <a:buChar char="•"/>
                      </a:pPr>
                      <a:r>
                        <a:rPr lang="en-US" baseline="0" dirty="0" smtClean="0"/>
                        <a:t>Cấu hình ovsbr0 và vxl tunnel interface:</a:t>
                      </a:r>
                    </a:p>
                    <a:p>
                      <a:pPr marL="0" indent="0">
                        <a:buFont typeface="Arial" panose="020B0604020202020204" pitchFamily="34" charset="0"/>
                        <a:buNone/>
                      </a:pPr>
                      <a:r>
                        <a:rPr lang="en-US" baseline="0" dirty="0" smtClean="0"/>
                        <a:t>$sudo ovs-vsctl add-br ovsbr0</a:t>
                      </a:r>
                    </a:p>
                    <a:p>
                      <a:pPr marL="0" indent="0">
                        <a:buFont typeface="Arial" panose="020B0604020202020204" pitchFamily="34" charset="0"/>
                        <a:buNone/>
                      </a:pPr>
                      <a:r>
                        <a:rPr lang="en-US" baseline="0" dirty="0" smtClean="0"/>
                        <a:t>$sudo ifconfig ovsbr0 172.16.10.1/24</a:t>
                      </a:r>
                    </a:p>
                    <a:p>
                      <a:pPr marL="0" indent="0">
                        <a:buFont typeface="Arial" panose="020B0604020202020204" pitchFamily="34" charset="0"/>
                        <a:buNone/>
                      </a:pPr>
                      <a:r>
                        <a:rPr lang="en-US" baseline="0" dirty="0" smtClean="0"/>
                        <a:t>$sudo ovs-vsctl add-port ovsbr0 vxl0 -- set interface vxl0 type=vxlan options:remote_ip=192.168.30.148</a:t>
                      </a:r>
                    </a:p>
                    <a:p>
                      <a:pPr marL="0" indent="0">
                        <a:buFont typeface="Arial" panose="020B0604020202020204" pitchFamily="34" charset="0"/>
                        <a:buNone/>
                      </a:pPr>
                      <a:endParaRPr lang="en-US" baseline="0" dirty="0" smtClean="0"/>
                    </a:p>
                    <a:p>
                      <a:pPr marL="285750" indent="-285750">
                        <a:buFont typeface="Arial" panose="020B0604020202020204" pitchFamily="34" charset="0"/>
                        <a:buChar char="•"/>
                      </a:pPr>
                      <a:r>
                        <a:rPr lang="en-US" baseline="0" dirty="0" smtClean="0"/>
                        <a:t>Tạo libvirt network tương ứng với bridge ovsbr0 (</a:t>
                      </a:r>
                      <a:r>
                        <a:rPr lang="en-US" sz="1800" b="0" i="0" kern="1200" dirty="0" smtClean="0">
                          <a:solidFill>
                            <a:schemeClr val="dk1"/>
                          </a:solidFill>
                          <a:effectLst/>
                          <a:latin typeface="+mn-lt"/>
                          <a:ea typeface="+mn-ea"/>
                          <a:cs typeface="+mn-cs"/>
                        </a:rPr>
                        <a:t>/etc/libvirt/qemu/networks/ovs-vxlan.xml</a:t>
                      </a:r>
                      <a:r>
                        <a:rPr lang="en-US" baseline="0" dirty="0" smtClean="0"/>
                        <a:t>)</a:t>
                      </a:r>
                    </a:p>
                    <a:p>
                      <a:pPr marL="0" indent="0">
                        <a:buFont typeface="Arial" panose="020B0604020202020204" pitchFamily="34" charset="0"/>
                        <a:buNone/>
                      </a:pPr>
                      <a:r>
                        <a:rPr lang="en-US" baseline="0" dirty="0" smtClean="0"/>
                        <a:t> &lt;network&gt;</a:t>
                      </a:r>
                    </a:p>
                    <a:p>
                      <a:pPr marL="0" indent="0">
                        <a:buFont typeface="Arial" panose="020B0604020202020204" pitchFamily="34" charset="0"/>
                        <a:buNone/>
                      </a:pPr>
                      <a:r>
                        <a:rPr lang="en-US" baseline="0" dirty="0" smtClean="0"/>
                        <a:t>   &lt;name&gt;ovs-vxlan&lt;/name&gt;</a:t>
                      </a:r>
                    </a:p>
                    <a:p>
                      <a:pPr marL="0" indent="0">
                        <a:buFont typeface="Arial" panose="020B0604020202020204" pitchFamily="34" charset="0"/>
                        <a:buNone/>
                      </a:pPr>
                      <a:r>
                        <a:rPr lang="en-US" baseline="0" dirty="0" smtClean="0"/>
                        <a:t>   &lt;forward mode='bridge'/&gt;</a:t>
                      </a:r>
                    </a:p>
                    <a:p>
                      <a:pPr marL="0" indent="0">
                        <a:buFont typeface="Arial" panose="020B0604020202020204" pitchFamily="34" charset="0"/>
                        <a:buNone/>
                      </a:pPr>
                      <a:r>
                        <a:rPr lang="en-US" baseline="0" dirty="0" smtClean="0"/>
                        <a:t>   &lt;bridge name='ovsbr0'/&gt;</a:t>
                      </a:r>
                    </a:p>
                    <a:p>
                      <a:pPr marL="0" indent="0">
                        <a:buFont typeface="Arial" panose="020B0604020202020204" pitchFamily="34" charset="0"/>
                        <a:buNone/>
                      </a:pPr>
                      <a:r>
                        <a:rPr lang="en-US" baseline="0" dirty="0" smtClean="0"/>
                        <a:t>   &lt;virtualport type='openvswitch'/&gt;</a:t>
                      </a:r>
                    </a:p>
                    <a:p>
                      <a:pPr marL="0" indent="0">
                        <a:buFont typeface="Arial" panose="020B0604020202020204" pitchFamily="34" charset="0"/>
                        <a:buNone/>
                      </a:pPr>
                      <a:r>
                        <a:rPr lang="en-US" baseline="0" dirty="0" smtClean="0"/>
                        <a:t> &lt;/network&gt;</a:t>
                      </a:r>
                    </a:p>
                    <a:p>
                      <a:pPr marL="285750" indent="-285750">
                        <a:buFont typeface="Arial" panose="020B0604020202020204" pitchFamily="34" charset="0"/>
                        <a:buChar char="•"/>
                      </a:pPr>
                      <a:r>
                        <a:rPr lang="en-US" dirty="0" smtClean="0"/>
                        <a:t>Lưu</a:t>
                      </a:r>
                      <a:r>
                        <a:rPr lang="en-US" baseline="0" dirty="0" smtClean="0"/>
                        <a:t> lại và áp dụng cấu hình network mới</a:t>
                      </a:r>
                      <a:endParaRPr lang="en-US"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Cấu hình ovsbr0 và vxl tunnel interface: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$sudo ovs-vsctl add-br ovsbr0</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$sudo ifconfig ovsbr0 172.16.10.1/24</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$sudo ovs-vsctl add-port ovsbr0 vxl0 -- set interface vxl0 type=vxlan options:remote_ip=192.168.30.191</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Tạo libvirt network tương ứng với bridge ovsbr0 (</a:t>
                      </a:r>
                      <a:r>
                        <a:rPr lang="en-US" sz="1800" b="0" i="0" kern="1200" dirty="0" smtClean="0">
                          <a:solidFill>
                            <a:schemeClr val="dk1"/>
                          </a:solidFill>
                          <a:effectLst/>
                          <a:latin typeface="+mn-lt"/>
                          <a:ea typeface="+mn-ea"/>
                          <a:cs typeface="+mn-cs"/>
                        </a:rPr>
                        <a:t>/etc/libvirt/qemu/networks/ovs-vxlan.xml</a:t>
                      </a:r>
                      <a:r>
                        <a:rPr lang="en-US" baseline="0" dirty="0" smtClean="0"/>
                        <a:t>)</a:t>
                      </a:r>
                    </a:p>
                    <a:p>
                      <a:pPr marL="0" indent="0">
                        <a:buFont typeface="Arial" panose="020B0604020202020204" pitchFamily="34" charset="0"/>
                        <a:buNone/>
                      </a:pPr>
                      <a:r>
                        <a:rPr lang="en-US" dirty="0" smtClean="0"/>
                        <a:t> &lt;network&gt;</a:t>
                      </a:r>
                    </a:p>
                    <a:p>
                      <a:pPr marL="0" indent="0">
                        <a:buFont typeface="Arial" panose="020B0604020202020204" pitchFamily="34" charset="0"/>
                        <a:buNone/>
                      </a:pPr>
                      <a:r>
                        <a:rPr lang="en-US" dirty="0" smtClean="0"/>
                        <a:t>   &lt;name&gt;ovs-vxlan&lt;/name&gt;</a:t>
                      </a:r>
                    </a:p>
                    <a:p>
                      <a:pPr marL="0" indent="0">
                        <a:buFont typeface="Arial" panose="020B0604020202020204" pitchFamily="34" charset="0"/>
                        <a:buNone/>
                      </a:pPr>
                      <a:r>
                        <a:rPr lang="en-US" dirty="0" smtClean="0"/>
                        <a:t>   &lt;forward mode='bridge'/&gt;</a:t>
                      </a:r>
                    </a:p>
                    <a:p>
                      <a:pPr marL="0" indent="0">
                        <a:buFont typeface="Arial" panose="020B0604020202020204" pitchFamily="34" charset="0"/>
                        <a:buNone/>
                      </a:pPr>
                      <a:r>
                        <a:rPr lang="en-US" dirty="0" smtClean="0"/>
                        <a:t>   &lt;bridge name='ovsbr0'/&gt;</a:t>
                      </a:r>
                    </a:p>
                    <a:p>
                      <a:pPr marL="0" indent="0">
                        <a:buFont typeface="Arial" panose="020B0604020202020204" pitchFamily="34" charset="0"/>
                        <a:buNone/>
                      </a:pPr>
                      <a:r>
                        <a:rPr lang="en-US" dirty="0" smtClean="0"/>
                        <a:t>   &lt;virtualport type='openvswitch'/&gt;</a:t>
                      </a:r>
                    </a:p>
                    <a:p>
                      <a:pPr marL="0" indent="0">
                        <a:buFont typeface="Arial" panose="020B0604020202020204" pitchFamily="34" charset="0"/>
                        <a:buNone/>
                      </a:pPr>
                      <a:r>
                        <a:rPr lang="en-US" dirty="0" smtClean="0"/>
                        <a:t> &lt;/network&gt;</a:t>
                      </a:r>
                    </a:p>
                    <a:p>
                      <a:pPr marL="285750" indent="-285750">
                        <a:buFont typeface="Arial" panose="020B0604020202020204" pitchFamily="34" charset="0"/>
                        <a:buChar char="•"/>
                      </a:pPr>
                      <a:r>
                        <a:rPr lang="en-US" dirty="0" smtClean="0"/>
                        <a:t>Lưu</a:t>
                      </a:r>
                      <a:r>
                        <a:rPr lang="en-US" baseline="0" dirty="0" smtClean="0"/>
                        <a:t> lại và áp dụng cấu hình network mới</a:t>
                      </a:r>
                      <a:endParaRPr lang="en-US" dirty="0"/>
                    </a:p>
                  </a:txBody>
                  <a:tcPr/>
                </a:tc>
                <a:extLst>
                  <a:ext uri="{0D108BD9-81ED-4DB2-BD59-A6C34878D82A}">
                    <a16:rowId xmlns:a16="http://schemas.microsoft.com/office/drawing/2014/main" val="1462138192"/>
                  </a:ext>
                </a:extLst>
              </a:tr>
            </a:tbl>
          </a:graphicData>
        </a:graphic>
      </p:graphicFrame>
    </p:spTree>
    <p:extLst>
      <p:ext uri="{BB962C8B-B14F-4D97-AF65-F5344CB8AC3E}">
        <p14:creationId xmlns:p14="http://schemas.microsoft.com/office/powerpoint/2010/main" val="2585793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5465618"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Demo lab VXLAN trên OpenVswitch</a:t>
            </a:r>
            <a:endParaRPr lang="en-US" sz="2400" b="1" dirty="0">
              <a:solidFill>
                <a:srgbClr val="0052CC"/>
              </a:solidFill>
              <a:latin typeface="Arial" panose="020B0604020202020204" pitchFamily="34" charset="0"/>
              <a:cs typeface="Arial" panose="020B0604020202020204" pitchFamily="34" charset="0"/>
            </a:endParaRPr>
          </a:p>
        </p:txBody>
      </p:sp>
      <p:sp>
        <p:nvSpPr>
          <p:cNvPr id="4" name="TextBox 3"/>
          <p:cNvSpPr txBox="1"/>
          <p:nvPr/>
        </p:nvSpPr>
        <p:spPr>
          <a:xfrm>
            <a:off x="372758" y="1163782"/>
            <a:ext cx="1526309" cy="461665"/>
          </a:xfrm>
          <a:prstGeom prst="rect">
            <a:avLst/>
          </a:prstGeom>
          <a:noFill/>
        </p:spPr>
        <p:txBody>
          <a:bodyPr wrap="square" rtlCol="0">
            <a:spAutoFit/>
          </a:bodyPr>
          <a:lstStyle/>
          <a:p>
            <a:r>
              <a:rPr lang="en-US" sz="2400" b="1" dirty="0" smtClean="0"/>
              <a:t>Kết quả</a:t>
            </a:r>
            <a:endParaRPr lang="en-US" sz="2400" b="1" dirty="0"/>
          </a:p>
        </p:txBody>
      </p:sp>
      <p:pic>
        <p:nvPicPr>
          <p:cNvPr id="7" name="Picture 6"/>
          <p:cNvPicPr>
            <a:picLocks noChangeAspect="1"/>
          </p:cNvPicPr>
          <p:nvPr/>
        </p:nvPicPr>
        <p:blipFill>
          <a:blip r:embed="rId5"/>
          <a:stretch>
            <a:fillRect/>
          </a:stretch>
        </p:blipFill>
        <p:spPr>
          <a:xfrm>
            <a:off x="1769882" y="1221913"/>
            <a:ext cx="8559047" cy="4873440"/>
          </a:xfrm>
          <a:prstGeom prst="rect">
            <a:avLst/>
          </a:prstGeom>
        </p:spPr>
      </p:pic>
    </p:spTree>
    <p:extLst>
      <p:ext uri="{BB962C8B-B14F-4D97-AF65-F5344CB8AC3E}">
        <p14:creationId xmlns:p14="http://schemas.microsoft.com/office/powerpoint/2010/main" val="2245663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324350" y="0"/>
            <a:ext cx="17716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F0F0"/>
              </a:solidFill>
              <a:effectLst/>
              <a:uLnTx/>
              <a:uFillTx/>
              <a:latin typeface="Arial"/>
              <a:ea typeface="+mn-ea"/>
              <a:cs typeface="+mn-cs"/>
            </a:endParaRPr>
          </a:p>
        </p:txBody>
      </p:sp>
      <p:pic>
        <p:nvPicPr>
          <p:cNvPr id="4" name="Picture Placeholder 3" descr="A large body of water with a city in the background&#10;&#10;Description automatically generated">
            <a:extLst>
              <a:ext uri="{FF2B5EF4-FFF2-40B4-BE49-F238E27FC236}">
                <a16:creationId xmlns:a16="http://schemas.microsoft.com/office/drawing/2014/main" id="{D747DF91-5545-480E-B9A5-2C4A45199348}"/>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a:xfrm>
            <a:off x="6096000" y="0"/>
            <a:ext cx="6096000" cy="6858000"/>
          </a:xfrm>
        </p:spPr>
      </p:pic>
      <p:sp>
        <p:nvSpPr>
          <p:cNvPr id="8" name="Title 7"/>
          <p:cNvSpPr>
            <a:spLocks noGrp="1"/>
          </p:cNvSpPr>
          <p:nvPr>
            <p:ph type="title"/>
          </p:nvPr>
        </p:nvSpPr>
        <p:spPr>
          <a:xfrm>
            <a:off x="0" y="2605294"/>
            <a:ext cx="10146612" cy="1647411"/>
          </a:xfrm>
        </p:spPr>
        <p:txBody>
          <a:bodyPr/>
          <a:lstStyle/>
          <a:p>
            <a:r>
              <a:rPr lang="en-US" dirty="0"/>
              <a:t>Thank </a:t>
            </a:r>
            <a:r>
              <a:rPr lang="en-US" dirty="0">
                <a:solidFill>
                  <a:srgbClr val="FFFFFF"/>
                </a:solidFill>
              </a:rPr>
              <a:t>you</a:t>
            </a:r>
          </a:p>
        </p:txBody>
      </p:sp>
      <p:pic>
        <p:nvPicPr>
          <p:cNvPr id="12" name="Picture 11" descr="A picture containing drawing&#10;&#10;Description automatically generated">
            <a:extLst>
              <a:ext uri="{FF2B5EF4-FFF2-40B4-BE49-F238E27FC236}">
                <a16:creationId xmlns:a16="http://schemas.microsoft.com/office/drawing/2014/main" id="{680D46B4-7FBF-4505-A442-B570EBAD7E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spTree>
    <p:extLst>
      <p:ext uri="{BB962C8B-B14F-4D97-AF65-F5344CB8AC3E}">
        <p14:creationId xmlns:p14="http://schemas.microsoft.com/office/powerpoint/2010/main" val="413154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F0898BD3-DD00-4CDC-B5ED-4D0B76BAE1AE}"/>
              </a:ext>
            </a:extLst>
          </p:cNvPr>
          <p:cNvSpPr txBox="1"/>
          <p:nvPr/>
        </p:nvSpPr>
        <p:spPr>
          <a:xfrm>
            <a:off x="8800946" y="526718"/>
            <a:ext cx="1041585" cy="261610"/>
          </a:xfrm>
          <a:prstGeom prst="rect">
            <a:avLst/>
          </a:prstGeom>
          <a:noFill/>
        </p:spPr>
        <p:txBody>
          <a:bodyPr wrap="square" rtlCol="0">
            <a:spAutoFit/>
          </a:bodyPr>
          <a:lstStyle/>
          <a:p>
            <a:r>
              <a:rPr lang="en-ID" sz="1100">
                <a:solidFill>
                  <a:schemeClr val="bg1"/>
                </a:solidFill>
                <a:latin typeface="Sora" pitchFamily="2" charset="0"/>
                <a:ea typeface="Inter" panose="020B0502030000000004" pitchFamily="34" charset="0"/>
                <a:cs typeface="Sora" pitchFamily="2" charset="0"/>
              </a:rPr>
              <a:t>Developer</a:t>
            </a:r>
          </a:p>
        </p:txBody>
      </p:sp>
      <p:sp>
        <p:nvSpPr>
          <p:cNvPr id="22" name="TextBox 21">
            <a:extLst>
              <a:ext uri="{FF2B5EF4-FFF2-40B4-BE49-F238E27FC236}">
                <a16:creationId xmlns:a16="http://schemas.microsoft.com/office/drawing/2014/main" id="{5F9494B2-8920-4EEE-B114-AE47788A8E7E}"/>
              </a:ext>
            </a:extLst>
          </p:cNvPr>
          <p:cNvSpPr txBox="1"/>
          <p:nvPr/>
        </p:nvSpPr>
        <p:spPr>
          <a:xfrm>
            <a:off x="10236077" y="526718"/>
            <a:ext cx="1041585" cy="261610"/>
          </a:xfrm>
          <a:prstGeom prst="rect">
            <a:avLst/>
          </a:prstGeom>
          <a:noFill/>
        </p:spPr>
        <p:txBody>
          <a:bodyPr wrap="square" rtlCol="0">
            <a:spAutoFit/>
          </a:bodyPr>
          <a:lstStyle/>
          <a:p>
            <a:r>
              <a:rPr lang="en-ID" sz="1100">
                <a:solidFill>
                  <a:schemeClr val="bg1"/>
                </a:solidFill>
                <a:latin typeface="Sora" pitchFamily="2" charset="0"/>
                <a:ea typeface="Inter" panose="020B0502030000000004" pitchFamily="34" charset="0"/>
                <a:cs typeface="Sora" pitchFamily="2" charset="0"/>
              </a:rPr>
              <a:t>Support</a:t>
            </a:r>
          </a:p>
        </p:txBody>
      </p:sp>
      <p:pic>
        <p:nvPicPr>
          <p:cNvPr id="3084" name="Picture 12" descr="glass building under clear blue sky">
            <a:extLst>
              <a:ext uri="{FF2B5EF4-FFF2-40B4-BE49-F238E27FC236}">
                <a16:creationId xmlns:a16="http://schemas.microsoft.com/office/drawing/2014/main" id="{F7A1F0CE-E5A4-4485-A10C-33EB1C5F0F8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217" r="2217"/>
          <a:stretch>
            <a:fillRect/>
          </a:stretch>
        </p:blipFill>
        <p:spPr bwMode="auto">
          <a:xfrm>
            <a:off x="5329238" y="0"/>
            <a:ext cx="6862762"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159140-9A47-AA48-B8B0-6B400CF44276}"/>
              </a:ext>
            </a:extLst>
          </p:cNvPr>
          <p:cNvSpPr txBox="1"/>
          <p:nvPr/>
        </p:nvSpPr>
        <p:spPr>
          <a:xfrm>
            <a:off x="2218509" y="1211238"/>
            <a:ext cx="6043748" cy="1107996"/>
          </a:xfrm>
          <a:prstGeom prst="rect">
            <a:avLst/>
          </a:prstGeom>
          <a:noFill/>
        </p:spPr>
        <p:txBody>
          <a:bodyPr wrap="square">
            <a:spAutoFit/>
          </a:bodyPr>
          <a:lstStyle/>
          <a:p>
            <a:r>
              <a:rPr lang="en-US" sz="6600" b="1" dirty="0">
                <a:solidFill>
                  <a:srgbClr val="1862D0"/>
                </a:solidFill>
                <a:ea typeface="Roboto" panose="02000000000000000000" pitchFamily="2" charset="0"/>
                <a:cs typeface="Arial" panose="020B0604020202020204" pitchFamily="34" charset="0"/>
              </a:rPr>
              <a:t>Agenda</a:t>
            </a:r>
          </a:p>
        </p:txBody>
      </p:sp>
      <p:sp>
        <p:nvSpPr>
          <p:cNvPr id="7" name="TextBox 6">
            <a:extLst>
              <a:ext uri="{FF2B5EF4-FFF2-40B4-BE49-F238E27FC236}">
                <a16:creationId xmlns:a16="http://schemas.microsoft.com/office/drawing/2014/main" id="{3D6FE547-CF87-0F40-9AA1-FC58678BB966}"/>
              </a:ext>
            </a:extLst>
          </p:cNvPr>
          <p:cNvSpPr txBox="1"/>
          <p:nvPr/>
        </p:nvSpPr>
        <p:spPr>
          <a:xfrm>
            <a:off x="1634053" y="2644557"/>
            <a:ext cx="2227744"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Overlay Network</a:t>
            </a:r>
            <a:endParaRPr lang="en-US" spc="27" dirty="0">
              <a:solidFill>
                <a:srgbClr val="4B5050"/>
              </a:solidFill>
              <a:latin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50B9D0C9-A87E-C24C-89FA-872A1EDC0975}"/>
              </a:ext>
            </a:extLst>
          </p:cNvPr>
          <p:cNvSpPr/>
          <p:nvPr/>
        </p:nvSpPr>
        <p:spPr>
          <a:xfrm>
            <a:off x="1076319" y="2620994"/>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1</a:t>
            </a:r>
          </a:p>
        </p:txBody>
      </p:sp>
      <p:sp>
        <p:nvSpPr>
          <p:cNvPr id="9" name="TextBox 8">
            <a:extLst>
              <a:ext uri="{FF2B5EF4-FFF2-40B4-BE49-F238E27FC236}">
                <a16:creationId xmlns:a16="http://schemas.microsoft.com/office/drawing/2014/main" id="{11432EF3-8DBF-8242-90D7-AEE3FEA23D5D}"/>
              </a:ext>
            </a:extLst>
          </p:cNvPr>
          <p:cNvSpPr txBox="1"/>
          <p:nvPr/>
        </p:nvSpPr>
        <p:spPr>
          <a:xfrm>
            <a:off x="1634053" y="3259798"/>
            <a:ext cx="2310218"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Tổng quan về vxlan</a:t>
            </a:r>
            <a:endParaRPr lang="en-US" spc="27" dirty="0">
              <a:solidFill>
                <a:srgbClr val="4B5050"/>
              </a:solidFill>
              <a:latin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FC82B418-B7FB-C744-BDA6-684C1E013C5B}"/>
              </a:ext>
            </a:extLst>
          </p:cNvPr>
          <p:cNvSpPr/>
          <p:nvPr/>
        </p:nvSpPr>
        <p:spPr>
          <a:xfrm>
            <a:off x="1076319" y="3183239"/>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2</a:t>
            </a:r>
          </a:p>
        </p:txBody>
      </p:sp>
      <p:sp>
        <p:nvSpPr>
          <p:cNvPr id="11" name="TextBox 10">
            <a:extLst>
              <a:ext uri="{FF2B5EF4-FFF2-40B4-BE49-F238E27FC236}">
                <a16:creationId xmlns:a16="http://schemas.microsoft.com/office/drawing/2014/main" id="{01F8367C-7353-2243-8547-DD6BEFBC205B}"/>
              </a:ext>
            </a:extLst>
          </p:cNvPr>
          <p:cNvSpPr txBox="1"/>
          <p:nvPr/>
        </p:nvSpPr>
        <p:spPr>
          <a:xfrm>
            <a:off x="1634053" y="3898602"/>
            <a:ext cx="2771121"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Các khái niệm trong Vxlan</a:t>
            </a:r>
            <a:endParaRPr lang="en-US" spc="27" dirty="0">
              <a:solidFill>
                <a:srgbClr val="4B5050"/>
              </a:solidFill>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8FD2ECBA-CE1E-7C45-81DE-84ED2E6D9BB3}"/>
              </a:ext>
            </a:extLst>
          </p:cNvPr>
          <p:cNvSpPr/>
          <p:nvPr/>
        </p:nvSpPr>
        <p:spPr>
          <a:xfrm>
            <a:off x="1076320" y="3866702"/>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3</a:t>
            </a:r>
          </a:p>
        </p:txBody>
      </p:sp>
      <p:sp>
        <p:nvSpPr>
          <p:cNvPr id="13" name="TextBox 12">
            <a:extLst>
              <a:ext uri="{FF2B5EF4-FFF2-40B4-BE49-F238E27FC236}">
                <a16:creationId xmlns:a16="http://schemas.microsoft.com/office/drawing/2014/main" id="{DAC3FD56-786F-1345-94BB-CEA15681BD92}"/>
              </a:ext>
            </a:extLst>
          </p:cNvPr>
          <p:cNvSpPr txBox="1"/>
          <p:nvPr/>
        </p:nvSpPr>
        <p:spPr>
          <a:xfrm>
            <a:off x="1634053" y="4464964"/>
            <a:ext cx="3770592"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Demo lab vxlan trên openvswitch </a:t>
            </a:r>
            <a:endParaRPr lang="en-US" spc="27" dirty="0">
              <a:solidFill>
                <a:srgbClr val="4B5050"/>
              </a:solidFill>
              <a:latin typeface="Calibri" panose="020F0502020204030204" pitchFamily="34" charset="0"/>
              <a:cs typeface="Calibri" panose="020F0502020204030204" pitchFamily="34" charset="0"/>
            </a:endParaRPr>
          </a:p>
        </p:txBody>
      </p:sp>
      <p:sp>
        <p:nvSpPr>
          <p:cNvPr id="14" name="Oval 13">
            <a:extLst>
              <a:ext uri="{FF2B5EF4-FFF2-40B4-BE49-F238E27FC236}">
                <a16:creationId xmlns:a16="http://schemas.microsoft.com/office/drawing/2014/main" id="{CB4965D0-1621-AA4C-8011-F11D696711D4}"/>
              </a:ext>
            </a:extLst>
          </p:cNvPr>
          <p:cNvSpPr/>
          <p:nvPr/>
        </p:nvSpPr>
        <p:spPr>
          <a:xfrm>
            <a:off x="1076321" y="4464964"/>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4</a:t>
            </a:r>
          </a:p>
        </p:txBody>
      </p:sp>
    </p:spTree>
    <p:extLst>
      <p:ext uri="{BB962C8B-B14F-4D97-AF65-F5344CB8AC3E}">
        <p14:creationId xmlns:p14="http://schemas.microsoft.com/office/powerpoint/2010/main" val="1401009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4376489" cy="395173"/>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cs typeface="Arial" panose="020B0604020202020204" pitchFamily="34" charset="0"/>
              </a:rPr>
              <a:t>Overlay Network</a:t>
            </a:r>
            <a:endParaRPr lang="en-US" sz="2400" b="1" dirty="0">
              <a:solidFill>
                <a:srgbClr val="0052CC"/>
              </a:solidFill>
              <a:cs typeface="Arial" panose="020B0604020202020204" pitchFamily="34" charset="0"/>
            </a:endParaRPr>
          </a:p>
        </p:txBody>
      </p:sp>
      <p:sp>
        <p:nvSpPr>
          <p:cNvPr id="3" name="Rectangle 2"/>
          <p:cNvSpPr/>
          <p:nvPr/>
        </p:nvSpPr>
        <p:spPr>
          <a:xfrm>
            <a:off x="372758" y="980104"/>
            <a:ext cx="11393920" cy="1292662"/>
          </a:xfrm>
          <a:prstGeom prst="rect">
            <a:avLst/>
          </a:prstGeom>
        </p:spPr>
        <p:txBody>
          <a:bodyPr wrap="square">
            <a:spAutoFit/>
          </a:bodyPr>
          <a:lstStyle/>
          <a:p>
            <a:r>
              <a:rPr lang="en-US" sz="2400" b="1" dirty="0" smtClean="0">
                <a:latin typeface="Arial" panose="020B0604020202020204" pitchFamily="34" charset="0"/>
                <a:cs typeface="Arial" panose="020B0604020202020204" pitchFamily="34" charset="0"/>
              </a:rPr>
              <a:t>Định nghĩa Overlay network?</a:t>
            </a:r>
          </a:p>
          <a:p>
            <a:r>
              <a:rPr lang="vi-VN" dirty="0" smtClean="0">
                <a:latin typeface="Arial" panose="020B0604020202020204" pitchFamily="34" charset="0"/>
                <a:cs typeface="Arial" panose="020B0604020202020204" pitchFamily="34" charset="0"/>
              </a:rPr>
              <a:t>Một </a:t>
            </a:r>
            <a:r>
              <a:rPr lang="vi-VN" dirty="0">
                <a:latin typeface="Arial" panose="020B0604020202020204" pitchFamily="34" charset="0"/>
                <a:cs typeface="Arial" panose="020B0604020202020204" pitchFamily="34" charset="0"/>
              </a:rPr>
              <a:t>lớp phủ </a:t>
            </a:r>
            <a:r>
              <a:rPr lang="vi-VN" dirty="0" smtClean="0">
                <a:latin typeface="Arial" panose="020B0604020202020204" pitchFamily="34" charset="0"/>
                <a:cs typeface="Arial" panose="020B0604020202020204" pitchFamily="34" charset="0"/>
              </a:rPr>
              <a:t>mạng</a:t>
            </a:r>
            <a:r>
              <a:rPr lang="en-US" dirty="0" smtClean="0">
                <a:latin typeface="Arial" panose="020B0604020202020204" pitchFamily="34" charset="0"/>
                <a:cs typeface="Arial" panose="020B0604020202020204" pitchFamily="34" charset="0"/>
              </a:rPr>
              <a:t> (Overlay Network)</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có thể được dùng như một mạng máy tính trên mạng khác. Tất cả các nút trong một mạng lớp phủ được kết nối với nhau bằng các phương tiện liên kết logic hoặc ảo và mỗi một trong các liên kết tương ứng với một đường dẫn trong mạng cơ bản.</a:t>
            </a:r>
            <a:endParaRPr lang="en-US" dirty="0">
              <a:latin typeface="Arial" panose="020B0604020202020204" pitchFamily="34" charset="0"/>
              <a:cs typeface="Arial" panose="020B0604020202020204" pitchFamily="34" charset="0"/>
            </a:endParaRPr>
          </a:p>
        </p:txBody>
      </p:sp>
      <p:sp>
        <p:nvSpPr>
          <p:cNvPr id="5" name="TextBox 4"/>
          <p:cNvSpPr txBox="1"/>
          <p:nvPr/>
        </p:nvSpPr>
        <p:spPr>
          <a:xfrm>
            <a:off x="381994" y="2419930"/>
            <a:ext cx="11246587" cy="3231654"/>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Tại sao chúng ta cần sử dụng Overlay Network?</a:t>
            </a:r>
          </a:p>
          <a:p>
            <a:r>
              <a:rPr lang="en-US" dirty="0" smtClean="0">
                <a:latin typeface="Arial" panose="020B0604020202020204" pitchFamily="34" charset="0"/>
                <a:cs typeface="Arial" panose="020B0604020202020204" pitchFamily="34" charset="0"/>
              </a:rPr>
              <a:t>Ở</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góc độ Cloud Computing khi mà số lượng máy ảo khách hàng trên các máy chủ vật lý càng ngày càng tăng với số lượng lớn theo thời gian kéo theo yêu cầu cô lập các mạng ảo khách hàng thì nảy sinh vấn </a:t>
            </a:r>
            <a:r>
              <a:rPr lang="vi-VN" dirty="0" smtClean="0">
                <a:latin typeface="Arial" panose="020B0604020202020204" pitchFamily="34" charset="0"/>
                <a:cs typeface="Arial" panose="020B0604020202020204" pitchFamily="34" charset="0"/>
              </a:rPr>
              <a:t>đề</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 Sử dụng VLAN: </a:t>
            </a:r>
            <a:r>
              <a:rPr lang="en-US" dirty="0">
                <a:latin typeface="Arial" panose="020B0604020202020204" pitchFamily="34" charset="0"/>
                <a:cs typeface="Arial" panose="020B0604020202020204" pitchFamily="34" charset="0"/>
              </a:rPr>
              <a:t>T</a:t>
            </a:r>
            <a:r>
              <a:rPr lang="vi-VN" dirty="0" smtClean="0">
                <a:latin typeface="Arial" panose="020B0604020202020204" pitchFamily="34" charset="0"/>
                <a:cs typeface="Arial" panose="020B0604020202020204" pitchFamily="34" charset="0"/>
              </a:rPr>
              <a:t>a </a:t>
            </a:r>
            <a:r>
              <a:rPr lang="vi-VN" dirty="0">
                <a:latin typeface="Arial" panose="020B0604020202020204" pitchFamily="34" charset="0"/>
                <a:cs typeface="Arial" panose="020B0604020202020204" pitchFamily="34" charset="0"/>
              </a:rPr>
              <a:t>cần một lớp </a:t>
            </a:r>
            <a:r>
              <a:rPr lang="vi-VN" dirty="0" smtClean="0">
                <a:latin typeface="Arial" panose="020B0604020202020204" pitchFamily="34" charset="0"/>
                <a:cs typeface="Arial" panose="020B0604020202020204" pitchFamily="34" charset="0"/>
              </a:rPr>
              <a:t>switch </a:t>
            </a:r>
            <a:r>
              <a:rPr lang="vi-VN" dirty="0">
                <a:latin typeface="Arial" panose="020B0604020202020204" pitchFamily="34" charset="0"/>
                <a:cs typeface="Arial" panose="020B0604020202020204" pitchFamily="34" charset="0"/>
              </a:rPr>
              <a:t>kết nối các máy </a:t>
            </a:r>
            <a:r>
              <a:rPr lang="vi-VN" dirty="0" smtClean="0">
                <a:latin typeface="Arial" panose="020B0604020202020204" pitchFamily="34" charset="0"/>
                <a:cs typeface="Arial" panose="020B0604020202020204" pitchFamily="34" charset="0"/>
              </a:rPr>
              <a:t>ảo </a:t>
            </a:r>
            <a:r>
              <a:rPr lang="vi-VN" dirty="0">
                <a:latin typeface="Arial" panose="020B0604020202020204" pitchFamily="34" charset="0"/>
                <a:cs typeface="Arial" panose="020B0604020202020204" pitchFamily="34" charset="0"/>
              </a:rPr>
              <a:t>cấu hình các VLAN ID khác nhau tương ứng với các mạng ảo khách hàng, đồng thời các switch kết nối với máy chủ vật lý chứa các máy ảo khách hàng sẽ phải cấu hình các VLAN tương ứng với các mạng ảo</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285750" indent="-285750">
              <a:buFont typeface="Symbol" panose="05050102010706020507" pitchFamily="18" charset="2"/>
              <a:buChar char="Þ"/>
            </a:pPr>
            <a:r>
              <a:rPr lang="en-US" dirty="0" smtClean="0">
                <a:latin typeface="Arial" panose="020B0604020202020204" pitchFamily="34" charset="0"/>
                <a:cs typeface="Arial" panose="020B0604020202020204" pitchFamily="34" charset="0"/>
              </a:rPr>
              <a:t>Ta </a:t>
            </a:r>
            <a:r>
              <a:rPr lang="en-US" dirty="0">
                <a:latin typeface="Arial" panose="020B0604020202020204" pitchFamily="34" charset="0"/>
                <a:cs typeface="Arial" panose="020B0604020202020204" pitchFamily="34" charset="0"/>
              </a:rPr>
              <a:t>sẽ phải cấu hình các VLAN chính xác một cách thủ công trên các thiết bị mạng, gây ra vấn đề khó khăn trong quản lý mạng và không có tính mở rộng</a:t>
            </a:r>
            <a:r>
              <a:rPr lang="en-US" dirty="0" smtClean="0">
                <a:latin typeface="Arial" panose="020B0604020202020204" pitchFamily="34" charset="0"/>
                <a:cs typeface="Arial" panose="020B0604020202020204" pitchFamily="34" charset="0"/>
              </a:rPr>
              <a:t>.</a:t>
            </a:r>
          </a:p>
          <a:p>
            <a:pPr marL="285750" indent="-285750">
              <a:buFont typeface="Symbol" panose="05050102010706020507" pitchFamily="18" charset="2"/>
              <a:buChar char="Þ"/>
            </a:pPr>
            <a:endParaRPr lang="en-US" dirty="0" smtClean="0">
              <a:latin typeface="Arial" panose="020B0604020202020204" pitchFamily="34" charset="0"/>
              <a:cs typeface="Arial" panose="020B0604020202020204" pitchFamily="34" charset="0"/>
            </a:endParaRPr>
          </a:p>
          <a:p>
            <a:pPr marL="285750" indent="-285750">
              <a:buFont typeface="Symbol" panose="05050102010706020507" pitchFamily="18" charset="2"/>
              <a:buChar char="Þ"/>
            </a:pPr>
            <a:r>
              <a:rPr lang="en-US" dirty="0" smtClean="0">
                <a:latin typeface="Arial" panose="020B0604020202020204" pitchFamily="34" charset="0"/>
                <a:cs typeface="Arial" panose="020B0604020202020204" pitchFamily="34" charset="0"/>
              </a:rPr>
              <a:t>Overlay network giải quyết được điều đó</a:t>
            </a:r>
          </a:p>
        </p:txBody>
      </p:sp>
    </p:spTree>
    <p:extLst>
      <p:ext uri="{BB962C8B-B14F-4D97-AF65-F5344CB8AC3E}">
        <p14:creationId xmlns:p14="http://schemas.microsoft.com/office/powerpoint/2010/main" val="2374820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4691958" cy="395173"/>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cs typeface="Arial" panose="020B0604020202020204" pitchFamily="34" charset="0"/>
              </a:rPr>
              <a:t>Overlay Network</a:t>
            </a:r>
            <a:endParaRPr lang="en-US" sz="2400" b="1" dirty="0">
              <a:solidFill>
                <a:srgbClr val="0052CC"/>
              </a:solidFill>
              <a:cs typeface="Arial" panose="020B0604020202020204" pitchFamily="34" charset="0"/>
            </a:endParaRPr>
          </a:p>
        </p:txBody>
      </p:sp>
      <p:sp>
        <p:nvSpPr>
          <p:cNvPr id="3" name="TextBox 2"/>
          <p:cNvSpPr txBox="1"/>
          <p:nvPr/>
        </p:nvSpPr>
        <p:spPr>
          <a:xfrm>
            <a:off x="372758" y="891250"/>
            <a:ext cx="11516810" cy="646331"/>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Trong Openstack </a:t>
            </a:r>
            <a:r>
              <a:rPr lang="en-US" dirty="0">
                <a:latin typeface="Arial" panose="020B0604020202020204" pitchFamily="34" charset="0"/>
                <a:cs typeface="Arial" panose="020B0604020202020204" pitchFamily="34" charset="0"/>
              </a:rPr>
              <a:t>k</a:t>
            </a:r>
            <a:r>
              <a:rPr lang="vi-VN" dirty="0" smtClean="0">
                <a:latin typeface="Arial" panose="020B0604020202020204" pitchFamily="34" charset="0"/>
                <a:cs typeface="Arial" panose="020B0604020202020204" pitchFamily="34" charset="0"/>
              </a:rPr>
              <a:t>hi </a:t>
            </a:r>
            <a:r>
              <a:rPr lang="vi-VN" dirty="0">
                <a:latin typeface="Arial" panose="020B0604020202020204" pitchFamily="34" charset="0"/>
                <a:cs typeface="Arial" panose="020B0604020202020204" pitchFamily="34" charset="0"/>
              </a:rPr>
              <a:t>cấu hình overlay network cho mạng ảo, Neutron tạo nên các tunnnels point-to-point giữa mọi mạng và mọi compute nodes với nhau cũng như với các controller nodes sử dụng các physical interface.</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099" y="1907971"/>
            <a:ext cx="4421529" cy="4474011"/>
          </a:xfrm>
          <a:prstGeom prst="rect">
            <a:avLst/>
          </a:prstGeom>
        </p:spPr>
      </p:pic>
      <p:sp>
        <p:nvSpPr>
          <p:cNvPr id="6" name="TextBox 5"/>
          <p:cNvSpPr txBox="1"/>
          <p:nvPr/>
        </p:nvSpPr>
        <p:spPr>
          <a:xfrm>
            <a:off x="5597376" y="2394003"/>
            <a:ext cx="6345295" cy="3693319"/>
          </a:xfrm>
          <a:prstGeom prst="rect">
            <a:avLst/>
          </a:prstGeom>
          <a:noFill/>
        </p:spPr>
        <p:txBody>
          <a:bodyPr wrap="square" rtlCol="0">
            <a:spAutoFit/>
          </a:bodyPr>
          <a:lstStyle/>
          <a:p>
            <a:pPr marL="285750" indent="-285750">
              <a:buFont typeface="Wingdings" panose="05000000000000000000" pitchFamily="2" charset="2"/>
              <a:buChar char="Ø"/>
            </a:pPr>
            <a:r>
              <a:rPr lang="vi-VN" dirty="0"/>
              <a:t>Tư tưởng chung của các công nghệ như GRE hay VXLAN là khi một mạng overlay tạo nên thì sẽ có một ID duy nhất để định danh cho mạng đó đồng thời được sử dụng để đóng gói lưu lượng (traffic encapsulation</a:t>
            </a:r>
            <a:r>
              <a:rPr lang="vi-VN" dirty="0" smtClean="0"/>
              <a:t>).</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vi-VN" dirty="0" smtClean="0"/>
              <a:t>Mỗi </a:t>
            </a:r>
            <a:r>
              <a:rPr lang="vi-VN" dirty="0"/>
              <a:t>gói tin giữa các instances trên các host vật lý khác nhau được </a:t>
            </a:r>
            <a:r>
              <a:rPr lang="en-US" dirty="0"/>
              <a:t>đ</a:t>
            </a:r>
            <a:r>
              <a:rPr lang="vi-VN" dirty="0" smtClean="0"/>
              <a:t>óng </a:t>
            </a:r>
            <a:r>
              <a:rPr lang="vi-VN" dirty="0"/>
              <a:t>gói trên một host và gửi tới các host khác thông qua point-to-point GRE hoặc VXLAN tunnel. </a:t>
            </a: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vi-VN" dirty="0" smtClean="0"/>
              <a:t>Khi </a:t>
            </a:r>
            <a:r>
              <a:rPr lang="vi-VN" dirty="0"/>
              <a:t>gói tin tới host đích, các tunnel header sẽ bị loại bỏ (tại tunnel endpoint) và gói tin được chuyển tiếp tới bridge kết nối với instances.</a:t>
            </a:r>
          </a:p>
          <a:p>
            <a:endParaRPr lang="en-US" dirty="0"/>
          </a:p>
        </p:txBody>
      </p:sp>
    </p:spTree>
    <p:extLst>
      <p:ext uri="{BB962C8B-B14F-4D97-AF65-F5344CB8AC3E}">
        <p14:creationId xmlns:p14="http://schemas.microsoft.com/office/powerpoint/2010/main" val="1634242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486890" y="376494"/>
            <a:ext cx="4691958" cy="395173"/>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Tổng quan về VXLAN</a:t>
            </a:r>
            <a:endParaRPr lang="en-US" sz="2400" b="1" dirty="0">
              <a:solidFill>
                <a:srgbClr val="0052CC"/>
              </a:solidFill>
              <a:latin typeface="Arial" panose="020B0604020202020204" pitchFamily="34" charset="0"/>
              <a:cs typeface="Arial" panose="020B0604020202020204" pitchFamily="34" charset="0"/>
            </a:endParaRPr>
          </a:p>
        </p:txBody>
      </p:sp>
      <p:sp>
        <p:nvSpPr>
          <p:cNvPr id="4" name="TextBox 3"/>
          <p:cNvSpPr txBox="1"/>
          <p:nvPr/>
        </p:nvSpPr>
        <p:spPr>
          <a:xfrm>
            <a:off x="372758" y="983848"/>
            <a:ext cx="10695007" cy="2308324"/>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VXLAN là gì?</a:t>
            </a:r>
          </a:p>
          <a:p>
            <a:pPr marL="742950" lvl="1"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Virtal </a:t>
            </a:r>
            <a:r>
              <a:rPr lang="en-US" sz="2000" dirty="0">
                <a:latin typeface="Arial" panose="020B0604020202020204" pitchFamily="34" charset="0"/>
                <a:cs typeface="Arial" panose="020B0604020202020204" pitchFamily="34" charset="0"/>
              </a:rPr>
              <a:t>Extensible LAN (VXLAN) là giao thức tunneling, thuộc giữa lớp 2 và lớp </a:t>
            </a:r>
            <a:r>
              <a:rPr lang="en-US" sz="2000" dirty="0" smtClean="0">
                <a:latin typeface="Arial" panose="020B0604020202020204" pitchFamily="34" charset="0"/>
                <a:cs typeface="Arial" panose="020B0604020202020204" pitchFamily="34" charset="0"/>
              </a:rPr>
              <a:t>3</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VXLAN là giao thức sử dụng UDP (cổng 4789) để truyền thông và một segment ID độ dài 24 bit còn gọi là VXLAN network identifier (VNID). Chỉ các máy ảo trong cùng VXLAN segment mới có thể giao tiếp với nhau</a:t>
            </a:r>
          </a:p>
          <a:p>
            <a:pPr marL="742950" lvl="1" indent="-285750">
              <a:buFont typeface="Arial" panose="020B0604020202020204" pitchFamily="34" charset="0"/>
              <a:buChar char="•"/>
            </a:pPr>
            <a:r>
              <a:rPr lang="vi-VN" sz="2000" dirty="0">
                <a:latin typeface="Arial" panose="020B0604020202020204" pitchFamily="34" charset="0"/>
                <a:cs typeface="Arial" panose="020B0604020202020204" pitchFamily="34" charset="0"/>
              </a:rPr>
              <a:t>VXLAN ID (VXLAN Network Identifier hoặc VNI) là 1 chuỗi 24-bits </a:t>
            </a:r>
            <a:r>
              <a:rPr lang="vi-VN" sz="2000" dirty="0" smtClean="0">
                <a:latin typeface="Arial" panose="020B0604020202020204" pitchFamily="34" charset="0"/>
                <a:cs typeface="Arial" panose="020B0604020202020204" pitchFamily="34" charset="0"/>
              </a:rPr>
              <a:t>cung </a:t>
            </a:r>
            <a:r>
              <a:rPr lang="vi-VN" sz="2000" dirty="0">
                <a:latin typeface="Arial" panose="020B0604020202020204" pitchFamily="34" charset="0"/>
                <a:cs typeface="Arial" panose="020B0604020202020204" pitchFamily="34" charset="0"/>
              </a:rPr>
              <a:t>cấp hơn 16 triệu ID duy </a:t>
            </a:r>
            <a:r>
              <a:rPr lang="vi-VN" sz="2000" dirty="0" smtClean="0">
                <a:latin typeface="Arial" panose="020B0604020202020204" pitchFamily="34" charset="0"/>
                <a:cs typeface="Arial" panose="020B0604020202020204" pitchFamily="34" charset="0"/>
              </a:rPr>
              <a:t>nhất</a:t>
            </a:r>
            <a:endParaRPr lang="en-US" sz="2000" dirty="0">
              <a:latin typeface="Arial" panose="020B0604020202020204" pitchFamily="34" charset="0"/>
              <a:cs typeface="Arial" panose="020B0604020202020204" pitchFamily="34" charset="0"/>
            </a:endParaRPr>
          </a:p>
        </p:txBody>
      </p:sp>
      <p:sp>
        <p:nvSpPr>
          <p:cNvPr id="7" name="TextBox 6"/>
          <p:cNvSpPr txBox="1"/>
          <p:nvPr/>
        </p:nvSpPr>
        <p:spPr>
          <a:xfrm>
            <a:off x="372758" y="3292860"/>
            <a:ext cx="10938076" cy="2585323"/>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Những ưu điểm của VXLAN</a:t>
            </a:r>
          </a:p>
          <a:p>
            <a:pPr marL="742950" lvl="1" indent="-285750">
              <a:buFont typeface="Arial" panose="020B0604020202020204" pitchFamily="34" charset="0"/>
              <a:buChar char="•"/>
            </a:pPr>
            <a:r>
              <a:rPr lang="vi-VN" sz="2000" dirty="0">
                <a:latin typeface="Arial" panose="020B0604020202020204" pitchFamily="34" charset="0"/>
                <a:cs typeface="Arial" panose="020B0604020202020204" pitchFamily="34" charset="0"/>
              </a:rPr>
              <a:t>VLAN sử dụng 12 bit VLAN ID tương đương với 4096 VLAN. VXLAN sử dụng 24-bit segment ID (VNID) tương đương với 16 triệu VLAN segment</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VXLAN có thể mở rộng L2 segment trên 1 hạ tầng mạng dùng chung. Vì thế một thuê bao có thể chia workload ra nhiều server</a:t>
            </a:r>
          </a:p>
          <a:p>
            <a:pPr marL="742950" lvl="1" indent="-285750">
              <a:buFont typeface="Arial" panose="020B0604020202020204" pitchFamily="34" charset="0"/>
              <a:buChar char="•"/>
            </a:pPr>
            <a:r>
              <a:rPr lang="vi-VN" sz="2000" dirty="0">
                <a:latin typeface="Arial" panose="020B0604020202020204" pitchFamily="34" charset="0"/>
                <a:cs typeface="Arial" panose="020B0604020202020204" pitchFamily="34" charset="0"/>
              </a:rPr>
              <a:t>Các gói VXLAN được vận chuyển trên hạ tầng mạng bằng L3 header nên có thể tận dụng L3</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632645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4691958" cy="395173"/>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Các khái niệm trong VXLAN</a:t>
            </a:r>
            <a:endParaRPr lang="en-US" sz="2400" b="1" dirty="0">
              <a:solidFill>
                <a:srgbClr val="0052CC"/>
              </a:solidFill>
              <a:latin typeface="Arial" panose="020B0604020202020204" pitchFamily="34" charset="0"/>
              <a:cs typeface="Arial" panose="020B0604020202020204" pitchFamily="34" charset="0"/>
            </a:endParaRPr>
          </a:p>
        </p:txBody>
      </p:sp>
      <p:sp>
        <p:nvSpPr>
          <p:cNvPr id="3" name="TextBox 2"/>
          <p:cNvSpPr txBox="1"/>
          <p:nvPr/>
        </p:nvSpPr>
        <p:spPr>
          <a:xfrm>
            <a:off x="372758" y="1025236"/>
            <a:ext cx="7995387" cy="2554545"/>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VNI (</a:t>
            </a:r>
            <a:r>
              <a:rPr lang="en-US" sz="2000" b="1" dirty="0">
                <a:latin typeface="Arial" panose="020B0604020202020204" pitchFamily="34" charset="0"/>
                <a:cs typeface="Arial" panose="020B0604020202020204" pitchFamily="34" charset="0"/>
              </a:rPr>
              <a:t>VXLAN Network Identifier</a:t>
            </a:r>
            <a:r>
              <a:rPr lang="en-US" sz="2000" b="1" dirty="0" smtClean="0">
                <a:latin typeface="Arial" panose="020B0604020202020204" pitchFamily="34" charset="0"/>
                <a:cs typeface="Arial" panose="020B0604020202020204" pitchFamily="34" charset="0"/>
              </a:rPr>
              <a:t>)</a:t>
            </a:r>
          </a:p>
          <a:p>
            <a:r>
              <a:rPr lang="vi-VN" sz="2000" dirty="0">
                <a:latin typeface="Arial" panose="020B0604020202020204" pitchFamily="34" charset="0"/>
                <a:cs typeface="Arial" panose="020B0604020202020204" pitchFamily="34" charset="0"/>
              </a:rPr>
              <a:t>VXLAN hoạt động trên cơ sở hạ tầng mạng hiện có và cung cấp một phương tiện để "kéo dài" một mạng lớp </a:t>
            </a:r>
            <a:r>
              <a:rPr lang="vi-VN" sz="2000" dirty="0" smtClean="0">
                <a:latin typeface="Arial" panose="020B0604020202020204" pitchFamily="34" charset="0"/>
                <a:cs typeface="Arial" panose="020B0604020202020204" pitchFamily="34" charset="0"/>
              </a:rPr>
              <a:t>2</a:t>
            </a:r>
            <a:endParaRPr lang="en-US" sz="2000" dirty="0" smtClean="0">
              <a:latin typeface="Arial" panose="020B0604020202020204" pitchFamily="34" charset="0"/>
              <a:cs typeface="Arial" panose="020B0604020202020204" pitchFamily="34" charset="0"/>
            </a:endParaRPr>
          </a:p>
          <a:p>
            <a:pPr marL="285750" indent="-285750">
              <a:buFont typeface="Symbol" panose="05050102010706020507" pitchFamily="18" charset="2"/>
              <a:buChar char="Þ"/>
            </a:pPr>
            <a:r>
              <a:rPr lang="en-US" sz="2000" dirty="0" smtClean="0">
                <a:latin typeface="Arial" panose="020B0604020202020204" pitchFamily="34" charset="0"/>
                <a:cs typeface="Arial" panose="020B0604020202020204" pitchFamily="34" charset="0"/>
              </a:rPr>
              <a:t>Mỗi lớp mạng như vậy được gọi là VXLAN segment</a:t>
            </a:r>
          </a:p>
          <a:p>
            <a:pPr marL="285750" indent="-285750">
              <a:buFont typeface="Symbol" panose="05050102010706020507" pitchFamily="18" charset="2"/>
              <a:buChar char="Þ"/>
            </a:pPr>
            <a:r>
              <a:rPr lang="vi-VN" sz="2000" dirty="0">
                <a:latin typeface="Arial" panose="020B0604020202020204" pitchFamily="34" charset="0"/>
                <a:cs typeface="Arial" panose="020B0604020202020204" pitchFamily="34" charset="0"/>
              </a:rPr>
              <a:t>Mỗi VXLAN segment được xác định thông qua ID kích thước 24 bit, gọi là VXLAN Network Identifier (VNI</a:t>
            </a:r>
            <a:r>
              <a:rPr lang="vi-VN"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marL="285750" indent="-285750">
              <a:buFont typeface="Symbol" panose="05050102010706020507" pitchFamily="18" charset="2"/>
              <a:buChar char="Þ"/>
            </a:pPr>
            <a:r>
              <a:rPr lang="en-US" sz="2000" dirty="0">
                <a:latin typeface="Arial" panose="020B0604020202020204" pitchFamily="34" charset="0"/>
                <a:cs typeface="Arial" panose="020B0604020202020204" pitchFamily="34" charset="0"/>
              </a:rPr>
              <a:t>Chỉ các máy ảo trong cùng VXLAN segment mới có thể giao tiếp với nhau</a:t>
            </a:r>
          </a:p>
        </p:txBody>
      </p:sp>
      <p:pic>
        <p:nvPicPr>
          <p:cNvPr id="1026" name="Picture 2" descr="VxLAN: Công nghệ đóng gói thế hệ kế tiếp - Vietnamese Profession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758" y="3954462"/>
            <a:ext cx="3771034" cy="2579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14532" y="3954462"/>
            <a:ext cx="7352146" cy="1600438"/>
          </a:xfrm>
          <a:prstGeom prst="rect">
            <a:avLst/>
          </a:prstGeom>
          <a:noFill/>
        </p:spPr>
        <p:txBody>
          <a:bodyPr wrap="square" rtlCol="0">
            <a:spAutoFit/>
          </a:bodyPr>
          <a:lstStyle/>
          <a:p>
            <a:r>
              <a:rPr lang="en-US" sz="2000" b="1" dirty="0" smtClean="0"/>
              <a:t>VNI </a:t>
            </a:r>
            <a:r>
              <a:rPr lang="en-US" sz="2000" b="1" dirty="0"/>
              <a:t>xác định phạm vi của inner MAC frame sinh ra bởi máy ảo </a:t>
            </a:r>
            <a:r>
              <a:rPr lang="en-US" sz="2000" b="1" dirty="0" smtClean="0"/>
              <a:t>VM</a:t>
            </a:r>
          </a:p>
          <a:p>
            <a:endParaRPr lang="en-US" dirty="0" smtClean="0"/>
          </a:p>
          <a:p>
            <a:r>
              <a:rPr lang="en-US" sz="2000" dirty="0" smtClean="0"/>
              <a:t>=&gt; </a:t>
            </a:r>
            <a:r>
              <a:rPr lang="vi-VN" sz="2000" dirty="0"/>
              <a:t>có thể overlapping địa chỉ MAC thông qua segment </a:t>
            </a:r>
            <a:r>
              <a:rPr lang="vi-VN" sz="2000" dirty="0" smtClean="0"/>
              <a:t>như</a:t>
            </a:r>
            <a:r>
              <a:rPr lang="en-US" sz="2000" dirty="0" smtClean="0">
                <a:latin typeface="Arial" panose="020B0604020202020204" pitchFamily="34" charset="0"/>
                <a:cs typeface="Arial" panose="020B0604020202020204" pitchFamily="34" charset="0"/>
              </a:rPr>
              <a:t>ng</a:t>
            </a:r>
            <a:r>
              <a:rPr lang="vi-VN" sz="2000" dirty="0" smtClean="0">
                <a:latin typeface="Arial" panose="020B0604020202020204" pitchFamily="34" charset="0"/>
                <a:cs typeface="Arial" panose="020B0604020202020204" pitchFamily="34" charset="0"/>
              </a:rPr>
              <a:t> </a:t>
            </a:r>
            <a:r>
              <a:rPr lang="vi-VN" sz="2000" dirty="0"/>
              <a:t>không bị lẫn lộn các lưu </a:t>
            </a:r>
            <a:r>
              <a:rPr lang="vi-VN" sz="2000" dirty="0" smtClean="0"/>
              <a:t>lượng</a:t>
            </a:r>
            <a:r>
              <a:rPr lang="en-US" sz="2000" dirty="0" smtClean="0"/>
              <a:t>,</a:t>
            </a:r>
            <a:r>
              <a:rPr lang="vi-VN" sz="2000" dirty="0" smtClean="0"/>
              <a:t> </a:t>
            </a:r>
            <a:r>
              <a:rPr lang="vi-VN" sz="2000" dirty="0"/>
              <a:t>bởi chúng đã bị cô lập bởi VNI khác nhau</a:t>
            </a:r>
            <a:endParaRPr lang="en-US" sz="2000" dirty="0"/>
          </a:p>
        </p:txBody>
      </p:sp>
    </p:spTree>
    <p:extLst>
      <p:ext uri="{BB962C8B-B14F-4D97-AF65-F5344CB8AC3E}">
        <p14:creationId xmlns:p14="http://schemas.microsoft.com/office/powerpoint/2010/main" val="1131323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4691958" cy="395173"/>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Encapsulation và VTEP</a:t>
            </a:r>
            <a:endParaRPr lang="en-US" sz="2400" b="1" dirty="0">
              <a:solidFill>
                <a:srgbClr val="0052CC"/>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5"/>
          <a:stretch>
            <a:fillRect/>
          </a:stretch>
        </p:blipFill>
        <p:spPr>
          <a:xfrm>
            <a:off x="389910" y="2854036"/>
            <a:ext cx="10998526" cy="3490480"/>
          </a:xfrm>
          <a:prstGeom prst="rect">
            <a:avLst/>
          </a:prstGeom>
        </p:spPr>
      </p:pic>
      <p:sp>
        <p:nvSpPr>
          <p:cNvPr id="6" name="TextBox 5"/>
          <p:cNvSpPr txBox="1"/>
          <p:nvPr/>
        </p:nvSpPr>
        <p:spPr>
          <a:xfrm>
            <a:off x="372758" y="1191491"/>
            <a:ext cx="11015678" cy="1477328"/>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latin typeface="Arial" panose="020B0604020202020204" pitchFamily="34" charset="0"/>
                <a:cs typeface="Arial" panose="020B0604020202020204" pitchFamily="34" charset="0"/>
              </a:rPr>
              <a:t>Encapsulate</a:t>
            </a:r>
            <a:r>
              <a:rPr lang="en-US" dirty="0" smtClean="0"/>
              <a:t>: </a:t>
            </a:r>
            <a:r>
              <a:rPr lang="vi-VN" dirty="0"/>
              <a:t>Đóng gói những gói tin ethernet thông thường trong một header </a:t>
            </a:r>
            <a:r>
              <a:rPr lang="vi-VN" dirty="0" smtClean="0"/>
              <a:t>mới</a:t>
            </a:r>
            <a:r>
              <a:rPr lang="en-US" dirty="0"/>
              <a:t> </a:t>
            </a:r>
            <a:endParaRPr lang="en-US" dirty="0" smtClean="0"/>
          </a:p>
          <a:p>
            <a:pPr marL="285750" indent="-285750">
              <a:buFont typeface="Wingdings" panose="05000000000000000000" pitchFamily="2" charset="2"/>
              <a:buChar char="ü"/>
            </a:pPr>
            <a:r>
              <a:rPr lang="vi-VN" dirty="0" smtClean="0"/>
              <a:t>VTEP</a:t>
            </a:r>
            <a:r>
              <a:rPr lang="vi-VN" dirty="0"/>
              <a:t>: Việc liên lạc được thiết lập giữa 2 đầu tunnel end points (đường ống). VTEPs là các node mà cung cấp các chức năng Encalsulation và De-encapsulation. Chúng biết </a:t>
            </a:r>
            <a:r>
              <a:rPr lang="en-US" dirty="0" smtClean="0"/>
              <a:t>được </a:t>
            </a:r>
            <a:r>
              <a:rPr lang="vi-VN" dirty="0" smtClean="0"/>
              <a:t>lưu </a:t>
            </a:r>
            <a:r>
              <a:rPr lang="vi-VN" dirty="0"/>
              <a:t>lượng từ bất kì máy ảo kết nối với một mạng VXLAN dựa trên mạng vật lý layer 2.</a:t>
            </a:r>
          </a:p>
          <a:p>
            <a:endParaRPr lang="en-US" dirty="0"/>
          </a:p>
        </p:txBody>
      </p:sp>
    </p:spTree>
    <p:extLst>
      <p:ext uri="{BB962C8B-B14F-4D97-AF65-F5344CB8AC3E}">
        <p14:creationId xmlns:p14="http://schemas.microsoft.com/office/powerpoint/2010/main" val="1538398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4691958" cy="395173"/>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VXLAN frame format</a:t>
            </a:r>
            <a:endParaRPr lang="en-US" sz="2400" b="1" dirty="0">
              <a:solidFill>
                <a:srgbClr val="0052CC"/>
              </a:solidFill>
              <a:latin typeface="Arial" panose="020B0604020202020204" pitchFamily="34" charset="0"/>
              <a:cs typeface="Arial" panose="020B0604020202020204" pitchFamily="34" charset="0"/>
            </a:endParaRPr>
          </a:p>
        </p:txBody>
      </p:sp>
      <p:pic>
        <p:nvPicPr>
          <p:cNvPr id="1026" name="Picture 2" descr="https://raw.githubusercontent.com/thangtq710/GRE-VXLAN-protocol/master/images/vxlanfram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758" y="935622"/>
            <a:ext cx="11151507" cy="31560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72758" y="4158228"/>
            <a:ext cx="10849424" cy="2031325"/>
          </a:xfrm>
          <a:prstGeom prst="rect">
            <a:avLst/>
          </a:prstGeom>
          <a:noFill/>
        </p:spPr>
        <p:txBody>
          <a:bodyPr wrap="square" rtlCol="0">
            <a:spAutoFit/>
          </a:bodyPr>
          <a:lstStyle/>
          <a:p>
            <a:r>
              <a:rPr lang="en-US" dirty="0" smtClean="0"/>
              <a:t>Frame được đóng gói sử dụng VXLAN, thêm các header sau:</a:t>
            </a:r>
          </a:p>
          <a:p>
            <a:pPr marL="742950" lvl="1" indent="-285750">
              <a:buFont typeface="Arial" panose="020B0604020202020204" pitchFamily="34" charset="0"/>
              <a:buChar char="•"/>
            </a:pPr>
            <a:r>
              <a:rPr lang="vi-VN" dirty="0"/>
              <a:t>VXLAN header: 8 </a:t>
            </a:r>
            <a:r>
              <a:rPr lang="vi-VN" dirty="0" smtClean="0"/>
              <a:t>byte</a:t>
            </a:r>
            <a:r>
              <a:rPr lang="en-US" dirty="0" smtClean="0"/>
              <a:t>s</a:t>
            </a:r>
            <a:r>
              <a:rPr lang="vi-VN" dirty="0" smtClean="0"/>
              <a:t> </a:t>
            </a:r>
            <a:r>
              <a:rPr lang="vi-VN" dirty="0"/>
              <a:t>bao gồm các trường quan trọng sau</a:t>
            </a:r>
            <a:r>
              <a:rPr lang="vi-VN" dirty="0" smtClean="0"/>
              <a:t>:</a:t>
            </a:r>
            <a:endParaRPr lang="en-US" dirty="0" smtClean="0"/>
          </a:p>
          <a:p>
            <a:pPr marL="1200150" lvl="2" indent="-285750">
              <a:buFont typeface="Arial" panose="020B0604020202020204" pitchFamily="34" charset="0"/>
              <a:buChar char="•"/>
            </a:pPr>
            <a:r>
              <a:rPr lang="en-US" dirty="0" smtClean="0"/>
              <a:t>Flags</a:t>
            </a:r>
          </a:p>
          <a:p>
            <a:pPr marL="1200150" lvl="2" indent="-285750">
              <a:buFont typeface="Arial" panose="020B0604020202020204" pitchFamily="34" charset="0"/>
              <a:buChar char="•"/>
            </a:pPr>
            <a:r>
              <a:rPr lang="en-US" dirty="0"/>
              <a:t>VNI</a:t>
            </a:r>
            <a:endParaRPr lang="en-US" dirty="0" smtClean="0"/>
          </a:p>
          <a:p>
            <a:pPr marL="742950" lvl="1" indent="-285750">
              <a:buFont typeface="Arial" panose="020B0604020202020204" pitchFamily="34" charset="0"/>
              <a:buChar char="•"/>
            </a:pPr>
            <a:r>
              <a:rPr lang="en-US" dirty="0"/>
              <a:t>Outer UDP </a:t>
            </a:r>
            <a:r>
              <a:rPr lang="en-US" dirty="0" smtClean="0"/>
              <a:t>Header 8 bytes</a:t>
            </a:r>
          </a:p>
          <a:p>
            <a:pPr marL="742950" lvl="1" indent="-285750">
              <a:buFont typeface="Arial" panose="020B0604020202020204" pitchFamily="34" charset="0"/>
              <a:buChar char="•"/>
            </a:pPr>
            <a:r>
              <a:rPr lang="en-US" dirty="0"/>
              <a:t>Outer IP </a:t>
            </a:r>
            <a:r>
              <a:rPr lang="en-US" dirty="0" smtClean="0"/>
              <a:t>Header 20 bytes</a:t>
            </a:r>
          </a:p>
          <a:p>
            <a:pPr marL="742950" lvl="1" indent="-285750">
              <a:buFont typeface="Arial" panose="020B0604020202020204" pitchFamily="34" charset="0"/>
              <a:buChar char="•"/>
            </a:pPr>
            <a:r>
              <a:rPr lang="en-US" dirty="0"/>
              <a:t>Outer Ethernet </a:t>
            </a:r>
            <a:r>
              <a:rPr lang="en-US" dirty="0" smtClean="0"/>
              <a:t>Header 14 bytes</a:t>
            </a:r>
            <a:endParaRPr lang="en-US" dirty="0"/>
          </a:p>
        </p:txBody>
      </p:sp>
    </p:spTree>
    <p:extLst>
      <p:ext uri="{BB962C8B-B14F-4D97-AF65-F5344CB8AC3E}">
        <p14:creationId xmlns:p14="http://schemas.microsoft.com/office/powerpoint/2010/main" val="2755182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5465618"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Demo lab VXLAN trên OpenVswitch</a:t>
            </a:r>
            <a:endParaRPr lang="en-US" sz="2400" b="1" dirty="0">
              <a:solidFill>
                <a:srgbClr val="0052CC"/>
              </a:solidFill>
              <a:latin typeface="Arial" panose="020B0604020202020204" pitchFamily="34" charset="0"/>
              <a:cs typeface="Arial" panose="020B0604020202020204" pitchFamily="34" charset="0"/>
            </a:endParaRPr>
          </a:p>
        </p:txBody>
      </p:sp>
      <p:sp>
        <p:nvSpPr>
          <p:cNvPr id="3" name="TextBox 2"/>
          <p:cNvSpPr txBox="1"/>
          <p:nvPr/>
        </p:nvSpPr>
        <p:spPr>
          <a:xfrm>
            <a:off x="372758" y="1077905"/>
            <a:ext cx="4590473" cy="369332"/>
          </a:xfrm>
          <a:prstGeom prst="rect">
            <a:avLst/>
          </a:prstGeom>
          <a:noFill/>
        </p:spPr>
        <p:txBody>
          <a:bodyPr wrap="square" rtlCol="0">
            <a:spAutoFit/>
          </a:bodyPr>
          <a:lstStyle/>
          <a:p>
            <a:r>
              <a:rPr lang="en-US" b="1" dirty="0" smtClean="0"/>
              <a:t>TOPOLOGY</a:t>
            </a:r>
            <a:endParaRPr lang="en-US" b="1"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210" y="1512743"/>
            <a:ext cx="9534525" cy="5162550"/>
          </a:xfrm>
          <a:prstGeom prst="rect">
            <a:avLst/>
          </a:prstGeom>
        </p:spPr>
      </p:pic>
      <p:sp>
        <p:nvSpPr>
          <p:cNvPr id="4" name="TextBox 3"/>
          <p:cNvSpPr txBox="1"/>
          <p:nvPr/>
        </p:nvSpPr>
        <p:spPr>
          <a:xfrm>
            <a:off x="3014101" y="5542961"/>
            <a:ext cx="5184742" cy="923330"/>
          </a:xfrm>
          <a:prstGeom prst="rect">
            <a:avLst/>
          </a:prstGeom>
          <a:solidFill>
            <a:schemeClr val="accent5"/>
          </a:solidFill>
        </p:spPr>
        <p:txBody>
          <a:bodyPr wrap="square" rtlCol="0">
            <a:spAutoFit/>
          </a:bodyPr>
          <a:lstStyle/>
          <a:p>
            <a:pPr algn="ctr"/>
            <a:r>
              <a:rPr lang="en-US" dirty="0" smtClean="0"/>
              <a:t>Có thể tạo </a:t>
            </a:r>
            <a:r>
              <a:rPr lang="en-US" dirty="0"/>
              <a:t>kết nối tunnel sử dụng VXLAN tunnel và </a:t>
            </a:r>
            <a:r>
              <a:rPr lang="en-US" b="1" dirty="0"/>
              <a:t>ovsbr1</a:t>
            </a:r>
            <a:r>
              <a:rPr lang="en-US" dirty="0"/>
              <a:t> - tunnel endpoint kết nối với card eth0 của máy HOST</a:t>
            </a:r>
          </a:p>
        </p:txBody>
      </p:sp>
    </p:spTree>
    <p:extLst>
      <p:ext uri="{BB962C8B-B14F-4D97-AF65-F5344CB8AC3E}">
        <p14:creationId xmlns:p14="http://schemas.microsoft.com/office/powerpoint/2010/main" val="3263164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6130B0EF1A9E4BB308D152933A9955" ma:contentTypeVersion="12" ma:contentTypeDescription="Create a new document." ma:contentTypeScope="" ma:versionID="0f5a570bc51e43ee9b1269d33548c705">
  <xsd:schema xmlns:xsd="http://www.w3.org/2001/XMLSchema" xmlns:xs="http://www.w3.org/2001/XMLSchema" xmlns:p="http://schemas.microsoft.com/office/2006/metadata/properties" xmlns:ns2="06a44515-813a-4454-b95d-6c5a301da867" xmlns:ns3="200c737f-9209-4ac1-8fa5-2f1924f9448e" targetNamespace="http://schemas.microsoft.com/office/2006/metadata/properties" ma:root="true" ma:fieldsID="a79e3c0540e34300dcf168759caf259b" ns2:_="" ns3:_="">
    <xsd:import namespace="06a44515-813a-4454-b95d-6c5a301da867"/>
    <xsd:import namespace="200c737f-9209-4ac1-8fa5-2f1924f944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44515-813a-4454-b95d-6c5a301da8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0c737f-9209-4ac1-8fa5-2f1924f9448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090472-DAC6-4BE2-A745-1CE99FEA99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a44515-813a-4454-b95d-6c5a301da867"/>
    <ds:schemaRef ds:uri="200c737f-9209-4ac1-8fa5-2f1924f944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46C0B1-8DE8-4008-892E-2554247658E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CF52F7A-E0BE-4017-BF51-610C8AD840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9058</TotalTime>
  <Words>1373</Words>
  <Application>Microsoft Office PowerPoint</Application>
  <PresentationFormat>Widescreen</PresentationFormat>
  <Paragraphs>112</Paragraphs>
  <Slides>12</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Arial Black</vt:lpstr>
      <vt:lpstr>Calibri</vt:lpstr>
      <vt:lpstr>Inter</vt:lpstr>
      <vt:lpstr>Lato</vt:lpstr>
      <vt:lpstr>Lato Black</vt:lpstr>
      <vt:lpstr>Open Sans</vt:lpstr>
      <vt:lpstr>Roboto</vt:lpstr>
      <vt:lpstr>Sora</vt:lpstr>
      <vt:lpstr>Symbol</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admin</cp:lastModifiedBy>
  <cp:revision>335</cp:revision>
  <dcterms:created xsi:type="dcterms:W3CDTF">2019-08-12T03:52:24Z</dcterms:created>
  <dcterms:modified xsi:type="dcterms:W3CDTF">2021-10-01T07:55:53Z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0x010100326130B0EF1A9E4BB308D152933A9955</vt:lpwstr>
  </property>
</Properties>
</file>