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16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CF582-2A6F-584C-B9D0-CB11C59BBBA0}" type="datetimeFigureOut">
              <a:rPr lang="en-US" smtClean="0"/>
              <a:t>7/7/15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15983-6E63-4C4D-8817-F3F7EA95B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49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information we have available to satisfy queries:</a:t>
            </a:r>
          </a:p>
          <a:p>
            <a:pPr marL="228600" indent="-228600">
              <a:buAutoNum type="arabicParenBoth"/>
            </a:pPr>
            <a:r>
              <a:rPr lang="en-US" dirty="0" smtClean="0"/>
              <a:t>The</a:t>
            </a:r>
            <a:r>
              <a:rPr lang="en-US" baseline="0" dirty="0" smtClean="0"/>
              <a:t> YW annotations and the resulting YW model of the script including URI templates </a:t>
            </a:r>
            <a:r>
              <a:rPr lang="en-US" baseline="0" smtClean="0"/>
              <a:t>describing any expected </a:t>
            </a:r>
            <a:r>
              <a:rPr lang="en-US" baseline="0" dirty="0" smtClean="0"/>
              <a:t>outputs (left).</a:t>
            </a:r>
          </a:p>
          <a:p>
            <a:pPr marL="228600" indent="-228600">
              <a:buAutoNum type="arabicParenBoth"/>
            </a:pPr>
            <a:r>
              <a:rPr lang="en-US" baseline="0" dirty="0" smtClean="0"/>
              <a:t>The files and directories actually left by a run of the script (right).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15983-6E63-4C4D-8817-F3F7EA95B8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04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r>
              <a:rPr lang="en-US" baseline="0" dirty="0" smtClean="0"/>
              <a:t> 1:  </a:t>
            </a:r>
            <a:r>
              <a:rPr lang="en-US" b="1" baseline="0" dirty="0" smtClean="0"/>
              <a:t>What samples </a:t>
            </a:r>
            <a:r>
              <a:rPr lang="en-US" baseline="0" dirty="0" smtClean="0"/>
              <a:t>did the run of the script </a:t>
            </a:r>
            <a:r>
              <a:rPr lang="en-US" b="1" baseline="0" dirty="0" smtClean="0"/>
              <a:t>collect</a:t>
            </a:r>
            <a:r>
              <a:rPr lang="en-US" baseline="0" dirty="0" smtClean="0"/>
              <a:t> </a:t>
            </a:r>
            <a:r>
              <a:rPr lang="en-US" b="1" baseline="0" dirty="0" smtClean="0"/>
              <a:t>images</a:t>
            </a:r>
            <a:r>
              <a:rPr lang="en-US" baseline="0" dirty="0" smtClean="0"/>
              <a:t> from?</a:t>
            </a:r>
          </a:p>
          <a:p>
            <a:pPr algn="l"/>
            <a:r>
              <a:rPr lang="en-US" baseline="0" dirty="0" smtClean="0"/>
              <a:t>Scientist: 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ook at the contents of the run/{}/q55 directories. The names of subdirectories are the names of the samples collected on.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YW: Return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 of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sample_id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seen by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collect_data_set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recorded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expansions of URI template for </a:t>
            </a:r>
            <a:r>
              <a:rPr lang="en-US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raw_image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15983-6E63-4C4D-8817-F3F7EA95B8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35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Query</a:t>
            </a:r>
            <a:r>
              <a:rPr lang="en-US" baseline="0" dirty="0" smtClean="0"/>
              <a:t> 2</a:t>
            </a:r>
            <a:r>
              <a:rPr lang="en-US" i="0" baseline="0" dirty="0" smtClean="0"/>
              <a:t>: 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energies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 used during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images from sample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DRT322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en-US" baseline="0" dirty="0" smtClean="0"/>
          </a:p>
          <a:p>
            <a:r>
              <a:rPr lang="en-US" baseline="0" dirty="0" smtClean="0"/>
              <a:t>Scientist:  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ook at the contents of the run/raw/q55/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DRT322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directory. The names of subdirectories indicate the values of the energies.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YW: look for all persisted outputs of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collect_data_set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include both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energy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sample_id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expanded URI template for the output. Extract the value of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energy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each such path for which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sample_id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DRT322.</a:t>
            </a:r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15983-6E63-4C4D-8817-F3F7EA95B8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35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Query</a:t>
            </a:r>
            <a:r>
              <a:rPr lang="en-US" i="0" baseline="0" dirty="0" smtClean="0"/>
              <a:t> 3: 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is the raw image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corresponding to corrected image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DRT322_11000ev_028.img </a:t>
            </a:r>
            <a:endParaRPr lang="en-US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Scientist:  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ook at the image files nested within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directory. Find the image file that contains the values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DRT322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11000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028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file access path.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YW: Extract the URI template variable names and values from the path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DRT322_11000ev_028.img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output by the port named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corrected_image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look at the paths for all files output by the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raw_image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port, and return the file whose path includes template variables with names and values matching those for DRT322_11000ev_028.img </a:t>
            </a:r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15983-6E63-4C4D-8817-F3F7EA95B8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35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r>
              <a:rPr lang="en-US" baseline="0" dirty="0" smtClean="0"/>
              <a:t> 5</a:t>
            </a:r>
            <a:r>
              <a:rPr lang="en-US" i="1" baseline="0" dirty="0" smtClean="0"/>
              <a:t>: 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was the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of the cassette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which the sample leading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DRT240_10000eV_010.img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 taken? 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YW: S</a:t>
            </a:r>
            <a:r>
              <a:rPr lang="en-US" sz="1200" dirty="0" smtClean="0">
                <a:effectLst/>
                <a:latin typeface="NimbusRomNo9L"/>
              </a:rPr>
              <a:t>earch the upstream lineage of data provided to </a:t>
            </a:r>
            <a:r>
              <a:rPr lang="en-US" sz="1200" b="1" dirty="0" err="1" smtClean="0">
                <a:effectLst/>
                <a:latin typeface="CMTT9"/>
              </a:rPr>
              <a:t>transform_images</a:t>
            </a:r>
            <a:r>
              <a:rPr lang="en-US" sz="1200" dirty="0" smtClean="0">
                <a:effectLst/>
                <a:latin typeface="NimbusRomNo9L"/>
              </a:rPr>
              <a:t>, looking for URI templates that include </a:t>
            </a:r>
            <a:r>
              <a:rPr lang="en-US" sz="1200" b="1" dirty="0" err="1" smtClean="0">
                <a:effectLst/>
                <a:latin typeface="CMTT9"/>
              </a:rPr>
              <a:t>cassette_id</a:t>
            </a:r>
            <a:r>
              <a:rPr lang="en-US" sz="1200" dirty="0" smtClean="0">
                <a:effectLst/>
                <a:latin typeface="CMTT9"/>
              </a:rPr>
              <a:t> </a:t>
            </a:r>
            <a:r>
              <a:rPr lang="en-US" sz="1200" dirty="0" smtClean="0">
                <a:effectLst/>
                <a:latin typeface="NimbusRomNo9L"/>
              </a:rPr>
              <a:t>and </a:t>
            </a:r>
            <a:r>
              <a:rPr lang="en-US" sz="1200" b="1" dirty="0" err="1" smtClean="0">
                <a:effectLst/>
                <a:latin typeface="CMTT9"/>
              </a:rPr>
              <a:t>sample_id</a:t>
            </a:r>
            <a:r>
              <a:rPr lang="en-US" sz="1200" dirty="0" smtClean="0">
                <a:effectLst/>
                <a:latin typeface="CMTT9"/>
              </a:rPr>
              <a:t> </a:t>
            </a:r>
            <a:r>
              <a:rPr lang="en-US" sz="1200" dirty="0" smtClean="0">
                <a:effectLst/>
                <a:latin typeface="NimbusRomNo9L"/>
              </a:rPr>
              <a:t>as template variables. Return the value of </a:t>
            </a:r>
            <a:r>
              <a:rPr lang="en-US" sz="1200" b="1" dirty="0" err="1" smtClean="0">
                <a:effectLst/>
                <a:latin typeface="CMTT9"/>
              </a:rPr>
              <a:t>cassette_id</a:t>
            </a:r>
            <a:r>
              <a:rPr lang="en-US" sz="1200" dirty="0" smtClean="0">
                <a:effectLst/>
                <a:latin typeface="CMTT9"/>
              </a:rPr>
              <a:t> </a:t>
            </a:r>
            <a:r>
              <a:rPr lang="en-US" sz="1200" dirty="0" smtClean="0">
                <a:effectLst/>
                <a:latin typeface="NimbusRomNo9L"/>
              </a:rPr>
              <a:t>that occurs in URI expansions where </a:t>
            </a:r>
            <a:r>
              <a:rPr lang="en-US" sz="1200" b="1" dirty="0" err="1" smtClean="0">
                <a:effectLst/>
                <a:latin typeface="CMTT9"/>
              </a:rPr>
              <a:t>sample_id</a:t>
            </a:r>
            <a:r>
              <a:rPr lang="en-US" sz="1200" dirty="0" smtClean="0">
                <a:effectLst/>
                <a:latin typeface="CMTT9"/>
              </a:rPr>
              <a:t> </a:t>
            </a:r>
            <a:r>
              <a:rPr lang="en-US" sz="1200" dirty="0" smtClean="0">
                <a:effectLst/>
                <a:latin typeface="NimbusRomNo9L"/>
              </a:rPr>
              <a:t>matches </a:t>
            </a:r>
            <a:r>
              <a:rPr lang="en-US" sz="1200" b="1" dirty="0" smtClean="0">
                <a:effectLst/>
                <a:latin typeface="CMTT9"/>
              </a:rPr>
              <a:t>DRT240</a:t>
            </a:r>
            <a:r>
              <a:rPr lang="en-US" sz="1200" dirty="0" smtClean="0">
                <a:effectLst/>
                <a:latin typeface="NimbusRomNo9L"/>
              </a:rPr>
              <a:t>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15983-6E63-4C4D-8817-F3F7EA95B8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35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4D50-FB0D-E041-A628-31494AE72CC1}" type="datetimeFigureOut">
              <a:rPr lang="en-US" smtClean="0"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B7CF-6F13-3C4C-9056-97C96969A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32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4D50-FB0D-E041-A628-31494AE72CC1}" type="datetimeFigureOut">
              <a:rPr lang="en-US" smtClean="0"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B7CF-6F13-3C4C-9056-97C96969A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3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4D50-FB0D-E041-A628-31494AE72CC1}" type="datetimeFigureOut">
              <a:rPr lang="en-US" smtClean="0"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B7CF-6F13-3C4C-9056-97C96969A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5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4D50-FB0D-E041-A628-31494AE72CC1}" type="datetimeFigureOut">
              <a:rPr lang="en-US" smtClean="0"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B7CF-6F13-3C4C-9056-97C96969A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8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4D50-FB0D-E041-A628-31494AE72CC1}" type="datetimeFigureOut">
              <a:rPr lang="en-US" smtClean="0"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B7CF-6F13-3C4C-9056-97C96969A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4D50-FB0D-E041-A628-31494AE72CC1}" type="datetimeFigureOut">
              <a:rPr lang="en-US" smtClean="0"/>
              <a:t>7/7/15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B7CF-6F13-3C4C-9056-97C96969A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4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4D50-FB0D-E041-A628-31494AE72CC1}" type="datetimeFigureOut">
              <a:rPr lang="en-US" smtClean="0"/>
              <a:t>7/7/15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B7CF-6F13-3C4C-9056-97C96969A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8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4D50-FB0D-E041-A628-31494AE72CC1}" type="datetimeFigureOut">
              <a:rPr lang="en-US" smtClean="0"/>
              <a:t>7/7/15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B7CF-6F13-3C4C-9056-97C96969A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3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4D50-FB0D-E041-A628-31494AE72CC1}" type="datetimeFigureOut">
              <a:rPr lang="en-US" smtClean="0"/>
              <a:t>7/7/15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B7CF-6F13-3C4C-9056-97C96969A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0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4D50-FB0D-E041-A628-31494AE72CC1}" type="datetimeFigureOut">
              <a:rPr lang="en-US" smtClean="0"/>
              <a:t>7/7/15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B7CF-6F13-3C4C-9056-97C96969A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8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4D50-FB0D-E041-A628-31494AE72CC1}" type="datetimeFigureOut">
              <a:rPr lang="en-US" smtClean="0"/>
              <a:t>7/7/15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B7CF-6F13-3C4C-9056-97C96969A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94D50-FB0D-E041-A628-31494AE72CC1}" type="datetimeFigureOut">
              <a:rPr lang="en-US" smtClean="0"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8B7CF-6F13-3C4C-9056-97C96969A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8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nmark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628" y="148903"/>
            <a:ext cx="8529720" cy="6858000"/>
          </a:xfrm>
          <a:prstGeom prst="rect">
            <a:avLst/>
          </a:prstGeom>
        </p:spPr>
      </p:pic>
      <p:pic>
        <p:nvPicPr>
          <p:cNvPr id="8" name="Picture 7" descr="tree-unmarked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636" y="1305308"/>
            <a:ext cx="2378292" cy="54200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6127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q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207" y="148896"/>
            <a:ext cx="8773238" cy="6858000"/>
          </a:xfrm>
          <a:prstGeom prst="rect">
            <a:avLst/>
          </a:prstGeom>
        </p:spPr>
      </p:pic>
      <p:pic>
        <p:nvPicPr>
          <p:cNvPr id="3" name="Picture 2" descr="tree-unmarked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636" y="1305308"/>
            <a:ext cx="2378292" cy="54200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Oval 7"/>
          <p:cNvSpPr/>
          <p:nvPr/>
        </p:nvSpPr>
        <p:spPr>
          <a:xfrm>
            <a:off x="3634828" y="3950139"/>
            <a:ext cx="735726" cy="33282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51986" y="3086539"/>
            <a:ext cx="735726" cy="33282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351986" y="1658882"/>
            <a:ext cx="735726" cy="33282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43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q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207" y="148896"/>
            <a:ext cx="8773238" cy="6858000"/>
          </a:xfrm>
          <a:prstGeom prst="rect">
            <a:avLst/>
          </a:prstGeom>
        </p:spPr>
      </p:pic>
      <p:pic>
        <p:nvPicPr>
          <p:cNvPr id="3" name="Picture 2" descr="tree-unmarked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636" y="1305308"/>
            <a:ext cx="2378292" cy="54200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Oval 8"/>
          <p:cNvSpPr/>
          <p:nvPr/>
        </p:nvSpPr>
        <p:spPr>
          <a:xfrm>
            <a:off x="7448330" y="3144345"/>
            <a:ext cx="530773" cy="248744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704960" y="3298495"/>
            <a:ext cx="530773" cy="24874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713716" y="3948387"/>
            <a:ext cx="530773" cy="24874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89974" y="4007946"/>
            <a:ext cx="530773" cy="24874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759201" y="4007948"/>
            <a:ext cx="530773" cy="248744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00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1" y="148903"/>
            <a:ext cx="8773238" cy="6858000"/>
          </a:xfrm>
          <a:prstGeom prst="rect">
            <a:avLst/>
          </a:prstGeom>
        </p:spPr>
      </p:pic>
      <p:pic>
        <p:nvPicPr>
          <p:cNvPr id="3" name="Picture 2" descr="tree-unmarked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8" y="502662"/>
            <a:ext cx="2378292" cy="54200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Oval 8"/>
          <p:cNvSpPr/>
          <p:nvPr/>
        </p:nvSpPr>
        <p:spPr>
          <a:xfrm>
            <a:off x="993227" y="2347311"/>
            <a:ext cx="530773" cy="248744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62685" y="3464904"/>
            <a:ext cx="1001338" cy="24874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81711" y="5011689"/>
            <a:ext cx="530773" cy="248744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828266" y="5015186"/>
            <a:ext cx="450149" cy="248744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339728" y="5006428"/>
            <a:ext cx="814551" cy="248744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571166" y="4006203"/>
            <a:ext cx="530773" cy="248744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143998" y="4009700"/>
            <a:ext cx="450149" cy="248744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839399" y="4000942"/>
            <a:ext cx="814551" cy="248744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249854" y="3147846"/>
            <a:ext cx="530773" cy="248744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46648" y="4901319"/>
            <a:ext cx="424795" cy="248744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71444" y="3473663"/>
            <a:ext cx="992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Courier"/>
                <a:cs typeface="Courier"/>
              </a:rPr>
              <a:t>image_028.raw</a:t>
            </a:r>
            <a:endParaRPr lang="en-US" sz="800" b="1" dirty="0">
              <a:latin typeface="Courier"/>
              <a:cs typeface="Courier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462685" y="4901319"/>
            <a:ext cx="530773" cy="248744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87410" y="4899587"/>
            <a:ext cx="15391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Courier"/>
                <a:cs typeface="Courier"/>
              </a:rPr>
              <a:t>DRT322_11000ev_028.img</a:t>
            </a:r>
            <a:endParaRPr lang="en-US" sz="800" b="1" dirty="0">
              <a:latin typeface="Courier"/>
              <a:cs typeface="Courier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915732" y="3491181"/>
            <a:ext cx="221371" cy="197926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971783" y="4922395"/>
            <a:ext cx="221371" cy="197926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684345" y="4258445"/>
            <a:ext cx="867103" cy="56755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845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1" y="148903"/>
            <a:ext cx="8773238" cy="6858000"/>
          </a:xfrm>
          <a:prstGeom prst="rect">
            <a:avLst/>
          </a:prstGeom>
        </p:spPr>
      </p:pic>
      <p:pic>
        <p:nvPicPr>
          <p:cNvPr id="3" name="Picture 2" descr="tree-unmarked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8" y="502662"/>
            <a:ext cx="2378292" cy="54200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Oval 8"/>
          <p:cNvSpPr/>
          <p:nvPr/>
        </p:nvSpPr>
        <p:spPr>
          <a:xfrm>
            <a:off x="993227" y="921577"/>
            <a:ext cx="530773" cy="248744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74007" y="787095"/>
            <a:ext cx="272884" cy="18730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81711" y="5011689"/>
            <a:ext cx="530773" cy="248744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571166" y="4006203"/>
            <a:ext cx="530773" cy="248744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306226" y="1072781"/>
            <a:ext cx="530773" cy="248744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82424" y="4257351"/>
            <a:ext cx="424795" cy="248744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80557" y="1407566"/>
            <a:ext cx="992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Courier"/>
                <a:cs typeface="Courier"/>
              </a:rPr>
              <a:t>i</a:t>
            </a:r>
            <a:r>
              <a:rPr lang="en-US" sz="800" b="1" dirty="0" smtClean="0">
                <a:latin typeface="Courier"/>
                <a:cs typeface="Courier"/>
              </a:rPr>
              <a:t>mage_010.raw</a:t>
            </a:r>
            <a:endParaRPr lang="en-US" sz="800" b="1" dirty="0">
              <a:latin typeface="Courier"/>
              <a:cs typeface="Courier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506112" y="4266168"/>
            <a:ext cx="530773" cy="248744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032130" y="4264563"/>
            <a:ext cx="15391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Courier"/>
                <a:cs typeface="Courier"/>
              </a:rPr>
              <a:t>DRT240_10000ev_010.img</a:t>
            </a:r>
            <a:endParaRPr lang="en-US" sz="800" b="1" dirty="0">
              <a:latin typeface="Courier"/>
              <a:cs typeface="Courier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017473" y="1425084"/>
            <a:ext cx="221371" cy="197926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016503" y="4282081"/>
            <a:ext cx="221371" cy="197926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684345" y="4258445"/>
            <a:ext cx="867103" cy="56755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972270" y="4006555"/>
            <a:ext cx="598896" cy="24874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828266" y="5015186"/>
            <a:ext cx="450149" cy="248744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339728" y="5006428"/>
            <a:ext cx="814551" cy="248744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43998" y="4009700"/>
            <a:ext cx="450149" cy="248744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839399" y="4000942"/>
            <a:ext cx="814551" cy="248744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57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378</Words>
  <Application>Microsoft Macintosh PowerPoint</Application>
  <PresentationFormat>On-screen Show (4:3)</PresentationFormat>
  <Paragraphs>23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UIUC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McPhillips</dc:creator>
  <cp:lastModifiedBy>Timothy McPhillips</cp:lastModifiedBy>
  <cp:revision>15</cp:revision>
  <dcterms:created xsi:type="dcterms:W3CDTF">2015-07-07T18:01:55Z</dcterms:created>
  <dcterms:modified xsi:type="dcterms:W3CDTF">2015-07-07T20:41:57Z</dcterms:modified>
</cp:coreProperties>
</file>