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98" r:id="rId5"/>
    <p:sldId id="305" r:id="rId6"/>
    <p:sldId id="301" r:id="rId7"/>
    <p:sldId id="308" r:id="rId8"/>
    <p:sldId id="309" r:id="rId9"/>
    <p:sldId id="310" r:id="rId10"/>
    <p:sldId id="302" r:id="rId11"/>
    <p:sldId id="313" r:id="rId12"/>
    <p:sldId id="312" r:id="rId13"/>
    <p:sldId id="314" r:id="rId14"/>
    <p:sldId id="316" r:id="rId15"/>
    <p:sldId id="304" r:id="rId16"/>
    <p:sldId id="315" r:id="rId17"/>
    <p:sldId id="318" r:id="rId18"/>
    <p:sldId id="321" r:id="rId19"/>
    <p:sldId id="317" r:id="rId20"/>
    <p:sldId id="320" r:id="rId21"/>
    <p:sldId id="319" r:id="rId22"/>
    <p:sldId id="3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8E3"/>
    <a:srgbClr val="262626"/>
    <a:srgbClr val="5B6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19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johnsnowlabs/annual-inflation-by-gdp-deflator" TargetMode="External"/><Relationship Id="rId2" Type="http://schemas.openxmlformats.org/officeDocument/2006/relationships/hyperlink" Target="https://www.kaggle.com/datasets/prasertk/inflation-interest-and-unemployment-rate" TargetMode="External"/><Relationship Id="rId1" Type="http://schemas.openxmlformats.org/officeDocument/2006/relationships/hyperlink" Target="https://www.kaggle.com/datasets/neelgajare/usa-cpi-inflation-from-19132022" TargetMode="External"/><Relationship Id="rId4" Type="http://schemas.openxmlformats.org/officeDocument/2006/relationships/hyperlink" Target="https://databank.worldbank.org/source/world-development-indicators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johnsnowlabs/annual-inflation-by-gdp-deflator" TargetMode="External"/><Relationship Id="rId2" Type="http://schemas.openxmlformats.org/officeDocument/2006/relationships/hyperlink" Target="https://www.kaggle.com/datasets/prasertk/inflation-interest-and-unemployment-rate" TargetMode="External"/><Relationship Id="rId1" Type="http://schemas.openxmlformats.org/officeDocument/2006/relationships/hyperlink" Target="https://www.kaggle.com/datasets/neelgajare/usa-cpi-inflation-from-19132022" TargetMode="External"/><Relationship Id="rId4" Type="http://schemas.openxmlformats.org/officeDocument/2006/relationships/hyperlink" Target="https://databank.worldbank.org/source/world-development-indicator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44DD7-3A77-4DDC-8E76-78E12E08B97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383E215-C5E2-4F7B-B15A-58E0CABFBC50}">
      <dgm:prSet/>
      <dgm:spPr/>
      <dgm:t>
        <a:bodyPr/>
        <a:lstStyle/>
        <a:p>
          <a:r>
            <a:rPr lang="en-US"/>
            <a:t>Time Zone (Spain)</a:t>
          </a:r>
        </a:p>
      </dgm:t>
    </dgm:pt>
    <dgm:pt modelId="{B375A12C-4B9C-4BF4-AF70-535B1645A440}" type="parTrans" cxnId="{AEC02F4C-D27E-4161-862D-7D4BD0C8D16C}">
      <dgm:prSet/>
      <dgm:spPr/>
      <dgm:t>
        <a:bodyPr/>
        <a:lstStyle/>
        <a:p>
          <a:endParaRPr lang="en-US"/>
        </a:p>
      </dgm:t>
    </dgm:pt>
    <dgm:pt modelId="{607D7022-1F86-4396-87AD-7D7D30318BCA}" type="sibTrans" cxnId="{AEC02F4C-D27E-4161-862D-7D4BD0C8D16C}">
      <dgm:prSet/>
      <dgm:spPr/>
      <dgm:t>
        <a:bodyPr/>
        <a:lstStyle/>
        <a:p>
          <a:endParaRPr lang="en-US"/>
        </a:p>
      </dgm:t>
    </dgm:pt>
    <dgm:pt modelId="{8D1ABFE9-A284-4A65-8D73-8CDB6761F393}">
      <dgm:prSet/>
      <dgm:spPr/>
      <dgm:t>
        <a:bodyPr/>
        <a:lstStyle/>
        <a:p>
          <a:r>
            <a:rPr lang="en-US"/>
            <a:t>Format Columns to match</a:t>
          </a:r>
        </a:p>
      </dgm:t>
    </dgm:pt>
    <dgm:pt modelId="{8BAFC3A4-0F6E-43DA-8EAD-B32DC693823F}" type="parTrans" cxnId="{52470FC5-8837-4BA1-BE64-EF137204311B}">
      <dgm:prSet/>
      <dgm:spPr/>
      <dgm:t>
        <a:bodyPr/>
        <a:lstStyle/>
        <a:p>
          <a:endParaRPr lang="en-US"/>
        </a:p>
      </dgm:t>
    </dgm:pt>
    <dgm:pt modelId="{78FC2EB8-B590-41ED-8BC8-FD66CD70C0EF}" type="sibTrans" cxnId="{52470FC5-8837-4BA1-BE64-EF137204311B}">
      <dgm:prSet/>
      <dgm:spPr/>
      <dgm:t>
        <a:bodyPr/>
        <a:lstStyle/>
        <a:p>
          <a:endParaRPr lang="en-US"/>
        </a:p>
      </dgm:t>
    </dgm:pt>
    <dgm:pt modelId="{60B2E517-C9C4-49C6-9639-829046B3D061}">
      <dgm:prSet/>
      <dgm:spPr/>
      <dgm:t>
        <a:bodyPr/>
        <a:lstStyle/>
        <a:p>
          <a:r>
            <a:rPr lang="en-US"/>
            <a:t>Reading Large Files (Zip)</a:t>
          </a:r>
        </a:p>
      </dgm:t>
    </dgm:pt>
    <dgm:pt modelId="{7ACD9C86-D95D-4F66-81A5-A66F2B2F3687}" type="parTrans" cxnId="{1FBF2403-C50F-49C0-A673-EA392222B9D8}">
      <dgm:prSet/>
      <dgm:spPr/>
      <dgm:t>
        <a:bodyPr/>
        <a:lstStyle/>
        <a:p>
          <a:endParaRPr lang="en-US"/>
        </a:p>
      </dgm:t>
    </dgm:pt>
    <dgm:pt modelId="{BC064E74-9363-4B45-AEC1-97342658B5FD}" type="sibTrans" cxnId="{1FBF2403-C50F-49C0-A673-EA392222B9D8}">
      <dgm:prSet/>
      <dgm:spPr/>
      <dgm:t>
        <a:bodyPr/>
        <a:lstStyle/>
        <a:p>
          <a:endParaRPr lang="en-US"/>
        </a:p>
      </dgm:t>
    </dgm:pt>
    <dgm:pt modelId="{995E9077-DEDA-4295-9A51-53B26E5D5C4B}">
      <dgm:prSet/>
      <dgm:spPr/>
      <dgm:t>
        <a:bodyPr/>
        <a:lstStyle/>
        <a:p>
          <a:r>
            <a:rPr lang="en-US" dirty="0"/>
            <a:t>Reformatting Date within Database</a:t>
          </a:r>
        </a:p>
      </dgm:t>
    </dgm:pt>
    <dgm:pt modelId="{FAF22202-84D3-4284-A905-C0E04A9D56E5}" type="parTrans" cxnId="{BA42A0E4-F6ED-4A3A-917A-B64BDC669F59}">
      <dgm:prSet/>
      <dgm:spPr/>
      <dgm:t>
        <a:bodyPr/>
        <a:lstStyle/>
        <a:p>
          <a:endParaRPr lang="en-US"/>
        </a:p>
      </dgm:t>
    </dgm:pt>
    <dgm:pt modelId="{8F1E8C16-7C32-4568-A8BF-1E13A8745D10}" type="sibTrans" cxnId="{BA42A0E4-F6ED-4A3A-917A-B64BDC669F59}">
      <dgm:prSet/>
      <dgm:spPr/>
      <dgm:t>
        <a:bodyPr/>
        <a:lstStyle/>
        <a:p>
          <a:endParaRPr lang="en-US"/>
        </a:p>
      </dgm:t>
    </dgm:pt>
    <dgm:pt modelId="{48804186-3870-453E-A468-BE8A414D94C0}" type="pres">
      <dgm:prSet presAssocID="{A8044DD7-3A77-4DDC-8E76-78E12E08B975}" presName="linear" presStyleCnt="0">
        <dgm:presLayoutVars>
          <dgm:dir/>
          <dgm:animLvl val="lvl"/>
          <dgm:resizeHandles val="exact"/>
        </dgm:presLayoutVars>
      </dgm:prSet>
      <dgm:spPr/>
    </dgm:pt>
    <dgm:pt modelId="{D15D8DF1-9F6B-4BFA-A6C7-A25322148CD4}" type="pres">
      <dgm:prSet presAssocID="{9383E215-C5E2-4F7B-B15A-58E0CABFBC50}" presName="parentLin" presStyleCnt="0"/>
      <dgm:spPr/>
    </dgm:pt>
    <dgm:pt modelId="{68E7D3BE-26B6-4010-A170-1048F916C278}" type="pres">
      <dgm:prSet presAssocID="{9383E215-C5E2-4F7B-B15A-58E0CABFBC50}" presName="parentLeftMargin" presStyleLbl="node1" presStyleIdx="0" presStyleCnt="4"/>
      <dgm:spPr/>
    </dgm:pt>
    <dgm:pt modelId="{2AB16698-F01F-446F-9262-3E8390F8487D}" type="pres">
      <dgm:prSet presAssocID="{9383E215-C5E2-4F7B-B15A-58E0CABFBC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AABD3D-D583-4171-A5AF-A4B3AEF37273}" type="pres">
      <dgm:prSet presAssocID="{9383E215-C5E2-4F7B-B15A-58E0CABFBC50}" presName="negativeSpace" presStyleCnt="0"/>
      <dgm:spPr/>
    </dgm:pt>
    <dgm:pt modelId="{1E76F56A-EE51-4F81-B9B6-68548F9C1A28}" type="pres">
      <dgm:prSet presAssocID="{9383E215-C5E2-4F7B-B15A-58E0CABFBC50}" presName="childText" presStyleLbl="conFgAcc1" presStyleIdx="0" presStyleCnt="4">
        <dgm:presLayoutVars>
          <dgm:bulletEnabled val="1"/>
        </dgm:presLayoutVars>
      </dgm:prSet>
      <dgm:spPr/>
    </dgm:pt>
    <dgm:pt modelId="{7502725E-5593-432E-AB93-E5974908D629}" type="pres">
      <dgm:prSet presAssocID="{607D7022-1F86-4396-87AD-7D7D30318BCA}" presName="spaceBetweenRectangles" presStyleCnt="0"/>
      <dgm:spPr/>
    </dgm:pt>
    <dgm:pt modelId="{86DD59FB-9D0D-456B-B8BB-1AAC952389B9}" type="pres">
      <dgm:prSet presAssocID="{8D1ABFE9-A284-4A65-8D73-8CDB6761F393}" presName="parentLin" presStyleCnt="0"/>
      <dgm:spPr/>
    </dgm:pt>
    <dgm:pt modelId="{BE2FCB63-F587-4AFC-861F-2D88AA336251}" type="pres">
      <dgm:prSet presAssocID="{8D1ABFE9-A284-4A65-8D73-8CDB6761F393}" presName="parentLeftMargin" presStyleLbl="node1" presStyleIdx="0" presStyleCnt="4"/>
      <dgm:spPr/>
    </dgm:pt>
    <dgm:pt modelId="{9A26AD5D-8026-462B-A045-0E082FD3446D}" type="pres">
      <dgm:prSet presAssocID="{8D1ABFE9-A284-4A65-8D73-8CDB6761F3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4E1425-657F-4CD1-BA75-7935D0BC5B03}" type="pres">
      <dgm:prSet presAssocID="{8D1ABFE9-A284-4A65-8D73-8CDB6761F393}" presName="negativeSpace" presStyleCnt="0"/>
      <dgm:spPr/>
    </dgm:pt>
    <dgm:pt modelId="{C7E31275-1CE2-4639-93E0-7E1A9528B894}" type="pres">
      <dgm:prSet presAssocID="{8D1ABFE9-A284-4A65-8D73-8CDB6761F393}" presName="childText" presStyleLbl="conFgAcc1" presStyleIdx="1" presStyleCnt="4">
        <dgm:presLayoutVars>
          <dgm:bulletEnabled val="1"/>
        </dgm:presLayoutVars>
      </dgm:prSet>
      <dgm:spPr/>
    </dgm:pt>
    <dgm:pt modelId="{4FD67D40-1E9D-4CB2-B623-383863972AD3}" type="pres">
      <dgm:prSet presAssocID="{78FC2EB8-B590-41ED-8BC8-FD66CD70C0EF}" presName="spaceBetweenRectangles" presStyleCnt="0"/>
      <dgm:spPr/>
    </dgm:pt>
    <dgm:pt modelId="{B74CF507-1FB1-451A-9DDE-A50F20ADE87D}" type="pres">
      <dgm:prSet presAssocID="{60B2E517-C9C4-49C6-9639-829046B3D061}" presName="parentLin" presStyleCnt="0"/>
      <dgm:spPr/>
    </dgm:pt>
    <dgm:pt modelId="{2555260E-C71B-464D-BC75-8B3BA36EADF9}" type="pres">
      <dgm:prSet presAssocID="{60B2E517-C9C4-49C6-9639-829046B3D061}" presName="parentLeftMargin" presStyleLbl="node1" presStyleIdx="1" presStyleCnt="4"/>
      <dgm:spPr/>
    </dgm:pt>
    <dgm:pt modelId="{A3F488DC-AF00-4C07-9EB4-FB66B4F0FE40}" type="pres">
      <dgm:prSet presAssocID="{60B2E517-C9C4-49C6-9639-829046B3D0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0C6449-AF8F-4DF6-B801-E1F859F46D17}" type="pres">
      <dgm:prSet presAssocID="{60B2E517-C9C4-49C6-9639-829046B3D061}" presName="negativeSpace" presStyleCnt="0"/>
      <dgm:spPr/>
    </dgm:pt>
    <dgm:pt modelId="{BEC4F9F1-283E-4DB3-B3DA-76C9468CA40D}" type="pres">
      <dgm:prSet presAssocID="{60B2E517-C9C4-49C6-9639-829046B3D061}" presName="childText" presStyleLbl="conFgAcc1" presStyleIdx="2" presStyleCnt="4">
        <dgm:presLayoutVars>
          <dgm:bulletEnabled val="1"/>
        </dgm:presLayoutVars>
      </dgm:prSet>
      <dgm:spPr/>
    </dgm:pt>
    <dgm:pt modelId="{39424008-6053-4A70-B33B-CCEC5E0D48FB}" type="pres">
      <dgm:prSet presAssocID="{BC064E74-9363-4B45-AEC1-97342658B5FD}" presName="spaceBetweenRectangles" presStyleCnt="0"/>
      <dgm:spPr/>
    </dgm:pt>
    <dgm:pt modelId="{9A278163-233F-47C1-87EF-27B8E8708981}" type="pres">
      <dgm:prSet presAssocID="{995E9077-DEDA-4295-9A51-53B26E5D5C4B}" presName="parentLin" presStyleCnt="0"/>
      <dgm:spPr/>
    </dgm:pt>
    <dgm:pt modelId="{3FB2B463-90D1-4B25-9A64-240E831A34CC}" type="pres">
      <dgm:prSet presAssocID="{995E9077-DEDA-4295-9A51-53B26E5D5C4B}" presName="parentLeftMargin" presStyleLbl="node1" presStyleIdx="2" presStyleCnt="4"/>
      <dgm:spPr/>
    </dgm:pt>
    <dgm:pt modelId="{5F95BCBE-6728-42CD-8F6E-156AD54F9BA4}" type="pres">
      <dgm:prSet presAssocID="{995E9077-DEDA-4295-9A51-53B26E5D5C4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27ADF08-64A5-47AC-81AC-F7B5A6BD6C84}" type="pres">
      <dgm:prSet presAssocID="{995E9077-DEDA-4295-9A51-53B26E5D5C4B}" presName="negativeSpace" presStyleCnt="0"/>
      <dgm:spPr/>
    </dgm:pt>
    <dgm:pt modelId="{FE49858F-3154-4E25-A07E-6CBB5D8FE49D}" type="pres">
      <dgm:prSet presAssocID="{995E9077-DEDA-4295-9A51-53B26E5D5C4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BF2403-C50F-49C0-A673-EA392222B9D8}" srcId="{A8044DD7-3A77-4DDC-8E76-78E12E08B975}" destId="{60B2E517-C9C4-49C6-9639-829046B3D061}" srcOrd="2" destOrd="0" parTransId="{7ACD9C86-D95D-4F66-81A5-A66F2B2F3687}" sibTransId="{BC064E74-9363-4B45-AEC1-97342658B5FD}"/>
    <dgm:cxn modelId="{EA461623-5E62-4022-9C6B-4DDDE453529E}" type="presOf" srcId="{60B2E517-C9C4-49C6-9639-829046B3D061}" destId="{A3F488DC-AF00-4C07-9EB4-FB66B4F0FE40}" srcOrd="1" destOrd="0" presId="urn:microsoft.com/office/officeart/2005/8/layout/list1"/>
    <dgm:cxn modelId="{E8B3C329-4C08-479E-8443-893EDB72ED91}" type="presOf" srcId="{9383E215-C5E2-4F7B-B15A-58E0CABFBC50}" destId="{68E7D3BE-26B6-4010-A170-1048F916C278}" srcOrd="0" destOrd="0" presId="urn:microsoft.com/office/officeart/2005/8/layout/list1"/>
    <dgm:cxn modelId="{AEC02F4C-D27E-4161-862D-7D4BD0C8D16C}" srcId="{A8044DD7-3A77-4DDC-8E76-78E12E08B975}" destId="{9383E215-C5E2-4F7B-B15A-58E0CABFBC50}" srcOrd="0" destOrd="0" parTransId="{B375A12C-4B9C-4BF4-AF70-535B1645A440}" sibTransId="{607D7022-1F86-4396-87AD-7D7D30318BCA}"/>
    <dgm:cxn modelId="{F5358450-0F96-4C23-8724-A63DD3E7171A}" type="presOf" srcId="{60B2E517-C9C4-49C6-9639-829046B3D061}" destId="{2555260E-C71B-464D-BC75-8B3BA36EADF9}" srcOrd="0" destOrd="0" presId="urn:microsoft.com/office/officeart/2005/8/layout/list1"/>
    <dgm:cxn modelId="{E5537456-1AF1-457A-8FCC-97BEBBA1DCC0}" type="presOf" srcId="{A8044DD7-3A77-4DDC-8E76-78E12E08B975}" destId="{48804186-3870-453E-A468-BE8A414D94C0}" srcOrd="0" destOrd="0" presId="urn:microsoft.com/office/officeart/2005/8/layout/list1"/>
    <dgm:cxn modelId="{B574AD70-31AB-4CB3-98B4-FB0939CB596B}" type="presOf" srcId="{8D1ABFE9-A284-4A65-8D73-8CDB6761F393}" destId="{BE2FCB63-F587-4AFC-861F-2D88AA336251}" srcOrd="0" destOrd="0" presId="urn:microsoft.com/office/officeart/2005/8/layout/list1"/>
    <dgm:cxn modelId="{409826B0-A7A5-4100-9378-1E2677C9DCDC}" type="presOf" srcId="{8D1ABFE9-A284-4A65-8D73-8CDB6761F393}" destId="{9A26AD5D-8026-462B-A045-0E082FD3446D}" srcOrd="1" destOrd="0" presId="urn:microsoft.com/office/officeart/2005/8/layout/list1"/>
    <dgm:cxn modelId="{52470FC5-8837-4BA1-BE64-EF137204311B}" srcId="{A8044DD7-3A77-4DDC-8E76-78E12E08B975}" destId="{8D1ABFE9-A284-4A65-8D73-8CDB6761F393}" srcOrd="1" destOrd="0" parTransId="{8BAFC3A4-0F6E-43DA-8EAD-B32DC693823F}" sibTransId="{78FC2EB8-B590-41ED-8BC8-FD66CD70C0EF}"/>
    <dgm:cxn modelId="{86E03CCE-BDA3-451A-9AE0-8FE18A9AB3C9}" type="presOf" srcId="{9383E215-C5E2-4F7B-B15A-58E0CABFBC50}" destId="{2AB16698-F01F-446F-9262-3E8390F8487D}" srcOrd="1" destOrd="0" presId="urn:microsoft.com/office/officeart/2005/8/layout/list1"/>
    <dgm:cxn modelId="{BA42A0E4-F6ED-4A3A-917A-B64BDC669F59}" srcId="{A8044DD7-3A77-4DDC-8E76-78E12E08B975}" destId="{995E9077-DEDA-4295-9A51-53B26E5D5C4B}" srcOrd="3" destOrd="0" parTransId="{FAF22202-84D3-4284-A905-C0E04A9D56E5}" sibTransId="{8F1E8C16-7C32-4568-A8BF-1E13A8745D10}"/>
    <dgm:cxn modelId="{CDAE53F0-430E-4EE0-8D9C-2FAE5A15E30D}" type="presOf" srcId="{995E9077-DEDA-4295-9A51-53B26E5D5C4B}" destId="{3FB2B463-90D1-4B25-9A64-240E831A34CC}" srcOrd="0" destOrd="0" presId="urn:microsoft.com/office/officeart/2005/8/layout/list1"/>
    <dgm:cxn modelId="{EEA7E5F2-E486-4E1A-A64C-6FE5E4B1F9D2}" type="presOf" srcId="{995E9077-DEDA-4295-9A51-53B26E5D5C4B}" destId="{5F95BCBE-6728-42CD-8F6E-156AD54F9BA4}" srcOrd="1" destOrd="0" presId="urn:microsoft.com/office/officeart/2005/8/layout/list1"/>
    <dgm:cxn modelId="{E0601789-B98D-4EFD-B325-EF38CFD1EB17}" type="presParOf" srcId="{48804186-3870-453E-A468-BE8A414D94C0}" destId="{D15D8DF1-9F6B-4BFA-A6C7-A25322148CD4}" srcOrd="0" destOrd="0" presId="urn:microsoft.com/office/officeart/2005/8/layout/list1"/>
    <dgm:cxn modelId="{1EB05778-6C54-4BFC-A251-247B632DB3EA}" type="presParOf" srcId="{D15D8DF1-9F6B-4BFA-A6C7-A25322148CD4}" destId="{68E7D3BE-26B6-4010-A170-1048F916C278}" srcOrd="0" destOrd="0" presId="urn:microsoft.com/office/officeart/2005/8/layout/list1"/>
    <dgm:cxn modelId="{5BD8F62F-DC0B-4031-AB85-DE2530999C7F}" type="presParOf" srcId="{D15D8DF1-9F6B-4BFA-A6C7-A25322148CD4}" destId="{2AB16698-F01F-446F-9262-3E8390F8487D}" srcOrd="1" destOrd="0" presId="urn:microsoft.com/office/officeart/2005/8/layout/list1"/>
    <dgm:cxn modelId="{CC297FB3-29B2-4B62-8A82-025D048F5D71}" type="presParOf" srcId="{48804186-3870-453E-A468-BE8A414D94C0}" destId="{C9AABD3D-D583-4171-A5AF-A4B3AEF37273}" srcOrd="1" destOrd="0" presId="urn:microsoft.com/office/officeart/2005/8/layout/list1"/>
    <dgm:cxn modelId="{324E4DCC-F0CB-45A6-80E7-080ED296FAA4}" type="presParOf" srcId="{48804186-3870-453E-A468-BE8A414D94C0}" destId="{1E76F56A-EE51-4F81-B9B6-68548F9C1A28}" srcOrd="2" destOrd="0" presId="urn:microsoft.com/office/officeart/2005/8/layout/list1"/>
    <dgm:cxn modelId="{8AED4AEB-1491-4C9D-AAB0-5BD63830ED49}" type="presParOf" srcId="{48804186-3870-453E-A468-BE8A414D94C0}" destId="{7502725E-5593-432E-AB93-E5974908D629}" srcOrd="3" destOrd="0" presId="urn:microsoft.com/office/officeart/2005/8/layout/list1"/>
    <dgm:cxn modelId="{252B40EA-6090-4A15-91AE-DC0A516AFE1E}" type="presParOf" srcId="{48804186-3870-453E-A468-BE8A414D94C0}" destId="{86DD59FB-9D0D-456B-B8BB-1AAC952389B9}" srcOrd="4" destOrd="0" presId="urn:microsoft.com/office/officeart/2005/8/layout/list1"/>
    <dgm:cxn modelId="{A267AA39-7BF6-4A85-95DB-12FFFCA561A1}" type="presParOf" srcId="{86DD59FB-9D0D-456B-B8BB-1AAC952389B9}" destId="{BE2FCB63-F587-4AFC-861F-2D88AA336251}" srcOrd="0" destOrd="0" presId="urn:microsoft.com/office/officeart/2005/8/layout/list1"/>
    <dgm:cxn modelId="{61E376FB-9E06-4CAE-A0CC-033693C378A2}" type="presParOf" srcId="{86DD59FB-9D0D-456B-B8BB-1AAC952389B9}" destId="{9A26AD5D-8026-462B-A045-0E082FD3446D}" srcOrd="1" destOrd="0" presId="urn:microsoft.com/office/officeart/2005/8/layout/list1"/>
    <dgm:cxn modelId="{91D790F3-2BCB-4E00-9C50-4A18AC4571C9}" type="presParOf" srcId="{48804186-3870-453E-A468-BE8A414D94C0}" destId="{044E1425-657F-4CD1-BA75-7935D0BC5B03}" srcOrd="5" destOrd="0" presId="urn:microsoft.com/office/officeart/2005/8/layout/list1"/>
    <dgm:cxn modelId="{6A0F740E-3BA5-4049-AF68-9A33BF81A505}" type="presParOf" srcId="{48804186-3870-453E-A468-BE8A414D94C0}" destId="{C7E31275-1CE2-4639-93E0-7E1A9528B894}" srcOrd="6" destOrd="0" presId="urn:microsoft.com/office/officeart/2005/8/layout/list1"/>
    <dgm:cxn modelId="{8CA5B57E-2E5E-4246-A347-9AF8467D86DD}" type="presParOf" srcId="{48804186-3870-453E-A468-BE8A414D94C0}" destId="{4FD67D40-1E9D-4CB2-B623-383863972AD3}" srcOrd="7" destOrd="0" presId="urn:microsoft.com/office/officeart/2005/8/layout/list1"/>
    <dgm:cxn modelId="{65A7F551-F4FB-460D-BC6D-CB43B073C5FC}" type="presParOf" srcId="{48804186-3870-453E-A468-BE8A414D94C0}" destId="{B74CF507-1FB1-451A-9DDE-A50F20ADE87D}" srcOrd="8" destOrd="0" presId="urn:microsoft.com/office/officeart/2005/8/layout/list1"/>
    <dgm:cxn modelId="{F50E7B0A-E50F-4D04-BABB-F35D6A303105}" type="presParOf" srcId="{B74CF507-1FB1-451A-9DDE-A50F20ADE87D}" destId="{2555260E-C71B-464D-BC75-8B3BA36EADF9}" srcOrd="0" destOrd="0" presId="urn:microsoft.com/office/officeart/2005/8/layout/list1"/>
    <dgm:cxn modelId="{7A6C6181-F335-4E7B-A02B-0FC1AD9EEB7E}" type="presParOf" srcId="{B74CF507-1FB1-451A-9DDE-A50F20ADE87D}" destId="{A3F488DC-AF00-4C07-9EB4-FB66B4F0FE40}" srcOrd="1" destOrd="0" presId="urn:microsoft.com/office/officeart/2005/8/layout/list1"/>
    <dgm:cxn modelId="{B648C4D0-C480-4F8E-BBD3-AB2C4A9CB0EF}" type="presParOf" srcId="{48804186-3870-453E-A468-BE8A414D94C0}" destId="{CB0C6449-AF8F-4DF6-B801-E1F859F46D17}" srcOrd="9" destOrd="0" presId="urn:microsoft.com/office/officeart/2005/8/layout/list1"/>
    <dgm:cxn modelId="{28C03BCF-F2C2-4004-BF99-B6506A30B593}" type="presParOf" srcId="{48804186-3870-453E-A468-BE8A414D94C0}" destId="{BEC4F9F1-283E-4DB3-B3DA-76C9468CA40D}" srcOrd="10" destOrd="0" presId="urn:microsoft.com/office/officeart/2005/8/layout/list1"/>
    <dgm:cxn modelId="{82A0EE8B-33CB-4A1B-8F88-F4356F28555C}" type="presParOf" srcId="{48804186-3870-453E-A468-BE8A414D94C0}" destId="{39424008-6053-4A70-B33B-CCEC5E0D48FB}" srcOrd="11" destOrd="0" presId="urn:microsoft.com/office/officeart/2005/8/layout/list1"/>
    <dgm:cxn modelId="{BB1609EF-E11B-4424-80F9-5349D795729F}" type="presParOf" srcId="{48804186-3870-453E-A468-BE8A414D94C0}" destId="{9A278163-233F-47C1-87EF-27B8E8708981}" srcOrd="12" destOrd="0" presId="urn:microsoft.com/office/officeart/2005/8/layout/list1"/>
    <dgm:cxn modelId="{745189AF-03D8-4608-8FDD-F7DF25111273}" type="presParOf" srcId="{9A278163-233F-47C1-87EF-27B8E8708981}" destId="{3FB2B463-90D1-4B25-9A64-240E831A34CC}" srcOrd="0" destOrd="0" presId="urn:microsoft.com/office/officeart/2005/8/layout/list1"/>
    <dgm:cxn modelId="{F09C4D4F-E794-4AD6-8BE0-E97D8BD91D34}" type="presParOf" srcId="{9A278163-233F-47C1-87EF-27B8E8708981}" destId="{5F95BCBE-6728-42CD-8F6E-156AD54F9BA4}" srcOrd="1" destOrd="0" presId="urn:microsoft.com/office/officeart/2005/8/layout/list1"/>
    <dgm:cxn modelId="{1F208E13-7CA3-4DE6-B2CE-2C4156182E0A}" type="presParOf" srcId="{48804186-3870-453E-A468-BE8A414D94C0}" destId="{227ADF08-64A5-47AC-81AC-F7B5A6BD6C84}" srcOrd="13" destOrd="0" presId="urn:microsoft.com/office/officeart/2005/8/layout/list1"/>
    <dgm:cxn modelId="{417D4324-4122-419A-AFD7-69207B738736}" type="presParOf" srcId="{48804186-3870-453E-A468-BE8A414D94C0}" destId="{FE49858F-3154-4E25-A07E-6CBB5D8FE49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7A52CD-8B95-48B0-8AF7-603A2ED2BEE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25B7BCD-2B4C-4705-90A8-E23D39118FD4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"/>
            </a:rPr>
            <a:t>https://www.kaggle.com/datasets/neelgajare/usa-cpi-inflation-from-19132022</a:t>
          </a:r>
          <a:endParaRPr lang="en-US"/>
        </a:p>
      </dgm:t>
    </dgm:pt>
    <dgm:pt modelId="{6416F7F0-AB57-4C89-9EAF-60F0E40ED60F}" type="parTrans" cxnId="{B442143E-4F18-4FB6-A53F-51108F117B17}">
      <dgm:prSet/>
      <dgm:spPr/>
      <dgm:t>
        <a:bodyPr/>
        <a:lstStyle/>
        <a:p>
          <a:endParaRPr lang="en-US"/>
        </a:p>
      </dgm:t>
    </dgm:pt>
    <dgm:pt modelId="{53B1E94D-3DC9-45CB-90BE-40EFBAAC7FC7}" type="sibTrans" cxnId="{B442143E-4F18-4FB6-A53F-51108F117B17}">
      <dgm:prSet/>
      <dgm:spPr/>
      <dgm:t>
        <a:bodyPr/>
        <a:lstStyle/>
        <a:p>
          <a:endParaRPr lang="en-US"/>
        </a:p>
      </dgm:t>
    </dgm:pt>
    <dgm:pt modelId="{8B740933-F428-42B7-BD6C-541A0CC7A090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2"/>
            </a:rPr>
            <a:t>https://www.kaggle.com/datasets/prasertk/inflation-interest-and-unemployment-rate</a:t>
          </a:r>
          <a:endParaRPr lang="en-US"/>
        </a:p>
      </dgm:t>
    </dgm:pt>
    <dgm:pt modelId="{4ADB4A08-3DB4-4B74-8E9B-9011E0AFF8F8}" type="parTrans" cxnId="{2BD8E269-A4F7-4D1A-A6C7-3B2F51D8E0B6}">
      <dgm:prSet/>
      <dgm:spPr/>
      <dgm:t>
        <a:bodyPr/>
        <a:lstStyle/>
        <a:p>
          <a:endParaRPr lang="en-US"/>
        </a:p>
      </dgm:t>
    </dgm:pt>
    <dgm:pt modelId="{78300A6C-2F80-4FD6-B840-B4310AB67848}" type="sibTrans" cxnId="{2BD8E269-A4F7-4D1A-A6C7-3B2F51D8E0B6}">
      <dgm:prSet/>
      <dgm:spPr/>
      <dgm:t>
        <a:bodyPr/>
        <a:lstStyle/>
        <a:p>
          <a:endParaRPr lang="en-US"/>
        </a:p>
      </dgm:t>
    </dgm:pt>
    <dgm:pt modelId="{2F50C372-C69D-4840-927D-AF9C41975A42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3"/>
            </a:rPr>
            <a:t>https://data.world/johnsnowlabs/annual-inflation-by-gdp-deflator</a:t>
          </a:r>
          <a:endParaRPr lang="en-US"/>
        </a:p>
      </dgm:t>
    </dgm:pt>
    <dgm:pt modelId="{99CD6637-3797-4961-A07F-623505CEED34}" type="parTrans" cxnId="{5BB62878-1268-4D76-8A37-C45F933267F4}">
      <dgm:prSet/>
      <dgm:spPr/>
      <dgm:t>
        <a:bodyPr/>
        <a:lstStyle/>
        <a:p>
          <a:endParaRPr lang="en-US"/>
        </a:p>
      </dgm:t>
    </dgm:pt>
    <dgm:pt modelId="{4B3914AB-6A59-4785-9166-59BBC98F63FC}" type="sibTrans" cxnId="{5BB62878-1268-4D76-8A37-C45F933267F4}">
      <dgm:prSet/>
      <dgm:spPr/>
      <dgm:t>
        <a:bodyPr/>
        <a:lstStyle/>
        <a:p>
          <a:endParaRPr lang="en-US"/>
        </a:p>
      </dgm:t>
    </dgm:pt>
    <dgm:pt modelId="{E3FDE14F-C91C-46E6-B31D-CDEAAF5D510B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4"/>
            </a:rPr>
            <a:t>https://databank.worldbank.org/source/world-development-indicators#</a:t>
          </a:r>
          <a:endParaRPr lang="en-US"/>
        </a:p>
      </dgm:t>
    </dgm:pt>
    <dgm:pt modelId="{F7E00794-A792-4892-AE2D-37BA2EA542C9}" type="parTrans" cxnId="{85879957-A4CA-4068-A6AF-C4FAA423CA9F}">
      <dgm:prSet/>
      <dgm:spPr/>
      <dgm:t>
        <a:bodyPr/>
        <a:lstStyle/>
        <a:p>
          <a:endParaRPr lang="en-US"/>
        </a:p>
      </dgm:t>
    </dgm:pt>
    <dgm:pt modelId="{DD4B90AB-1B69-4926-84F7-197E4BB979A1}" type="sibTrans" cxnId="{85879957-A4CA-4068-A6AF-C4FAA423CA9F}">
      <dgm:prSet/>
      <dgm:spPr/>
      <dgm:t>
        <a:bodyPr/>
        <a:lstStyle/>
        <a:p>
          <a:endParaRPr lang="en-US"/>
        </a:p>
      </dgm:t>
    </dgm:pt>
    <dgm:pt modelId="{EC4B2AA3-73B6-4716-ABBF-657BDFF3361E}">
      <dgm:prSet/>
      <dgm:spPr/>
      <dgm:t>
        <a:bodyPr/>
        <a:lstStyle/>
        <a:p>
          <a:r>
            <a:rPr lang="en-US" u="sng" dirty="0">
              <a:solidFill>
                <a:srgbClr val="2998E3"/>
              </a:solidFill>
            </a:rPr>
            <a:t>https://www.thebalance.com/u-s-inflation-rate-history-by-year-and-forecast-3306093</a:t>
          </a:r>
          <a:endParaRPr lang="en-US" dirty="0">
            <a:solidFill>
              <a:srgbClr val="2998E3"/>
            </a:solidFill>
          </a:endParaRPr>
        </a:p>
      </dgm:t>
    </dgm:pt>
    <dgm:pt modelId="{23E279AF-52C4-439C-B7BB-61FAE3E5DE9F}" type="parTrans" cxnId="{859B3368-5381-44A9-B12A-C107A4FB408C}">
      <dgm:prSet/>
      <dgm:spPr/>
      <dgm:t>
        <a:bodyPr/>
        <a:lstStyle/>
        <a:p>
          <a:endParaRPr lang="en-US"/>
        </a:p>
      </dgm:t>
    </dgm:pt>
    <dgm:pt modelId="{06871600-8DFC-4092-8DAC-A415DD3702D2}" type="sibTrans" cxnId="{859B3368-5381-44A9-B12A-C107A4FB408C}">
      <dgm:prSet/>
      <dgm:spPr/>
      <dgm:t>
        <a:bodyPr/>
        <a:lstStyle/>
        <a:p>
          <a:endParaRPr lang="en-US"/>
        </a:p>
      </dgm:t>
    </dgm:pt>
    <dgm:pt modelId="{82DC4FA0-2868-4876-8E9B-8D7823286D99}" type="pres">
      <dgm:prSet presAssocID="{257A52CD-8B95-48B0-8AF7-603A2ED2BEEE}" presName="vert0" presStyleCnt="0">
        <dgm:presLayoutVars>
          <dgm:dir/>
          <dgm:animOne val="branch"/>
          <dgm:animLvl val="lvl"/>
        </dgm:presLayoutVars>
      </dgm:prSet>
      <dgm:spPr/>
    </dgm:pt>
    <dgm:pt modelId="{6923F800-D1E6-42B3-8761-52A310C2C211}" type="pres">
      <dgm:prSet presAssocID="{025B7BCD-2B4C-4705-90A8-E23D39118FD4}" presName="thickLine" presStyleLbl="alignNode1" presStyleIdx="0" presStyleCnt="5"/>
      <dgm:spPr/>
    </dgm:pt>
    <dgm:pt modelId="{B2AFCF47-2252-47B5-8DB7-9214615CE361}" type="pres">
      <dgm:prSet presAssocID="{025B7BCD-2B4C-4705-90A8-E23D39118FD4}" presName="horz1" presStyleCnt="0"/>
      <dgm:spPr/>
    </dgm:pt>
    <dgm:pt modelId="{6ED22E19-BEC7-4A0A-8E1F-9DCECB743D0D}" type="pres">
      <dgm:prSet presAssocID="{025B7BCD-2B4C-4705-90A8-E23D39118FD4}" presName="tx1" presStyleLbl="revTx" presStyleIdx="0" presStyleCnt="5"/>
      <dgm:spPr/>
    </dgm:pt>
    <dgm:pt modelId="{B561830D-6D64-420B-AF1A-8CF300902C6F}" type="pres">
      <dgm:prSet presAssocID="{025B7BCD-2B4C-4705-90A8-E23D39118FD4}" presName="vert1" presStyleCnt="0"/>
      <dgm:spPr/>
    </dgm:pt>
    <dgm:pt modelId="{8A428EA8-065A-4937-B73F-026434D2DCD2}" type="pres">
      <dgm:prSet presAssocID="{8B740933-F428-42B7-BD6C-541A0CC7A090}" presName="thickLine" presStyleLbl="alignNode1" presStyleIdx="1" presStyleCnt="5"/>
      <dgm:spPr/>
    </dgm:pt>
    <dgm:pt modelId="{63BA0B71-7D2B-4688-A1F3-DBC974699B98}" type="pres">
      <dgm:prSet presAssocID="{8B740933-F428-42B7-BD6C-541A0CC7A090}" presName="horz1" presStyleCnt="0"/>
      <dgm:spPr/>
    </dgm:pt>
    <dgm:pt modelId="{9571DEA1-02A9-49AF-ABEC-FD2E7176B1F9}" type="pres">
      <dgm:prSet presAssocID="{8B740933-F428-42B7-BD6C-541A0CC7A090}" presName="tx1" presStyleLbl="revTx" presStyleIdx="1" presStyleCnt="5"/>
      <dgm:spPr/>
    </dgm:pt>
    <dgm:pt modelId="{D8B33439-6D96-4506-B694-304C20D3A120}" type="pres">
      <dgm:prSet presAssocID="{8B740933-F428-42B7-BD6C-541A0CC7A090}" presName="vert1" presStyleCnt="0"/>
      <dgm:spPr/>
    </dgm:pt>
    <dgm:pt modelId="{7454A3B5-F57A-4F6F-A74F-C2719D5C8452}" type="pres">
      <dgm:prSet presAssocID="{2F50C372-C69D-4840-927D-AF9C41975A42}" presName="thickLine" presStyleLbl="alignNode1" presStyleIdx="2" presStyleCnt="5"/>
      <dgm:spPr/>
    </dgm:pt>
    <dgm:pt modelId="{709366F4-7298-4CED-848D-93973644779B}" type="pres">
      <dgm:prSet presAssocID="{2F50C372-C69D-4840-927D-AF9C41975A42}" presName="horz1" presStyleCnt="0"/>
      <dgm:spPr/>
    </dgm:pt>
    <dgm:pt modelId="{F81F2C46-D821-45F0-B512-B525C119254B}" type="pres">
      <dgm:prSet presAssocID="{2F50C372-C69D-4840-927D-AF9C41975A42}" presName="tx1" presStyleLbl="revTx" presStyleIdx="2" presStyleCnt="5"/>
      <dgm:spPr/>
    </dgm:pt>
    <dgm:pt modelId="{0A9AB67C-BF60-4858-9EDD-7C2F407CF875}" type="pres">
      <dgm:prSet presAssocID="{2F50C372-C69D-4840-927D-AF9C41975A42}" presName="vert1" presStyleCnt="0"/>
      <dgm:spPr/>
    </dgm:pt>
    <dgm:pt modelId="{8D46A91B-678A-4A22-B37A-8C56AA65F916}" type="pres">
      <dgm:prSet presAssocID="{E3FDE14F-C91C-46E6-B31D-CDEAAF5D510B}" presName="thickLine" presStyleLbl="alignNode1" presStyleIdx="3" presStyleCnt="5"/>
      <dgm:spPr/>
    </dgm:pt>
    <dgm:pt modelId="{CDA54DF1-BAE3-49A2-88DA-4D2086B55FEC}" type="pres">
      <dgm:prSet presAssocID="{E3FDE14F-C91C-46E6-B31D-CDEAAF5D510B}" presName="horz1" presStyleCnt="0"/>
      <dgm:spPr/>
    </dgm:pt>
    <dgm:pt modelId="{F06FCC4E-B176-47B9-8348-644B2A550170}" type="pres">
      <dgm:prSet presAssocID="{E3FDE14F-C91C-46E6-B31D-CDEAAF5D510B}" presName="tx1" presStyleLbl="revTx" presStyleIdx="3" presStyleCnt="5"/>
      <dgm:spPr/>
    </dgm:pt>
    <dgm:pt modelId="{DC5BB746-7810-463A-BDE7-B2EA3D0895B9}" type="pres">
      <dgm:prSet presAssocID="{E3FDE14F-C91C-46E6-B31D-CDEAAF5D510B}" presName="vert1" presStyleCnt="0"/>
      <dgm:spPr/>
    </dgm:pt>
    <dgm:pt modelId="{7CB8242D-C095-4BE3-BC3B-4BA4747B8D41}" type="pres">
      <dgm:prSet presAssocID="{EC4B2AA3-73B6-4716-ABBF-657BDFF3361E}" presName="thickLine" presStyleLbl="alignNode1" presStyleIdx="4" presStyleCnt="5"/>
      <dgm:spPr/>
    </dgm:pt>
    <dgm:pt modelId="{EA5F53D6-EE77-4B90-AAA7-74CBEEB55D83}" type="pres">
      <dgm:prSet presAssocID="{EC4B2AA3-73B6-4716-ABBF-657BDFF3361E}" presName="horz1" presStyleCnt="0"/>
      <dgm:spPr/>
    </dgm:pt>
    <dgm:pt modelId="{5300E947-D828-4326-AD09-48FD14E8E2D5}" type="pres">
      <dgm:prSet presAssocID="{EC4B2AA3-73B6-4716-ABBF-657BDFF3361E}" presName="tx1" presStyleLbl="revTx" presStyleIdx="4" presStyleCnt="5"/>
      <dgm:spPr/>
    </dgm:pt>
    <dgm:pt modelId="{941FC371-EBE8-40A3-8FBB-F412BFB8409C}" type="pres">
      <dgm:prSet presAssocID="{EC4B2AA3-73B6-4716-ABBF-657BDFF3361E}" presName="vert1" presStyleCnt="0"/>
      <dgm:spPr/>
    </dgm:pt>
  </dgm:ptLst>
  <dgm:cxnLst>
    <dgm:cxn modelId="{B442143E-4F18-4FB6-A53F-51108F117B17}" srcId="{257A52CD-8B95-48B0-8AF7-603A2ED2BEEE}" destId="{025B7BCD-2B4C-4705-90A8-E23D39118FD4}" srcOrd="0" destOrd="0" parTransId="{6416F7F0-AB57-4C89-9EAF-60F0E40ED60F}" sibTransId="{53B1E94D-3DC9-45CB-90BE-40EFBAAC7FC7}"/>
    <dgm:cxn modelId="{85879957-A4CA-4068-A6AF-C4FAA423CA9F}" srcId="{257A52CD-8B95-48B0-8AF7-603A2ED2BEEE}" destId="{E3FDE14F-C91C-46E6-B31D-CDEAAF5D510B}" srcOrd="3" destOrd="0" parTransId="{F7E00794-A792-4892-AE2D-37BA2EA542C9}" sibTransId="{DD4B90AB-1B69-4926-84F7-197E4BB979A1}"/>
    <dgm:cxn modelId="{859B3368-5381-44A9-B12A-C107A4FB408C}" srcId="{257A52CD-8B95-48B0-8AF7-603A2ED2BEEE}" destId="{EC4B2AA3-73B6-4716-ABBF-657BDFF3361E}" srcOrd="4" destOrd="0" parTransId="{23E279AF-52C4-439C-B7BB-61FAE3E5DE9F}" sibTransId="{06871600-8DFC-4092-8DAC-A415DD3702D2}"/>
    <dgm:cxn modelId="{2BD8E269-A4F7-4D1A-A6C7-3B2F51D8E0B6}" srcId="{257A52CD-8B95-48B0-8AF7-603A2ED2BEEE}" destId="{8B740933-F428-42B7-BD6C-541A0CC7A090}" srcOrd="1" destOrd="0" parTransId="{4ADB4A08-3DB4-4B74-8E9B-9011E0AFF8F8}" sibTransId="{78300A6C-2F80-4FD6-B840-B4310AB67848}"/>
    <dgm:cxn modelId="{05121778-FE50-4D77-85D6-F68B1966596F}" type="presOf" srcId="{2F50C372-C69D-4840-927D-AF9C41975A42}" destId="{F81F2C46-D821-45F0-B512-B525C119254B}" srcOrd="0" destOrd="0" presId="urn:microsoft.com/office/officeart/2008/layout/LinedList"/>
    <dgm:cxn modelId="{5BB62878-1268-4D76-8A37-C45F933267F4}" srcId="{257A52CD-8B95-48B0-8AF7-603A2ED2BEEE}" destId="{2F50C372-C69D-4840-927D-AF9C41975A42}" srcOrd="2" destOrd="0" parTransId="{99CD6637-3797-4961-A07F-623505CEED34}" sibTransId="{4B3914AB-6A59-4785-9166-59BBC98F63FC}"/>
    <dgm:cxn modelId="{378DDF81-F32E-4CF6-8B6E-5F61CA493523}" type="presOf" srcId="{025B7BCD-2B4C-4705-90A8-E23D39118FD4}" destId="{6ED22E19-BEC7-4A0A-8E1F-9DCECB743D0D}" srcOrd="0" destOrd="0" presId="urn:microsoft.com/office/officeart/2008/layout/LinedList"/>
    <dgm:cxn modelId="{8996A8A8-3205-4B61-BC58-DBCCBFD8060A}" type="presOf" srcId="{E3FDE14F-C91C-46E6-B31D-CDEAAF5D510B}" destId="{F06FCC4E-B176-47B9-8348-644B2A550170}" srcOrd="0" destOrd="0" presId="urn:microsoft.com/office/officeart/2008/layout/LinedList"/>
    <dgm:cxn modelId="{FE0836B6-F15A-4297-B757-89B82DB9602F}" type="presOf" srcId="{8B740933-F428-42B7-BD6C-541A0CC7A090}" destId="{9571DEA1-02A9-49AF-ABEC-FD2E7176B1F9}" srcOrd="0" destOrd="0" presId="urn:microsoft.com/office/officeart/2008/layout/LinedList"/>
    <dgm:cxn modelId="{9528C9ED-151B-4818-BCAF-4A6589B0C9D7}" type="presOf" srcId="{EC4B2AA3-73B6-4716-ABBF-657BDFF3361E}" destId="{5300E947-D828-4326-AD09-48FD14E8E2D5}" srcOrd="0" destOrd="0" presId="urn:microsoft.com/office/officeart/2008/layout/LinedList"/>
    <dgm:cxn modelId="{410E31F8-4ABE-4678-A252-5988976FD144}" type="presOf" srcId="{257A52CD-8B95-48B0-8AF7-603A2ED2BEEE}" destId="{82DC4FA0-2868-4876-8E9B-8D7823286D99}" srcOrd="0" destOrd="0" presId="urn:microsoft.com/office/officeart/2008/layout/LinedList"/>
    <dgm:cxn modelId="{B16A75DC-C497-407D-BCFC-F1A5371F3301}" type="presParOf" srcId="{82DC4FA0-2868-4876-8E9B-8D7823286D99}" destId="{6923F800-D1E6-42B3-8761-52A310C2C211}" srcOrd="0" destOrd="0" presId="urn:microsoft.com/office/officeart/2008/layout/LinedList"/>
    <dgm:cxn modelId="{A842DF7F-9F60-474A-988A-B57FA875049B}" type="presParOf" srcId="{82DC4FA0-2868-4876-8E9B-8D7823286D99}" destId="{B2AFCF47-2252-47B5-8DB7-9214615CE361}" srcOrd="1" destOrd="0" presId="urn:microsoft.com/office/officeart/2008/layout/LinedList"/>
    <dgm:cxn modelId="{30E28BD8-38CA-4BFC-AF56-A258471BAD3E}" type="presParOf" srcId="{B2AFCF47-2252-47B5-8DB7-9214615CE361}" destId="{6ED22E19-BEC7-4A0A-8E1F-9DCECB743D0D}" srcOrd="0" destOrd="0" presId="urn:microsoft.com/office/officeart/2008/layout/LinedList"/>
    <dgm:cxn modelId="{D488DC1E-DE53-4E08-B0B3-2EBAB8D6AF4E}" type="presParOf" srcId="{B2AFCF47-2252-47B5-8DB7-9214615CE361}" destId="{B561830D-6D64-420B-AF1A-8CF300902C6F}" srcOrd="1" destOrd="0" presId="urn:microsoft.com/office/officeart/2008/layout/LinedList"/>
    <dgm:cxn modelId="{E66951F6-B71D-4A10-9DFE-265D358BF8B9}" type="presParOf" srcId="{82DC4FA0-2868-4876-8E9B-8D7823286D99}" destId="{8A428EA8-065A-4937-B73F-026434D2DCD2}" srcOrd="2" destOrd="0" presId="urn:microsoft.com/office/officeart/2008/layout/LinedList"/>
    <dgm:cxn modelId="{5756ACB7-CEAF-447A-833F-F865D3F2C624}" type="presParOf" srcId="{82DC4FA0-2868-4876-8E9B-8D7823286D99}" destId="{63BA0B71-7D2B-4688-A1F3-DBC974699B98}" srcOrd="3" destOrd="0" presId="urn:microsoft.com/office/officeart/2008/layout/LinedList"/>
    <dgm:cxn modelId="{94DA3005-87AD-44ED-8B73-721F31E67531}" type="presParOf" srcId="{63BA0B71-7D2B-4688-A1F3-DBC974699B98}" destId="{9571DEA1-02A9-49AF-ABEC-FD2E7176B1F9}" srcOrd="0" destOrd="0" presId="urn:microsoft.com/office/officeart/2008/layout/LinedList"/>
    <dgm:cxn modelId="{D455F5F2-1279-4E3A-B108-6683F6E7E8CC}" type="presParOf" srcId="{63BA0B71-7D2B-4688-A1F3-DBC974699B98}" destId="{D8B33439-6D96-4506-B694-304C20D3A120}" srcOrd="1" destOrd="0" presId="urn:microsoft.com/office/officeart/2008/layout/LinedList"/>
    <dgm:cxn modelId="{57659C37-C136-45B9-A97F-5D10E5AEAD1B}" type="presParOf" srcId="{82DC4FA0-2868-4876-8E9B-8D7823286D99}" destId="{7454A3B5-F57A-4F6F-A74F-C2719D5C8452}" srcOrd="4" destOrd="0" presId="urn:microsoft.com/office/officeart/2008/layout/LinedList"/>
    <dgm:cxn modelId="{EE007E12-8C44-48A6-BF9C-D6AF9132432A}" type="presParOf" srcId="{82DC4FA0-2868-4876-8E9B-8D7823286D99}" destId="{709366F4-7298-4CED-848D-93973644779B}" srcOrd="5" destOrd="0" presId="urn:microsoft.com/office/officeart/2008/layout/LinedList"/>
    <dgm:cxn modelId="{A3E05154-9CD7-4357-B924-F8F457DC6B82}" type="presParOf" srcId="{709366F4-7298-4CED-848D-93973644779B}" destId="{F81F2C46-D821-45F0-B512-B525C119254B}" srcOrd="0" destOrd="0" presId="urn:microsoft.com/office/officeart/2008/layout/LinedList"/>
    <dgm:cxn modelId="{5D23DFA4-B74D-4AA3-B2C3-AD0D77E9E695}" type="presParOf" srcId="{709366F4-7298-4CED-848D-93973644779B}" destId="{0A9AB67C-BF60-4858-9EDD-7C2F407CF875}" srcOrd="1" destOrd="0" presId="urn:microsoft.com/office/officeart/2008/layout/LinedList"/>
    <dgm:cxn modelId="{22B05A7B-74CB-4CE2-9A85-9E0A48888465}" type="presParOf" srcId="{82DC4FA0-2868-4876-8E9B-8D7823286D99}" destId="{8D46A91B-678A-4A22-B37A-8C56AA65F916}" srcOrd="6" destOrd="0" presId="urn:microsoft.com/office/officeart/2008/layout/LinedList"/>
    <dgm:cxn modelId="{970F75CE-1F26-45D1-B017-D9C9B0827015}" type="presParOf" srcId="{82DC4FA0-2868-4876-8E9B-8D7823286D99}" destId="{CDA54DF1-BAE3-49A2-88DA-4D2086B55FEC}" srcOrd="7" destOrd="0" presId="urn:microsoft.com/office/officeart/2008/layout/LinedList"/>
    <dgm:cxn modelId="{B0EB9354-46B3-42B3-A5B9-C7DAF6D8183B}" type="presParOf" srcId="{CDA54DF1-BAE3-49A2-88DA-4D2086B55FEC}" destId="{F06FCC4E-B176-47B9-8348-644B2A550170}" srcOrd="0" destOrd="0" presId="urn:microsoft.com/office/officeart/2008/layout/LinedList"/>
    <dgm:cxn modelId="{7E810349-06C3-4FCA-B4D5-F1FA799A8B4A}" type="presParOf" srcId="{CDA54DF1-BAE3-49A2-88DA-4D2086B55FEC}" destId="{DC5BB746-7810-463A-BDE7-B2EA3D0895B9}" srcOrd="1" destOrd="0" presId="urn:microsoft.com/office/officeart/2008/layout/LinedList"/>
    <dgm:cxn modelId="{6CA65737-AB20-4345-81F8-69AB17CC74C0}" type="presParOf" srcId="{82DC4FA0-2868-4876-8E9B-8D7823286D99}" destId="{7CB8242D-C095-4BE3-BC3B-4BA4747B8D41}" srcOrd="8" destOrd="0" presId="urn:microsoft.com/office/officeart/2008/layout/LinedList"/>
    <dgm:cxn modelId="{1D04CA62-4A8F-43EB-BD40-89A2957C065E}" type="presParOf" srcId="{82DC4FA0-2868-4876-8E9B-8D7823286D99}" destId="{EA5F53D6-EE77-4B90-AAA7-74CBEEB55D83}" srcOrd="9" destOrd="0" presId="urn:microsoft.com/office/officeart/2008/layout/LinedList"/>
    <dgm:cxn modelId="{43AF4762-BF94-4CA3-96D7-76C15F3E11EB}" type="presParOf" srcId="{EA5F53D6-EE77-4B90-AAA7-74CBEEB55D83}" destId="{5300E947-D828-4326-AD09-48FD14E8E2D5}" srcOrd="0" destOrd="0" presId="urn:microsoft.com/office/officeart/2008/layout/LinedList"/>
    <dgm:cxn modelId="{BE6FC2FD-C482-4C7D-AE2A-CD4992242290}" type="presParOf" srcId="{EA5F53D6-EE77-4B90-AAA7-74CBEEB55D83}" destId="{941FC371-EBE8-40A3-8FBB-F412BFB840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6F56A-EE51-4F81-B9B6-68548F9C1A28}">
      <dsp:nvSpPr>
        <dsp:cNvPr id="0" name=""/>
        <dsp:cNvSpPr/>
      </dsp:nvSpPr>
      <dsp:spPr>
        <a:xfrm>
          <a:off x="0" y="436359"/>
          <a:ext cx="658255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16698-F01F-446F-9262-3E8390F8487D}">
      <dsp:nvSpPr>
        <dsp:cNvPr id="0" name=""/>
        <dsp:cNvSpPr/>
      </dsp:nvSpPr>
      <dsp:spPr>
        <a:xfrm>
          <a:off x="329127" y="8319"/>
          <a:ext cx="4607788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63" tIns="0" rIns="17416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Time Zone (Spain)</a:t>
          </a:r>
        </a:p>
      </dsp:txBody>
      <dsp:txXfrm>
        <a:off x="370917" y="50109"/>
        <a:ext cx="4524208" cy="772500"/>
      </dsp:txXfrm>
    </dsp:sp>
    <dsp:sp modelId="{C7E31275-1CE2-4639-93E0-7E1A9528B894}">
      <dsp:nvSpPr>
        <dsp:cNvPr id="0" name=""/>
        <dsp:cNvSpPr/>
      </dsp:nvSpPr>
      <dsp:spPr>
        <a:xfrm>
          <a:off x="0" y="1751799"/>
          <a:ext cx="658255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942505"/>
              <a:satOff val="-26613"/>
              <a:lumOff val="-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6AD5D-8026-462B-A045-0E082FD3446D}">
      <dsp:nvSpPr>
        <dsp:cNvPr id="0" name=""/>
        <dsp:cNvSpPr/>
      </dsp:nvSpPr>
      <dsp:spPr>
        <a:xfrm>
          <a:off x="329127" y="1323759"/>
          <a:ext cx="4607788" cy="856080"/>
        </a:xfrm>
        <a:prstGeom prst="roundRect">
          <a:avLst/>
        </a:prstGeom>
        <a:solidFill>
          <a:schemeClr val="accent5">
            <a:hueOff val="-942505"/>
            <a:satOff val="-26613"/>
            <a:lumOff val="-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63" tIns="0" rIns="17416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Format Columns to match</a:t>
          </a:r>
        </a:p>
      </dsp:txBody>
      <dsp:txXfrm>
        <a:off x="370917" y="1365549"/>
        <a:ext cx="4524208" cy="772500"/>
      </dsp:txXfrm>
    </dsp:sp>
    <dsp:sp modelId="{BEC4F9F1-283E-4DB3-B3DA-76C9468CA40D}">
      <dsp:nvSpPr>
        <dsp:cNvPr id="0" name=""/>
        <dsp:cNvSpPr/>
      </dsp:nvSpPr>
      <dsp:spPr>
        <a:xfrm>
          <a:off x="0" y="3067239"/>
          <a:ext cx="658255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885010"/>
              <a:satOff val="-53226"/>
              <a:lumOff val="-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488DC-AF00-4C07-9EB4-FB66B4F0FE40}">
      <dsp:nvSpPr>
        <dsp:cNvPr id="0" name=""/>
        <dsp:cNvSpPr/>
      </dsp:nvSpPr>
      <dsp:spPr>
        <a:xfrm>
          <a:off x="329127" y="2639199"/>
          <a:ext cx="4607788" cy="856080"/>
        </a:xfrm>
        <a:prstGeom prst="roundRect">
          <a:avLst/>
        </a:prstGeom>
        <a:solidFill>
          <a:schemeClr val="accent5">
            <a:hueOff val="-1885010"/>
            <a:satOff val="-53226"/>
            <a:lumOff val="-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63" tIns="0" rIns="17416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Reading Large Files (Zip)</a:t>
          </a:r>
        </a:p>
      </dsp:txBody>
      <dsp:txXfrm>
        <a:off x="370917" y="2680989"/>
        <a:ext cx="4524208" cy="772500"/>
      </dsp:txXfrm>
    </dsp:sp>
    <dsp:sp modelId="{FE49858F-3154-4E25-A07E-6CBB5D8FE49D}">
      <dsp:nvSpPr>
        <dsp:cNvPr id="0" name=""/>
        <dsp:cNvSpPr/>
      </dsp:nvSpPr>
      <dsp:spPr>
        <a:xfrm>
          <a:off x="0" y="4382678"/>
          <a:ext cx="658255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2827515"/>
              <a:satOff val="-79839"/>
              <a:lumOff val="-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5BCBE-6728-42CD-8F6E-156AD54F9BA4}">
      <dsp:nvSpPr>
        <dsp:cNvPr id="0" name=""/>
        <dsp:cNvSpPr/>
      </dsp:nvSpPr>
      <dsp:spPr>
        <a:xfrm>
          <a:off x="329127" y="3954639"/>
          <a:ext cx="4607788" cy="856080"/>
        </a:xfrm>
        <a:prstGeom prst="roundRect">
          <a:avLst/>
        </a:prstGeom>
        <a:solidFill>
          <a:schemeClr val="accent5">
            <a:hueOff val="-2827515"/>
            <a:satOff val="-79839"/>
            <a:lumOff val="-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63" tIns="0" rIns="17416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Reformatting Date within Database</a:t>
          </a:r>
        </a:p>
      </dsp:txBody>
      <dsp:txXfrm>
        <a:off x="370917" y="3996429"/>
        <a:ext cx="452420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3F800-D1E6-42B3-8761-52A310C2C211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22E19-BEC7-4A0A-8E1F-9DCECB743D0D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>
              <a:hlinkClick xmlns:r="http://schemas.openxmlformats.org/officeDocument/2006/relationships" r:id="rId1"/>
            </a:rPr>
            <a:t>https://www.kaggle.com/datasets/neelgajare/usa-cpi-inflation-from-19132022</a:t>
          </a:r>
          <a:endParaRPr lang="en-US" sz="2300" kern="1200"/>
        </a:p>
      </dsp:txBody>
      <dsp:txXfrm>
        <a:off x="0" y="689"/>
        <a:ext cx="6797675" cy="1129706"/>
      </dsp:txXfrm>
    </dsp:sp>
    <dsp:sp modelId="{8A428EA8-065A-4937-B73F-026434D2DCD2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1DEA1-02A9-49AF-ABEC-FD2E7176B1F9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>
              <a:hlinkClick xmlns:r="http://schemas.openxmlformats.org/officeDocument/2006/relationships" r:id="rId2"/>
            </a:rPr>
            <a:t>https://www.kaggle.com/datasets/prasertk/inflation-interest-and-unemployment-rate</a:t>
          </a:r>
          <a:endParaRPr lang="en-US" sz="2300" kern="1200"/>
        </a:p>
      </dsp:txBody>
      <dsp:txXfrm>
        <a:off x="0" y="1130396"/>
        <a:ext cx="6797675" cy="1129706"/>
      </dsp:txXfrm>
    </dsp:sp>
    <dsp:sp modelId="{7454A3B5-F57A-4F6F-A74F-C2719D5C8452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F2C46-D821-45F0-B512-B525C119254B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>
              <a:hlinkClick xmlns:r="http://schemas.openxmlformats.org/officeDocument/2006/relationships" r:id="rId3"/>
            </a:rPr>
            <a:t>https://data.world/johnsnowlabs/annual-inflation-by-gdp-deflator</a:t>
          </a:r>
          <a:endParaRPr lang="en-US" sz="2300" kern="1200"/>
        </a:p>
      </dsp:txBody>
      <dsp:txXfrm>
        <a:off x="0" y="2260102"/>
        <a:ext cx="6797675" cy="1129706"/>
      </dsp:txXfrm>
    </dsp:sp>
    <dsp:sp modelId="{8D46A91B-678A-4A22-B37A-8C56AA65F916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FCC4E-B176-47B9-8348-644B2A550170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>
              <a:hlinkClick xmlns:r="http://schemas.openxmlformats.org/officeDocument/2006/relationships" r:id="rId4"/>
            </a:rPr>
            <a:t>https://databank.worldbank.org/source/world-development-indicators#</a:t>
          </a:r>
          <a:endParaRPr lang="en-US" sz="2300" kern="1200"/>
        </a:p>
      </dsp:txBody>
      <dsp:txXfrm>
        <a:off x="0" y="3389809"/>
        <a:ext cx="6797675" cy="1129706"/>
      </dsp:txXfrm>
    </dsp:sp>
    <dsp:sp modelId="{7CB8242D-C095-4BE3-BC3B-4BA4747B8D41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0E947-D828-4326-AD09-48FD14E8E2D5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 dirty="0">
              <a:solidFill>
                <a:srgbClr val="2998E3"/>
              </a:solidFill>
            </a:rPr>
            <a:t>https://www.thebalance.com/u-s-inflation-rate-history-by-year-and-forecast-3306093</a:t>
          </a:r>
          <a:endParaRPr lang="en-US" sz="2300" kern="1200" dirty="0">
            <a:solidFill>
              <a:srgbClr val="2998E3"/>
            </a:solidFill>
          </a:endParaRPr>
        </a:p>
      </dsp:txBody>
      <dsp:txXfrm>
        <a:off x="0" y="4519515"/>
        <a:ext cx="6797675" cy="1129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BB5FE-2F2B-4678-8E3A-DF03F4FAA628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A05B-D635-49A9-A803-B9DCC1A4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alance.com/u-s-inflation-rate-history-by-year-and-forecast-330609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35BA23A-BF2C-8C9C-653A-45F18F10D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" b="1227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2300" dirty="0">
                <a:solidFill>
                  <a:srgbClr val="FFFFFF"/>
                </a:solidFill>
              </a:rPr>
              <a:t>Historical Inflation and World Events </a:t>
            </a:r>
            <a:br>
              <a:rPr lang="en-US" sz="2300" dirty="0">
                <a:solidFill>
                  <a:srgbClr val="FFFFFF"/>
                </a:solidFill>
              </a:rPr>
            </a:b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2300" dirty="0">
                <a:solidFill>
                  <a:srgbClr val="FFFFFF"/>
                </a:solidFill>
              </a:rPr>
              <a:t>Data sets from 1913 to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Estela, paola, ramiro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11446-23E8-288F-A666-2A978586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901737"/>
            <a:ext cx="3659246" cy="1618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Transform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https://www.thebalance.com/u-s-inflation-rate-history-by-year-and-forecast-3306093 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2BAF16-14A2-B0A3-4267-98620038B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" t="90" r="-215" b="356"/>
          <a:stretch/>
        </p:blipFill>
        <p:spPr>
          <a:xfrm>
            <a:off x="4204743" y="1166262"/>
            <a:ext cx="7824749" cy="45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B6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11446-23E8-288F-A666-2A978586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34" y="164019"/>
            <a:ext cx="3659246" cy="1287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Schema</a:t>
            </a:r>
            <a:br>
              <a:rPr lang="en-US" sz="1400" dirty="0">
                <a:solidFill>
                  <a:srgbClr val="FFFFFF"/>
                </a:solidFill>
              </a:rPr>
            </a:b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2BAF16-14A2-B0A3-4267-98620038B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55" r="-607"/>
          <a:stretch/>
        </p:blipFill>
        <p:spPr>
          <a:xfrm>
            <a:off x="248075" y="1813409"/>
            <a:ext cx="4210638" cy="2299419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406A3E5-D496-BAA1-9E2B-0386E008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5" y="4474741"/>
            <a:ext cx="4210638" cy="1829055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167E2E36-8AE3-8E31-ADCA-372774C0E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490" y="819258"/>
            <a:ext cx="3280448" cy="4702348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9CC6123-B544-48BC-B8F0-DCB1D884D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416" y="478095"/>
            <a:ext cx="3250403" cy="2543793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F5722B02-5171-059A-ECBB-653D75D8B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046" y="3846611"/>
            <a:ext cx="3241144" cy="245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op 5 Advantages of Hosting PostgreSQL in the Cloud">
            <a:extLst>
              <a:ext uri="{FF2B5EF4-FFF2-40B4-BE49-F238E27FC236}">
                <a16:creationId xmlns:a16="http://schemas.microsoft.com/office/drawing/2014/main" id="{021FE403-D815-4F48-6FB5-22591554D2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0" b="1"/>
          <a:stretch/>
        </p:blipFill>
        <p:spPr bwMode="auto">
          <a:xfrm>
            <a:off x="-3152" y="-31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52CE4-5B83-AF28-0721-8766BCCA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71" y="506985"/>
            <a:ext cx="5452529" cy="1223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Load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6D3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11446-23E8-288F-A666-2A978586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Load</a:t>
            </a:r>
            <a:br>
              <a:rPr lang="en-US" sz="3100">
                <a:solidFill>
                  <a:srgbClr val="FFFFFF"/>
                </a:solidFill>
              </a:rPr>
            </a:b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1) create_engine 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2) inspector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3) pandas to load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2BAF16-14A2-B0A3-4267-98620038B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07" b="-1563"/>
          <a:stretch/>
        </p:blipFill>
        <p:spPr>
          <a:xfrm>
            <a:off x="4809883" y="1377928"/>
            <a:ext cx="7252808" cy="410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B6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11446-23E8-288F-A666-2A978586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07" y="306155"/>
            <a:ext cx="3659246" cy="1287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Load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Confirm Data load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2BAF16-14A2-B0A3-4267-98620038B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368" r="24616" b="-318"/>
          <a:stretch/>
        </p:blipFill>
        <p:spPr>
          <a:xfrm>
            <a:off x="6988262" y="4280739"/>
            <a:ext cx="4641313" cy="2009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BB0BE-7620-D628-0B3A-345EB65AB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52" y="1676232"/>
            <a:ext cx="5259358" cy="2297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B335CE-DD10-75E7-70DD-F4C005D36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94" y="4276039"/>
            <a:ext cx="5259358" cy="1811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918F7-C503-99AD-440C-CD2C079B3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380" y="387732"/>
            <a:ext cx="4641313" cy="1621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C4AB2-CC61-E88A-FDC2-607EA3EB2F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835" y="2252814"/>
            <a:ext cx="4641313" cy="17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2310-58C7-5209-F956-D8229342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Story Time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52D3795-6B86-8CED-3372-F1256543258E}"/>
              </a:ext>
            </a:extLst>
          </p:cNvPr>
          <p:cNvSpPr txBox="1"/>
          <p:nvPr/>
        </p:nvSpPr>
        <p:spPr>
          <a:xfrm>
            <a:off x="1097279" y="2505069"/>
            <a:ext cx="5977938" cy="33839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500" b="1" dirty="0">
                <a:solidFill>
                  <a:srgbClr val="FFFFFF"/>
                </a:solidFill>
              </a:rPr>
              <a:t>On average how long has an inflation or deflation lasted?</a:t>
            </a:r>
            <a:br>
              <a:rPr lang="en-US" sz="1500" dirty="0">
                <a:solidFill>
                  <a:srgbClr val="FFFFFF"/>
                </a:solidFill>
              </a:rPr>
            </a:br>
            <a:endParaRPr lang="en-US" sz="15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500" b="1" dirty="0">
                <a:solidFill>
                  <a:srgbClr val="FFFFFF"/>
                </a:solidFill>
              </a:rPr>
              <a:t>What precedent world events are similar to events happening in the world now, and how will this affect current inflation rates within the next two years in the U.S?</a:t>
            </a:r>
            <a:br>
              <a:rPr lang="en-US" sz="1500" dirty="0">
                <a:solidFill>
                  <a:srgbClr val="FFFFFF"/>
                </a:solidFill>
              </a:rPr>
            </a:br>
            <a:endParaRPr lang="en-US" sz="15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500" b="1" dirty="0">
                <a:solidFill>
                  <a:srgbClr val="FFFFFF"/>
                </a:solidFill>
              </a:rPr>
              <a:t>Have annual income growth and employment rates kept up with the changes from annual inflation rates in the past?</a:t>
            </a:r>
            <a:br>
              <a:rPr lang="en-US" sz="1500" dirty="0">
                <a:solidFill>
                  <a:srgbClr val="FFFFFF"/>
                </a:solidFill>
              </a:rPr>
            </a:br>
            <a:endParaRPr lang="en-US" sz="15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500" b="1" dirty="0">
                <a:solidFill>
                  <a:srgbClr val="FFFFFF"/>
                </a:solidFill>
              </a:rPr>
              <a:t>Knowing that the Federal Reserve intervenes when inflation rate is not at a healthy 2%, then by looking at annual inflation rates we can predict the Federal Reserve’s next move. It will either be an Expansion to slow down inflation or a Contraction during a recession.</a:t>
            </a: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430419AA-8763-4004-BF99-253A97613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1FA93-6958-0353-79F6-5D570914616F}"/>
              </a:ext>
            </a:extLst>
          </p:cNvPr>
          <p:cNvSpPr txBox="1"/>
          <p:nvPr/>
        </p:nvSpPr>
        <p:spPr>
          <a:xfrm>
            <a:off x="10694504" y="1895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11446-23E8-288F-A666-2A978586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901737"/>
            <a:ext cx="3659246" cy="1618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pgAdmin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Table Joining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2BAF16-14A2-B0A3-4267-98620038B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" b="868"/>
          <a:stretch/>
        </p:blipFill>
        <p:spPr>
          <a:xfrm>
            <a:off x="4635094" y="256309"/>
            <a:ext cx="7167891" cy="63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60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AA2A4-E636-333D-180D-C6F9C1D1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Limitations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4D0404-81C6-0223-E5A8-FFE55A16F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023159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62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20A86-AF84-88E9-4C7C-3BECFF40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Resources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1B86ED8-7CF8-E057-D305-FBB8809E0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42784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13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F59A5-3CBC-165B-F76E-BB82C069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Questions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Yellow question mark">
            <a:extLst>
              <a:ext uri="{FF2B5EF4-FFF2-40B4-BE49-F238E27FC236}">
                <a16:creationId xmlns:a16="http://schemas.microsoft.com/office/drawing/2014/main" id="{FA96E81F-C27B-30E9-79A3-9A6FF5050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85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4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ETL Process: From Scratch to Data Warehouse | Toptal">
            <a:extLst>
              <a:ext uri="{FF2B5EF4-FFF2-40B4-BE49-F238E27FC236}">
                <a16:creationId xmlns:a16="http://schemas.microsoft.com/office/drawing/2014/main" id="{D14164F3-4D08-1F67-D23C-A0DC8B3EA5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r="3102" b="-2"/>
          <a:stretch/>
        </p:blipFill>
        <p:spPr bwMode="auto">
          <a:xfrm>
            <a:off x="49493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E850AF-3F5C-E75B-70F2-923EA20A987D}"/>
              </a:ext>
            </a:extLst>
          </p:cNvPr>
          <p:cNvSpPr txBox="1"/>
          <p:nvPr/>
        </p:nvSpPr>
        <p:spPr>
          <a:xfrm>
            <a:off x="780572" y="217461"/>
            <a:ext cx="2769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+mj-lt"/>
              </a:rPr>
              <a:t>Extract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BE8AE-8441-EC85-4F9A-2934DAECAA89}"/>
              </a:ext>
            </a:extLst>
          </p:cNvPr>
          <p:cNvSpPr txBox="1"/>
          <p:nvPr/>
        </p:nvSpPr>
        <p:spPr>
          <a:xfrm>
            <a:off x="4330957" y="217461"/>
            <a:ext cx="3341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+mj-lt"/>
              </a:rPr>
              <a:t>Transform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12E9B4-3168-1828-633D-857E1B772CEC}"/>
              </a:ext>
            </a:extLst>
          </p:cNvPr>
          <p:cNvSpPr txBox="1"/>
          <p:nvPr/>
        </p:nvSpPr>
        <p:spPr>
          <a:xfrm>
            <a:off x="8427527" y="217461"/>
            <a:ext cx="2769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FFFF00"/>
                </a:solidFill>
                <a:latin typeface="+mj-l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42419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4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picture containing boat, sunset, ship, crane&#10;&#10;Description automatically generated">
            <a:extLst>
              <a:ext uri="{FF2B5EF4-FFF2-40B4-BE49-F238E27FC236}">
                <a16:creationId xmlns:a16="http://schemas.microsoft.com/office/drawing/2014/main" id="{508701C0-1BE9-3E5A-6F2E-EFC2BAB25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51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939A9-8472-FF53-97CA-74B2C09F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Extract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Files: CSV, URL</a:t>
            </a:r>
          </a:p>
        </p:txBody>
      </p:sp>
      <p:cxnSp>
        <p:nvCxnSpPr>
          <p:cNvPr id="75" name="Straight Connector 53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">
            <a:extLst>
              <a:ext uri="{FF2B5EF4-FFF2-40B4-BE49-F238E27FC236}">
                <a16:creationId xmlns:a16="http://schemas.microsoft.com/office/drawing/2014/main" id="{31E6E465-7A6D-992D-874A-A9998ADB244C}"/>
              </a:ext>
            </a:extLst>
          </p:cNvPr>
          <p:cNvSpPr txBox="1"/>
          <p:nvPr/>
        </p:nvSpPr>
        <p:spPr>
          <a:xfrm>
            <a:off x="948648" y="2978254"/>
            <a:ext cx="3153580" cy="2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Annual_Inflation_by_GDP_Deflator.csv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inflation.csv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inflation_interest_unemployment.csv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income_growth.csv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https://www.thebalance.com/u-s-inflation-rate-history-by-year-and-forecast-3306093</a:t>
            </a:r>
            <a:endParaRPr lang="en-US" sz="12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6" name="!!footer rectangle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3177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11446-23E8-288F-A666-2A978586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49255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Extract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Annual_Inflation_by_GDP_Deflator.csv  &amp; inflation.csv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FDA6DC8-25A2-8795-B740-6E0F836F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4" y="664604"/>
            <a:ext cx="6066422" cy="3143692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42BAF16-14A2-B0A3-4267-98620038B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25" y="664604"/>
            <a:ext cx="5130778" cy="340649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16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11446-23E8-288F-A666-2A978586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49255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Extract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inflation_interest_unemployment.csv &amp; income_growth.csv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A6DC8-25A2-8795-B740-6E0F836F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657" y="672032"/>
            <a:ext cx="5977379" cy="3422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2BAF16-14A2-B0A3-4267-98620038B6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1637" y="627398"/>
            <a:ext cx="4816872" cy="384734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5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11446-23E8-288F-A666-2A978586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49255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Extract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https://www.thebalance.com/u-s-inflation-rate-history-by-year-and-forecast-3306093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BAF16-14A2-B0A3-4267-98620038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19872" y="348509"/>
            <a:ext cx="7051091" cy="377772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3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56A38F4-0372-426A-1C31-3B04F6889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12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7F56F-9B7D-B35F-4B93-7E7FD6D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Transform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6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4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7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11446-23E8-288F-A666-2A978586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97" y="1421845"/>
            <a:ext cx="4074841" cy="12838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Transform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Annual_Inflation_by_GDP_Deflator.csv  &amp; inflation.csv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A6DC8-25A2-8795-B740-6E0F836FC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21" r="-1" b="2743"/>
          <a:stretch/>
        </p:blipFill>
        <p:spPr>
          <a:xfrm>
            <a:off x="5652654" y="85334"/>
            <a:ext cx="6412759" cy="3472834"/>
          </a:xfrm>
          <a:prstGeom prst="rect">
            <a:avLst/>
          </a:prstGeom>
        </p:spPr>
      </p:pic>
      <p:cxnSp>
        <p:nvCxnSpPr>
          <p:cNvPr id="57" name="Straight Connector 4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2BAF16-14A2-B0A3-4267-98620038B6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" r="1297"/>
          <a:stretch/>
        </p:blipFill>
        <p:spPr>
          <a:xfrm>
            <a:off x="126585" y="3643503"/>
            <a:ext cx="7222768" cy="31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0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11446-23E8-288F-A666-2A978586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936491"/>
            <a:ext cx="3659246" cy="17037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Transformed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inflation_interest_unemployment.csv &amp; income_growth.csv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A6DC8-25A2-8795-B740-6E0F836FC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" b="2701"/>
          <a:stretch/>
        </p:blipFill>
        <p:spPr>
          <a:xfrm>
            <a:off x="124962" y="3576773"/>
            <a:ext cx="6197055" cy="3060008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2BAF16-14A2-B0A3-4267-98620038B6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444" r="-2" b="2297"/>
          <a:stretch/>
        </p:blipFill>
        <p:spPr>
          <a:xfrm>
            <a:off x="6446982" y="182686"/>
            <a:ext cx="5620055" cy="36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34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715</TotalTime>
  <Words>377</Words>
  <Application>Microsoft Macintosh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Bookman Old Style</vt:lpstr>
      <vt:lpstr>Calibri</vt:lpstr>
      <vt:lpstr>Franklin Gothic Book</vt:lpstr>
      <vt:lpstr>1_RetrospectVTI</vt:lpstr>
      <vt:lpstr>Historical Inflation and World Events   Data sets from 1913 to 2021</vt:lpstr>
      <vt:lpstr>PowerPoint Presentation</vt:lpstr>
      <vt:lpstr>Extract Files: CSV, URL</vt:lpstr>
      <vt:lpstr>Extract  Annual_Inflation_by_GDP_Deflator.csv  &amp; inflation.csv</vt:lpstr>
      <vt:lpstr>Extract inflation_interest_unemployment.csv &amp; income_growth.csv  </vt:lpstr>
      <vt:lpstr>Extract https://www.thebalance.com/u-s-inflation-rate-history-by-year-and-forecast-3306093  </vt:lpstr>
      <vt:lpstr>Transform</vt:lpstr>
      <vt:lpstr>Transform Annual_Inflation_by_GDP_Deflator.csv  &amp; inflation.csv</vt:lpstr>
      <vt:lpstr>Transformed inflation_interest_unemployment.csv &amp; income_growth.csv  </vt:lpstr>
      <vt:lpstr>Transform https://www.thebalance.com/u-s-inflation-rate-history-by-year-and-forecast-3306093  </vt:lpstr>
      <vt:lpstr>Schema </vt:lpstr>
      <vt:lpstr>Load</vt:lpstr>
      <vt:lpstr>Load  1) create_engine  2) inspector 3) pandas to load</vt:lpstr>
      <vt:lpstr>Load Confirm Data load</vt:lpstr>
      <vt:lpstr>Story Time</vt:lpstr>
      <vt:lpstr>pgAdmin Table Joining</vt:lpstr>
      <vt:lpstr>Limitations</vt:lpstr>
      <vt:lpstr>Resources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     Transform          Load</dc:title>
  <dc:creator>Jose Perez</dc:creator>
  <cp:lastModifiedBy>Moreno, Paola</cp:lastModifiedBy>
  <cp:revision>7</cp:revision>
  <dcterms:created xsi:type="dcterms:W3CDTF">2022-07-08T06:24:25Z</dcterms:created>
  <dcterms:modified xsi:type="dcterms:W3CDTF">2022-07-09T17:55:03Z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