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6" r:id="rId3"/>
    <p:sldId id="263" r:id="rId4"/>
    <p:sldId id="267" r:id="rId5"/>
    <p:sldId id="268" r:id="rId6"/>
    <p:sldId id="257" r:id="rId7"/>
    <p:sldId id="269" r:id="rId8"/>
    <p:sldId id="270" r:id="rId9"/>
    <p:sldId id="271" r:id="rId10"/>
    <p:sldId id="262" r:id="rId11"/>
    <p:sldId id="258" r:id="rId12"/>
    <p:sldId id="259" r:id="rId13"/>
    <p:sldId id="260" r:id="rId14"/>
    <p:sldId id="265" r:id="rId15"/>
    <p:sldId id="264" r:id="rId16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41" autoAdjust="0"/>
  </p:normalViewPr>
  <p:slideViewPr>
    <p:cSldViewPr>
      <p:cViewPr>
        <p:scale>
          <a:sx n="66" d="100"/>
          <a:sy n="66" d="100"/>
        </p:scale>
        <p:origin x="-1920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68C0-3607-45A2-B33D-6870B8FAA844}" type="datetimeFigureOut">
              <a:rPr lang="zh-TW" altLang="en-US" smtClean="0"/>
              <a:pPr/>
              <a:t>2017/3/13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A97E3-18EA-4E81-98D0-DE7FD9546A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20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.com/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aws.amazon.com/elasticbeanstalk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ircleci.com/" TargetMode="External"/><Relationship Id="rId4" Type="http://schemas.openxmlformats.org/officeDocument/2006/relationships/hyperlink" Target="https://github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15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參考文獻</a:t>
            </a:r>
            <a:endParaRPr lang="en-US" altLang="zh-TW" dirty="0" smtClean="0"/>
          </a:p>
          <a:p>
            <a:r>
              <a:rPr lang="en-US" altLang="zh-TW" dirty="0" smtClean="0"/>
              <a:t>http://blog.amowu.com/2015/04/devops-continuous-integration-delivery-docker-circleci-aws-beanstalk.html</a:t>
            </a:r>
          </a:p>
          <a:p>
            <a:r>
              <a:rPr lang="en-US" altLang="zh-TW" dirty="0" smtClean="0"/>
              <a:t>https://samkuo.me/post/2013/10/continuous-integration-deployment-delivery/</a:t>
            </a:r>
          </a:p>
          <a:p>
            <a:r>
              <a:rPr lang="en-US" altLang="zh-TW" dirty="0" smtClean="0"/>
              <a:t>https://read01.com/OykzPy.html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，不懂技術的管理者，可以光看報表就知道系統的健康狀況。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，團隊開發時可以及早發現，在整合上是否有所問題。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早點嗅出程式與系統的壞味道。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，可以讓整個團隊成員有共同的基底、共同的標準、共同協同合作的平台。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，可以貫穿整個系統開發生命週期，為了品質所花的任何一份力氣，都不會白費而有所累積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安全測試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7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常見的有 ：</a:t>
            </a:r>
          </a:p>
          <a:p>
            <a:r>
              <a:rPr lang="zh-TW" altLang="en-US" sz="1200" dirty="0" smtClean="0"/>
              <a:t>	「 整合測試環境 </a:t>
            </a:r>
            <a:r>
              <a:rPr lang="en-US" altLang="zh-TW" sz="1200" dirty="0" smtClean="0"/>
              <a:t>(Integration Tests Environment)</a:t>
            </a:r>
            <a:r>
              <a:rPr lang="zh-TW" altLang="en-US" sz="1200" dirty="0" smtClean="0"/>
              <a:t>」</a:t>
            </a:r>
          </a:p>
          <a:p>
            <a:r>
              <a:rPr lang="zh-TW" altLang="en-US" sz="1200" dirty="0" smtClean="0"/>
              <a:t>	「 測試環境 </a:t>
            </a:r>
            <a:r>
              <a:rPr lang="en-US" altLang="zh-TW" sz="1200" dirty="0" smtClean="0"/>
              <a:t>(QA Environment)</a:t>
            </a:r>
            <a:r>
              <a:rPr lang="zh-TW" altLang="en-US" sz="1200" dirty="0" smtClean="0"/>
              <a:t>」</a:t>
            </a:r>
          </a:p>
          <a:p>
            <a:r>
              <a:rPr lang="zh-TW" altLang="en-US" sz="1200" dirty="0" smtClean="0"/>
              <a:t>	「 用戶驗收測試環境 </a:t>
            </a:r>
            <a:r>
              <a:rPr lang="en-US" altLang="zh-TW" sz="1200" dirty="0" smtClean="0"/>
              <a:t>(UAT Environment)</a:t>
            </a:r>
            <a:r>
              <a:rPr lang="zh-TW" altLang="en-US" sz="1200" dirty="0" smtClean="0"/>
              <a:t>」</a:t>
            </a:r>
          </a:p>
          <a:p>
            <a:r>
              <a:rPr lang="zh-TW" altLang="en-US" sz="1200" dirty="0" smtClean="0"/>
              <a:t>	「 上架環境 </a:t>
            </a:r>
            <a:r>
              <a:rPr lang="en-US" altLang="zh-TW" sz="1200" dirty="0" smtClean="0"/>
              <a:t>(Pre-production/Staging Environment)</a:t>
            </a:r>
            <a:r>
              <a:rPr lang="zh-TW" altLang="en-US" sz="1200" dirty="0" smtClean="0"/>
              <a:t>」</a:t>
            </a:r>
          </a:p>
          <a:p>
            <a:r>
              <a:rPr lang="zh-TW" altLang="en-US" sz="1200" dirty="0" smtClean="0"/>
              <a:t>	「 生產環境 </a:t>
            </a:r>
            <a:r>
              <a:rPr lang="en-US" altLang="zh-TW" sz="1200" dirty="0" smtClean="0"/>
              <a:t>(Production Environment)</a:t>
            </a:r>
            <a:r>
              <a:rPr lang="zh-TW" altLang="en-US" sz="1200" dirty="0" smtClean="0"/>
              <a:t>」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90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版本管理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GitHub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程式碼託管、審查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CircleCI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自動化建置、測試、部署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可攜式、輕量級的執行環境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AWS Elastic Beanstalk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雲端平台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Slack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團隊溝通、日誌、通知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維基百科</a:t>
            </a:r>
            <a:endParaRPr lang="en-US" altLang="zh-TW" dirty="0" smtClean="0"/>
          </a:p>
          <a:p>
            <a:r>
              <a:rPr lang="en-US" altLang="zh-TW" dirty="0" smtClean="0"/>
              <a:t>https://zh.wikipedia.org/wiki/%E6%8C%81%E7%BA%8C%E4%BA%A4%E4%BB%98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https://zh.wikipedia.org/wiki/Git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流水線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9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還要解說</a:t>
            </a:r>
            <a:r>
              <a:rPr lang="en-US" altLang="zh-TW" dirty="0" smtClean="0"/>
              <a:t>???</a:t>
            </a:r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Josh</a:t>
            </a:r>
            <a:r>
              <a:rPr lang="zh-TW" altLang="en-US" dirty="0" smtClean="0"/>
              <a:t>接手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開畫面實作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97E3-18EA-4E81-98D0-DE7FD9546A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Users\scott\Desktop\圖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-1"/>
            <a:ext cx="8351445" cy="59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220495"/>
            <a:ext cx="9144000" cy="63750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altLang="zh-TW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143719" y="5674972"/>
            <a:ext cx="3683000" cy="577849"/>
          </a:xfr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3719" y="6182969"/>
            <a:ext cx="3683000" cy="493184"/>
          </a:xfr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0916" y="2502011"/>
            <a:ext cx="7324988" cy="992716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9150" y="3502475"/>
            <a:ext cx="6041582" cy="6504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150" y="6673492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2016, Askey Computer,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2" descr="D:\Users\scott\Pictures\aske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5" y="6325266"/>
            <a:ext cx="2055123" cy="303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3955" y="6186348"/>
            <a:ext cx="1018533" cy="5867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64" y="2232572"/>
            <a:ext cx="6069541" cy="1667557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2067777"/>
            <a:ext cx="7772400" cy="136207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4643697"/>
            <a:ext cx="3683000" cy="577849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681" y="3"/>
            <a:ext cx="6699183" cy="949692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2625603"/>
            <a:ext cx="7772400" cy="1240140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53252"/>
            <a:ext cx="8205304" cy="638021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350012"/>
            <a:ext cx="4038600" cy="4629431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350012"/>
            <a:ext cx="4038600" cy="4629431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344073"/>
            <a:ext cx="4040188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983832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53251"/>
            <a:ext cx="8205304" cy="727655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74" y="134407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74" y="1983832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53251"/>
            <a:ext cx="8205304" cy="727655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23" y="1348725"/>
            <a:ext cx="2442633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6" y="1348725"/>
            <a:ext cx="2442633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90" y="1348725"/>
            <a:ext cx="2442633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53249"/>
            <a:ext cx="8205304" cy="7269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4169445"/>
            <a:ext cx="1797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4169445"/>
            <a:ext cx="1797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4169445"/>
            <a:ext cx="1797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4169445"/>
            <a:ext cx="1797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2139139"/>
            <a:ext cx="1797050" cy="179281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2139139"/>
            <a:ext cx="1797050" cy="179281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2139139"/>
            <a:ext cx="1797050" cy="179281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2139139"/>
            <a:ext cx="1797050" cy="179281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53249"/>
            <a:ext cx="8205304" cy="7269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869197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869197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869197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5284853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5284853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5284853"/>
            <a:ext cx="1924050" cy="4545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2377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2377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2377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37098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37098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3709831"/>
            <a:ext cx="1924050" cy="146755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53249"/>
            <a:ext cx="8205304" cy="7269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lh3.googleusercontent.com/93CglFsicPV1HtzfGsw3lAKPRloxZbPLluOCNYhRcNYSuvgEA-sxUDRlnvxD90FE0dAu=h556"/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65"/>
          <a:stretch/>
        </p:blipFill>
        <p:spPr bwMode="auto">
          <a:xfrm>
            <a:off x="5" y="0"/>
            <a:ext cx="9143999" cy="7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2442" y="5901"/>
            <a:ext cx="6808375" cy="7726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16" y="1056068"/>
            <a:ext cx="8897516" cy="5177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0" name="TextBox 12"/>
          <p:cNvSpPr txBox="1"/>
          <p:nvPr/>
        </p:nvSpPr>
        <p:spPr>
          <a:xfrm>
            <a:off x="6481030" y="6673470"/>
            <a:ext cx="26533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2016, Askey Computer,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94093" y="229679"/>
            <a:ext cx="617623" cy="440421"/>
            <a:chOff x="153201" y="4584970"/>
            <a:chExt cx="617623" cy="440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橢圓 21"/>
            <p:cNvSpPr/>
            <p:nvPr/>
          </p:nvSpPr>
          <p:spPr>
            <a:xfrm>
              <a:off x="236627" y="4681608"/>
              <a:ext cx="200305" cy="2003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53201" y="4799330"/>
              <a:ext cx="226061" cy="2260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44763" y="4799330"/>
              <a:ext cx="226061" cy="2260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266231" y="4584970"/>
              <a:ext cx="459501" cy="440421"/>
              <a:chOff x="3367464" y="2480806"/>
              <a:chExt cx="1039697" cy="996525"/>
            </a:xfrm>
          </p:grpSpPr>
          <p:sp>
            <p:nvSpPr>
              <p:cNvPr id="26" name="橢圓 25"/>
              <p:cNvSpPr/>
              <p:nvPr/>
            </p:nvSpPr>
            <p:spPr>
              <a:xfrm>
                <a:off x="3627934" y="2480806"/>
                <a:ext cx="779227" cy="779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67464" y="2987072"/>
                <a:ext cx="885970" cy="490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pic>
        <p:nvPicPr>
          <p:cNvPr id="28" name="Picture 2" descr="D:\Users\scott\Pictures\askey-logo.png"/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-1" r="4422" b="-4007"/>
          <a:stretch/>
        </p:blipFill>
        <p:spPr bwMode="auto">
          <a:xfrm>
            <a:off x="104816" y="241463"/>
            <a:ext cx="962764" cy="2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213430" y="43995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smtClean="0">
                <a:solidFill>
                  <a:srgbClr val="4F81BD"/>
                </a:solidFill>
                <a:latin typeface="Myanmar Text" panose="020B0502040204020203" pitchFamily="34" charset="0"/>
                <a:ea typeface="STIXIntegralsD" pitchFamily="50" charset="2"/>
                <a:cs typeface="Myanmar Text" panose="020B0502040204020203" pitchFamily="34" charset="0"/>
              </a:rPr>
              <a:t>Cloud</a:t>
            </a:r>
            <a:endParaRPr lang="zh-TW" altLang="en-US" sz="1600" i="1" dirty="0">
              <a:solidFill>
                <a:srgbClr val="4F81BD"/>
              </a:solidFill>
              <a:latin typeface="Myanmar Text" panose="020B0502040204020203" pitchFamily="34" charset="0"/>
              <a:ea typeface="STIXIntegralsD" pitchFamily="50" charset="2"/>
              <a:cs typeface="Myanmar Text" panose="020B0502040204020203" pitchFamily="34" charset="0"/>
            </a:endParaRPr>
          </a:p>
        </p:txBody>
      </p:sp>
      <p:pic>
        <p:nvPicPr>
          <p:cNvPr id="31" name="Picture 2" descr="D:\Users\scott\Pictures\askey-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05" y="6343701"/>
            <a:ext cx="2055123" cy="3034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9" r:id="rId6"/>
    <p:sldLayoutId id="2147483690" r:id="rId7"/>
    <p:sldLayoutId id="2147483691" r:id="rId8"/>
    <p:sldLayoutId id="2147483680" r:id="rId9"/>
    <p:sldLayoutId id="2147483681" r:id="rId10"/>
    <p:sldLayoutId id="2147483682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8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JUn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雲端應用發展室</a:t>
            </a:r>
            <a:endParaRPr lang="en-US" altLang="zh-TW" dirty="0" smtClean="0"/>
          </a:p>
          <a:p>
            <a:r>
              <a:rPr lang="en-US" altLang="zh-TW" dirty="0" smtClean="0"/>
              <a:t>Richard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2017.03.13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C.I/C.D</a:t>
            </a:r>
            <a:r>
              <a:rPr lang="en-US" altLang="zh-TW" dirty="0" smtClean="0"/>
              <a:t>.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簡述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err="1" smtClean="0"/>
              <a:t>Git</a:t>
            </a:r>
            <a:r>
              <a:rPr lang="zh-TW" altLang="en-US" sz="2200" dirty="0" smtClean="0"/>
              <a:t>採用了分散式版本庫的作法，不需伺服器端軟體，就可做版本控制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r>
              <a:rPr lang="en-US" altLang="zh-TW" sz="2200" dirty="0" err="1" smtClean="0"/>
              <a:t>GitHub</a:t>
            </a:r>
            <a:r>
              <a:rPr lang="zh-TW" altLang="en-US" sz="2200" dirty="0" smtClean="0"/>
              <a:t>通常用於軟體開發。</a:t>
            </a:r>
            <a:r>
              <a:rPr lang="en-US" altLang="zh-TW" sz="2200" dirty="0" err="1" smtClean="0"/>
              <a:t>GitHub</a:t>
            </a:r>
            <a:r>
              <a:rPr lang="zh-TW" altLang="en-US" sz="2200" dirty="0" smtClean="0"/>
              <a:t>還支援以下格式和功能：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文件：包括自動生成的、採用類</a:t>
            </a:r>
            <a:r>
              <a:rPr lang="en-US" altLang="zh-TW" sz="2200" dirty="0" smtClean="0"/>
              <a:t>Markdown</a:t>
            </a:r>
            <a:r>
              <a:rPr lang="zh-TW" altLang="en-US" sz="2200" dirty="0" smtClean="0"/>
              <a:t>語言的</a:t>
            </a:r>
            <a:r>
              <a:rPr lang="en-US" altLang="zh-TW" sz="2200" dirty="0" smtClean="0"/>
              <a:t>README</a:t>
            </a:r>
            <a:r>
              <a:rPr lang="zh-TW" altLang="en-US" sz="2200" dirty="0" smtClean="0"/>
              <a:t>檔案。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問題追蹤系統（同時可用於功能需求）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200" dirty="0" smtClean="0"/>
              <a:t>Wiki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200" dirty="0" err="1" smtClean="0"/>
              <a:t>GitHub</a:t>
            </a:r>
            <a:r>
              <a:rPr lang="en-US" altLang="zh-TW" sz="2200" dirty="0" smtClean="0"/>
              <a:t> Pages</a:t>
            </a:r>
            <a:r>
              <a:rPr lang="zh-TW" altLang="en-US" sz="2200" dirty="0" smtClean="0"/>
              <a:t>支援用戶透過軟體倉庫建立靜態網站或靜態部落格（透過</a:t>
            </a:r>
            <a:r>
              <a:rPr lang="en-US" altLang="zh-TW" sz="2200" dirty="0" smtClean="0"/>
              <a:t>Jekyll</a:t>
            </a:r>
            <a:r>
              <a:rPr lang="zh-TW" altLang="en-US" sz="2200" dirty="0" smtClean="0"/>
              <a:t>軟體）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任務列表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甘特圖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視覺化的地理位置分析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預覽</a:t>
            </a:r>
            <a:r>
              <a:rPr lang="en-US" altLang="zh-TW" sz="2200" dirty="0" smtClean="0"/>
              <a:t>3D</a:t>
            </a:r>
            <a:r>
              <a:rPr lang="zh-TW" altLang="en-US" sz="2200" dirty="0" smtClean="0"/>
              <a:t>彩現檔案。</a:t>
            </a:r>
            <a:r>
              <a:rPr lang="en-US" altLang="zh-TW" sz="2200" dirty="0" smtClean="0"/>
              <a:t>[9]</a:t>
            </a:r>
            <a:r>
              <a:rPr lang="zh-TW" altLang="en-US" sz="2200" dirty="0" smtClean="0"/>
              <a:t>預覽功能透過</a:t>
            </a:r>
            <a:r>
              <a:rPr lang="en-US" altLang="zh-TW" sz="2200" dirty="0" err="1" smtClean="0"/>
              <a:t>WebGL</a:t>
            </a:r>
            <a:r>
              <a:rPr lang="zh-TW" altLang="en-US" sz="2200" dirty="0" smtClean="0"/>
              <a:t>和</a:t>
            </a:r>
            <a:r>
              <a:rPr lang="en-US" altLang="zh-TW" sz="2200" dirty="0" smtClean="0"/>
              <a:t>Three.js</a:t>
            </a:r>
            <a:r>
              <a:rPr lang="zh-TW" altLang="en-US" sz="2200" dirty="0" smtClean="0"/>
              <a:t>實現。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2200" dirty="0" smtClean="0"/>
              <a:t>預覽</a:t>
            </a:r>
            <a:r>
              <a:rPr lang="en-US" altLang="zh-TW" sz="2200" dirty="0" smtClean="0"/>
              <a:t>Photoshop</a:t>
            </a:r>
            <a:r>
              <a:rPr lang="zh-TW" altLang="en-US" sz="2200" dirty="0" smtClean="0"/>
              <a:t>的</a:t>
            </a:r>
            <a:r>
              <a:rPr lang="en-US" altLang="zh-TW" sz="2200" dirty="0" smtClean="0"/>
              <a:t>PSD</a:t>
            </a:r>
            <a:r>
              <a:rPr lang="zh-TW" altLang="en-US" sz="2200" dirty="0" smtClean="0"/>
              <a:t>檔案，甚至可以比較同一檔案的不同版本。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336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AutoShape 2" descr="Centralized version contro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556792"/>
            <a:ext cx="4235651" cy="2943778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4" y="1071546"/>
            <a:ext cx="3794016" cy="45437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71604" y="47863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集中式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86512" y="578645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分散式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7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816" y="1056068"/>
            <a:ext cx="8897516" cy="4944699"/>
          </a:xfrm>
        </p:spPr>
        <p:txBody>
          <a:bodyPr/>
          <a:lstStyle/>
          <a:p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是用來做軟體開發的持續整合服務。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可以做到“自動化”編譯、打包、分發部署你的應用</a:t>
            </a:r>
          </a:p>
          <a:p>
            <a:r>
              <a:rPr lang="zh-TW" altLang="en-US" sz="2000" dirty="0" smtClean="0"/>
              <a:t>它執行在</a:t>
            </a:r>
            <a:r>
              <a:rPr lang="en-US" altLang="zh-TW" sz="2000" dirty="0" err="1" smtClean="0"/>
              <a:t>Servlet</a:t>
            </a:r>
            <a:r>
              <a:rPr lang="zh-TW" altLang="en-US" sz="2000" dirty="0" smtClean="0"/>
              <a:t>容器中（</a:t>
            </a:r>
            <a:r>
              <a:rPr lang="en-US" altLang="zh-TW" sz="2000" dirty="0" smtClean="0"/>
              <a:t>Apache Tomcat</a:t>
            </a:r>
            <a:r>
              <a:rPr lang="zh-TW" altLang="en-US" sz="2000" dirty="0" smtClean="0"/>
              <a:t>）。</a:t>
            </a:r>
            <a:endParaRPr lang="en-US" altLang="zh-TW" sz="2000" dirty="0" smtClean="0"/>
          </a:p>
          <a:p>
            <a:endParaRPr lang="zh-TW" altLang="en-US" sz="2000" dirty="0" smtClean="0"/>
          </a:p>
          <a:p>
            <a:r>
              <a:rPr lang="zh-TW" altLang="en-US" sz="2000" dirty="0" smtClean="0"/>
              <a:t>它支援軟體配置管理（</a:t>
            </a:r>
            <a:r>
              <a:rPr lang="en-US" altLang="zh-TW" sz="2000" dirty="0" smtClean="0"/>
              <a:t>SCM</a:t>
            </a:r>
            <a:r>
              <a:rPr lang="zh-TW" altLang="en-US" sz="2000" dirty="0" smtClean="0"/>
              <a:t>）工具（包括</a:t>
            </a:r>
            <a:r>
              <a:rPr lang="en-US" altLang="zh-TW" sz="2000" dirty="0" err="1" smtClean="0"/>
              <a:t>AccuRev</a:t>
            </a:r>
            <a:r>
              <a:rPr lang="en-US" altLang="zh-TW" sz="2000" dirty="0" smtClean="0"/>
              <a:t> SCM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CVS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Subversion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Git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Perforce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Clearcase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RTC</a:t>
            </a:r>
            <a:r>
              <a:rPr lang="zh-TW" altLang="en-US" sz="2000" dirty="0" smtClean="0"/>
              <a:t>），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可執行基於</a:t>
            </a:r>
            <a:r>
              <a:rPr lang="en-US" altLang="zh-TW" sz="2000" dirty="0" smtClean="0"/>
              <a:t>Apache Ant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Apache Maven</a:t>
            </a:r>
            <a:r>
              <a:rPr lang="zh-TW" altLang="en-US" sz="2000" dirty="0" smtClean="0"/>
              <a:t>的專案，以及任意的</a:t>
            </a:r>
            <a:r>
              <a:rPr lang="en-US" altLang="zh-TW" sz="2000" dirty="0" smtClean="0"/>
              <a:t>Shell</a:t>
            </a:r>
            <a:r>
              <a:rPr lang="zh-TW" altLang="en-US" sz="2000" dirty="0" smtClean="0"/>
              <a:t>指令碼和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批次處理命令。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可以生成各種格式的測試報告（</a:t>
            </a:r>
            <a:r>
              <a:rPr lang="en-US" altLang="zh-TW" sz="2000" dirty="0" err="1" smtClean="0">
                <a:hlinkClick r:id="rId3" tooltip="JUnit"/>
              </a:rPr>
              <a:t>JUnit</a:t>
            </a:r>
            <a:r>
              <a:rPr lang="zh-TW" altLang="en-US" sz="2000" dirty="0" smtClean="0"/>
              <a:t>是被內建支援的，別的格式則需通過外掛模組）。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可以顯示報表，生成趨勢圖，並在圖形化介面中呈現它們。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5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docker+tomcat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apigaway+lambda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0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dirty="0" smtClean="0"/>
              <a:t>AWS Data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可協助您輕鬆地建立容錯、可重複且高可用性的複雜資料處理工作負載。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AWS Data Pipeline </a:t>
            </a:r>
            <a:r>
              <a:rPr lang="zh-TW" altLang="en-US" dirty="0" smtClean="0"/>
              <a:t>處理：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工作的排程、執行和重試邏輯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追蹤商業邏輯、資料來源和之前處理步驟之間的相依性，確保滿足所有相依性之後才能執行您的邏輯。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傳送任何必要的失敗通知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建立和管理您工作所需的任何臨時運算資源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</a:rPr>
              <a:t>AWS Service </a:t>
            </a:r>
            <a:r>
              <a:rPr lang="zh-TW" altLang="en-US" b="0" dirty="0" smtClean="0">
                <a:effectLst/>
              </a:rPr>
              <a:t>列表 </a:t>
            </a:r>
            <a:r>
              <a:rPr lang="zh-TW" altLang="en-US" b="0" dirty="0">
                <a:effectLst/>
              </a:rPr>
              <a:t> 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待補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816" y="836712"/>
            <a:ext cx="8897516" cy="576064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C.I.</a:t>
            </a:r>
            <a:r>
              <a:rPr lang="zh-TW" altLang="en-US" dirty="0"/>
              <a:t>持續整合</a:t>
            </a:r>
            <a:r>
              <a:rPr lang="en-US" altLang="zh-TW" dirty="0"/>
              <a:t>(continuous integration)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C.D.</a:t>
            </a:r>
            <a:r>
              <a:rPr lang="zh-TW" altLang="en-US" dirty="0"/>
              <a:t>持續部署 </a:t>
            </a:r>
            <a:r>
              <a:rPr lang="en-US" altLang="zh-TW" dirty="0"/>
              <a:t>&amp; C.D.</a:t>
            </a:r>
            <a:r>
              <a:rPr lang="zh-TW" altLang="en-US" dirty="0"/>
              <a:t>持續交付 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/>
              <a:t>舊流程範例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/>
              <a:t>套用</a:t>
            </a:r>
            <a:r>
              <a:rPr lang="en-US" altLang="zh-TW" dirty="0"/>
              <a:t>CICD</a:t>
            </a:r>
            <a:r>
              <a:rPr lang="zh-TW" altLang="en-US" dirty="0"/>
              <a:t>的新流程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CICD</a:t>
            </a:r>
            <a:r>
              <a:rPr lang="zh-TW" altLang="en-US" dirty="0"/>
              <a:t>示意圖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/>
              <a:t>流程新舊差別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CICD</a:t>
            </a:r>
            <a:r>
              <a:rPr lang="zh-TW" altLang="en-US" dirty="0"/>
              <a:t>循序圖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 err="1"/>
              <a:t>Git</a:t>
            </a:r>
            <a:r>
              <a:rPr lang="zh-TW" altLang="en-US" dirty="0"/>
              <a:t>簡述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 err="1"/>
              <a:t>Git</a:t>
            </a:r>
            <a:r>
              <a:rPr lang="zh-TW" altLang="en-US" dirty="0"/>
              <a:t>架構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Jenkins</a:t>
            </a:r>
            <a:r>
              <a:rPr lang="zh-TW" altLang="en-US" dirty="0"/>
              <a:t>介紹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/>
              <a:t>佈署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TW" dirty="0"/>
              <a:t>AWS Data </a:t>
            </a:r>
            <a:r>
              <a:rPr lang="en-US" altLang="zh-TW" dirty="0" smtClean="0"/>
              <a:t>Pipeline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 smtClean="0"/>
              <a:t>預計使用</a:t>
            </a:r>
            <a:r>
              <a:rPr lang="en-US" altLang="zh-TW" dirty="0" smtClean="0"/>
              <a:t>AWS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C.I.</a:t>
            </a:r>
            <a:r>
              <a:rPr lang="zh-TW" altLang="en-US" dirty="0"/>
              <a:t>持續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(</a:t>
            </a:r>
            <a:r>
              <a:rPr lang="en-US" altLang="zh-TW" dirty="0"/>
              <a:t>continuous integration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816" y="1056069"/>
            <a:ext cx="8897516" cy="5801931"/>
          </a:xfrm>
        </p:spPr>
        <p:txBody>
          <a:bodyPr/>
          <a:lstStyle/>
          <a:p>
            <a:r>
              <a:rPr lang="en-US" altLang="zh-TW" sz="2000" dirty="0"/>
              <a:t>C.I.</a:t>
            </a:r>
            <a:r>
              <a:rPr lang="zh-TW" altLang="en-US" sz="2000" dirty="0"/>
              <a:t>持續整合 </a:t>
            </a:r>
            <a:r>
              <a:rPr lang="en-US" altLang="zh-TW" sz="2000" dirty="0"/>
              <a:t>(continuous integration)</a:t>
            </a:r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最</a:t>
            </a:r>
            <a:r>
              <a:rPr lang="zh-TW" altLang="en-US" sz="2000" dirty="0"/>
              <a:t>常指軟體發行程序的建置或整合</a:t>
            </a:r>
            <a:r>
              <a:rPr lang="zh-TW" altLang="en-US" sz="2000" dirty="0" smtClean="0"/>
              <a:t>階段，「 必須 」 可重複且可靠</a:t>
            </a:r>
            <a:endParaRPr lang="zh-TW" altLang="en-US" sz="2000" dirty="0"/>
          </a:p>
          <a:p>
            <a:r>
              <a:rPr lang="en-US" altLang="zh-TW" sz="2000" dirty="0" smtClean="0"/>
              <a:t>	</a:t>
            </a:r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目的</a:t>
            </a:r>
            <a:r>
              <a:rPr lang="zh-TW" altLang="en-US" sz="2000" dirty="0"/>
              <a:t>在儘快讓新功能的程式碼整合到現存的基礎程式庫</a:t>
            </a:r>
            <a:r>
              <a:rPr lang="en-US" altLang="zh-TW" sz="2000" dirty="0"/>
              <a:t>(codebase)</a:t>
            </a:r>
            <a:r>
              <a:rPr lang="zh-TW" altLang="en-US" sz="2000" dirty="0"/>
              <a:t>中來進行測試 。</a:t>
            </a:r>
          </a:p>
          <a:p>
            <a:r>
              <a:rPr lang="en-US" altLang="zh-TW" sz="2000" dirty="0" smtClean="0"/>
              <a:t>	</a:t>
            </a:r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目標</a:t>
            </a:r>
            <a:r>
              <a:rPr lang="zh-TW" altLang="en-US" sz="2000" dirty="0"/>
              <a:t>是在最短的時間中找到和解決錯誤、改善軟體品質，以減少驗證和發行新軟體更新所需的時間。</a:t>
            </a:r>
          </a:p>
          <a:p>
            <a:r>
              <a:rPr lang="zh-TW" altLang="en-US" sz="2000" dirty="0"/>
              <a:t>	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包含</a:t>
            </a:r>
            <a:r>
              <a:rPr lang="zh-TW" altLang="en-US" sz="2000" dirty="0"/>
              <a:t>單元測試</a:t>
            </a:r>
            <a:r>
              <a:rPr lang="en-US" altLang="zh-TW" sz="2000" dirty="0"/>
              <a:t>(unit tests)</a:t>
            </a:r>
            <a:r>
              <a:rPr lang="zh-TW" altLang="en-US" sz="2000" dirty="0" smtClean="0"/>
              <a:t>與整合測試</a:t>
            </a:r>
            <a:r>
              <a:rPr lang="en-US" altLang="zh-TW" sz="2000" dirty="0" smtClean="0"/>
              <a:t>(</a:t>
            </a:r>
            <a:r>
              <a:rPr lang="en-US" sz="2000" dirty="0" smtClean="0"/>
              <a:t>integrated test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 、煙霧</a:t>
            </a:r>
            <a:r>
              <a:rPr lang="zh-TW" altLang="en-US" sz="2000" dirty="0"/>
              <a:t>測試</a:t>
            </a:r>
            <a:r>
              <a:rPr lang="en-US" altLang="zh-TW" sz="2000" dirty="0"/>
              <a:t>(smoke tests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61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C.D.</a:t>
            </a:r>
            <a:r>
              <a:rPr lang="zh-TW" altLang="en-US" dirty="0"/>
              <a:t>持續</a:t>
            </a:r>
            <a:r>
              <a:rPr lang="zh-TW" altLang="en-US" dirty="0" smtClean="0"/>
              <a:t>部署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C.D</a:t>
            </a:r>
            <a:r>
              <a:rPr lang="en-US" altLang="zh-TW" dirty="0"/>
              <a:t>.</a:t>
            </a:r>
            <a:r>
              <a:rPr lang="zh-TW" altLang="en-US" dirty="0"/>
              <a:t>持續交付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816" y="1056069"/>
            <a:ext cx="8897516" cy="3658816"/>
          </a:xfrm>
        </p:spPr>
        <p:txBody>
          <a:bodyPr/>
          <a:lstStyle/>
          <a:p>
            <a:r>
              <a:rPr lang="en-US" altLang="zh-TW" dirty="0"/>
              <a:t>C.D.</a:t>
            </a:r>
            <a:r>
              <a:rPr lang="zh-TW" altLang="en-US" dirty="0"/>
              <a:t>持續部署 </a:t>
            </a:r>
            <a:r>
              <a:rPr lang="en-US" altLang="zh-TW" dirty="0"/>
              <a:t>(</a:t>
            </a:r>
            <a:r>
              <a:rPr lang="en-US" altLang="zh-TW" dirty="0" err="1"/>
              <a:t>continous</a:t>
            </a:r>
            <a:r>
              <a:rPr lang="en-US" altLang="zh-TW" dirty="0"/>
              <a:t> deployment)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讓軟體可以快速自動部署到不同的環境 ， 至於有多少環境需要部署則會根據不同公司的持續交付管線 </a:t>
            </a:r>
            <a:r>
              <a:rPr lang="en-US" altLang="zh-TW" dirty="0"/>
              <a:t>(pipeline) </a:t>
            </a:r>
            <a:r>
              <a:rPr lang="zh-TW" altLang="en-US" dirty="0"/>
              <a:t>的設計而定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C.D.</a:t>
            </a:r>
            <a:r>
              <a:rPr lang="zh-TW" altLang="en-US" dirty="0"/>
              <a:t>持續交付 </a:t>
            </a:r>
            <a:r>
              <a:rPr lang="en-US" altLang="zh-TW" dirty="0"/>
              <a:t>(</a:t>
            </a:r>
            <a:r>
              <a:rPr lang="en-US" altLang="zh-TW" dirty="0" err="1"/>
              <a:t>continous</a:t>
            </a:r>
            <a:r>
              <a:rPr lang="en-US" altLang="zh-TW" dirty="0"/>
              <a:t> delivery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將新功能在最短時間到使用者</a:t>
            </a:r>
            <a:r>
              <a:rPr lang="en-US" altLang="zh-TW" dirty="0" smtClean="0"/>
              <a:t>(end-user)</a:t>
            </a:r>
            <a:r>
              <a:rPr lang="zh-TW" altLang="en-US" dirty="0" smtClean="0"/>
              <a:t>手中 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舊流程範例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816" y="1056069"/>
            <a:ext cx="8897516" cy="172999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2869638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RD-A(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3798332"/>
            <a:ext cx="18573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RD-B(API&amp;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</p:cNvCxnSpPr>
          <p:nvPr/>
        </p:nvCxnSpPr>
        <p:spPr>
          <a:xfrm>
            <a:off x="2071670" y="3054304"/>
            <a:ext cx="1071570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000364" y="3298266"/>
            <a:ext cx="785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5" idx="3"/>
            <a:endCxn id="7" idx="1"/>
          </p:cNvCxnSpPr>
          <p:nvPr/>
        </p:nvCxnSpPr>
        <p:spPr>
          <a:xfrm flipV="1">
            <a:off x="2214546" y="3482932"/>
            <a:ext cx="785818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29058" y="2840610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確認版本號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包版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上</a:t>
            </a:r>
            <a:r>
              <a:rPr lang="en-US" altLang="zh-TW" dirty="0" smtClean="0"/>
              <a:t>LAB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15008" y="3122973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</a:t>
            </a:r>
            <a:r>
              <a:rPr lang="en-US" altLang="zh-TW" dirty="0" smtClean="0"/>
              <a:t>Staging</a:t>
            </a:r>
          </a:p>
          <a:p>
            <a:pPr algn="ctr"/>
            <a:r>
              <a:rPr lang="zh-TW" altLang="en-US" dirty="0" smtClean="0"/>
              <a:t>再次測試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312523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上</a:t>
            </a:r>
            <a:r>
              <a:rPr lang="en-US" altLang="zh-TW" dirty="0" smtClean="0"/>
              <a:t>Production</a:t>
            </a:r>
          </a:p>
          <a:p>
            <a:r>
              <a:rPr lang="zh-TW" altLang="en-US" dirty="0" smtClean="0"/>
              <a:t>最後一次測試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7" idx="3"/>
          </p:cNvCxnSpPr>
          <p:nvPr/>
        </p:nvCxnSpPr>
        <p:spPr>
          <a:xfrm>
            <a:off x="3786182" y="3482932"/>
            <a:ext cx="357190" cy="29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3"/>
            <a:endCxn id="10" idx="1"/>
          </p:cNvCxnSpPr>
          <p:nvPr/>
        </p:nvCxnSpPr>
        <p:spPr>
          <a:xfrm>
            <a:off x="5429256" y="3440775"/>
            <a:ext cx="285752" cy="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6929454" y="3446139"/>
            <a:ext cx="285752" cy="2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57158" y="3369704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RD-C(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3"/>
            <a:endCxn id="7" idx="1"/>
          </p:cNvCxnSpPr>
          <p:nvPr/>
        </p:nvCxnSpPr>
        <p:spPr>
          <a:xfrm flipV="1">
            <a:off x="2071670" y="3482932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7158" y="2428868"/>
            <a:ext cx="18573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RD-D(API&amp;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3"/>
            <a:endCxn id="7" idx="1"/>
          </p:cNvCxnSpPr>
          <p:nvPr/>
        </p:nvCxnSpPr>
        <p:spPr>
          <a:xfrm>
            <a:off x="2214546" y="2613534"/>
            <a:ext cx="785818" cy="86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套用</a:t>
            </a:r>
            <a:r>
              <a:rPr lang="en-US" altLang="zh-TW" dirty="0" smtClean="0"/>
              <a:t>CICD</a:t>
            </a:r>
            <a:r>
              <a:rPr lang="zh-TW" altLang="en-US" dirty="0" smtClean="0"/>
              <a:t>的新流程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86012" y="908720"/>
            <a:ext cx="12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開發人員</a:t>
            </a:r>
            <a:endParaRPr lang="en-US" altLang="zh-TW" dirty="0" smtClean="0"/>
          </a:p>
        </p:txBody>
      </p:sp>
      <p:cxnSp>
        <p:nvCxnSpPr>
          <p:cNvPr id="20" name="直線單箭頭接點 19"/>
          <p:cNvCxnSpPr>
            <a:stCxn id="3" idx="2"/>
            <a:endCxn id="6" idx="0"/>
          </p:cNvCxnSpPr>
          <p:nvPr/>
        </p:nvCxnSpPr>
        <p:spPr>
          <a:xfrm flipH="1">
            <a:off x="4296801" y="1278052"/>
            <a:ext cx="6333" cy="481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07988" y="4518411"/>
            <a:ext cx="106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/>
              <a:t>Docker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+Tomcat</a:t>
            </a:r>
            <a:endParaRPr lang="en-US" altLang="zh-TW" dirty="0"/>
          </a:p>
        </p:txBody>
      </p:sp>
      <p:sp>
        <p:nvSpPr>
          <p:cNvPr id="27" name="矩形 26"/>
          <p:cNvSpPr/>
          <p:nvPr/>
        </p:nvSpPr>
        <p:spPr>
          <a:xfrm>
            <a:off x="4622116" y="4518411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APIgaway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+Lambda</a:t>
            </a:r>
          </a:p>
        </p:txBody>
      </p:sp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rot="5400000">
            <a:off x="3336137" y="3545849"/>
            <a:ext cx="977220" cy="967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2"/>
            <a:endCxn id="27" idx="0"/>
          </p:cNvCxnSpPr>
          <p:nvPr/>
        </p:nvCxnSpPr>
        <p:spPr>
          <a:xfrm rot="16200000" flipH="1">
            <a:off x="4282650" y="3567239"/>
            <a:ext cx="977220" cy="925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24413" y="5743360"/>
            <a:ext cx="1149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完成</a:t>
            </a:r>
            <a:r>
              <a:rPr lang="zh-TW" altLang="en-US" dirty="0"/>
              <a:t>佈署</a:t>
            </a:r>
          </a:p>
        </p:txBody>
      </p:sp>
      <p:cxnSp>
        <p:nvCxnSpPr>
          <p:cNvPr id="8" name="直線單箭頭接點 7"/>
          <p:cNvCxnSpPr>
            <a:stCxn id="26" idx="2"/>
            <a:endCxn id="32" idx="0"/>
          </p:cNvCxnSpPr>
          <p:nvPr/>
        </p:nvCxnSpPr>
        <p:spPr>
          <a:xfrm>
            <a:off x="3340794" y="5164742"/>
            <a:ext cx="958513" cy="57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7" idx="2"/>
            <a:endCxn id="32" idx="0"/>
          </p:cNvCxnSpPr>
          <p:nvPr/>
        </p:nvCxnSpPr>
        <p:spPr>
          <a:xfrm flipH="1">
            <a:off x="4299307" y="5164742"/>
            <a:ext cx="934515" cy="57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720737" y="175950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版本管理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08042" y="317185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專案建置</a:t>
            </a:r>
            <a:r>
              <a:rPr lang="zh-TW" altLang="en-US" dirty="0" smtClean="0"/>
              <a:t>、自動化測試</a:t>
            </a:r>
            <a:r>
              <a:rPr lang="zh-TW" altLang="en-US" dirty="0"/>
              <a:t>及</a:t>
            </a:r>
            <a:r>
              <a:rPr lang="zh-TW" altLang="en-US" dirty="0" smtClean="0"/>
              <a:t>部署到各個所需環境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6" idx="2"/>
            <a:endCxn id="9" idx="0"/>
          </p:cNvCxnSpPr>
          <p:nvPr/>
        </p:nvCxnSpPr>
        <p:spPr>
          <a:xfrm rot="16200000" flipH="1">
            <a:off x="3781239" y="2644399"/>
            <a:ext cx="1043022" cy="11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78" y="3071810"/>
            <a:ext cx="1949610" cy="627010"/>
          </a:xfrm>
        </p:spPr>
      </p:pic>
      <p:pic>
        <p:nvPicPr>
          <p:cNvPr id="3074" name="Picture 2" descr="C:\Users\Win7\Downloads\1060313\githu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428736"/>
            <a:ext cx="2304530" cy="854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dirty="0" smtClean="0"/>
              <a:t>CICD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1026" name="Picture 2" descr="C:\Users\Win7\Downloads\1060313\持續部署（Continuous Deployment）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143800" cy="5283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流程新舊差別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Win7\Downloads\1060313\Old wa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5339439" cy="1785950"/>
          </a:xfrm>
          <a:prstGeom prst="rect">
            <a:avLst/>
          </a:prstGeom>
          <a:noFill/>
        </p:spPr>
      </p:pic>
      <p:pic>
        <p:nvPicPr>
          <p:cNvPr id="2051" name="Picture 3" descr="C:\Users\Win7\Downloads\1060313\New way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071678"/>
            <a:ext cx="3247905" cy="3057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dirty="0" smtClean="0"/>
              <a:t>CICD</a:t>
            </a:r>
            <a:r>
              <a:rPr lang="zh-TW" altLang="en-US" dirty="0" smtClean="0"/>
              <a:t>循序圖</a:t>
            </a:r>
            <a:endParaRPr lang="zh-TW" altLang="en-US" dirty="0"/>
          </a:p>
        </p:txBody>
      </p:sp>
      <p:pic>
        <p:nvPicPr>
          <p:cNvPr id="4" name="內容版面配置區 3" descr="Continuous_Delivery_process_diagram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356" y="1149350"/>
            <a:ext cx="6962775" cy="4991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keyCloud(4-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skeyCloud(4-3)" id="{B83AE4A3-68B2-4C9B-BA72-63124D62E41E}" vid="{28DC9C04-4AA0-4F82-B45D-D20B6ED5C5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AskeyCloud(4-3)</Template>
  <TotalTime>3048</TotalTime>
  <Words>580</Words>
  <Application>Microsoft Office PowerPoint</Application>
  <PresentationFormat>如螢幕大小 (4:3)</PresentationFormat>
  <Paragraphs>137</Paragraphs>
  <Slides>15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AskeyCloud(4-3)</vt:lpstr>
      <vt:lpstr>PowerPoint 簡報</vt:lpstr>
      <vt:lpstr>目錄</vt:lpstr>
      <vt:lpstr>C.I.持續整合(continuous integration)</vt:lpstr>
      <vt:lpstr>C.D.持續部署 &amp; C.D.持續交付 </vt:lpstr>
      <vt:lpstr>舊流程範例</vt:lpstr>
      <vt:lpstr>套用CICD的新流程</vt:lpstr>
      <vt:lpstr>CICD示意圖</vt:lpstr>
      <vt:lpstr>流程新舊差別</vt:lpstr>
      <vt:lpstr>CICD循序圖</vt:lpstr>
      <vt:lpstr>Git簡述</vt:lpstr>
      <vt:lpstr>Git架構</vt:lpstr>
      <vt:lpstr>Jenkins介紹</vt:lpstr>
      <vt:lpstr>佈署</vt:lpstr>
      <vt:lpstr>AWS Data Pipeline</vt:lpstr>
      <vt:lpstr>AWS Service 列表  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Richard1 Hsieh (謝禮丞_Askey_TW)</dc:creator>
  <cp:lastModifiedBy>Richard1 Hsieh (謝禮丞_Askey_TW)</cp:lastModifiedBy>
  <cp:revision>53</cp:revision>
  <dcterms:created xsi:type="dcterms:W3CDTF">2017-03-08T01:53:47Z</dcterms:created>
  <dcterms:modified xsi:type="dcterms:W3CDTF">2017-03-13T02:31:08Z</dcterms:modified>
</cp:coreProperties>
</file>