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5"/>
  </p:notesMasterIdLst>
  <p:sldIdLst>
    <p:sldId id="256" r:id="rId2"/>
    <p:sldId id="257" r:id="rId3"/>
    <p:sldId id="291" r:id="rId4"/>
    <p:sldId id="258" r:id="rId5"/>
    <p:sldId id="259" r:id="rId6"/>
    <p:sldId id="285" r:id="rId7"/>
    <p:sldId id="261" r:id="rId8"/>
    <p:sldId id="288" r:id="rId9"/>
    <p:sldId id="287" r:id="rId10"/>
    <p:sldId id="286" r:id="rId11"/>
    <p:sldId id="262" r:id="rId12"/>
    <p:sldId id="273" r:id="rId13"/>
    <p:sldId id="274" r:id="rId14"/>
    <p:sldId id="275" r:id="rId15"/>
    <p:sldId id="276" r:id="rId16"/>
    <p:sldId id="284" r:id="rId17"/>
    <p:sldId id="264" r:id="rId18"/>
    <p:sldId id="277" r:id="rId19"/>
    <p:sldId id="292" r:id="rId20"/>
    <p:sldId id="265" r:id="rId21"/>
    <p:sldId id="279" r:id="rId22"/>
    <p:sldId id="266" r:id="rId23"/>
    <p:sldId id="289" r:id="rId24"/>
    <p:sldId id="281" r:id="rId25"/>
    <p:sldId id="280" r:id="rId26"/>
    <p:sldId id="282" r:id="rId27"/>
    <p:sldId id="267" r:id="rId28"/>
    <p:sldId id="268" r:id="rId29"/>
    <p:sldId id="269" r:id="rId30"/>
    <p:sldId id="293" r:id="rId31"/>
    <p:sldId id="294" r:id="rId32"/>
    <p:sldId id="270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34" autoAdjust="0"/>
  </p:normalViewPr>
  <p:slideViewPr>
    <p:cSldViewPr>
      <p:cViewPr varScale="1">
        <p:scale>
          <a:sx n="38" d="100"/>
          <a:sy n="38" d="100"/>
        </p:scale>
        <p:origin x="-2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A3573-0AEA-4383-AF5B-930624EC07F1}" type="datetimeFigureOut">
              <a:rPr lang="en-US" smtClean="0"/>
              <a:t>12-Jan-16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565C2-8419-46C1-9AAF-2BC588097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2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565C2-8419-46C1-9AAF-2BC5880973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00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565C2-8419-46C1-9AAF-2BC5880973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96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^we say rows (#of rows=#of</a:t>
            </a:r>
            <a:r>
              <a:rPr lang="en-US" baseline="0" dirty="0" smtClean="0"/>
              <a:t> columns) OXI, </a:t>
            </a:r>
            <a:r>
              <a:rPr lang="en-US" baseline="0" dirty="0" err="1" smtClean="0"/>
              <a:t>krataw</a:t>
            </a:r>
            <a:r>
              <a:rPr lang="en-US" baseline="0" dirty="0" smtClean="0"/>
              <a:t> to smallest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565C2-8419-46C1-9AAF-2BC5880973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45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Problems in real-life can be translated and handled as graph problems. Most graph problems are known to be NP-hard in general. Now, many hard graph problems (in particular all those expressible in MSO logic of adjacency graphs) are solvable in polynomial time [6, 10, 16, 12], as long as the input graph has bounded clique-width.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rank-width is a rather new structural graph measure introduced by </a:t>
            </a:r>
            <a:r>
              <a:rPr lang="en-US" dirty="0" err="1" smtClean="0"/>
              <a:t>Oum</a:t>
            </a:r>
            <a:r>
              <a:rPr lang="en-US" dirty="0" smtClean="0"/>
              <a:t> and Seymour in 2003 in order to find an efficiently computable approximation of clique-width of a graph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565C2-8419-46C1-9AAF-2BC5880973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73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⊆ V (G)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565C2-8419-46C1-9AAF-2BC5880973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34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Rank of edge=rank</a:t>
            </a:r>
            <a:r>
              <a:rPr lang="en-US" baseline="0" dirty="0" smtClean="0"/>
              <a:t> of 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565C2-8419-46C1-9AAF-2BC5880973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1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Allo</a:t>
            </a:r>
            <a:r>
              <a:rPr lang="en-US" dirty="0" smtClean="0"/>
              <a:t> </a:t>
            </a:r>
            <a:r>
              <a:rPr lang="en-US" dirty="0" err="1" smtClean="0"/>
              <a:t>paradeigma</a:t>
            </a:r>
            <a:r>
              <a:rPr lang="en-US" dirty="0" smtClean="0"/>
              <a:t> me </a:t>
            </a:r>
            <a:r>
              <a:rPr lang="en-US" dirty="0" err="1" smtClean="0"/>
              <a:t>diaforetiko</a:t>
            </a:r>
            <a:r>
              <a:rPr lang="en-US" dirty="0" smtClean="0"/>
              <a:t> rank!!!????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565C2-8419-46C1-9AAF-2BC5880973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47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IterRandom</a:t>
            </a:r>
            <a:r>
              <a:rPr lang="en-US" baseline="0" dirty="0" smtClean="0"/>
              <a:t> not ok for n&gt;=4. IterRandom difficulties!!!!!!!We will see later….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565C2-8419-46C1-9AAF-2BC58809730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0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6728DFC-738A-401D-86C5-110D519F7A4E}" type="datetime1">
              <a:rPr lang="en-US" smtClean="0"/>
              <a:t>12-Jan-16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8B802F-CA86-4AEE-9C6C-1A23D82A96F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AF30-05A1-4168-BA6F-6E5C2B93A802}" type="datetime1">
              <a:rPr lang="en-US" smtClean="0"/>
              <a:t>12-Jan-16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802F-CA86-4AEE-9C6C-1A23D82A9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E023-3461-48C4-A996-D1A02AF67C8E}" type="datetime1">
              <a:rPr lang="en-US" smtClean="0"/>
              <a:t>12-Jan-16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802F-CA86-4AEE-9C6C-1A23D82A9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88D4-C772-433A-A9DC-95CA151EB6DE}" type="datetime1">
              <a:rPr lang="en-US" smtClean="0"/>
              <a:t>12-Jan-16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802F-CA86-4AEE-9C6C-1A23D82A96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4445A5C-4C84-4A3A-97FB-D6C57ABDA7E3}" type="datetime1">
              <a:rPr lang="en-US" smtClean="0"/>
              <a:t>12-Jan-16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8B802F-CA86-4AEE-9C6C-1A23D82A9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90B3-6FE8-4417-B9EB-DB23A90A9B23}" type="datetime1">
              <a:rPr lang="en-US" smtClean="0"/>
              <a:t>12-Jan-16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802F-CA86-4AEE-9C6C-1A23D82A9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26F6-EEBE-4CDD-BFEC-8F8DC1C88F73}" type="datetime1">
              <a:rPr lang="en-US" smtClean="0"/>
              <a:t>12-Jan-16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802F-CA86-4AEE-9C6C-1A23D82A96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4BBDB-36BA-47EE-B4B6-CB0472457628}" type="datetime1">
              <a:rPr lang="en-US" smtClean="0"/>
              <a:t>12-Jan-16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802F-CA86-4AEE-9C6C-1A23D82A96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085E-495F-416C-A0D7-8033D0421DA3}" type="datetime1">
              <a:rPr lang="en-US" smtClean="0"/>
              <a:t>12-Jan-16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802F-CA86-4AEE-9C6C-1A23D82A96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B84B-4AB4-49B7-A7DF-AB4B3CAF80F6}" type="datetime1">
              <a:rPr lang="en-US" smtClean="0"/>
              <a:t>12-Jan-16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802F-CA86-4AEE-9C6C-1A23D82A96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BFBA-22F3-4B17-A5DF-20121BD95C94}" type="datetime1">
              <a:rPr lang="en-US" smtClean="0"/>
              <a:t>12-Jan-16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802F-CA86-4AEE-9C6C-1A23D82A96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6D62E74-1AEE-4B67-8A16-27679BACA9D3}" type="datetime1">
              <a:rPr lang="en-US" smtClean="0"/>
              <a:t>12-Jan-16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8B802F-CA86-4AEE-9C6C-1A23D82A96F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png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70911"/>
            <a:ext cx="2743200" cy="1087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Rank-Width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3400" y="1219200"/>
            <a:ext cx="35052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Papachristou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Dimitra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905000"/>
            <a:ext cx="4140733" cy="4114800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331233" y="5781055"/>
            <a:ext cx="46482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supervisor:</a:t>
            </a:r>
            <a:r>
              <a:rPr lang="en-US" sz="2400" dirty="0"/>
              <a:t> prof. dr. H.L. </a:t>
            </a:r>
            <a:r>
              <a:rPr lang="en-US" sz="2400" dirty="0" err="1"/>
              <a:t>Bodlaender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802F-CA86-4AEE-9C6C-1A23D82A9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4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3810000" cy="38749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42" y="2770909"/>
            <a:ext cx="3605457" cy="35166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54" y="0"/>
            <a:ext cx="3758045" cy="36937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3810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II.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05200" y="27432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591005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III.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802F-CA86-4AEE-9C6C-1A23D82A96F9}" type="slidenum">
              <a:rPr lang="en-US" smtClean="0"/>
              <a:pPr/>
              <a:t>10</a:t>
            </a:fld>
            <a:r>
              <a:rPr lang="en-US" dirty="0"/>
              <a:t>/33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36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133600"/>
            <a:ext cx="4114801" cy="40623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3642850" cy="1371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802F-CA86-4AEE-9C6C-1A23D82A96F9}" type="slidenum">
              <a:rPr lang="en-US" smtClean="0"/>
              <a:pPr/>
              <a:t>11</a:t>
            </a:fld>
            <a:r>
              <a:rPr lang="en-US" dirty="0"/>
              <a:t>/33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3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89" y="1285565"/>
            <a:ext cx="4410691" cy="44392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31485" y="1972985"/>
            <a:ext cx="266700" cy="3429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91200" y="3785843"/>
            <a:ext cx="175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Rank:</a:t>
            </a:r>
          </a:p>
          <a:p>
            <a:endParaRPr lang="en-US" sz="2000" b="1" dirty="0" smtClean="0"/>
          </a:p>
          <a:p>
            <a:r>
              <a:rPr lang="en-US" sz="2000" dirty="0" smtClean="0"/>
              <a:t>Node2 – 1</a:t>
            </a:r>
          </a:p>
          <a:p>
            <a:r>
              <a:rPr lang="en-US" sz="2000" dirty="0" smtClean="0"/>
              <a:t>Node3 –</a:t>
            </a:r>
          </a:p>
          <a:p>
            <a:r>
              <a:rPr lang="en-US" sz="2000" dirty="0" smtClean="0"/>
              <a:t>Node4 – </a:t>
            </a:r>
          </a:p>
          <a:p>
            <a:r>
              <a:rPr lang="en-US" sz="2000" dirty="0" smtClean="0"/>
              <a:t>  </a:t>
            </a: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325285"/>
            <a:ext cx="1951631" cy="1981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802F-CA86-4AEE-9C6C-1A23D82A96F9}" type="slidenum">
              <a:rPr lang="en-US" smtClean="0"/>
              <a:pPr/>
              <a:t>12</a:t>
            </a:fld>
            <a:r>
              <a:rPr lang="en-US" dirty="0"/>
              <a:t>/33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6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89" y="1285565"/>
            <a:ext cx="4410691" cy="44392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7400" y="2872119"/>
            <a:ext cx="228600" cy="33943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91200" y="3785843"/>
            <a:ext cx="175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Rank:</a:t>
            </a:r>
          </a:p>
          <a:p>
            <a:endParaRPr lang="en-US" sz="2000" b="1" dirty="0" smtClean="0"/>
          </a:p>
          <a:p>
            <a:r>
              <a:rPr lang="en-US" sz="2000" dirty="0" smtClean="0"/>
              <a:t>Node2 – 1</a:t>
            </a:r>
          </a:p>
          <a:p>
            <a:r>
              <a:rPr lang="en-US" sz="2000" dirty="0" smtClean="0"/>
              <a:t>Node3 – 2</a:t>
            </a:r>
          </a:p>
          <a:p>
            <a:r>
              <a:rPr lang="en-US" sz="2000" dirty="0" smtClean="0"/>
              <a:t>Node4 – </a:t>
            </a:r>
          </a:p>
          <a:p>
            <a:r>
              <a:rPr lang="en-US" sz="2000" dirty="0" smtClean="0"/>
              <a:t>  </a:t>
            </a:r>
            <a:endParaRPr lang="en-US" sz="2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09" y="1632758"/>
            <a:ext cx="2675184" cy="157879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802F-CA86-4AEE-9C6C-1A23D82A96F9}" type="slidenum">
              <a:rPr lang="en-US" smtClean="0"/>
              <a:pPr/>
              <a:t>13</a:t>
            </a:fld>
            <a:r>
              <a:rPr lang="en-US" dirty="0"/>
              <a:t>/33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6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89" y="1285565"/>
            <a:ext cx="4410691" cy="443927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70710" y="3924056"/>
            <a:ext cx="228600" cy="3060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91200" y="3785843"/>
            <a:ext cx="175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Rank:</a:t>
            </a:r>
          </a:p>
          <a:p>
            <a:endParaRPr lang="en-US" sz="2000" b="1" dirty="0" smtClean="0"/>
          </a:p>
          <a:p>
            <a:r>
              <a:rPr lang="en-US" sz="2000" dirty="0" smtClean="0"/>
              <a:t>Node2 – 1</a:t>
            </a:r>
          </a:p>
          <a:p>
            <a:r>
              <a:rPr lang="en-US" sz="2000" dirty="0" smtClean="0"/>
              <a:t>Node3 – 2</a:t>
            </a:r>
          </a:p>
          <a:p>
            <a:r>
              <a:rPr lang="en-US" sz="2000" dirty="0" smtClean="0"/>
              <a:t>Node4 – 2</a:t>
            </a:r>
          </a:p>
          <a:p>
            <a:r>
              <a:rPr lang="en-US" sz="2000" dirty="0" smtClean="0"/>
              <a:t>  </a:t>
            </a:r>
            <a:endParaRPr lang="en-US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676400"/>
            <a:ext cx="3277520" cy="1143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802F-CA86-4AEE-9C6C-1A23D82A96F9}" type="slidenum">
              <a:rPr lang="en-US" smtClean="0"/>
              <a:pPr/>
              <a:t>14</a:t>
            </a:fld>
            <a:r>
              <a:rPr lang="en-US" dirty="0"/>
              <a:t>/33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3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89" y="1285565"/>
            <a:ext cx="4410691" cy="443927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70710" y="3924056"/>
            <a:ext cx="228600" cy="3060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91200" y="3785843"/>
            <a:ext cx="175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Rank:</a:t>
            </a:r>
          </a:p>
          <a:p>
            <a:endParaRPr lang="en-US" sz="2000" b="1" dirty="0" smtClean="0"/>
          </a:p>
          <a:p>
            <a:r>
              <a:rPr lang="en-US" sz="2000" dirty="0" smtClean="0"/>
              <a:t>Node2 – 1</a:t>
            </a:r>
          </a:p>
          <a:p>
            <a:r>
              <a:rPr lang="en-US" sz="2000" dirty="0" smtClean="0"/>
              <a:t>Node3 – </a:t>
            </a:r>
            <a:r>
              <a:rPr lang="en-US" sz="2000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sz="2000" dirty="0" smtClean="0"/>
              <a:t>Node4 – </a:t>
            </a:r>
            <a:r>
              <a:rPr lang="en-US" sz="2000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sz="2000" dirty="0" smtClean="0"/>
              <a:t>  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676400"/>
            <a:ext cx="3277520" cy="1143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75033" y="5527688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Width of decomposition = 2</a:t>
            </a:r>
          </a:p>
          <a:p>
            <a:r>
              <a:rPr lang="en-US" sz="2000" dirty="0" smtClean="0"/>
              <a:t>Rank-Width ?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802F-CA86-4AEE-9C6C-1A23D82A96F9}" type="slidenum">
              <a:rPr lang="en-US" smtClean="0"/>
              <a:pPr/>
              <a:t>15</a:t>
            </a:fld>
            <a:r>
              <a:rPr lang="en-US" dirty="0"/>
              <a:t>/33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6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89" y="1285565"/>
            <a:ext cx="4410691" cy="443927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Example (cont.)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70710" y="3924056"/>
            <a:ext cx="228600" cy="3060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91200" y="3785843"/>
            <a:ext cx="175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Rank:</a:t>
            </a:r>
          </a:p>
          <a:p>
            <a:endParaRPr lang="en-US" sz="2000" b="1" dirty="0" smtClean="0"/>
          </a:p>
          <a:p>
            <a:r>
              <a:rPr lang="en-US" sz="2000" dirty="0" smtClean="0"/>
              <a:t>Node2 – 1</a:t>
            </a:r>
          </a:p>
          <a:p>
            <a:r>
              <a:rPr lang="en-US" sz="2000" dirty="0" smtClean="0"/>
              <a:t>Node3 – </a:t>
            </a:r>
            <a:r>
              <a:rPr lang="en-US" sz="2000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sz="2000" dirty="0" smtClean="0"/>
              <a:t>Node4 – </a:t>
            </a:r>
            <a:r>
              <a:rPr lang="en-US" sz="2000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sz="2000" dirty="0" smtClean="0"/>
              <a:t>  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676400"/>
            <a:ext cx="3277520" cy="1143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75033" y="5527688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Width of decomposition = 2</a:t>
            </a:r>
          </a:p>
          <a:p>
            <a:r>
              <a:rPr lang="en-US" sz="2000" dirty="0" smtClean="0"/>
              <a:t>Rank-Width </a:t>
            </a:r>
            <a:r>
              <a:rPr lang="en-US" sz="2000" dirty="0" smtClean="0">
                <a:solidFill>
                  <a:srgbClr val="FF0000"/>
                </a:solidFill>
              </a:rPr>
              <a:t>NP-hard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802F-CA86-4AEE-9C6C-1A23D82A96F9}" type="slidenum">
              <a:rPr lang="en-US" smtClean="0"/>
              <a:pPr/>
              <a:t>16</a:t>
            </a:fld>
            <a:r>
              <a:rPr lang="en-US" dirty="0"/>
              <a:t>/33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0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implementation</a:t>
            </a:r>
            <a:endParaRPr lang="en-US" dirty="0"/>
          </a:p>
        </p:txBody>
      </p:sp>
      <p:pic>
        <p:nvPicPr>
          <p:cNvPr id="1026" name="Picture 2" descr="http://www.rstudio.com/wp-content/uploads/2014/07/RStudio-Logo-Blue-Gradi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566" y="1447801"/>
            <a:ext cx="1752600" cy="61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" y="1447801"/>
            <a:ext cx="464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Programming Language:  Rstudio</a:t>
            </a:r>
          </a:p>
          <a:p>
            <a:endParaRPr lang="en-US" dirty="0" smtClean="0"/>
          </a:p>
          <a:p>
            <a:r>
              <a:rPr lang="en-US" dirty="0" smtClean="0"/>
              <a:t>Data structure </a:t>
            </a:r>
            <a:r>
              <a:rPr lang="en-US" dirty="0" smtClean="0">
                <a:sym typeface="Wingdings" pitchFamily="2" charset="2"/>
              </a:rPr>
              <a:t>(of decompositions):</a:t>
            </a:r>
            <a:r>
              <a:rPr lang="en-US" dirty="0" smtClean="0"/>
              <a:t>  LIST</a:t>
            </a:r>
          </a:p>
          <a:p>
            <a:r>
              <a:rPr lang="en-US" b="1" dirty="0" smtClean="0"/>
              <a:t>Each</a:t>
            </a:r>
            <a:r>
              <a:rPr lang="en-US" dirty="0" smtClean="0"/>
              <a:t> element (internal node) has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72" y="4038600"/>
            <a:ext cx="8993528" cy="188602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494836" y="2692414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885236" y="2692414"/>
            <a:ext cx="609600" cy="484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42436" y="2438659"/>
            <a:ext cx="304800" cy="253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32836" y="3177323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 child	   R child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802F-CA86-4AEE-9C6C-1A23D82A96F9}" type="slidenum">
              <a:rPr lang="en-US" smtClean="0"/>
              <a:pPr/>
              <a:t>17</a:t>
            </a:fld>
            <a:r>
              <a:rPr lang="en-US" dirty="0"/>
              <a:t>/33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2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</a:t>
            </a:r>
            <a:r>
              <a:rPr lang="en-US" sz="2800" dirty="0" smtClean="0"/>
              <a:t>ecomposition of a graph G=(6,E)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85455"/>
            <a:ext cx="4944123" cy="48222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12661" y="1385455"/>
            <a:ext cx="236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 “igraph” package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806" y="1981200"/>
            <a:ext cx="2105256" cy="3810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802F-CA86-4AEE-9C6C-1A23D82A96F9}" type="slidenum">
              <a:rPr lang="en-US" smtClean="0"/>
              <a:pPr/>
              <a:t>18</a:t>
            </a:fld>
            <a:r>
              <a:rPr lang="en-US" dirty="0"/>
              <a:t>/33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1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IterRandom()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533298"/>
            <a:ext cx="792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uses a big number of iterations </a:t>
            </a:r>
            <a:endParaRPr lang="en-US" sz="2000" dirty="0" smtClean="0"/>
          </a:p>
          <a:p>
            <a:r>
              <a:rPr lang="en-US" sz="2000" dirty="0" smtClean="0"/>
              <a:t>    100    	    1,000  </a:t>
            </a:r>
            <a:r>
              <a:rPr lang="en-US" sz="2000" dirty="0"/>
              <a:t>	 </a:t>
            </a:r>
            <a:r>
              <a:rPr lang="en-US" sz="2000" dirty="0" smtClean="0"/>
              <a:t>        10,000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</a:t>
            </a:r>
            <a:r>
              <a:rPr lang="en-US" sz="2000" dirty="0" smtClean="0"/>
              <a:t>reates a </a:t>
            </a:r>
            <a:r>
              <a:rPr lang="en-US" sz="2000" dirty="0"/>
              <a:t>random </a:t>
            </a:r>
            <a:r>
              <a:rPr lang="en-US" sz="2000" dirty="0" smtClean="0"/>
              <a:t>decomposition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calculates </a:t>
            </a:r>
            <a:r>
              <a:rPr lang="en-US" sz="2000" dirty="0"/>
              <a:t>the </a:t>
            </a:r>
            <a:r>
              <a:rPr lang="en-US" sz="2000" dirty="0" smtClean="0"/>
              <a:t>width </a:t>
            </a:r>
            <a:r>
              <a:rPr lang="en-US" sz="2000" dirty="0"/>
              <a:t>of that </a:t>
            </a:r>
            <a:r>
              <a:rPr lang="en-US" sz="2000" dirty="0" smtClean="0"/>
              <a:t>decomposition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outputs the smallest width of these decompositions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802F-CA86-4AEE-9C6C-1A23D82A96F9}" type="slidenum">
              <a:rPr lang="en-US" smtClean="0"/>
              <a:pPr/>
              <a:t>19</a:t>
            </a:fld>
            <a:r>
              <a:rPr lang="en-US" dirty="0"/>
              <a:t>/33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8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447800"/>
            <a:ext cx="7620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800" dirty="0" smtClean="0"/>
              <a:t>General notions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 smtClean="0"/>
              <a:t>Definition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 smtClean="0"/>
              <a:t>Example</a:t>
            </a:r>
            <a:endParaRPr lang="en-US" sz="28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 smtClean="0"/>
              <a:t>My implementation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 smtClean="0"/>
              <a:t>Experiments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 smtClean="0"/>
              <a:t>Conclusion </a:t>
            </a:r>
            <a:r>
              <a:rPr lang="en-US" sz="2800" dirty="0"/>
              <a:t>&amp; Improvements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 smtClean="0"/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802F-CA86-4AEE-9C6C-1A23D82A96F9}" type="slidenum">
              <a:rPr lang="en-US" smtClean="0"/>
              <a:t>2</a:t>
            </a:fld>
            <a:r>
              <a:rPr lang="en-US" dirty="0" smtClean="0"/>
              <a:t>/33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0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IterRandom()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65" y="3322820"/>
            <a:ext cx="7987237" cy="29444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1533298"/>
            <a:ext cx="792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uses a big number of iterations </a:t>
            </a:r>
            <a:endParaRPr lang="en-US" sz="2000" dirty="0" smtClean="0"/>
          </a:p>
          <a:p>
            <a:r>
              <a:rPr lang="en-US" sz="2000" dirty="0" smtClean="0"/>
              <a:t>    100    	    1,000  </a:t>
            </a:r>
            <a:r>
              <a:rPr lang="en-US" sz="2000" dirty="0"/>
              <a:t>	 </a:t>
            </a:r>
            <a:r>
              <a:rPr lang="en-US" sz="2000" dirty="0" smtClean="0"/>
              <a:t>        10,000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</a:t>
            </a:r>
            <a:r>
              <a:rPr lang="en-US" sz="2000" dirty="0" smtClean="0"/>
              <a:t>reates a </a:t>
            </a:r>
            <a:r>
              <a:rPr lang="en-US" sz="2000" dirty="0"/>
              <a:t>random </a:t>
            </a:r>
            <a:r>
              <a:rPr lang="en-US" sz="2000" dirty="0" smtClean="0"/>
              <a:t>decomposition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calculates </a:t>
            </a:r>
            <a:r>
              <a:rPr lang="en-US" sz="2000" dirty="0"/>
              <a:t>the </a:t>
            </a:r>
            <a:r>
              <a:rPr lang="en-US" sz="2000" dirty="0" smtClean="0"/>
              <a:t>width </a:t>
            </a:r>
            <a:r>
              <a:rPr lang="en-US" sz="2000" dirty="0"/>
              <a:t>of that </a:t>
            </a:r>
            <a:r>
              <a:rPr lang="en-US" sz="2000" dirty="0" smtClean="0"/>
              <a:t>decomposition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outputs the smallest width of these decompositions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802F-CA86-4AEE-9C6C-1A23D82A96F9}" type="slidenum">
              <a:rPr lang="en-US" smtClean="0"/>
              <a:pPr/>
              <a:t>20</a:t>
            </a:fld>
            <a:r>
              <a:rPr lang="en-US" dirty="0"/>
              <a:t>/33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8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IterRandom()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4271382" cy="441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81600" y="1491120"/>
            <a:ext cx="36247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m</a:t>
            </a:r>
            <a:r>
              <a:rPr lang="en-US" sz="2000" dirty="0" smtClean="0"/>
              <a:t>in width of decompositions </a:t>
            </a:r>
            <a:br>
              <a:rPr lang="en-US" sz="2000" dirty="0" smtClean="0"/>
            </a:br>
            <a:r>
              <a:rPr lang="en-US" sz="2000" dirty="0" smtClean="0"/>
              <a:t>     NOT UNIQUE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Uses functions: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TreeDecomposition()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RankWidth</a:t>
            </a:r>
            <a:r>
              <a:rPr lang="en-US" sz="2000" dirty="0" smtClean="0"/>
              <a:t>()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DrawDecop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802F-CA86-4AEE-9C6C-1A23D82A96F9}" type="slidenum">
              <a:rPr lang="en-US" smtClean="0"/>
              <a:pPr/>
              <a:t>21</a:t>
            </a:fld>
            <a:r>
              <a:rPr lang="en-US" dirty="0"/>
              <a:t>/33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5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RankLocal()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440332"/>
            <a:ext cx="3581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Initial decomposition:  random</a:t>
            </a:r>
            <a:br>
              <a:rPr lang="en-US" sz="2000" dirty="0" smtClean="0"/>
            </a:b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Candidates:  children of nodes achieving max. rank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Neighborhood:  “available” leaves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End criteria: no improvement </a:t>
            </a:r>
            <a:br>
              <a:rPr lang="en-US" sz="2000" dirty="0" smtClean="0"/>
            </a:b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230146"/>
            <a:ext cx="4657156" cy="463725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301345" y="1981844"/>
            <a:ext cx="381000" cy="4584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802F-CA86-4AEE-9C6C-1A23D82A96F9}" type="slidenum">
              <a:rPr lang="en-US" smtClean="0"/>
              <a:pPr/>
              <a:t>22</a:t>
            </a:fld>
            <a:r>
              <a:rPr lang="en-US" dirty="0"/>
              <a:t>/33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8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974" y="228600"/>
            <a:ext cx="8743646" cy="6459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RankLocal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802F-CA86-4AEE-9C6C-1A23D82A96F9}" type="slidenum">
              <a:rPr lang="en-US" smtClean="0"/>
              <a:pPr/>
              <a:t>23</a:t>
            </a:fld>
            <a:r>
              <a:rPr lang="en-US" dirty="0"/>
              <a:t>/33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99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RankLocal()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467112"/>
            <a:ext cx="4267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5855" y="1770186"/>
            <a:ext cx="2819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Uses functions</a:t>
            </a:r>
            <a:r>
              <a:rPr lang="en-US" sz="2000" dirty="0" smtClean="0"/>
              <a:t>: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TreeDecomposition</a:t>
            </a:r>
            <a:r>
              <a:rPr lang="en-US" sz="2000" dirty="0" smtClean="0"/>
              <a:t>()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/>
              <a:t>RankWidth</a:t>
            </a:r>
            <a:r>
              <a:rPr lang="en-US" sz="2000" dirty="0" smtClean="0"/>
              <a:t>()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/>
              <a:t>Replace()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DrawDecop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802F-CA86-4AEE-9C6C-1A23D82A96F9}" type="slidenum">
              <a:rPr lang="en-US" smtClean="0"/>
              <a:pPr/>
              <a:t>24</a:t>
            </a:fld>
            <a:r>
              <a:rPr lang="en-US" dirty="0"/>
              <a:t>/33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49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RankLocal()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03218"/>
            <a:ext cx="8222711" cy="433647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802F-CA86-4AEE-9C6C-1A23D82A96F9}" type="slidenum">
              <a:rPr lang="en-US" smtClean="0"/>
              <a:pPr/>
              <a:t>25</a:t>
            </a:fld>
            <a:r>
              <a:rPr lang="en-US" dirty="0"/>
              <a:t>/33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8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295400"/>
            <a:ext cx="780848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Tested properties of Rank-Width: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 rank-width of a </a:t>
            </a:r>
            <a:r>
              <a:rPr lang="en-US" sz="2400" u="sng" dirty="0"/>
              <a:t>complete</a:t>
            </a:r>
            <a:r>
              <a:rPr lang="en-US" sz="2400" dirty="0"/>
              <a:t> graph is always </a:t>
            </a:r>
            <a:r>
              <a:rPr lang="en-US" sz="2400" dirty="0" smtClean="0"/>
              <a:t>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 rank-width of a </a:t>
            </a:r>
            <a:r>
              <a:rPr lang="en-US" sz="2400" u="sng" dirty="0"/>
              <a:t>cycle</a:t>
            </a:r>
            <a:r>
              <a:rPr lang="en-US" sz="2400" dirty="0"/>
              <a:t> </a:t>
            </a:r>
            <a:r>
              <a:rPr lang="en-US" sz="2400" dirty="0" smtClean="0"/>
              <a:t>C</a:t>
            </a:r>
            <a:r>
              <a:rPr lang="en-US" dirty="0" smtClean="0"/>
              <a:t>n</a:t>
            </a:r>
            <a:r>
              <a:rPr lang="en-US" sz="2400" dirty="0" smtClean="0"/>
              <a:t> </a:t>
            </a:r>
            <a:r>
              <a:rPr lang="en-US" sz="2400" dirty="0"/>
              <a:t>is 1 </a:t>
            </a:r>
            <a:r>
              <a:rPr lang="en-US" sz="2400" dirty="0" smtClean="0"/>
              <a:t>for n    4 </a:t>
            </a:r>
            <a:r>
              <a:rPr lang="en-US" sz="2400" dirty="0"/>
              <a:t>and 2 </a:t>
            </a:r>
            <a:r>
              <a:rPr lang="en-US" sz="2400" dirty="0" smtClean="0"/>
              <a:t>otherwise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877981"/>
              </p:ext>
            </p:extLst>
          </p:nvPr>
        </p:nvGraphicFramePr>
        <p:xfrm>
          <a:off x="5715000" y="2438400"/>
          <a:ext cx="381000" cy="326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4" imgW="126720" imgH="152280" progId="Equation.DSMT4">
                  <p:embed/>
                </p:oleObj>
              </mc:Choice>
              <mc:Fallback>
                <p:oleObj name="Equation" r:id="rId4" imgW="1267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5000" y="2438400"/>
                        <a:ext cx="381000" cy="326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2971800"/>
            <a:ext cx="3396247" cy="335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478" y="3009447"/>
            <a:ext cx="3284539" cy="327750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802F-CA86-4AEE-9C6C-1A23D82A96F9}" type="slidenum">
              <a:rPr lang="en-US" smtClean="0"/>
              <a:pPr/>
              <a:t>26</a:t>
            </a:fld>
            <a:r>
              <a:rPr lang="en-US" dirty="0"/>
              <a:t>/33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574861"/>
            <a:ext cx="3042500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9 </a:t>
            </a:r>
            <a:r>
              <a:rPr lang="en-US" sz="2000" dirty="0"/>
              <a:t>graphs from </a:t>
            </a:r>
            <a:r>
              <a:rPr lang="en-US" sz="2000" u="sng" dirty="0" smtClean="0"/>
              <a:t>TreewidthLIB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315058"/>
            <a:ext cx="5574490" cy="361146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802F-CA86-4AEE-9C6C-1A23D82A96F9}" type="slidenum">
              <a:rPr lang="en-US" smtClean="0"/>
              <a:pPr/>
              <a:t>27</a:t>
            </a:fld>
            <a:r>
              <a:rPr lang="en-US" dirty="0"/>
              <a:t>/33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4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8373803" cy="5029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802F-CA86-4AEE-9C6C-1A23D82A96F9}" type="slidenum">
              <a:rPr lang="en-US" smtClean="0"/>
              <a:pPr/>
              <a:t>28</a:t>
            </a:fld>
            <a:r>
              <a:rPr lang="en-US" dirty="0"/>
              <a:t>/33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05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9" y="1707806"/>
            <a:ext cx="5242704" cy="3886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68237" y="1748357"/>
            <a:ext cx="332655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           RankLocal()</a:t>
            </a:r>
          </a:p>
          <a:p>
            <a:endParaRPr lang="en-US" sz="20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i="1" dirty="0" smtClean="0"/>
              <a:t>diabetes-pp-002, mainuk-pp, </a:t>
            </a:r>
          </a:p>
          <a:p>
            <a:r>
              <a:rPr lang="en-US" sz="2000" i="1" dirty="0"/>
              <a:t> </a:t>
            </a:r>
            <a:r>
              <a:rPr lang="en-US" sz="2000" i="1" dirty="0" smtClean="0"/>
              <a:t>    pathfinder-</a:t>
            </a:r>
            <a:r>
              <a:rPr lang="en-US" sz="2000" i="1" dirty="0" err="1" smtClean="0"/>
              <a:t>pp</a:t>
            </a:r>
            <a:r>
              <a:rPr lang="en-US" sz="2000" i="1" dirty="0" smtClean="0"/>
              <a:t> </a:t>
            </a:r>
          </a:p>
          <a:p>
            <a:r>
              <a:rPr lang="en-US" sz="2000" dirty="0" smtClean="0"/>
              <a:t>     &lt; 10 sec.</a:t>
            </a:r>
          </a:p>
          <a:p>
            <a:endParaRPr lang="en-US" sz="2000" dirty="0" smtClean="0"/>
          </a:p>
          <a:p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i="1" dirty="0" smtClean="0"/>
              <a:t>water </a:t>
            </a:r>
            <a:r>
              <a:rPr lang="en-US" sz="2000" dirty="0"/>
              <a:t>11 minutes 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i="1" dirty="0" smtClean="0"/>
              <a:t>alarm</a:t>
            </a:r>
            <a:r>
              <a:rPr lang="en-US" sz="2000" dirty="0" smtClean="0"/>
              <a:t> </a:t>
            </a:r>
            <a:r>
              <a:rPr lang="en-US" sz="2000" dirty="0"/>
              <a:t>25 minutes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802F-CA86-4AEE-9C6C-1A23D82A96F9}" type="slidenum">
              <a:rPr lang="en-US" smtClean="0"/>
              <a:pPr/>
              <a:t>29</a:t>
            </a:fld>
            <a:r>
              <a:rPr lang="en-US" dirty="0"/>
              <a:t>/33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6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mtClean="0"/>
              <a:t>Graph &amp; its adjacency matrix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4724400" cy="42671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91200" y="1934478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r>
              <a:rPr lang="en-US" dirty="0" smtClean="0"/>
              <a:t>: vertices</a:t>
            </a:r>
          </a:p>
          <a:p>
            <a:r>
              <a:rPr lang="en-US" b="1" dirty="0" smtClean="0"/>
              <a:t>E</a:t>
            </a:r>
            <a:r>
              <a:rPr lang="en-US" dirty="0" smtClean="0"/>
              <a:t>: edges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802F-CA86-4AEE-9C6C-1A23D82A96F9}" type="slidenum">
              <a:rPr lang="en-US" smtClean="0"/>
              <a:pPr/>
              <a:t>3</a:t>
            </a:fld>
            <a:r>
              <a:rPr lang="en-US" dirty="0"/>
              <a:t>/33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510144"/>
            <a:ext cx="50292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IterRandom()</a:t>
            </a:r>
          </a:p>
          <a:p>
            <a:endParaRPr lang="en-US" sz="2000" b="1" dirty="0" smtClean="0"/>
          </a:p>
          <a:p>
            <a:pPr marL="342900" indent="-342900">
              <a:buFontTx/>
              <a:buChar char="-"/>
            </a:pPr>
            <a:r>
              <a:rPr lang="en-US" sz="2000" dirty="0"/>
              <a:t>f</a:t>
            </a:r>
            <a:r>
              <a:rPr lang="en-US" sz="2000" dirty="0" smtClean="0"/>
              <a:t>ast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accurate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n</a:t>
            </a:r>
            <a:r>
              <a:rPr lang="en-US" sz="2000" dirty="0" smtClean="0"/>
              <a:t>ot tested for BIG graphs 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 smtClean="0"/>
              <a:t>RankLocal()</a:t>
            </a:r>
          </a:p>
          <a:p>
            <a:endParaRPr lang="en-US" sz="2000" b="1" dirty="0" smtClean="0"/>
          </a:p>
          <a:p>
            <a:r>
              <a:rPr lang="en-US" sz="2000" dirty="0" smtClean="0"/>
              <a:t>- fast for small graphs, slow for bigger</a:t>
            </a:r>
          </a:p>
          <a:p>
            <a:r>
              <a:rPr lang="en-US" sz="2000" dirty="0" smtClean="0"/>
              <a:t>- depends on initial decomposition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 &amp; </a:t>
            </a:r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802F-CA86-4AEE-9C6C-1A23D82A96F9}" type="slidenum">
              <a:rPr lang="en-US" smtClean="0"/>
              <a:pPr/>
              <a:t>30</a:t>
            </a:fld>
            <a:r>
              <a:rPr lang="en-US" dirty="0"/>
              <a:t>/33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6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510144"/>
            <a:ext cx="50292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IterRandom()</a:t>
            </a:r>
          </a:p>
          <a:p>
            <a:endParaRPr lang="en-US" sz="2000" b="1" dirty="0" smtClean="0"/>
          </a:p>
          <a:p>
            <a:pPr marL="342900" indent="-342900">
              <a:buFontTx/>
              <a:buChar char="-"/>
            </a:pPr>
            <a:r>
              <a:rPr lang="en-US" sz="2000" dirty="0"/>
              <a:t>f</a:t>
            </a:r>
            <a:r>
              <a:rPr lang="en-US" sz="2000" dirty="0" smtClean="0"/>
              <a:t>ast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accurate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n</a:t>
            </a:r>
            <a:r>
              <a:rPr lang="en-US" sz="2000" dirty="0" smtClean="0"/>
              <a:t>ot tested for BIG graphs 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 smtClean="0"/>
              <a:t>RankLocal()</a:t>
            </a:r>
          </a:p>
          <a:p>
            <a:endParaRPr lang="en-US" sz="2000" b="1" dirty="0" smtClean="0"/>
          </a:p>
          <a:p>
            <a:r>
              <a:rPr lang="en-US" sz="2000" dirty="0" smtClean="0"/>
              <a:t>- fast for small graphs, slow for bigger</a:t>
            </a:r>
          </a:p>
          <a:p>
            <a:r>
              <a:rPr lang="en-US" sz="2000" dirty="0" smtClean="0"/>
              <a:t>- depends on initial decomposition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1676400"/>
            <a:ext cx="28969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Level of randomness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No repeat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Guide the construction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4150088"/>
            <a:ext cx="3622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Same for initial decomposition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Less candidates</a:t>
            </a:r>
            <a:endParaRPr lang="en-US" sz="20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 &amp; </a:t>
            </a:r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802F-CA86-4AEE-9C6C-1A23D82A96F9}" type="slidenum">
              <a:rPr lang="en-US" smtClean="0"/>
              <a:pPr/>
              <a:t>31</a:t>
            </a:fld>
            <a:r>
              <a:rPr lang="en-US" dirty="0"/>
              <a:t>/33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2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&amp; Improvements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510144"/>
            <a:ext cx="50292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IterRandom()</a:t>
            </a:r>
          </a:p>
          <a:p>
            <a:endParaRPr lang="en-US" sz="2000" b="1" dirty="0" smtClean="0"/>
          </a:p>
          <a:p>
            <a:pPr marL="342900" indent="-342900">
              <a:buFontTx/>
              <a:buChar char="-"/>
            </a:pPr>
            <a:r>
              <a:rPr lang="en-US" sz="2000" dirty="0"/>
              <a:t>f</a:t>
            </a:r>
            <a:r>
              <a:rPr lang="en-US" sz="2000" dirty="0" smtClean="0"/>
              <a:t>ast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accurate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n</a:t>
            </a:r>
            <a:r>
              <a:rPr lang="en-US" sz="2000" dirty="0" smtClean="0"/>
              <a:t>ot tested for BIG graphs 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 smtClean="0"/>
              <a:t>RankLocal()</a:t>
            </a:r>
          </a:p>
          <a:p>
            <a:endParaRPr lang="en-US" sz="2000" b="1" dirty="0" smtClean="0"/>
          </a:p>
          <a:p>
            <a:r>
              <a:rPr lang="en-US" sz="2000" dirty="0" smtClean="0"/>
              <a:t>- fast for small graphs, slow for bigger</a:t>
            </a:r>
          </a:p>
          <a:p>
            <a:r>
              <a:rPr lang="en-US" sz="2000" dirty="0" smtClean="0"/>
              <a:t>- depends on initial decomposition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1676400"/>
            <a:ext cx="28969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Level of randomness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No repeat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Guide the construction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4150088"/>
            <a:ext cx="3622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Same for initial decomposition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Less candidates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-11776" y="5430979"/>
            <a:ext cx="9303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/>
              <a:t>Research </a:t>
            </a:r>
            <a:r>
              <a:rPr lang="en-US" sz="2400" dirty="0"/>
              <a:t>about the structure of decomposition(s) achieving </a:t>
            </a:r>
            <a:r>
              <a:rPr lang="en-US" sz="2400" dirty="0" smtClean="0"/>
              <a:t>min width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/>
              <a:t>Linear algebra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802F-CA86-4AEE-9C6C-1A23D82A96F9}" type="slidenum">
              <a:rPr lang="en-US" smtClean="0"/>
              <a:pPr/>
              <a:t>32</a:t>
            </a:fld>
            <a:r>
              <a:rPr lang="en-US" dirty="0"/>
              <a:t>/33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9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743200"/>
            <a:ext cx="4191000" cy="914400"/>
          </a:xfrm>
        </p:spPr>
        <p:txBody>
          <a:bodyPr>
            <a:noAutofit/>
          </a:bodyPr>
          <a:lstStyle/>
          <a:p>
            <a:r>
              <a:rPr lang="en-US" sz="5400" dirty="0" smtClean="0"/>
              <a:t>Questions?</a:t>
            </a:r>
            <a:endParaRPr lang="en-US" sz="5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802F-CA86-4AEE-9C6C-1A23D82A96F9}" type="slidenum">
              <a:rPr lang="en-US" smtClean="0"/>
              <a:pPr/>
              <a:t>33</a:t>
            </a:fld>
            <a:r>
              <a:rPr lang="en-US" dirty="0"/>
              <a:t>/33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1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Graph &amp; its adjacency matrix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4724400" cy="42671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081" y="4343400"/>
            <a:ext cx="4492045" cy="17813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91200" y="1934478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r>
              <a:rPr lang="en-US" dirty="0" smtClean="0"/>
              <a:t>: vertices</a:t>
            </a:r>
          </a:p>
          <a:p>
            <a:r>
              <a:rPr lang="en-US" b="1" dirty="0" smtClean="0"/>
              <a:t>E</a:t>
            </a:r>
            <a:r>
              <a:rPr lang="en-US" dirty="0" smtClean="0"/>
              <a:t>: edges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72300" y="352556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Size:  </a:t>
            </a:r>
            <a:r>
              <a:rPr lang="en-US" sz="2800" dirty="0" err="1" smtClean="0"/>
              <a:t>n</a:t>
            </a:r>
            <a:r>
              <a:rPr lang="en-US" dirty="0" err="1" smtClean="0"/>
              <a:t>x</a:t>
            </a:r>
            <a:r>
              <a:rPr lang="en-US" sz="2800" dirty="0" err="1" smtClean="0"/>
              <a:t>n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802F-CA86-4AEE-9C6C-1A23D82A96F9}" type="slidenum">
              <a:rPr lang="en-US" smtClean="0"/>
              <a:pPr/>
              <a:t>4</a:t>
            </a:fld>
            <a:r>
              <a:rPr lang="en-US" dirty="0"/>
              <a:t>/33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34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Rank of a matrix (linear algebra)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7526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# of </a:t>
            </a:r>
            <a:r>
              <a:rPr lang="en-US" dirty="0"/>
              <a:t>linearly </a:t>
            </a:r>
            <a:r>
              <a:rPr lang="en-US" dirty="0" smtClean="0"/>
              <a:t>independent rows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row </a:t>
            </a:r>
            <a:r>
              <a:rPr lang="en-US" dirty="0"/>
              <a:t>echelon </a:t>
            </a:r>
            <a:r>
              <a:rPr lang="en-US" dirty="0" smtClean="0"/>
              <a:t>form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elementary row </a:t>
            </a:r>
            <a:r>
              <a:rPr lang="en-US" dirty="0"/>
              <a:t>operations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463986"/>
            <a:ext cx="2834384" cy="1500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27313"/>
            <a:ext cx="7618153" cy="246374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802F-CA86-4AEE-9C6C-1A23D82A96F9}" type="slidenum">
              <a:rPr lang="en-US" smtClean="0"/>
              <a:pPr/>
              <a:t>5</a:t>
            </a:fld>
            <a:r>
              <a:rPr lang="en-US" dirty="0"/>
              <a:t>/33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1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/>
              <a:t>Why Rank-Width is important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3200" y="1342571"/>
            <a:ext cx="899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Problems in real-life          Graph problems	               NP-hard 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solution:</a:t>
            </a:r>
          </a:p>
          <a:p>
            <a:r>
              <a:rPr lang="en-US" sz="2400" dirty="0" smtClean="0"/>
              <a:t>bounded </a:t>
            </a:r>
            <a:r>
              <a:rPr lang="en-US" sz="2400" i="1" dirty="0" smtClean="0"/>
              <a:t>clique-width</a:t>
            </a:r>
            <a:r>
              <a:rPr lang="en-US" sz="2400" dirty="0" smtClean="0"/>
              <a:t>             polynomial time </a:t>
            </a:r>
          </a:p>
          <a:p>
            <a:endParaRPr lang="en-US" sz="2400" dirty="0" smtClean="0"/>
          </a:p>
          <a:p>
            <a:r>
              <a:rPr lang="en-US" sz="2400" dirty="0" smtClean="0"/>
              <a:t>rank-width           efficiently computable approximation of </a:t>
            </a:r>
            <a:r>
              <a:rPr lang="en-US" sz="2400" i="1" dirty="0" smtClean="0"/>
              <a:t>clique-width</a:t>
            </a:r>
          </a:p>
          <a:p>
            <a:endParaRPr lang="en-US" sz="2400" i="1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4" y="1905000"/>
            <a:ext cx="2047875" cy="1885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427" y="1924729"/>
            <a:ext cx="2317204" cy="18678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023245"/>
            <a:ext cx="1798320" cy="1798320"/>
          </a:xfrm>
          <a:prstGeom prst="rect">
            <a:avLst/>
          </a:prstGeom>
        </p:spPr>
      </p:pic>
      <p:cxnSp>
        <p:nvCxnSpPr>
          <p:cNvPr id="20" name="Curved Connector 19"/>
          <p:cNvCxnSpPr/>
          <p:nvPr/>
        </p:nvCxnSpPr>
        <p:spPr>
          <a:xfrm>
            <a:off x="2822800" y="2633479"/>
            <a:ext cx="606200" cy="384498"/>
          </a:xfrm>
          <a:prstGeom prst="curvedConnector3">
            <a:avLst>
              <a:gd name="adj1" fmla="val 50000"/>
            </a:avLst>
          </a:prstGeom>
          <a:ln>
            <a:tailEnd type="arrow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>
            <a:off x="5731214" y="2858632"/>
            <a:ext cx="606200" cy="384498"/>
          </a:xfrm>
          <a:prstGeom prst="curvedConnector3">
            <a:avLst>
              <a:gd name="adj1" fmla="val 50000"/>
            </a:avLst>
          </a:prstGeom>
          <a:ln>
            <a:tailEnd type="arrow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136540" y="4934857"/>
            <a:ext cx="507273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897741" y="5638800"/>
            <a:ext cx="45720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28029" y="5885029"/>
            <a:ext cx="421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Intoduced</a:t>
            </a:r>
            <a:r>
              <a:rPr lang="en-US" dirty="0" smtClean="0"/>
              <a:t> by </a:t>
            </a:r>
            <a:r>
              <a:rPr lang="en-US" b="1" dirty="0" err="1" smtClean="0"/>
              <a:t>Oum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/>
              <a:t>Seymour</a:t>
            </a:r>
            <a:r>
              <a:rPr lang="en-US" dirty="0"/>
              <a:t> in 2006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802F-CA86-4AEE-9C6C-1A23D82A96F9}" type="slidenum">
              <a:rPr lang="en-US" smtClean="0"/>
              <a:pPr/>
              <a:t>6</a:t>
            </a:fld>
            <a:r>
              <a:rPr lang="en-US" dirty="0"/>
              <a:t>/33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efinition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60326"/>
            <a:ext cx="8229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M: 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adjacency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matrix </a:t>
            </a:r>
            <a:r>
              <a:rPr lang="en-US" sz="2400" dirty="0" smtClean="0"/>
              <a:t>of G</a:t>
            </a:r>
          </a:p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Cut-rank </a:t>
            </a:r>
            <a:r>
              <a:rPr lang="en-US" sz="2400" dirty="0"/>
              <a:t>of a </a:t>
            </a:r>
            <a:r>
              <a:rPr lang="en-US" sz="2400" dirty="0" smtClean="0"/>
              <a:t>set A ⊆ V (G) = rank </a:t>
            </a:r>
            <a:r>
              <a:rPr lang="en-US" sz="2400" dirty="0"/>
              <a:t>of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N </a:t>
            </a:r>
            <a:r>
              <a:rPr lang="en-US" sz="2400" dirty="0" smtClean="0"/>
              <a:t>⊆ M</a:t>
            </a:r>
            <a:endParaRPr lang="en-US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N: rows A columns V(G)\ A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A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rank decomposition </a:t>
            </a:r>
            <a:r>
              <a:rPr lang="en-US" sz="2400" dirty="0"/>
              <a:t>of </a:t>
            </a:r>
            <a:r>
              <a:rPr lang="en-US" sz="2400" dirty="0" smtClean="0"/>
              <a:t>G </a:t>
            </a:r>
            <a:r>
              <a:rPr lang="en-US" sz="2400" dirty="0"/>
              <a:t>is a pair (T</a:t>
            </a:r>
            <a:r>
              <a:rPr lang="en-US" sz="2400" dirty="0" smtClean="0"/>
              <a:t>, L)</a:t>
            </a:r>
          </a:p>
          <a:p>
            <a:r>
              <a:rPr lang="en-US" sz="2400" dirty="0" smtClean="0"/>
              <a:t>T: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binary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tree  </a:t>
            </a:r>
            <a:r>
              <a:rPr lang="en-US" sz="2400" dirty="0" smtClean="0"/>
              <a:t>L: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bijection</a:t>
            </a:r>
            <a:r>
              <a:rPr lang="en-US" sz="2400" dirty="0" smtClean="0"/>
              <a:t> </a:t>
            </a:r>
            <a:r>
              <a:rPr lang="en-US" sz="2400" dirty="0"/>
              <a:t>from V(G) to </a:t>
            </a:r>
            <a:r>
              <a:rPr lang="en-US" sz="2400" u="sng" dirty="0" smtClean="0"/>
              <a:t>leaves</a:t>
            </a:r>
            <a:r>
              <a:rPr lang="en-US" sz="2400" dirty="0" smtClean="0"/>
              <a:t> </a:t>
            </a:r>
            <a:r>
              <a:rPr lang="en-US" sz="2400" dirty="0"/>
              <a:t>of </a:t>
            </a:r>
            <a:r>
              <a:rPr lang="en-US" sz="2400" dirty="0" smtClean="0"/>
              <a:t> T 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width of an edge </a:t>
            </a:r>
            <a:r>
              <a:rPr lang="en-US" sz="2400" dirty="0" smtClean="0"/>
              <a:t>e = </a:t>
            </a:r>
            <a:r>
              <a:rPr lang="en-US" sz="2400" dirty="0" err="1" smtClean="0"/>
              <a:t>cutrank</a:t>
            </a:r>
            <a:r>
              <a:rPr lang="en-US" sz="2400" dirty="0" smtClean="0"/>
              <a:t> </a:t>
            </a:r>
            <a:r>
              <a:rPr lang="en-US" sz="2400" dirty="0"/>
              <a:t>of </a:t>
            </a:r>
            <a:r>
              <a:rPr lang="en-US" sz="2400" dirty="0" err="1"/>
              <a:t>A</a:t>
            </a:r>
            <a:r>
              <a:rPr lang="en-US" sz="2000" dirty="0" err="1"/>
              <a:t>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Width of rank-decomposition = max </a:t>
            </a:r>
            <a:r>
              <a:rPr lang="en-US" sz="2400" dirty="0"/>
              <a:t>width </a:t>
            </a:r>
            <a:r>
              <a:rPr lang="en-US" sz="2400" dirty="0" smtClean="0"/>
              <a:t>in </a:t>
            </a:r>
            <a:r>
              <a:rPr lang="en-US" sz="2400" dirty="0"/>
              <a:t>T</a:t>
            </a:r>
            <a:r>
              <a:rPr lang="en-US" sz="2400" dirty="0" smtClean="0"/>
              <a:t>.</a:t>
            </a:r>
          </a:p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Rank-width</a:t>
            </a:r>
            <a:r>
              <a:rPr lang="en-US" sz="2400" dirty="0" smtClean="0"/>
              <a:t> </a:t>
            </a:r>
            <a:r>
              <a:rPr lang="en-US" sz="2400" dirty="0"/>
              <a:t>of </a:t>
            </a:r>
            <a:r>
              <a:rPr lang="en-US" sz="2400" dirty="0" smtClean="0"/>
              <a:t>G = min </a:t>
            </a:r>
            <a:r>
              <a:rPr lang="en-US" sz="2400" dirty="0"/>
              <a:t>width </a:t>
            </a:r>
            <a:r>
              <a:rPr lang="en-US" sz="2400" dirty="0" smtClean="0"/>
              <a:t>over ALL rank-decompositions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57400"/>
            <a:ext cx="3765700" cy="1295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802F-CA86-4AEE-9C6C-1A23D82A96F9}" type="slidenum">
              <a:rPr lang="en-US" smtClean="0"/>
              <a:pPr/>
              <a:t>7</a:t>
            </a:fld>
            <a:r>
              <a:rPr lang="en-US" dirty="0"/>
              <a:t>/33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7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4631"/>
            <a:ext cx="5029200" cy="49052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3600" y="1523999"/>
            <a:ext cx="24910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n:  # of vertices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nternal nodes: n-1</a:t>
            </a:r>
          </a:p>
          <a:p>
            <a:endParaRPr lang="en-US" sz="2400" dirty="0"/>
          </a:p>
          <a:p>
            <a:r>
              <a:rPr lang="en-US" sz="2400" dirty="0" smtClean="0"/>
              <a:t>leaves : n</a:t>
            </a:r>
          </a:p>
          <a:p>
            <a:r>
              <a:rPr lang="en-US" sz="2400" dirty="0" smtClean="0"/>
              <a:t>labels: N.1, N.2, …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802F-CA86-4AEE-9C6C-1A23D82A96F9}" type="slidenum">
              <a:rPr lang="en-US" smtClean="0"/>
              <a:pPr/>
              <a:t>8</a:t>
            </a:fld>
            <a:r>
              <a:rPr lang="en-US" dirty="0"/>
              <a:t>/33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4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42" y="2770909"/>
            <a:ext cx="3605457" cy="351661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802F-CA86-4AEE-9C6C-1A23D82A96F9}" type="slidenum">
              <a:rPr lang="en-US" smtClean="0"/>
              <a:pPr/>
              <a:t>9</a:t>
            </a:fld>
            <a:r>
              <a:rPr lang="en-US" dirty="0"/>
              <a:t>/33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1520</TotalTime>
  <Words>734</Words>
  <Application>Microsoft Office PowerPoint</Application>
  <PresentationFormat>On-screen Show (4:3)</PresentationFormat>
  <Paragraphs>260</Paragraphs>
  <Slides>33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Origin</vt:lpstr>
      <vt:lpstr>Equation</vt:lpstr>
      <vt:lpstr>Exploring Rank-Width </vt:lpstr>
      <vt:lpstr>Contents</vt:lpstr>
      <vt:lpstr>PowerPoint Presentation</vt:lpstr>
      <vt:lpstr>Graph &amp; its adjacency matrix</vt:lpstr>
      <vt:lpstr>Rank of a matrix (linear algebra)</vt:lpstr>
      <vt:lpstr>Why Rank-Width is important</vt:lpstr>
      <vt:lpstr>Definition</vt:lpstr>
      <vt:lpstr>Decomposition</vt:lpstr>
      <vt:lpstr>PowerPoint Presentation</vt:lpstr>
      <vt:lpstr>PowerPoint Presentation</vt:lpstr>
      <vt:lpstr>Example</vt:lpstr>
      <vt:lpstr>Example (cont.)</vt:lpstr>
      <vt:lpstr>Example (cont.)</vt:lpstr>
      <vt:lpstr>Example (cont.)</vt:lpstr>
      <vt:lpstr>Example (cont.)</vt:lpstr>
      <vt:lpstr>PowerPoint Presentation</vt:lpstr>
      <vt:lpstr>My implementation</vt:lpstr>
      <vt:lpstr>Decomposition of a graph G=(6,E)</vt:lpstr>
      <vt:lpstr>PowerPoint Presentation</vt:lpstr>
      <vt:lpstr>IterRandom()</vt:lpstr>
      <vt:lpstr>IterRandom()</vt:lpstr>
      <vt:lpstr>RankLocal()</vt:lpstr>
      <vt:lpstr>RankLocal()</vt:lpstr>
      <vt:lpstr>RankLocal()</vt:lpstr>
      <vt:lpstr>RankLocal()</vt:lpstr>
      <vt:lpstr>Experiments</vt:lpstr>
      <vt:lpstr>Experiments</vt:lpstr>
      <vt:lpstr>Experiments</vt:lpstr>
      <vt:lpstr>Experiments</vt:lpstr>
      <vt:lpstr>Conclusions &amp; Improvements</vt:lpstr>
      <vt:lpstr>Conclusions &amp; Improvements</vt:lpstr>
      <vt:lpstr>Conclusions &amp; Improvements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Rank-Width</dc:title>
  <dc:creator>dim</dc:creator>
  <cp:lastModifiedBy>dim</cp:lastModifiedBy>
  <cp:revision>65</cp:revision>
  <dcterms:created xsi:type="dcterms:W3CDTF">2015-11-22T20:40:28Z</dcterms:created>
  <dcterms:modified xsi:type="dcterms:W3CDTF">2016-01-12T13:25:10Z</dcterms:modified>
</cp:coreProperties>
</file>