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70" r:id="rId4"/>
    <p:sldId id="258" r:id="rId5"/>
    <p:sldId id="266" r:id="rId6"/>
    <p:sldId id="286" r:id="rId7"/>
    <p:sldId id="268" r:id="rId8"/>
    <p:sldId id="279" r:id="rId9"/>
    <p:sldId id="281" r:id="rId10"/>
    <p:sldId id="287" r:id="rId11"/>
    <p:sldId id="276" r:id="rId12"/>
    <p:sldId id="285" r:id="rId13"/>
    <p:sldId id="277" r:id="rId14"/>
    <p:sldId id="257" r:id="rId15"/>
    <p:sldId id="274" r:id="rId16"/>
    <p:sldId id="288" r:id="rId17"/>
    <p:sldId id="259" r:id="rId18"/>
    <p:sldId id="271" r:id="rId19"/>
    <p:sldId id="260" r:id="rId20"/>
    <p:sldId id="273" r:id="rId21"/>
    <p:sldId id="289" r:id="rId22"/>
    <p:sldId id="291" r:id="rId23"/>
    <p:sldId id="284" r:id="rId24"/>
    <p:sldId id="290" r:id="rId25"/>
    <p:sldId id="292" r:id="rId26"/>
    <p:sldId id="263" r:id="rId27"/>
    <p:sldId id="26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101A-DC92-4A6F-B102-ECD8F99EF6E7}" type="datetimeFigureOut">
              <a:rPr lang="el-GR" smtClean="0"/>
              <a:t>1/2/2020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E1B4-6DCA-4CAE-9679-2E5250A63B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391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AE1B4-6DCA-4CAE-9679-2E5250A63BC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66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1252-5A0E-1248-9676-32B298045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1252-5A0E-1248-9676-32B298045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1252-5A0E-1248-9676-32B298045F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1252-5A0E-1248-9676-32B298045F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8E7B90-5C80-4A6D-961C-EF0A6BEF5B67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A265-6799-441A-A654-18BAD6DCDA1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8B9-9D24-49DE-AABA-638B7B90B1F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CD0-C71A-46E3-8948-880D0C0771AA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4B5E-CF53-48E2-99A8-FC0B7EA2C0A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0107-EEE7-460D-BB57-A78C00F07D77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BAC-4A11-4ACA-8498-AE4145B6EAD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3896-F5A7-4A4D-B459-78EA1E952DC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652E-DCA3-4FC2-8E05-482C8E1981D4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2FA0-FE90-4CC9-8D07-B1EC2888C2E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A23C-50E8-496B-8EC8-5F2111B96A7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99DD-A59C-49DE-9CFD-FCFF140E0EC7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DD9-7F6A-4091-8DD7-AC824C27630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D405-BEE9-4C4A-97A8-2C950F209AD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933D-D89D-41B8-AE97-A9B9C58A741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EFF-4956-4E67-B5D5-44EFEE5B7C29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8950-6481-4A56-A77D-F09228D40EA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8B17-8790-483F-B94B-7F08DA5F996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qML5gkVWg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lqML5gkVWg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940035" y="680548"/>
            <a:ext cx="8791575" cy="2387600"/>
          </a:xfrm>
        </p:spPr>
        <p:txBody>
          <a:bodyPr/>
          <a:lstStyle/>
          <a:p>
            <a:r>
              <a:rPr lang="en-US" dirty="0" smtClean="0"/>
              <a:t>AUTOMATED Machine learning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940035" y="3602038"/>
            <a:ext cx="431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Panagiotis </a:t>
            </a:r>
            <a:r>
              <a:rPr lang="en-US" sz="2400" dirty="0" smtClean="0"/>
              <a:t>Papaemmanouil</a:t>
            </a:r>
            <a:endParaRPr lang="el-GR" dirty="0"/>
          </a:p>
        </p:txBody>
      </p:sp>
      <p:sp>
        <p:nvSpPr>
          <p:cNvPr id="10" name="Υπότιτλος 2"/>
          <p:cNvSpPr txBox="1">
            <a:spLocks/>
          </p:cNvSpPr>
          <p:nvPr/>
        </p:nvSpPr>
        <p:spPr>
          <a:xfrm>
            <a:off x="1876424" y="3602038"/>
            <a:ext cx="5255895" cy="164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1" name="Picture 2" descr="https://dws.csd.auth.gr/wp-content/themes/dws-csd/images/dw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22" y="5126694"/>
            <a:ext cx="3185164" cy="1436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61435" y="5126694"/>
            <a:ext cx="574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Course</a:t>
            </a:r>
            <a:r>
              <a:rPr lang="en-US" sz="2000" dirty="0"/>
              <a:t>: </a:t>
            </a:r>
            <a:r>
              <a:rPr lang="en-US" sz="2000" dirty="0" smtClean="0"/>
              <a:t>	  Machine Learning, </a:t>
            </a: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Semester, </a:t>
            </a:r>
            <a:r>
              <a:rPr lang="en-US" sz="2000" dirty="0" smtClean="0"/>
              <a:t>2019-2020</a:t>
            </a:r>
            <a:endParaRPr lang="en-US" sz="2000" dirty="0"/>
          </a:p>
          <a:p>
            <a:r>
              <a:rPr lang="en-US" sz="2000" b="1" dirty="0"/>
              <a:t>Professor</a:t>
            </a:r>
            <a:r>
              <a:rPr lang="en-US" sz="2000" dirty="0"/>
              <a:t>: </a:t>
            </a:r>
            <a:r>
              <a:rPr lang="en-US" sz="2000" dirty="0" smtClean="0"/>
              <a:t> Ioannis </a:t>
            </a:r>
            <a:r>
              <a:rPr lang="en-US" sz="2000" dirty="0"/>
              <a:t>Vlahavas</a:t>
            </a:r>
          </a:p>
          <a:p>
            <a:r>
              <a:rPr lang="en-US" sz="2000" dirty="0" smtClean="0"/>
              <a:t>Department of Informatics, AUTh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304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Auto ml tools in every step of machine learning pipeline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56" y="2743200"/>
            <a:ext cx="7184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Step 0: Machine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Learning task definition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Step 1: Collecting raw data/ Merging data sources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Step 2: Cleaning raw data</a:t>
            </a:r>
          </a:p>
          <a:p>
            <a:r>
              <a:rPr lang="en-US" sz="2400" dirty="0" smtClean="0"/>
              <a:t>Step 3: Feature Engineering</a:t>
            </a:r>
          </a:p>
          <a:p>
            <a:r>
              <a:rPr lang="en-US" sz="2400" dirty="0" smtClean="0"/>
              <a:t>Step 4: Model selection</a:t>
            </a:r>
          </a:p>
          <a:p>
            <a:r>
              <a:rPr lang="en-US" sz="2400" dirty="0" smtClean="0"/>
              <a:t>Step 5: Hyperparameter tuning</a:t>
            </a:r>
          </a:p>
          <a:p>
            <a:pPr lvl="0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Step 6: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Model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validation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Step 7: Deployment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9177"/>
          </a:xfrm>
        </p:spPr>
        <p:txBody>
          <a:bodyPr/>
          <a:lstStyle/>
          <a:p>
            <a:r>
              <a:rPr lang="en-US" dirty="0" smtClean="0"/>
              <a:t>Step 1: Automatic feature engineering (I)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idx="1"/>
          </p:nvPr>
        </p:nvSpPr>
        <p:spPr>
          <a:xfrm>
            <a:off x="1141412" y="1239253"/>
            <a:ext cx="9905999" cy="523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Feature Engineering tasks: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 Cleaning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 Preprocessing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 Extraction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most relevant features to improve model </a:t>
            </a:r>
            <a:r>
              <a:rPr lang="en-US" dirty="0" smtClean="0"/>
              <a:t>performance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Maybe create new </a:t>
            </a:r>
            <a:r>
              <a:rPr lang="en-US" dirty="0" err="1" smtClean="0"/>
              <a:t>feautures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Reduce model training time without degrading score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166"/>
          </a:xfrm>
        </p:spPr>
        <p:txBody>
          <a:bodyPr/>
          <a:lstStyle/>
          <a:p>
            <a:pPr algn="ctr"/>
            <a:r>
              <a:rPr lang="en-US" dirty="0" smtClean="0"/>
              <a:t>Step 1: Automatic </a:t>
            </a:r>
            <a:r>
              <a:rPr lang="en-US" dirty="0"/>
              <a:t>feature </a:t>
            </a:r>
            <a:r>
              <a:rPr lang="en-US" dirty="0" smtClean="0"/>
              <a:t>engineering (II)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78" y="1624752"/>
            <a:ext cx="9388173" cy="40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31784" y="277440"/>
            <a:ext cx="9340822" cy="7014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2: Automatic Algorithm Selection</a:t>
            </a:r>
            <a:endParaRPr lang="el-GR" sz="3600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21" y="3003882"/>
            <a:ext cx="9263885" cy="3721947"/>
          </a:xfrm>
          <a:prstGeom prst="rect">
            <a:avLst/>
          </a:prstGeo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508722" y="971134"/>
            <a:ext cx="8975864" cy="2032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Motivation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is no best algorithm for all problems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Best algorithm it is not intuitive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Complex models are not always optimal (bias-variance trade-off)</a:t>
            </a:r>
            <a:endParaRPr lang="en-US" sz="24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68906" y="176464"/>
            <a:ext cx="9489211" cy="533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3: Hyperparameter tuning</a:t>
            </a:r>
            <a:endParaRPr lang="el-GR" sz="360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268906" y="731005"/>
            <a:ext cx="10656274" cy="2225842"/>
          </a:xfrm>
        </p:spPr>
        <p:txBody>
          <a:bodyPr>
            <a:noAutofit/>
          </a:bodyPr>
          <a:lstStyle/>
          <a:p>
            <a:r>
              <a:rPr lang="en-US" sz="2400" dirty="0" smtClean="0"/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Default parameters are almost always bad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Hyperparameter tuning requires a lot of repeating experiments 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Selection of best hyperparameters set is based on experiments and heuristics</a:t>
            </a:r>
          </a:p>
          <a:p>
            <a:endParaRPr lang="en-US" sz="24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3" y="2956847"/>
            <a:ext cx="8808468" cy="37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/>
          <p:cNvSpPr>
            <a:spLocks noGrp="1"/>
          </p:cNvSpPr>
          <p:nvPr>
            <p:ph type="title"/>
          </p:nvPr>
        </p:nvSpPr>
        <p:spPr>
          <a:xfrm>
            <a:off x="1141412" y="541004"/>
            <a:ext cx="9905998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Automated Deep Learning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architecture Search (NAS)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  <p:pic>
        <p:nvPicPr>
          <p:cNvPr id="2" name="Θέση περιεχομένου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14" y="2012783"/>
            <a:ext cx="5009493" cy="3541712"/>
          </a:xfrm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012783"/>
            <a:ext cx="44659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NAS approaches taxonomy;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Search space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Search strategy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estimation strategy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7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760806"/>
            <a:ext cx="9905998" cy="121028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Combinatorial complexity Search space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/>
              <a:t>Need for optimal search strategies</a:t>
            </a:r>
            <a:r>
              <a:rPr lang="en-US" sz="2700" dirty="0" smtClean="0"/>
              <a:t>!)</a:t>
            </a:r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3" y="1971088"/>
            <a:ext cx="9905999" cy="4094748"/>
          </a:xfrm>
        </p:spPr>
        <p:txBody>
          <a:bodyPr>
            <a:normAutofit/>
          </a:bodyPr>
          <a:lstStyle/>
          <a:p>
            <a:r>
              <a:rPr lang="en-US" dirty="0" smtClean="0"/>
              <a:t>Brute force approaches (grid search, random search)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Smarter approaches (adaptive search)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Bayesian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Genetic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Multiarmed bandit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Meta-learning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275769"/>
            <a:ext cx="9905998" cy="685496"/>
          </a:xfrm>
        </p:spPr>
        <p:txBody>
          <a:bodyPr>
            <a:normAutofit/>
          </a:bodyPr>
          <a:lstStyle/>
          <a:p>
            <a:r>
              <a:rPr lang="en-US" b="1" dirty="0" smtClean="0"/>
              <a:t>How do Auto ML tools Look like?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41204" y="961265"/>
            <a:ext cx="6036001" cy="5727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ML tools are accessible </a:t>
            </a:r>
            <a:r>
              <a:rPr lang="en-US" dirty="0"/>
              <a:t>via </a:t>
            </a:r>
            <a:endParaRPr lang="en-US" dirty="0" smtClean="0"/>
          </a:p>
          <a:p>
            <a:r>
              <a:rPr lang="en-US" b="1" u="sng" dirty="0" smtClean="0"/>
              <a:t>web </a:t>
            </a:r>
            <a:r>
              <a:rPr lang="en-US" b="1" u="sng" dirty="0"/>
              <a:t>interface </a:t>
            </a:r>
            <a:r>
              <a:rPr lang="en-US" dirty="0" smtClean="0"/>
              <a:t>or</a:t>
            </a:r>
          </a:p>
          <a:p>
            <a:r>
              <a:rPr lang="en-US" b="1" u="sng" dirty="0" smtClean="0"/>
              <a:t>simple API through a scripting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Steps: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1. Define </a:t>
            </a:r>
            <a:r>
              <a:rPr lang="en-US" sz="2000" dirty="0"/>
              <a:t>configuration (task, target, </a:t>
            </a:r>
            <a:r>
              <a:rPr lang="en-US" sz="2000" dirty="0" smtClean="0"/>
              <a:t>time)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2. Select </a:t>
            </a:r>
            <a:r>
              <a:rPr lang="el-GR" sz="2000" dirty="0" smtClean="0"/>
              <a:t>the </a:t>
            </a:r>
            <a:r>
              <a:rPr lang="en-US" sz="2000" dirty="0" smtClean="0"/>
              <a:t>dataset</a:t>
            </a:r>
            <a:endParaRPr lang="el-GR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 smtClean="0"/>
              <a:t>3. Hit </a:t>
            </a:r>
            <a:r>
              <a:rPr lang="el-GR" sz="2000" dirty="0" smtClean="0"/>
              <a:t>the </a:t>
            </a:r>
            <a:r>
              <a:rPr lang="en-US" sz="2000" dirty="0" smtClean="0"/>
              <a:t>start button</a:t>
            </a:r>
            <a:endParaRPr lang="el-G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Output: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Recommended </a:t>
            </a:r>
            <a:r>
              <a:rPr lang="el-GR" sz="2000" dirty="0" smtClean="0"/>
              <a:t>model</a:t>
            </a:r>
            <a:r>
              <a:rPr lang="en-US" sz="2000" dirty="0" smtClean="0"/>
              <a:t>, </a:t>
            </a:r>
            <a:r>
              <a:rPr lang="en-US" sz="2000" dirty="0"/>
              <a:t>preprocessing </a:t>
            </a:r>
            <a:r>
              <a:rPr lang="en-US" sz="2000" dirty="0" smtClean="0"/>
              <a:t>steps, description of features, </a:t>
            </a:r>
            <a:r>
              <a:rPr lang="en-US" sz="2000" dirty="0"/>
              <a:t>hyperparameters, m</a:t>
            </a:r>
            <a:r>
              <a:rPr lang="en-US" sz="2000" dirty="0" smtClean="0"/>
              <a:t>odel </a:t>
            </a:r>
            <a:r>
              <a:rPr lang="en-US" sz="2000" dirty="0"/>
              <a:t>details, visualizations, explanations, </a:t>
            </a:r>
            <a:r>
              <a:rPr lang="en-US" sz="2000" dirty="0" smtClean="0"/>
              <a:t>logs etc.</a:t>
            </a:r>
            <a:endParaRPr lang="el-GR" sz="2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75" y="2036551"/>
            <a:ext cx="5377841" cy="32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320343" y="618518"/>
            <a:ext cx="9905998" cy="620735"/>
          </a:xfrm>
        </p:spPr>
        <p:txBody>
          <a:bodyPr/>
          <a:lstStyle/>
          <a:p>
            <a:r>
              <a:rPr lang="en-US" dirty="0" smtClean="0"/>
              <a:t>Advantages 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343" y="1239253"/>
            <a:ext cx="103042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Speed up the development </a:t>
            </a:r>
            <a:r>
              <a:rPr lang="en-US" sz="2400" dirty="0" smtClean="0"/>
              <a:t>process</a:t>
            </a:r>
            <a:r>
              <a:rPr lang="en-US" sz="2400" dirty="0"/>
              <a:t>. Huge time saver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 experimentation.</a:t>
            </a:r>
          </a:p>
          <a:p>
            <a:r>
              <a:rPr lang="en-US" sz="2400" dirty="0" smtClean="0"/>
              <a:t>Automatically search an entire space of candidate Machine learning pipelines and</a:t>
            </a:r>
          </a:p>
          <a:p>
            <a:r>
              <a:rPr lang="en-US" sz="2400" dirty="0" smtClean="0"/>
              <a:t>returns the best one. Shows what approaches are the best for the specific dataset </a:t>
            </a:r>
          </a:p>
          <a:p>
            <a:r>
              <a:rPr lang="en-US" sz="2400" dirty="0" smtClean="0"/>
              <a:t>and the specific task. 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Handles the boring stuff (hyperparameter tuning etc.) and helps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data scientist to focus on important things (business problem modeling)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Democratization of Machine Learning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need for programming </a:t>
            </a:r>
            <a:r>
              <a:rPr lang="en-US" sz="2400" dirty="0" smtClean="0"/>
              <a:t>skills and/or understanding of Machine Learning </a:t>
            </a:r>
          </a:p>
          <a:p>
            <a:r>
              <a:rPr lang="en-US" sz="2400" dirty="0" smtClean="0"/>
              <a:t>(I’m not sure this is an advantage)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003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03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352811"/>
            <a:ext cx="75826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fully automated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customized solutions.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human competitive (yet)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aren’t any Reinforcement Learning applications.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Lack of domain knowledge. Poor feature extraction skills.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8448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840"/>
          </a:xfrm>
        </p:spPr>
        <p:txBody>
          <a:bodyPr/>
          <a:lstStyle/>
          <a:p>
            <a:r>
              <a:rPr lang="en-US" dirty="0" smtClean="0"/>
              <a:t>WHY automated machine learning?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0111" y="5939624"/>
            <a:ext cx="491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https://www.youtube.com/watch?v=TlqML5gkVWg</a:t>
            </a:r>
            <a:endParaRPr lang="el-GR" dirty="0"/>
          </a:p>
        </p:txBody>
      </p:sp>
      <p:pic>
        <p:nvPicPr>
          <p:cNvPr id="5" name="TlqML5gkVW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6163" y="1574358"/>
            <a:ext cx="7402664" cy="4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86286" y="101819"/>
            <a:ext cx="9905998" cy="812717"/>
          </a:xfrm>
        </p:spPr>
        <p:txBody>
          <a:bodyPr/>
          <a:lstStyle/>
          <a:p>
            <a:r>
              <a:rPr lang="en-US" dirty="0" smtClean="0"/>
              <a:t>Role of The modern data scientist.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12" y="1247322"/>
            <a:ext cx="4561905" cy="46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186" y="708730"/>
            <a:ext cx="6450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Are </a:t>
            </a:r>
            <a:r>
              <a:rPr lang="en-US" sz="2400" b="1" dirty="0"/>
              <a:t>the Data Scientist role in danger? </a:t>
            </a:r>
            <a:r>
              <a:rPr lang="en-US" sz="2400" b="1" dirty="0" smtClean="0"/>
              <a:t> 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 ML it is just a Productivity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Virtual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purpose of AutoML is to free data scientists from the </a:t>
            </a:r>
            <a:r>
              <a:rPr lang="en-US" sz="2400" dirty="0" smtClean="0"/>
              <a:t>burden </a:t>
            </a:r>
            <a:r>
              <a:rPr lang="en-US" sz="2400" dirty="0"/>
              <a:t>of repetitive and time-consuming tasks.</a:t>
            </a:r>
            <a:endParaRPr lang="el-GR" sz="2400" dirty="0"/>
          </a:p>
          <a:p>
            <a:endParaRPr lang="en-US" sz="2400" dirty="0"/>
          </a:p>
          <a:p>
            <a:r>
              <a:rPr lang="en-US" sz="2400" b="1" dirty="0"/>
              <a:t>W</a:t>
            </a:r>
            <a:r>
              <a:rPr lang="en-US" sz="2400" b="1" dirty="0" smtClean="0"/>
              <a:t>hat </a:t>
            </a:r>
            <a:r>
              <a:rPr lang="en-US" sz="2400" b="1" dirty="0"/>
              <a:t>is the core job of the modern Data Scientist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Transform </a:t>
            </a:r>
            <a:r>
              <a:rPr lang="en-US" sz="2400" dirty="0"/>
              <a:t>the business problem to a </a:t>
            </a:r>
            <a:r>
              <a:rPr lang="en-US" sz="2400" dirty="0" smtClean="0"/>
              <a:t>Machine </a:t>
            </a:r>
            <a:r>
              <a:rPr lang="en-US" sz="2400" dirty="0"/>
              <a:t>L</a:t>
            </a:r>
            <a:r>
              <a:rPr lang="en-US" sz="2400" dirty="0" smtClean="0"/>
              <a:t>earning </a:t>
            </a:r>
            <a:r>
              <a:rPr lang="en-US" sz="2400" dirty="0"/>
              <a:t>problem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formulation, modeling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Debugging of ML model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 the remaining pipeline</a:t>
            </a:r>
          </a:p>
        </p:txBody>
      </p:sp>
    </p:spTree>
    <p:extLst>
      <p:ext uri="{BB962C8B-B14F-4D97-AF65-F5344CB8AC3E}">
        <p14:creationId xmlns:p14="http://schemas.microsoft.com/office/powerpoint/2010/main" val="701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Τίτλος 3"/>
          <p:cNvSpPr txBox="1">
            <a:spLocks noGrp="1"/>
          </p:cNvSpPr>
          <p:nvPr>
            <p:ph type="title"/>
          </p:nvPr>
        </p:nvSpPr>
        <p:spPr>
          <a:xfrm>
            <a:off x="2193599" y="1293913"/>
            <a:ext cx="740133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 ML is another powerful tool in our toolkit!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Yay!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02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automated machine learning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673" y="109773"/>
            <a:ext cx="9905998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 ML </a:t>
            </a:r>
            <a:r>
              <a:rPr lang="en-US" sz="3200" dirty="0"/>
              <a:t>in the near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86" y="826639"/>
            <a:ext cx="8704045" cy="5234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also handle most of the data cleaning process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Unstructured data </a:t>
            </a:r>
            <a:r>
              <a:rPr lang="en-US" sz="2200" dirty="0">
                <a:sym typeface="Wingdings"/>
              </a:rPr>
              <a:t> tabular data ready for analysis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ym typeface="Wingdings"/>
              </a:rPr>
              <a:t>Capture &amp; automate human approaches to data </a:t>
            </a:r>
            <a:r>
              <a:rPr lang="en-US" sz="2200" dirty="0" smtClean="0">
                <a:sym typeface="Wingdings"/>
              </a:rPr>
              <a:t>cleaning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vastly improve Deep Learning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Automated DNN architecture design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Automated preprocessing of data prior to </a:t>
            </a:r>
            <a:r>
              <a:rPr lang="en-US" sz="2200" dirty="0" smtClean="0"/>
              <a:t>modeling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scale to large datasets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Auto ML </a:t>
            </a:r>
            <a:r>
              <a:rPr lang="en-US" sz="2200" dirty="0"/>
              <a:t>is very slow right now on “Big Data”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Spark, </a:t>
            </a:r>
            <a:r>
              <a:rPr lang="en-US" sz="2200" dirty="0" err="1"/>
              <a:t>dask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etc. will help bring </a:t>
            </a:r>
            <a:r>
              <a:rPr lang="en-US" sz="2200" dirty="0" smtClean="0"/>
              <a:t>Auto ML </a:t>
            </a:r>
            <a:r>
              <a:rPr lang="en-US" sz="2200" dirty="0"/>
              <a:t>to </a:t>
            </a:r>
            <a:r>
              <a:rPr lang="en-US" sz="2200" dirty="0" smtClean="0"/>
              <a:t>scale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become human-competitive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Already human-competitive on several Kaggle challenges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Already human-competitive in DNN architecture design (Google AutoML)</a:t>
            </a:r>
          </a:p>
        </p:txBody>
      </p:sp>
    </p:spTree>
    <p:extLst>
      <p:ext uri="{BB962C8B-B14F-4D97-AF65-F5344CB8AC3E}">
        <p14:creationId xmlns:p14="http://schemas.microsoft.com/office/powerpoint/2010/main" val="7274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96" y="139893"/>
            <a:ext cx="9905998" cy="5464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 ML </a:t>
            </a:r>
            <a:r>
              <a:rPr lang="en-US" sz="3200" dirty="0"/>
              <a:t>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54" y="686296"/>
            <a:ext cx="11033388" cy="5234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transform the practice of data science as we know it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“Data Science Assistant” </a:t>
            </a:r>
            <a:r>
              <a:rPr lang="en-US" sz="2200" dirty="0">
                <a:sym typeface="Wingdings"/>
              </a:rPr>
              <a:t> Junior Data Scientist level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Less focus on choosing the right ML workflow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More focus on posing the right questions, collecting &amp; curating the right data, and “thinking like a data scientist”</a:t>
            </a:r>
          </a:p>
          <a:p>
            <a:pPr marL="0" indent="0">
              <a:buNone/>
            </a:pPr>
            <a:r>
              <a:rPr lang="en-US" sz="2200" b="1" dirty="0" smtClean="0"/>
              <a:t>Auto ML </a:t>
            </a:r>
            <a:r>
              <a:rPr lang="en-US" sz="2200" b="1" dirty="0"/>
              <a:t>will become productized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Not </a:t>
            </a:r>
            <a:r>
              <a:rPr lang="en-US" sz="2200" dirty="0" err="1"/>
              <a:t>AutoMLaaS</a:t>
            </a:r>
            <a:r>
              <a:rPr lang="en-US" sz="2200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“Siri, set an alarm for 6am” </a:t>
            </a:r>
            <a:r>
              <a:rPr lang="en-US" sz="2200" dirty="0">
                <a:sym typeface="Wingdings"/>
              </a:rPr>
              <a:t> “Siri, set an alarm for the best time for me to wake up”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“Siri, [given my personal medical history] should I worry about this rash on my face?”</a:t>
            </a:r>
          </a:p>
          <a:p>
            <a:pPr marL="0" indent="0">
              <a:buNone/>
            </a:pPr>
            <a:r>
              <a:rPr lang="en-US" sz="2200" b="1" dirty="0" smtClean="0"/>
              <a:t>AutoML </a:t>
            </a:r>
            <a:r>
              <a:rPr lang="en-US" sz="2200" b="1" dirty="0"/>
              <a:t>is only a small part of a greater meta-learning movement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Computer programming is focused on automating rote tasks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Machine learning is focused on automating the automation of rote tasks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Meta-learning is focused on </a:t>
            </a:r>
            <a:r>
              <a:rPr lang="en-US" sz="2200" i="1" dirty="0"/>
              <a:t>automating the automation of automation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en-US" sz="2200" dirty="0"/>
              <a:t>i.e., enabling the machine to learn </a:t>
            </a:r>
            <a:r>
              <a:rPr lang="en-US" sz="2200" i="1" dirty="0"/>
              <a:t>how</a:t>
            </a:r>
            <a:r>
              <a:rPr lang="en-US" sz="2200" dirty="0"/>
              <a:t> to learn in the best way possible</a:t>
            </a:r>
          </a:p>
        </p:txBody>
      </p:sp>
    </p:spTree>
    <p:extLst>
      <p:ext uri="{BB962C8B-B14F-4D97-AF65-F5344CB8AC3E}">
        <p14:creationId xmlns:p14="http://schemas.microsoft.com/office/powerpoint/2010/main" val="21878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ML tools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system dependencies!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300789"/>
            <a:ext cx="9905998" cy="844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Commercial Auto ML Tools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066" y="1187720"/>
            <a:ext cx="622997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Robot</a:t>
            </a:r>
          </a:p>
          <a:p>
            <a:r>
              <a:rPr lang="en-US" sz="2000" dirty="0" smtClean="0"/>
              <a:t>	- web based interface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Fixed search over thousands of ML pipelines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H2O.ai Driverless AI.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Web-based </a:t>
            </a:r>
            <a:r>
              <a:rPr lang="en-US" sz="2000" dirty="0"/>
              <a:t>interface.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H2O.ai AutoML + better feature construction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Google AutoML.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Integrated in the Google Cloud Compute platform.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DNN architecture search.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SAS </a:t>
            </a:r>
            <a:r>
              <a:rPr lang="en-US" sz="2000" b="1" dirty="0"/>
              <a:t>Factory Miner.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Fixed search over a handful of ML methods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IBM SPSS </a:t>
            </a:r>
            <a:r>
              <a:rPr lang="en-US" sz="2000" b="1" dirty="0" smtClean="0"/>
              <a:t>Modeler/ IBM Watson</a:t>
            </a:r>
            <a:endParaRPr lang="en-US" sz="2000" b="1" dirty="0"/>
          </a:p>
          <a:p>
            <a:r>
              <a:rPr lang="en-US" sz="2000" dirty="0" smtClean="0"/>
              <a:t>	- </a:t>
            </a:r>
            <a:r>
              <a:rPr lang="en-US" sz="2000" dirty="0"/>
              <a:t>Basic automated data preparation and ML modeling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000" dirty="0"/>
          </a:p>
        </p:txBody>
      </p:sp>
      <p:sp>
        <p:nvSpPr>
          <p:cNvPr id="5" name="Ορθογώνιο 4"/>
          <p:cNvSpPr/>
          <p:nvPr/>
        </p:nvSpPr>
        <p:spPr>
          <a:xfrm>
            <a:off x="6685172" y="1187720"/>
            <a:ext cx="53259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Oracle Machine Learning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Integrated auto ml tools with Oracle databases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Amazon Web </a:t>
            </a:r>
            <a:r>
              <a:rPr lang="en-US" sz="2000" b="1" dirty="0" smtClean="0"/>
              <a:t>services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Microsoft </a:t>
            </a:r>
            <a:r>
              <a:rPr lang="en-US" sz="2000" b="1" dirty="0" smtClean="0"/>
              <a:t>Azure auto 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80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3220"/>
          </a:xfrm>
        </p:spPr>
        <p:txBody>
          <a:bodyPr/>
          <a:lstStyle/>
          <a:p>
            <a:pPr algn="ctr"/>
            <a:r>
              <a:rPr lang="en-US" dirty="0" smtClean="0"/>
              <a:t>Open-source Auto ML tools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261" y="634996"/>
            <a:ext cx="66748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Auto-sklearn [Python</a:t>
            </a:r>
            <a:r>
              <a:rPr lang="en-US" sz="2000" b="1" dirty="0" smtClean="0"/>
              <a:t>] </a:t>
            </a:r>
            <a:endParaRPr lang="en-US" sz="2000" b="1" dirty="0"/>
          </a:p>
          <a:p>
            <a:r>
              <a:rPr lang="en-US" sz="2000" dirty="0"/>
              <a:t>	</a:t>
            </a:r>
            <a:r>
              <a:rPr lang="en-US" sz="2000" dirty="0" smtClean="0"/>
              <a:t>- Bayesian </a:t>
            </a:r>
            <a:r>
              <a:rPr lang="en-US" sz="2000" dirty="0"/>
              <a:t>optimization over a fixed </a:t>
            </a:r>
            <a:r>
              <a:rPr lang="en-US" sz="2000" dirty="0" smtClean="0"/>
              <a:t>3-step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ML pipeline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	- github.com/</a:t>
            </a:r>
            <a:r>
              <a:rPr lang="en-US" sz="2000" dirty="0" err="1" smtClean="0"/>
              <a:t>automl</a:t>
            </a:r>
            <a:r>
              <a:rPr lang="en-US" sz="2000" dirty="0" smtClean="0"/>
              <a:t>/auto-sklearn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Auto-Weka [Java].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Similar to auto-sklearn, but build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on </a:t>
            </a:r>
            <a:r>
              <a:rPr lang="en-US" sz="2000" dirty="0"/>
              <a:t>top of Weka.</a:t>
            </a:r>
          </a:p>
          <a:p>
            <a:r>
              <a:rPr lang="en-US" sz="2000" dirty="0" smtClean="0"/>
              <a:t>	- github.com/</a:t>
            </a:r>
            <a:r>
              <a:rPr lang="en-US" sz="2000" dirty="0" err="1" smtClean="0"/>
              <a:t>automl</a:t>
            </a:r>
            <a:r>
              <a:rPr lang="en-US" sz="2000" dirty="0" smtClean="0"/>
              <a:t>/</a:t>
            </a:r>
            <a:r>
              <a:rPr lang="en-US" sz="2000" dirty="0" err="1" smtClean="0"/>
              <a:t>autoweka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TPOT [Python].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Genetic programming over a </a:t>
            </a:r>
            <a:r>
              <a:rPr lang="en-US" sz="2000" dirty="0" smtClean="0"/>
              <a:t>configurable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ML pipeline.</a:t>
            </a:r>
          </a:p>
          <a:p>
            <a:r>
              <a:rPr lang="en-US" sz="2000" dirty="0" smtClean="0"/>
              <a:t>	- github.com/</a:t>
            </a:r>
            <a:r>
              <a:rPr lang="en-US" sz="2000" dirty="0" err="1" smtClean="0"/>
              <a:t>EpistasisLab</a:t>
            </a:r>
            <a:r>
              <a:rPr lang="en-US" sz="2000" dirty="0" smtClean="0"/>
              <a:t>/</a:t>
            </a:r>
            <a:r>
              <a:rPr lang="en-US" sz="2000" dirty="0" err="1" smtClean="0"/>
              <a:t>tpot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H2O.ai AutoML [Java w/ Python, Scala &amp; R </a:t>
            </a:r>
            <a:r>
              <a:rPr lang="en-US" sz="2000" b="1" dirty="0" smtClean="0"/>
              <a:t>APIs	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b="1" dirty="0"/>
              <a:t>and web GUI].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Basic data prep w/ mix of grid </a:t>
            </a:r>
            <a:r>
              <a:rPr lang="en-US" sz="2000" dirty="0" smtClean="0"/>
              <a:t>and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random search over </a:t>
            </a:r>
            <a:r>
              <a:rPr lang="en-US" sz="2000" dirty="0" smtClean="0"/>
              <a:t>ML algorithms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	- </a:t>
            </a:r>
            <a:r>
              <a:rPr lang="en-US" sz="2000" dirty="0"/>
              <a:t>github.com/h2oai/h2o-3.</a:t>
            </a:r>
          </a:p>
          <a:p>
            <a:endParaRPr lang="el-GR" sz="2000" dirty="0"/>
          </a:p>
        </p:txBody>
      </p:sp>
      <p:sp>
        <p:nvSpPr>
          <p:cNvPr id="5" name="Ορθογώνιο 4"/>
          <p:cNvSpPr/>
          <p:nvPr/>
        </p:nvSpPr>
        <p:spPr>
          <a:xfrm>
            <a:off x="7052957" y="98215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Devol [Python].</a:t>
            </a:r>
          </a:p>
          <a:p>
            <a:r>
              <a:rPr lang="en-US" dirty="0" smtClean="0"/>
              <a:t>	- </a:t>
            </a:r>
            <a:r>
              <a:rPr lang="en-US" dirty="0"/>
              <a:t>Deep learning architecture search via genetic </a:t>
            </a:r>
            <a:r>
              <a:rPr lang="en-US" dirty="0" smtClean="0"/>
              <a:t>	programming</a:t>
            </a:r>
            <a:r>
              <a:rPr lang="en-US" dirty="0"/>
              <a:t>.</a:t>
            </a:r>
          </a:p>
          <a:p>
            <a:r>
              <a:rPr lang="en-US" dirty="0" smtClean="0"/>
              <a:t>	- github.com/</a:t>
            </a:r>
            <a:r>
              <a:rPr lang="en-US" dirty="0" err="1" smtClean="0"/>
              <a:t>joeddav</a:t>
            </a:r>
            <a:r>
              <a:rPr lang="en-US" dirty="0" smtClean="0"/>
              <a:t>/</a:t>
            </a:r>
            <a:r>
              <a:rPr lang="en-US" dirty="0" err="1" smtClean="0"/>
              <a:t>devol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Auto </a:t>
            </a:r>
            <a:r>
              <a:rPr lang="en-US" b="1" dirty="0"/>
              <a:t>– </a:t>
            </a:r>
            <a:r>
              <a:rPr lang="en-US" b="1" dirty="0" smtClean="0"/>
              <a:t>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Featuretools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ML-box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ML-jar</a:t>
            </a:r>
          </a:p>
        </p:txBody>
      </p:sp>
    </p:spTree>
    <p:extLst>
      <p:ext uri="{BB962C8B-B14F-4D97-AF65-F5344CB8AC3E}">
        <p14:creationId xmlns:p14="http://schemas.microsoft.com/office/powerpoint/2010/main" val="1543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397042"/>
            <a:ext cx="9905998" cy="95468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Thank you for your attention! </a:t>
            </a:r>
            <a:br>
              <a:rPr lang="en-US" dirty="0" smtClean="0"/>
            </a:br>
            <a:r>
              <a:rPr lang="en-US" dirty="0" smtClean="0"/>
              <a:t>Any questions? 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52" y="1652511"/>
            <a:ext cx="4125797" cy="50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948070"/>
            <a:ext cx="9905999" cy="38431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Automated Machine Learning motivation</a:t>
            </a:r>
          </a:p>
          <a:p>
            <a:r>
              <a:rPr lang="en-US" dirty="0" smtClean="0"/>
              <a:t>What is automated machine learning? </a:t>
            </a:r>
          </a:p>
          <a:p>
            <a:r>
              <a:rPr lang="en-US" dirty="0" smtClean="0"/>
              <a:t>Applications of Auto ML at every step of ML pipeline</a:t>
            </a:r>
          </a:p>
          <a:p>
            <a:r>
              <a:rPr lang="en-US" dirty="0" smtClean="0"/>
              <a:t>Advantages / Risks of Auto ML</a:t>
            </a:r>
          </a:p>
          <a:p>
            <a:r>
              <a:rPr lang="en-US" dirty="0" smtClean="0"/>
              <a:t>The future of Auto ML</a:t>
            </a:r>
          </a:p>
          <a:p>
            <a:r>
              <a:rPr lang="en-US" dirty="0" smtClean="0"/>
              <a:t>Auto ML tools</a:t>
            </a:r>
          </a:p>
          <a:p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5957" y="891508"/>
            <a:ext cx="4711803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FFFF66"/>
                </a:solidFill>
              </a:rPr>
              <a:t>Knowledge of the business domain and </a:t>
            </a:r>
          </a:p>
          <a:p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smtClean="0">
                <a:solidFill>
                  <a:srgbClr val="FFFF66"/>
                </a:solidFill>
              </a:rPr>
              <a:t>   business problems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FF66"/>
                </a:solidFill>
              </a:rPr>
              <a:t>Knowledge of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gather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explore/inspect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manipulate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6.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extract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7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build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8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6"/>
                </a:solidFill>
              </a:rPr>
              <a:t>Ability to write code to implement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9</a:t>
            </a:r>
            <a:r>
              <a:rPr lang="en-US" dirty="0" smtClean="0"/>
              <a:t>.  </a:t>
            </a:r>
            <a:r>
              <a:rPr lang="en-US" dirty="0" smtClean="0">
                <a:solidFill>
                  <a:srgbClr val="00B0F0"/>
                </a:solidFill>
              </a:rPr>
              <a:t>Statistics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10. </a:t>
            </a:r>
            <a:r>
              <a:rPr lang="en-US" dirty="0" smtClean="0">
                <a:solidFill>
                  <a:srgbClr val="00B0F0"/>
                </a:solidFill>
              </a:rPr>
              <a:t>Internal of Algorithms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11. </a:t>
            </a:r>
            <a:r>
              <a:rPr lang="en-US" dirty="0" smtClean="0">
                <a:solidFill>
                  <a:srgbClr val="00B0F0"/>
                </a:solidFill>
              </a:rPr>
              <a:t>Practical Knowledge and experience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12. </a:t>
            </a:r>
            <a:r>
              <a:rPr lang="en-US" dirty="0" smtClean="0">
                <a:solidFill>
                  <a:srgbClr val="00B0F0"/>
                </a:solidFill>
              </a:rPr>
              <a:t>Knowing how to interpret and explain models</a:t>
            </a:r>
            <a:endParaRPr lang="el-GR" dirty="0">
              <a:solidFill>
                <a:srgbClr val="00B0F0"/>
              </a:solidFill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0" y="759857"/>
            <a:ext cx="5715000" cy="5646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335679" y="104552"/>
            <a:ext cx="718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List of skills required to be a Data Scientist.</a:t>
            </a:r>
            <a:endParaRPr lang="el-GR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903019" y="6191233"/>
            <a:ext cx="5230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Real Data scientists are </a:t>
            </a:r>
            <a:r>
              <a:rPr lang="en-US" sz="22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rare </a:t>
            </a:r>
            <a:r>
              <a:rPr lang="en-US" sz="22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creatures!</a:t>
            </a:r>
            <a:endParaRPr lang="el-GR" sz="2200" b="1" dirty="0">
              <a:latin typeface="Book Antiqua" panose="02040602050305030304" pitchFamily="18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310903"/>
            <a:ext cx="9905998" cy="779227"/>
          </a:xfrm>
        </p:spPr>
        <p:txBody>
          <a:bodyPr>
            <a:normAutofit/>
          </a:bodyPr>
          <a:lstStyle/>
          <a:p>
            <a:r>
              <a:rPr lang="en-US" dirty="0" smtClean="0"/>
              <a:t>Automated Machine learning motivation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1" y="1143077"/>
            <a:ext cx="9905999" cy="5414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Businesses needs</a:t>
            </a:r>
            <a:r>
              <a:rPr lang="en-US" dirty="0" smtClean="0"/>
              <a:t>: Expertise, Speed, Trust</a:t>
            </a:r>
          </a:p>
          <a:p>
            <a:r>
              <a:rPr lang="en-US" dirty="0" smtClean="0"/>
              <a:t>There is a lack of skilled data scientist</a:t>
            </a:r>
          </a:p>
          <a:p>
            <a:r>
              <a:rPr lang="en-US" dirty="0" smtClean="0"/>
              <a:t>Model building is complex and time consuming</a:t>
            </a:r>
          </a:p>
          <a:p>
            <a:r>
              <a:rPr lang="en-US" dirty="0" smtClean="0"/>
              <a:t>Business users lack data science expertise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Data Science challenges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Combinatorial complexity (Large number of features</a:t>
            </a:r>
            <a:r>
              <a:rPr lang="el-GR" dirty="0" smtClean="0"/>
              <a:t> </a:t>
            </a:r>
            <a:r>
              <a:rPr lang="en-US" dirty="0" smtClean="0"/>
              <a:t>and candidate models) </a:t>
            </a:r>
          </a:p>
          <a:p>
            <a:r>
              <a:rPr lang="en-US" dirty="0" smtClean="0"/>
              <a:t>A lot of iterative time consuming tasks (data cleaning, hyperparameters tuning)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3047" y="2864126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Τίτλος 1"/>
          <p:cNvSpPr txBox="1">
            <a:spLocks/>
          </p:cNvSpPr>
          <p:nvPr/>
        </p:nvSpPr>
        <p:spPr>
          <a:xfrm>
            <a:off x="1141413" y="3679734"/>
            <a:ext cx="9905998" cy="6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2095" y="1380070"/>
            <a:ext cx="75823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answer requires</a:t>
            </a:r>
            <a:r>
              <a:rPr lang="en-US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Expertise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nterprise </a:t>
            </a:r>
            <a:r>
              <a:rPr lang="en-US" sz="3200" dirty="0"/>
              <a:t>scale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The answer is</a:t>
            </a:r>
            <a:r>
              <a:rPr lang="en-US" sz="3200" b="1" dirty="0"/>
              <a:t> Automated Machine Learning</a:t>
            </a:r>
            <a:r>
              <a:rPr lang="en-US" sz="3200" dirty="0"/>
              <a:t>!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1201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377887"/>
            <a:ext cx="9905998" cy="692924"/>
          </a:xfrm>
        </p:spPr>
        <p:txBody>
          <a:bodyPr/>
          <a:lstStyle/>
          <a:p>
            <a:r>
              <a:rPr lang="en-US" dirty="0" smtClean="0"/>
              <a:t>What is Automated Machine learning?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540043"/>
            <a:ext cx="9905999" cy="3826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Automated Machine learning refers to the automated process </a:t>
            </a:r>
            <a:r>
              <a:rPr lang="en-US" b="1" dirty="0" smtClean="0"/>
              <a:t>of feature engineering</a:t>
            </a:r>
            <a:r>
              <a:rPr lang="en-US" dirty="0" smtClean="0"/>
              <a:t>, </a:t>
            </a:r>
            <a:r>
              <a:rPr lang="en-US" b="1" dirty="0"/>
              <a:t>algorithm selection</a:t>
            </a:r>
            <a:r>
              <a:rPr lang="en-US" dirty="0"/>
              <a:t>, </a:t>
            </a:r>
            <a:r>
              <a:rPr lang="en-US" b="1" dirty="0"/>
              <a:t>hyperparameter tuning</a:t>
            </a:r>
            <a:r>
              <a:rPr lang="en-US" dirty="0"/>
              <a:t>, </a:t>
            </a:r>
            <a:r>
              <a:rPr lang="en-US" b="1" dirty="0"/>
              <a:t>iterative modeling</a:t>
            </a:r>
            <a:r>
              <a:rPr lang="en-US" dirty="0"/>
              <a:t>, and </a:t>
            </a:r>
            <a:r>
              <a:rPr lang="en-US" b="1" dirty="0"/>
              <a:t>model assessment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NOT automated data science, nor automated development of artificial intelligence. It is, however, </a:t>
            </a:r>
            <a:r>
              <a:rPr lang="en-US" dirty="0" smtClean="0"/>
              <a:t>transforming </a:t>
            </a:r>
            <a:r>
              <a:rPr lang="en-US" dirty="0"/>
              <a:t>model </a:t>
            </a:r>
            <a:r>
              <a:rPr lang="en-US" dirty="0" smtClean="0"/>
              <a:t>building.”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 </a:t>
            </a:r>
            <a:r>
              <a:rPr lang="en-US" b="1" i="1" dirty="0" smtClean="0"/>
              <a:t>Definition by</a:t>
            </a:r>
            <a:r>
              <a:rPr lang="en-US" b="1" dirty="0" smtClean="0"/>
              <a:t> </a:t>
            </a:r>
            <a:r>
              <a:rPr lang="en-US" b="1" i="1" dirty="0" smtClean="0"/>
              <a:t>Data Robot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ot-ml-pipeline-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54" y="1657351"/>
            <a:ext cx="8912022" cy="4250209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749858" y="4113665"/>
            <a:ext cx="6140735" cy="1728415"/>
          </a:xfrm>
          <a:custGeom>
            <a:avLst/>
            <a:gdLst>
              <a:gd name="connsiteX0" fmla="*/ 6140735 w 6140735"/>
              <a:gd name="connsiteY0" fmla="*/ 0 h 1728415"/>
              <a:gd name="connsiteX1" fmla="*/ 1623563 w 6140735"/>
              <a:gd name="connsiteY1" fmla="*/ 1728413 h 1728415"/>
              <a:gd name="connsiteX2" fmla="*/ 0 w 6140735"/>
              <a:gd name="connsiteY2" fmla="*/ 13094 h 172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735" h="1728415">
                <a:moveTo>
                  <a:pt x="6140735" y="0"/>
                </a:moveTo>
                <a:cubicBezTo>
                  <a:pt x="4393877" y="863115"/>
                  <a:pt x="2647019" y="1726231"/>
                  <a:pt x="1623563" y="1728413"/>
                </a:cubicBezTo>
                <a:cubicBezTo>
                  <a:pt x="600107" y="1730595"/>
                  <a:pt x="0" y="13094"/>
                  <a:pt x="0" y="13094"/>
                </a:cubicBezTo>
              </a:path>
            </a:pathLst>
          </a:custGeom>
          <a:ln w="28575" cmpd="sng">
            <a:solidFill>
              <a:schemeClr val="bg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5894" y="2703196"/>
            <a:ext cx="1425460" cy="211214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3384" y="1657350"/>
            <a:ext cx="1425460" cy="4250210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4200" y="2478197"/>
            <a:ext cx="1425460" cy="211214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0373" y="2475101"/>
            <a:ext cx="1425460" cy="211214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4260" y="274637"/>
            <a:ext cx="8980411" cy="120648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Traditional Machine Learning pipeline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</a:t>
            </a:r>
            <a:r>
              <a:rPr lang="en-US" sz="2700" dirty="0" smtClean="0"/>
              <a:t>ML </a:t>
            </a:r>
            <a:r>
              <a:rPr lang="en-US" sz="2700" dirty="0"/>
              <a:t>still requires a lot of manual 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260" y="6083790"/>
            <a:ext cx="818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steps can be possibly automated?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9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4260" y="274638"/>
            <a:ext cx="9526982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 ML </a:t>
            </a:r>
            <a:r>
              <a:rPr lang="en-US" sz="3200" dirty="0"/>
              <a:t>aims to automate the entire ML workflow</a:t>
            </a:r>
          </a:p>
        </p:txBody>
      </p:sp>
      <p:pic>
        <p:nvPicPr>
          <p:cNvPr id="6" name="Picture 2" descr="tpot-ml-pipeline-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31" y="1415550"/>
            <a:ext cx="9234942" cy="43928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3089717" y="1415550"/>
            <a:ext cx="6027771" cy="4394912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1082</TotalTime>
  <Words>1096</Words>
  <Application>Microsoft Office PowerPoint</Application>
  <PresentationFormat>Ευρεία οθόνη</PresentationFormat>
  <Paragraphs>264</Paragraphs>
  <Slides>28</Slides>
  <Notes>5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Myanmar Text</vt:lpstr>
      <vt:lpstr>Trebuchet MS</vt:lpstr>
      <vt:lpstr>Tw Cen MT</vt:lpstr>
      <vt:lpstr>Wingdings</vt:lpstr>
      <vt:lpstr>Κύκλωμα</vt:lpstr>
      <vt:lpstr>AUTOMATED Machine learning</vt:lpstr>
      <vt:lpstr>WHY automated machine learning?</vt:lpstr>
      <vt:lpstr>presentation outline</vt:lpstr>
      <vt:lpstr>Παρουσίαση του PowerPoint</vt:lpstr>
      <vt:lpstr>Automated Machine learning motivation</vt:lpstr>
      <vt:lpstr>Παρουσίαση του PowerPoint</vt:lpstr>
      <vt:lpstr>What is Automated Machine learning?</vt:lpstr>
      <vt:lpstr>Traditional Machine Learning pipeline        ML still requires a lot of manual programming</vt:lpstr>
      <vt:lpstr>Auto ML aims to automate the entire ML workflow</vt:lpstr>
      <vt:lpstr>Auto ml tools in every step of machine learning pipeline</vt:lpstr>
      <vt:lpstr>Step 1: Automatic feature engineering (I)</vt:lpstr>
      <vt:lpstr>Step 1: Automatic feature engineering (II)</vt:lpstr>
      <vt:lpstr>STEP 2: Automatic Algorithm Selection</vt:lpstr>
      <vt:lpstr>STEP 3: Hyperparameter tuning</vt:lpstr>
      <vt:lpstr>Automated Deep Learning Network architecture Search (NAS) </vt:lpstr>
      <vt:lpstr>Combinatorial complexity Search space (Need for optimal search strategies!) </vt:lpstr>
      <vt:lpstr>How do Auto ML tools Look like?</vt:lpstr>
      <vt:lpstr>Advantages </vt:lpstr>
      <vt:lpstr>Disadvantages</vt:lpstr>
      <vt:lpstr>Role of The modern data scientist.</vt:lpstr>
      <vt:lpstr>Auto ML is another powerful tool in our toolkit!     Yay!</vt:lpstr>
      <vt:lpstr>The future of automated machine learning</vt:lpstr>
      <vt:lpstr>Auto ML in the near future</vt:lpstr>
      <vt:lpstr>Auto ML in the future</vt:lpstr>
      <vt:lpstr>Auto ML tools</vt:lpstr>
      <vt:lpstr>Commercial Auto ML Tools</vt:lpstr>
      <vt:lpstr>Open-source Auto ML tools</vt:lpstr>
      <vt:lpstr>Thank you for your attention!  Any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Machine learning</dc:title>
  <dc:creator>Panagiotis Papaemmanouil</dc:creator>
  <cp:lastModifiedBy>Panagiotis Papaemmanouil</cp:lastModifiedBy>
  <cp:revision>160</cp:revision>
  <dcterms:created xsi:type="dcterms:W3CDTF">2020-01-19T10:34:13Z</dcterms:created>
  <dcterms:modified xsi:type="dcterms:W3CDTF">2020-02-01T18:17:24Z</dcterms:modified>
</cp:coreProperties>
</file>