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Fira Mon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D6EDDC-DAE0-4E17-8F4B-3AC65DF3A9C1}">
  <a:tblStyle styleId="{DDD6EDDC-DAE0-4E17-8F4B-3AC65DF3A9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Fira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1ad9245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1ad9245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88edf4e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88edf4e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b88edf4ea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b88edf4ea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b88edf4ea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b88edf4ea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88edf4ea2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88edf4ea2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b7f5cf55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b7f5cf55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1ad92456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1ad92456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8edf4ea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8edf4ea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41ad92456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41ad92456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7f5cf5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7f5cf5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41ad92456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41ad92456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41ad9245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41ad9245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88edf4ea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88edf4ea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88edf4ea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88edf4ea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698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698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Scalable Processing of Dominance-Based Queries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885025"/>
            <a:ext cx="6068100" cy="15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65"/>
              <a:t>Course</a:t>
            </a:r>
            <a:r>
              <a:rPr lang="el" sz="4865"/>
              <a:t>: </a:t>
            </a:r>
            <a:r>
              <a:rPr lang="el" sz="4865"/>
              <a:t>Technologies for Big Data Management and Analytics</a:t>
            </a:r>
            <a:r>
              <a:rPr lang="el" sz="4865"/>
              <a:t> </a:t>
            </a:r>
            <a:endParaRPr sz="4865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65"/>
              <a:t>Fall Semester</a:t>
            </a:r>
            <a:r>
              <a:rPr lang="el" sz="4865"/>
              <a:t>, </a:t>
            </a:r>
            <a:r>
              <a:rPr lang="el" sz="4865"/>
              <a:t>2020-2021</a:t>
            </a:r>
            <a:endParaRPr sz="4865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65"/>
              <a:t>Professor</a:t>
            </a:r>
            <a:r>
              <a:rPr lang="el" sz="4865"/>
              <a:t>: Apostolos Papadopoulos</a:t>
            </a:r>
            <a:endParaRPr sz="4865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65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4865"/>
              <a:t>Theodoros Konstantinidis</a:t>
            </a:r>
            <a:endParaRPr sz="4865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4865"/>
              <a:t>Panagiotis Papaemmanouil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477" y="3376333"/>
            <a:ext cx="2371725" cy="106999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Experiment Results</a:t>
            </a:r>
            <a:endParaRPr/>
          </a:p>
        </p:txBody>
      </p:sp>
      <p:pic>
        <p:nvPicPr>
          <p:cNvPr id="697" name="Google Shape;6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0" y="1002450"/>
            <a:ext cx="8894300" cy="295538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22"/>
          <p:cNvSpPr txBox="1"/>
          <p:nvPr/>
        </p:nvSpPr>
        <p:spPr>
          <a:xfrm>
            <a:off x="946575" y="439877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22"/>
          <p:cNvSpPr txBox="1"/>
          <p:nvPr/>
        </p:nvSpPr>
        <p:spPr>
          <a:xfrm>
            <a:off x="75000" y="4113400"/>
            <a:ext cx="89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l">
                <a:latin typeface="Lato"/>
                <a:ea typeface="Lato"/>
                <a:cs typeface="Lato"/>
                <a:sym typeface="Lato"/>
              </a:rPr>
              <a:t>Planning: |</a:t>
            </a:r>
            <a:r>
              <a:rPr lang="el">
                <a:latin typeface="Lato"/>
                <a:ea typeface="Lato"/>
                <a:cs typeface="Lato"/>
                <a:sym typeface="Lato"/>
              </a:rPr>
              <a:t>cores| x |k| x |total_points| x |dim| x |distribution| =  4 x 4 x 3 x 4 x 4 = </a:t>
            </a:r>
            <a:r>
              <a:rPr b="1" i="1" lang="el">
                <a:latin typeface="Lato"/>
                <a:ea typeface="Lato"/>
                <a:cs typeface="Lato"/>
                <a:sym typeface="Lato"/>
              </a:rPr>
              <a:t>768</a:t>
            </a:r>
            <a:r>
              <a:rPr lang="el">
                <a:latin typeface="Lato"/>
                <a:ea typeface="Lato"/>
                <a:cs typeface="Lato"/>
                <a:sym typeface="Lato"/>
              </a:rPr>
              <a:t> total experiments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b="1" lang="el">
                <a:latin typeface="Lato"/>
                <a:ea typeface="Lato"/>
                <a:cs typeface="Lato"/>
                <a:sym typeface="Lato"/>
              </a:rPr>
              <a:t>Final experiments:</a:t>
            </a:r>
            <a:r>
              <a:rPr lang="el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l">
                <a:latin typeface="Lato"/>
                <a:ea typeface="Lato"/>
                <a:cs typeface="Lato"/>
                <a:sym typeface="Lato"/>
              </a:rPr>
              <a:t>~ 200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0" name="Google Shape;7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1200"/>
            <a:ext cx="548700" cy="54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1" name="Google Shape;701;p22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702" name="Google Shape;702;p22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3"/>
          <p:cNvSpPr txBox="1"/>
          <p:nvPr>
            <p:ph type="title"/>
          </p:nvPr>
        </p:nvSpPr>
        <p:spPr>
          <a:xfrm>
            <a:off x="311700" y="237575"/>
            <a:ext cx="8520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Experiment Times 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l" sz="2333"/>
              <a:t>Parallel coordinates plot</a:t>
            </a:r>
            <a:endParaRPr b="0" i="1" sz="2333"/>
          </a:p>
        </p:txBody>
      </p:sp>
      <p:pic>
        <p:nvPicPr>
          <p:cNvPr id="721" name="Google Shape;7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75" y="1051175"/>
            <a:ext cx="7698444" cy="409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p23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723" name="Google Shape;723;p23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4"/>
          <p:cNvSpPr txBox="1"/>
          <p:nvPr>
            <p:ph type="title"/>
          </p:nvPr>
        </p:nvSpPr>
        <p:spPr>
          <a:xfrm>
            <a:off x="311700" y="1331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l"/>
              <a:t>Experiment Times (II)</a:t>
            </a:r>
            <a:endParaRPr/>
          </a:p>
        </p:txBody>
      </p:sp>
      <p:pic>
        <p:nvPicPr>
          <p:cNvPr id="742" name="Google Shape;7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5" y="663675"/>
            <a:ext cx="7390413" cy="42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24"/>
          <p:cNvSpPr txBox="1"/>
          <p:nvPr/>
        </p:nvSpPr>
        <p:spPr>
          <a:xfrm>
            <a:off x="7527100" y="3487650"/>
            <a:ext cx="138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endParaRPr b="1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cores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distribution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total points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dim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4" name="Google Shape;7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8793" y="3828024"/>
            <a:ext cx="175600" cy="2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4"/>
          <p:cNvSpPr txBox="1"/>
          <p:nvPr/>
        </p:nvSpPr>
        <p:spPr>
          <a:xfrm>
            <a:off x="7428800" y="2229450"/>
            <a:ext cx="161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b="1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skyline_time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topk_time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skyline_topk_time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6" name="Google Shape;7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8793" y="4033199"/>
            <a:ext cx="175600" cy="2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925" y="2964000"/>
            <a:ext cx="205174" cy="205174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4"/>
          <p:cNvSpPr/>
          <p:nvPr/>
        </p:nvSpPr>
        <p:spPr>
          <a:xfrm>
            <a:off x="7478450" y="4220675"/>
            <a:ext cx="1383600" cy="668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4"/>
          <p:cNvSpPr txBox="1"/>
          <p:nvPr/>
        </p:nvSpPr>
        <p:spPr>
          <a:xfrm>
            <a:off x="6609225" y="4364375"/>
            <a:ext cx="112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i="1" lang="el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ix 2 of them</a:t>
            </a:r>
            <a:endParaRPr i="1" sz="1100"/>
          </a:p>
        </p:txBody>
      </p:sp>
      <p:sp>
        <p:nvSpPr>
          <p:cNvPr id="750" name="Google Shape;750;p24"/>
          <p:cNvSpPr/>
          <p:nvPr/>
        </p:nvSpPr>
        <p:spPr>
          <a:xfrm>
            <a:off x="8705000" y="4163075"/>
            <a:ext cx="205200" cy="7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24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752" name="Google Shape;752;p24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2500"/>
              <a:t>Conclusions</a:t>
            </a:r>
            <a:endParaRPr sz="2500"/>
          </a:p>
        </p:txBody>
      </p:sp>
      <p:sp>
        <p:nvSpPr>
          <p:cNvPr id="771" name="Google Shape;771;p25"/>
          <p:cNvSpPr txBox="1"/>
          <p:nvPr/>
        </p:nvSpPr>
        <p:spPr>
          <a:xfrm>
            <a:off x="327125" y="490200"/>
            <a:ext cx="4008900" cy="3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el" sz="1100">
                <a:solidFill>
                  <a:schemeClr val="dk2"/>
                </a:solidFill>
              </a:rPr>
              <a:t>The </a:t>
            </a:r>
            <a:r>
              <a:rPr b="1" i="1" lang="el" sz="1100">
                <a:solidFill>
                  <a:schemeClr val="dk1"/>
                </a:solidFill>
              </a:rPr>
              <a:t>top-k</a:t>
            </a:r>
            <a:r>
              <a:rPr lang="el" sz="1100">
                <a:solidFill>
                  <a:schemeClr val="dk2"/>
                </a:solidFill>
              </a:rPr>
              <a:t> algorithm (Task 2) required significantly more time than the </a:t>
            </a:r>
            <a:r>
              <a:rPr b="1" i="1" lang="el" sz="1100">
                <a:solidFill>
                  <a:schemeClr val="dk1"/>
                </a:solidFill>
              </a:rPr>
              <a:t>skyline</a:t>
            </a:r>
            <a:r>
              <a:rPr lang="el" sz="1100">
                <a:solidFill>
                  <a:schemeClr val="dk2"/>
                </a:solidFill>
              </a:rPr>
              <a:t> algorithm (Task 1). 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2"/>
                </a:solidFill>
              </a:rPr>
              <a:t>This is because the skyline implementation uses a </a:t>
            </a:r>
            <a:r>
              <a:rPr b="1" i="1" lang="el" sz="1100">
                <a:solidFill>
                  <a:schemeClr val="dk2"/>
                </a:solidFill>
              </a:rPr>
              <a:t>sorting step</a:t>
            </a:r>
            <a:r>
              <a:rPr lang="el" sz="1100">
                <a:solidFill>
                  <a:schemeClr val="dk2"/>
                </a:solidFill>
              </a:rPr>
              <a:t> before calculating local skylines while the top-k algorithm compares each point with each other, i.e. it has O(n</a:t>
            </a:r>
            <a:r>
              <a:rPr baseline="30000" lang="el" sz="1100">
                <a:solidFill>
                  <a:schemeClr val="dk2"/>
                </a:solidFill>
              </a:rPr>
              <a:t>2</a:t>
            </a:r>
            <a:r>
              <a:rPr lang="el" sz="1100">
                <a:solidFill>
                  <a:schemeClr val="dk2"/>
                </a:solidFill>
              </a:rPr>
              <a:t>) complexity.</a:t>
            </a:r>
            <a:br>
              <a:rPr lang="el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el" sz="1100">
                <a:solidFill>
                  <a:schemeClr val="dk2"/>
                </a:solidFill>
              </a:rPr>
              <a:t>The number of </a:t>
            </a:r>
            <a:r>
              <a:rPr b="1" lang="el" sz="1100">
                <a:solidFill>
                  <a:schemeClr val="dk2"/>
                </a:solidFill>
              </a:rPr>
              <a:t>dimensions (dim)</a:t>
            </a:r>
            <a:r>
              <a:rPr lang="el" sz="1100">
                <a:solidFill>
                  <a:schemeClr val="dk2"/>
                </a:solidFill>
              </a:rPr>
              <a:t> affects the running time </a:t>
            </a:r>
            <a:r>
              <a:rPr lang="el" sz="1100">
                <a:solidFill>
                  <a:schemeClr val="dk2"/>
                </a:solidFill>
              </a:rPr>
              <a:t>exponentially </a:t>
            </a:r>
            <a:r>
              <a:rPr lang="el" sz="1100">
                <a:solidFill>
                  <a:schemeClr val="dk2"/>
                </a:solidFill>
              </a:rPr>
              <a:t>because it adds to the time to test the domination condition between 2 points.</a:t>
            </a:r>
            <a:br>
              <a:rPr lang="el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el" sz="1100">
                <a:solidFill>
                  <a:schemeClr val="dk2"/>
                </a:solidFill>
              </a:rPr>
              <a:t>Using a greater number of cores decreases the running time, if the dataset is large enough. </a:t>
            </a:r>
            <a:br>
              <a:rPr lang="el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el" sz="1100">
                <a:solidFill>
                  <a:schemeClr val="dk2"/>
                </a:solidFill>
              </a:rPr>
              <a:t>The parameter k seems to not affect the running time.</a:t>
            </a:r>
            <a:br>
              <a:rPr lang="el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el" sz="1100">
                <a:solidFill>
                  <a:schemeClr val="dk2"/>
                </a:solidFill>
              </a:rPr>
              <a:t>Depending on the task, some distributions were evidently faster than others. </a:t>
            </a:r>
            <a:r>
              <a:rPr b="1" i="1" lang="el" sz="1100">
                <a:solidFill>
                  <a:schemeClr val="dk2"/>
                </a:solidFill>
              </a:rPr>
              <a:t>The anticorrelated distribution was slowest for the skyline calculation task.</a:t>
            </a:r>
            <a:endParaRPr b="1" i="1" sz="1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72" name="Google Shape;772;p25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773" name="Google Shape;773;p25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" sz="2600">
                <a:latin typeface="Meiryo"/>
                <a:ea typeface="Meiryo"/>
                <a:cs typeface="Meiryo"/>
                <a:sym typeface="Meiryo"/>
              </a:rPr>
              <a:t>ありがとうございます!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75" y="1051175"/>
            <a:ext cx="7575051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500100" y="1211350"/>
            <a:ext cx="65133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➔"/>
            </a:pPr>
            <a:r>
              <a:rPr b="1" lang="el" sz="1710"/>
              <a:t>Task 1. </a:t>
            </a:r>
            <a:r>
              <a:rPr lang="el" sz="1710"/>
              <a:t>Given a set of d-dimensional points, return the set of points that are not dominated. This is also known as the </a:t>
            </a:r>
            <a:r>
              <a:rPr b="1" i="1" lang="el" sz="1710"/>
              <a:t>skyline</a:t>
            </a:r>
            <a:r>
              <a:rPr lang="el" sz="1710"/>
              <a:t> set.</a:t>
            </a:r>
            <a:br>
              <a:rPr lang="el" sz="1710"/>
            </a:br>
            <a:endParaRPr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➔"/>
            </a:pPr>
            <a:r>
              <a:rPr b="1" lang="el" sz="1710"/>
              <a:t>Task 2.</a:t>
            </a:r>
            <a:r>
              <a:rPr lang="el" sz="1710"/>
              <a:t> Given a set of d-dimensional points, return the </a:t>
            </a:r>
            <a:r>
              <a:rPr b="1" i="1" lang="el" sz="1710"/>
              <a:t>k points with the highest dominance score</a:t>
            </a:r>
            <a:r>
              <a:rPr lang="el" sz="1710"/>
              <a:t>. The dominance score of a point p is defined as the total number of points dominated by p.</a:t>
            </a:r>
            <a:br>
              <a:rPr lang="el" sz="1710"/>
            </a:br>
            <a:endParaRPr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➔"/>
            </a:pPr>
            <a:r>
              <a:rPr b="1" lang="el" sz="1710"/>
              <a:t>Task 3. </a:t>
            </a:r>
            <a:r>
              <a:rPr lang="el" sz="1710"/>
              <a:t>Given a set of d-dimensional points, return the k points from the skyline with the highest dominance score.</a:t>
            </a:r>
            <a:endParaRPr sz="171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65" y="1626610"/>
            <a:ext cx="1560753" cy="7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88" y="2281677"/>
            <a:ext cx="1666482" cy="89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410" y="3325071"/>
            <a:ext cx="714048" cy="73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976" y="3322626"/>
            <a:ext cx="793341" cy="8202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3076350" y="3890675"/>
            <a:ext cx="1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00"/>
              <a:t>Tasks</a:t>
            </a:r>
            <a:endParaRPr sz="3000"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158649" y="1050975"/>
            <a:ext cx="20685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4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Tech Stack</a:t>
            </a:r>
            <a:endParaRPr sz="24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88" name="Google Shape;88;p14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4939500" y="459375"/>
            <a:ext cx="38370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3F3F3"/>
                </a:solidFill>
              </a:rPr>
              <a:t>Skyline Definition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3F3F3"/>
                </a:solidFill>
              </a:rPr>
              <a:t>Skyline is a subset of all the tuples that are not dominated by any other tuple of the original set. </a:t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3F3F3"/>
                </a:solidFill>
              </a:rPr>
              <a:t>Domination Definition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F3F3F3"/>
                </a:solidFill>
              </a:rPr>
              <a:t>A tuple 𝑎 dominates another tuple 𝑏 (𝑎 ≺ 𝑏) when the values of each of 𝑎’s attributes are bigger (or smaller) than or equal to the corresponding values of 𝑏. 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3F3F3"/>
                </a:solidFill>
              </a:rPr>
              <a:t>Dominance score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l" sz="1300">
                <a:solidFill>
                  <a:srgbClr val="F3F3F3"/>
                </a:solidFill>
              </a:rPr>
              <a:t>The number of points dominated by the point.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108" name="Google Shape;108;p15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901300" y="1309650"/>
            <a:ext cx="2958000" cy="2524200"/>
            <a:chOff x="4873950" y="1172950"/>
            <a:chExt cx="2958000" cy="2524200"/>
          </a:xfrm>
        </p:grpSpPr>
        <p:sp>
          <p:nvSpPr>
            <p:cNvPr id="123" name="Google Shape;123;p15"/>
            <p:cNvSpPr/>
            <p:nvPr/>
          </p:nvSpPr>
          <p:spPr>
            <a:xfrm>
              <a:off x="4873950" y="1172950"/>
              <a:ext cx="2958000" cy="252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260075" y="13988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413050" y="168972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609475" y="19229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697175" y="22057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795875" y="24082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71025" y="261372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276450" y="276362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474075" y="27636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627075" y="29260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832675" y="309035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34650" y="30903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236625" y="31777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220050" y="29350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923563" y="27636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7276938" y="25501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897813" y="24158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034638" y="25477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639488" y="25477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721125" y="273688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352900" y="24952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100038" y="24952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998050" y="22803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240313" y="22268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12288" y="23669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705050" y="22723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016275" y="22351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189813" y="23714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137438" y="274138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40300" y="20067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66725" y="19229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942188" y="21080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512650" y="2044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034650" y="200678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773650" y="20067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284175" y="21014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189825" y="17991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922063" y="17784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671788" y="18175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409550" y="17784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544175" y="14105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677213" y="16667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800113" y="17784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104825" y="17559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932213" y="16532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301950" y="15519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816763" y="14105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6055425" y="15031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240300" y="13270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486825" y="14708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6597288" y="16441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6789675" y="15519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034650" y="15892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261013" y="15892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7304300" y="13794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076575" y="13924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848850" y="13254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667838" y="13578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454063" y="12711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2" name="Google Shape;182;p15"/>
          <p:cNvCxnSpPr/>
          <p:nvPr/>
        </p:nvCxnSpPr>
        <p:spPr>
          <a:xfrm rot="10800000">
            <a:off x="1106650" y="1155225"/>
            <a:ext cx="0" cy="27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5"/>
          <p:cNvCxnSpPr/>
          <p:nvPr/>
        </p:nvCxnSpPr>
        <p:spPr>
          <a:xfrm>
            <a:off x="835200" y="3688850"/>
            <a:ext cx="3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>
            <a:stCxn id="144" idx="0"/>
          </p:cNvCxnSpPr>
          <p:nvPr/>
        </p:nvCxnSpPr>
        <p:spPr>
          <a:xfrm flipH="1" rot="10800000">
            <a:off x="2203888" y="751838"/>
            <a:ext cx="2400" cy="18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15"/>
          <p:cNvCxnSpPr>
            <a:stCxn id="144" idx="6"/>
          </p:cNvCxnSpPr>
          <p:nvPr/>
        </p:nvCxnSpPr>
        <p:spPr>
          <a:xfrm flipH="1" rot="10800000">
            <a:off x="2280388" y="2700638"/>
            <a:ext cx="1645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Workflow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08550" y="1014100"/>
            <a:ext cx="1305900" cy="63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d-dim points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2260125" y="1014100"/>
            <a:ext cx="1700400" cy="639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13500000" dist="47625">
              <a:schemeClr val="accent4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Task 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Skyline 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4506189" y="1014175"/>
            <a:ext cx="1700400" cy="639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13500000" dist="47625">
              <a:schemeClr val="accent4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Task 2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Top-K points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(dominance score)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4" name="Google Shape;194;p16"/>
          <p:cNvCxnSpPr>
            <a:stCxn id="191" idx="3"/>
            <a:endCxn id="192" idx="1"/>
          </p:cNvCxnSpPr>
          <p:nvPr/>
        </p:nvCxnSpPr>
        <p:spPr>
          <a:xfrm>
            <a:off x="1714450" y="1333900"/>
            <a:ext cx="54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95" name="Google Shape;195;p16"/>
          <p:cNvCxnSpPr>
            <a:stCxn id="192" idx="3"/>
            <a:endCxn id="193" idx="1"/>
          </p:cNvCxnSpPr>
          <p:nvPr/>
        </p:nvCxnSpPr>
        <p:spPr>
          <a:xfrm>
            <a:off x="3960525" y="1333900"/>
            <a:ext cx="545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diamond"/>
            <a:tailEnd len="med" w="med" type="stealth"/>
          </a:ln>
        </p:spPr>
      </p:cxnSp>
      <p:sp>
        <p:nvSpPr>
          <p:cNvPr id="196" name="Google Shape;196;p16"/>
          <p:cNvSpPr/>
          <p:nvPr/>
        </p:nvSpPr>
        <p:spPr>
          <a:xfrm>
            <a:off x="6752264" y="1014175"/>
            <a:ext cx="1700400" cy="639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13500000" dist="47625">
              <a:schemeClr val="accent4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Task 3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Top-K from Skyline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4810712" y="1719175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FFFFF"/>
                </a:solidFill>
              </a:rPr>
              <a:t>Dataset </a:t>
            </a:r>
            <a:r>
              <a:rPr lang="el" sz="800">
                <a:solidFill>
                  <a:srgbClr val="FFFFFF"/>
                </a:solidFill>
              </a:rPr>
              <a:t>sorted by dominance score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2260150" y="4005600"/>
            <a:ext cx="6192300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564637" y="1719225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FFFFF"/>
                </a:solidFill>
              </a:rPr>
              <a:t>Skyline subset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200" name="Google Shape;200;p16"/>
          <p:cNvCxnSpPr>
            <a:stCxn id="193" idx="3"/>
            <a:endCxn id="196" idx="1"/>
          </p:cNvCxnSpPr>
          <p:nvPr/>
        </p:nvCxnSpPr>
        <p:spPr>
          <a:xfrm>
            <a:off x="6206589" y="1333975"/>
            <a:ext cx="545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diamond"/>
            <a:tailEnd len="med" w="med" type="stealth"/>
          </a:ln>
        </p:spPr>
      </p:cxnSp>
      <p:sp>
        <p:nvSpPr>
          <p:cNvPr id="201" name="Google Shape;201;p16"/>
          <p:cNvSpPr/>
          <p:nvPr/>
        </p:nvSpPr>
        <p:spPr>
          <a:xfrm>
            <a:off x="7056787" y="2374950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FFFFF"/>
                </a:solidFill>
              </a:rPr>
              <a:t>Filter points belonging to the Skyline subset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911275" y="2142275"/>
            <a:ext cx="398100" cy="186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810712" y="2142275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FFFFF"/>
                </a:solidFill>
              </a:rPr>
              <a:t>First K points from sorted dataset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2563200" y="1719075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FFFFF"/>
                </a:solidFill>
              </a:rPr>
              <a:t>Skyline subset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5157350" y="2565375"/>
            <a:ext cx="398100" cy="144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810712" y="1719175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chemeClr val="lt1"/>
                </a:solidFill>
              </a:rPr>
              <a:t>D</a:t>
            </a:r>
            <a:r>
              <a:rPr lang="el" sz="800">
                <a:solidFill>
                  <a:schemeClr val="lt1"/>
                </a:solidFill>
              </a:rPr>
              <a:t>ataset sorted by dominance score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6511087" y="1719163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FFFFFF"/>
                </a:solidFill>
              </a:rPr>
              <a:t>Skyline subset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7602487" y="1719150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chemeClr val="lt1"/>
                </a:solidFill>
              </a:rPr>
              <a:t>D</a:t>
            </a:r>
            <a:r>
              <a:rPr lang="el" sz="800">
                <a:solidFill>
                  <a:schemeClr val="lt1"/>
                </a:solidFill>
              </a:rPr>
              <a:t>ataset sorted by dominance score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7384375" y="2142275"/>
            <a:ext cx="436200" cy="23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7403425" y="3219300"/>
            <a:ext cx="398100" cy="78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7056787" y="2797113"/>
            <a:ext cx="1091400" cy="393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9050" endA="0" endPos="11000" fadeDir="5400012" kx="0" rotWithShape="0" algn="bl" stPos="0" sy="-100000" ky="0"/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chemeClr val="lt1"/>
                </a:solidFill>
              </a:rPr>
              <a:t>First K points from sorted </a:t>
            </a:r>
            <a:r>
              <a:rPr lang="el" sz="800">
                <a:solidFill>
                  <a:srgbClr val="FFFFFF"/>
                </a:solidFill>
              </a:rPr>
              <a:t>Skyline subset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212" name="Google Shape;212;p16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213" name="Google Shape;213;p16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All Local Skyline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0" y="11875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Baseline approach to the Skyline problem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0" y="14059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Parallelizes workload, calculates partial skylines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0" y="16243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Final skyline calculated from collected results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0" y="18427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Size of data in main memory is not a guaranteed fit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0" y="20611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No smart methods to efficiently determine domination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0" y="22795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High bandwidth usage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0" y="11875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0" y="14059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0" y="16243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0" y="18427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0" y="20611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0" y="22795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4914425" y="1391075"/>
            <a:ext cx="684900" cy="6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5850175" y="2046725"/>
            <a:ext cx="684000" cy="684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6785025" y="1391525"/>
            <a:ext cx="684000" cy="684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 rot="5400000">
            <a:off x="5281900" y="2109725"/>
            <a:ext cx="450000" cy="558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6567175" y="2121750"/>
            <a:ext cx="684000" cy="450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4342100" y="1165675"/>
            <a:ext cx="484500" cy="264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187200" y="1272600"/>
            <a:ext cx="484500" cy="2424600"/>
            <a:chOff x="6187200" y="1272600"/>
            <a:chExt cx="484500" cy="2424600"/>
          </a:xfrm>
        </p:grpSpPr>
        <p:sp>
          <p:nvSpPr>
            <p:cNvPr id="251" name="Google Shape;251;p17"/>
            <p:cNvSpPr/>
            <p:nvPr/>
          </p:nvSpPr>
          <p:spPr>
            <a:xfrm>
              <a:off x="6187200" y="1944025"/>
              <a:ext cx="484500" cy="450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187200" y="1272600"/>
              <a:ext cx="484500" cy="450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187200" y="2596975"/>
              <a:ext cx="484500" cy="450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187200" y="3247200"/>
              <a:ext cx="484500" cy="450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7"/>
          <p:cNvGrpSpPr/>
          <p:nvPr/>
        </p:nvGrpSpPr>
        <p:grpSpPr>
          <a:xfrm>
            <a:off x="4826600" y="1497475"/>
            <a:ext cx="1360500" cy="1974600"/>
            <a:chOff x="4826600" y="1497475"/>
            <a:chExt cx="1360500" cy="1974600"/>
          </a:xfrm>
        </p:grpSpPr>
        <p:cxnSp>
          <p:nvCxnSpPr>
            <p:cNvPr id="256" name="Google Shape;256;p17"/>
            <p:cNvCxnSpPr>
              <a:stCxn id="249" idx="3"/>
              <a:endCxn id="252" idx="1"/>
            </p:cNvCxnSpPr>
            <p:nvPr/>
          </p:nvCxnSpPr>
          <p:spPr>
            <a:xfrm flipH="1" rot="10800000">
              <a:off x="4826600" y="1497475"/>
              <a:ext cx="1360500" cy="9930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17"/>
            <p:cNvCxnSpPr>
              <a:stCxn id="249" idx="3"/>
              <a:endCxn id="251" idx="1"/>
            </p:cNvCxnSpPr>
            <p:nvPr/>
          </p:nvCxnSpPr>
          <p:spPr>
            <a:xfrm flipH="1" rot="10800000">
              <a:off x="4826600" y="2169175"/>
              <a:ext cx="1360500" cy="3213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17"/>
            <p:cNvCxnSpPr>
              <a:stCxn id="249" idx="3"/>
              <a:endCxn id="253" idx="1"/>
            </p:cNvCxnSpPr>
            <p:nvPr/>
          </p:nvCxnSpPr>
          <p:spPr>
            <a:xfrm>
              <a:off x="4826600" y="2490475"/>
              <a:ext cx="1360500" cy="3315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17"/>
            <p:cNvCxnSpPr>
              <a:stCxn id="249" idx="3"/>
              <a:endCxn id="254" idx="1"/>
            </p:cNvCxnSpPr>
            <p:nvPr/>
          </p:nvCxnSpPr>
          <p:spPr>
            <a:xfrm>
              <a:off x="4826600" y="2490475"/>
              <a:ext cx="1360500" cy="981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0" name="Google Shape;260;p17"/>
          <p:cNvGrpSpPr/>
          <p:nvPr/>
        </p:nvGrpSpPr>
        <p:grpSpPr>
          <a:xfrm>
            <a:off x="8035188" y="1274400"/>
            <a:ext cx="484513" cy="2422375"/>
            <a:chOff x="8035188" y="1274400"/>
            <a:chExt cx="484513" cy="2422375"/>
          </a:xfrm>
        </p:grpSpPr>
        <p:sp>
          <p:nvSpPr>
            <p:cNvPr id="261" name="Google Shape;261;p17"/>
            <p:cNvSpPr/>
            <p:nvPr/>
          </p:nvSpPr>
          <p:spPr>
            <a:xfrm>
              <a:off x="8035200" y="1274400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8035188" y="1944025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8035200" y="2597200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8035200" y="3246775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7"/>
          <p:cNvGrpSpPr/>
          <p:nvPr/>
        </p:nvGrpSpPr>
        <p:grpSpPr>
          <a:xfrm>
            <a:off x="6671700" y="1497600"/>
            <a:ext cx="1363500" cy="1974600"/>
            <a:chOff x="6671700" y="1497600"/>
            <a:chExt cx="1363500" cy="1974600"/>
          </a:xfrm>
        </p:grpSpPr>
        <p:cxnSp>
          <p:nvCxnSpPr>
            <p:cNvPr id="266" name="Google Shape;266;p17"/>
            <p:cNvCxnSpPr>
              <a:stCxn id="252" idx="3"/>
              <a:endCxn id="261" idx="3"/>
            </p:cNvCxnSpPr>
            <p:nvPr/>
          </p:nvCxnSpPr>
          <p:spPr>
            <a:xfrm>
              <a:off x="6671700" y="1497600"/>
              <a:ext cx="1363500" cy="1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7" name="Google Shape;267;p17"/>
            <p:cNvCxnSpPr>
              <a:stCxn id="251" idx="3"/>
              <a:endCxn id="262" idx="3"/>
            </p:cNvCxnSpPr>
            <p:nvPr/>
          </p:nvCxnSpPr>
          <p:spPr>
            <a:xfrm>
              <a:off x="6671700" y="216902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8" name="Google Shape;268;p17"/>
            <p:cNvCxnSpPr>
              <a:stCxn id="253" idx="3"/>
              <a:endCxn id="263" idx="3"/>
            </p:cNvCxnSpPr>
            <p:nvPr/>
          </p:nvCxnSpPr>
          <p:spPr>
            <a:xfrm>
              <a:off x="6671700" y="2821975"/>
              <a:ext cx="1363500" cy="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17"/>
            <p:cNvCxnSpPr>
              <a:stCxn id="254" idx="3"/>
              <a:endCxn id="264" idx="3"/>
            </p:cNvCxnSpPr>
            <p:nvPr/>
          </p:nvCxnSpPr>
          <p:spPr>
            <a:xfrm flipH="1" rot="10800000">
              <a:off x="6671700" y="3471900"/>
              <a:ext cx="1363500" cy="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0" name="Google Shape;270;p17"/>
          <p:cNvGrpSpPr/>
          <p:nvPr/>
        </p:nvGrpSpPr>
        <p:grpSpPr>
          <a:xfrm>
            <a:off x="4351200" y="1274400"/>
            <a:ext cx="484513" cy="2422375"/>
            <a:chOff x="8035188" y="1274400"/>
            <a:chExt cx="484513" cy="2422375"/>
          </a:xfrm>
        </p:grpSpPr>
        <p:sp>
          <p:nvSpPr>
            <p:cNvPr id="271" name="Google Shape;271;p17"/>
            <p:cNvSpPr/>
            <p:nvPr/>
          </p:nvSpPr>
          <p:spPr>
            <a:xfrm>
              <a:off x="8035200" y="1274400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8035188" y="1944025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8035200" y="2597200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035200" y="3246775"/>
              <a:ext cx="484500" cy="45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7"/>
          <p:cNvSpPr/>
          <p:nvPr/>
        </p:nvSpPr>
        <p:spPr>
          <a:xfrm>
            <a:off x="5961913" y="2043475"/>
            <a:ext cx="947100" cy="882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7"/>
          <p:cNvGrpSpPr/>
          <p:nvPr/>
        </p:nvGrpSpPr>
        <p:grpSpPr>
          <a:xfrm>
            <a:off x="4835700" y="1499400"/>
            <a:ext cx="1126213" cy="1972375"/>
            <a:chOff x="4835700" y="1499400"/>
            <a:chExt cx="1126213" cy="1972375"/>
          </a:xfrm>
        </p:grpSpPr>
        <p:cxnSp>
          <p:nvCxnSpPr>
            <p:cNvPr id="277" name="Google Shape;277;p17"/>
            <p:cNvCxnSpPr>
              <a:stCxn id="271" idx="0"/>
              <a:endCxn id="275" idx="1"/>
            </p:cNvCxnSpPr>
            <p:nvPr/>
          </p:nvCxnSpPr>
          <p:spPr>
            <a:xfrm>
              <a:off x="4835713" y="1499400"/>
              <a:ext cx="1126200" cy="985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17"/>
            <p:cNvCxnSpPr>
              <a:stCxn id="272" idx="0"/>
              <a:endCxn id="275" idx="1"/>
            </p:cNvCxnSpPr>
            <p:nvPr/>
          </p:nvCxnSpPr>
          <p:spPr>
            <a:xfrm>
              <a:off x="4835700" y="2169025"/>
              <a:ext cx="1126200" cy="3159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17"/>
            <p:cNvCxnSpPr>
              <a:stCxn id="273" idx="0"/>
              <a:endCxn id="275" idx="1"/>
            </p:cNvCxnSpPr>
            <p:nvPr/>
          </p:nvCxnSpPr>
          <p:spPr>
            <a:xfrm flipH="1" rot="10800000">
              <a:off x="4835713" y="2484700"/>
              <a:ext cx="1126200" cy="337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17"/>
            <p:cNvCxnSpPr>
              <a:stCxn id="274" idx="0"/>
              <a:endCxn id="275" idx="1"/>
            </p:cNvCxnSpPr>
            <p:nvPr/>
          </p:nvCxnSpPr>
          <p:spPr>
            <a:xfrm flipH="1" rot="10800000">
              <a:off x="4835713" y="2484775"/>
              <a:ext cx="1126200" cy="987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1" name="Google Shape;281;p17"/>
          <p:cNvSpPr/>
          <p:nvPr/>
        </p:nvSpPr>
        <p:spPr>
          <a:xfrm>
            <a:off x="7998450" y="2205775"/>
            <a:ext cx="558000" cy="558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17"/>
          <p:cNvCxnSpPr>
            <a:stCxn id="275" idx="3"/>
            <a:endCxn id="281" idx="2"/>
          </p:cNvCxnSpPr>
          <p:nvPr/>
        </p:nvCxnSpPr>
        <p:spPr>
          <a:xfrm>
            <a:off x="6909013" y="2484775"/>
            <a:ext cx="1089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3" name="Google Shape;283;p17"/>
          <p:cNvGrpSpPr/>
          <p:nvPr/>
        </p:nvGrpSpPr>
        <p:grpSpPr>
          <a:xfrm>
            <a:off x="5440963" y="2205775"/>
            <a:ext cx="1989000" cy="639600"/>
            <a:chOff x="5440963" y="2205775"/>
            <a:chExt cx="1989000" cy="639600"/>
          </a:xfrm>
        </p:grpSpPr>
        <p:sp>
          <p:nvSpPr>
            <p:cNvPr id="284" name="Google Shape;284;p17"/>
            <p:cNvSpPr/>
            <p:nvPr/>
          </p:nvSpPr>
          <p:spPr>
            <a:xfrm>
              <a:off x="5440963" y="2205775"/>
              <a:ext cx="1989000" cy="639600"/>
            </a:xfrm>
            <a:prstGeom prst="snip1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7"/>
            <p:cNvGrpSpPr/>
            <p:nvPr/>
          </p:nvGrpSpPr>
          <p:grpSpPr>
            <a:xfrm>
              <a:off x="5469525" y="2280325"/>
              <a:ext cx="1698900" cy="483300"/>
              <a:chOff x="5493200" y="2280325"/>
              <a:chExt cx="1698900" cy="4833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493200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599313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5705513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5811725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5917925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6024038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6130238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6450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342650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6448763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6554963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6661175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767375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873488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6979688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7085900" y="2280325"/>
                <a:ext cx="106200" cy="4833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17"/>
          <p:cNvGrpSpPr/>
          <p:nvPr/>
        </p:nvGrpSpPr>
        <p:grpSpPr>
          <a:xfrm>
            <a:off x="5469513" y="2280325"/>
            <a:ext cx="1698900" cy="483300"/>
            <a:chOff x="5469513" y="1344800"/>
            <a:chExt cx="1698900" cy="483300"/>
          </a:xfrm>
        </p:grpSpPr>
        <p:sp>
          <p:nvSpPr>
            <p:cNvPr id="303" name="Google Shape;303;p17"/>
            <p:cNvSpPr/>
            <p:nvPr/>
          </p:nvSpPr>
          <p:spPr>
            <a:xfrm>
              <a:off x="5469513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575625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681825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788038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894238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6000350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106550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12763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318963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25075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531275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637488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743688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6849800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956000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7062213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7168438" y="2280325"/>
            <a:ext cx="424725" cy="483300"/>
            <a:chOff x="7168438" y="1344800"/>
            <a:chExt cx="424725" cy="483300"/>
          </a:xfrm>
        </p:grpSpPr>
        <p:sp>
          <p:nvSpPr>
            <p:cNvPr id="320" name="Google Shape;320;p17"/>
            <p:cNvSpPr/>
            <p:nvPr/>
          </p:nvSpPr>
          <p:spPr>
            <a:xfrm>
              <a:off x="7168438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7274550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7380750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486963" y="13448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5413050" y="1370700"/>
            <a:ext cx="2251200" cy="590100"/>
            <a:chOff x="5413050" y="1370700"/>
            <a:chExt cx="2251200" cy="590100"/>
          </a:xfrm>
        </p:grpSpPr>
        <p:sp>
          <p:nvSpPr>
            <p:cNvPr id="325" name="Google Shape;325;p17"/>
            <p:cNvSpPr/>
            <p:nvPr/>
          </p:nvSpPr>
          <p:spPr>
            <a:xfrm>
              <a:off x="5413050" y="1370700"/>
              <a:ext cx="2251200" cy="59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76813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582925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689125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795338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901538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007650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6113850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20063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326263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432375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6538575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6644788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750988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857100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6963300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7069513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7175738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281850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7388050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7494263" y="1424100"/>
              <a:ext cx="106200" cy="483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7"/>
          <p:cNvGrpSpPr/>
          <p:nvPr/>
        </p:nvGrpSpPr>
        <p:grpSpPr>
          <a:xfrm>
            <a:off x="4873950" y="1172950"/>
            <a:ext cx="2958000" cy="2524200"/>
            <a:chOff x="4873950" y="1172950"/>
            <a:chExt cx="2958000" cy="2524200"/>
          </a:xfrm>
        </p:grpSpPr>
        <p:sp>
          <p:nvSpPr>
            <p:cNvPr id="347" name="Google Shape;347;p17"/>
            <p:cNvSpPr/>
            <p:nvPr/>
          </p:nvSpPr>
          <p:spPr>
            <a:xfrm>
              <a:off x="4873950" y="1172950"/>
              <a:ext cx="2958000" cy="252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5260075" y="13988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413050" y="168972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5609475" y="19229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697175" y="22057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795875" y="24082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5971025" y="261372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276450" y="276362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474075" y="2763625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627075" y="29260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832675" y="309035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7034650" y="30903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7236625" y="3177775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7220050" y="29350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6923563" y="2763625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76938" y="2550150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897813" y="2415875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034638" y="2547700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639488" y="2547700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721125" y="2736888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352900" y="24952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6100038" y="24952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998050" y="2280313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6240313" y="2226863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6512288" y="2366925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6705050" y="2272350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016275" y="22351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7189813" y="23714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7137438" y="2741388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6240300" y="20067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5966725" y="19229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5942188" y="21080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512650" y="2044050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7034650" y="200678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6773650" y="20067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7284175" y="21014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7189825" y="1799100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922063" y="1778475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6671788" y="1817538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6409550" y="1778463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544175" y="14105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5677213" y="16667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00113" y="1778463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104825" y="1755938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932213" y="16532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6301950" y="1551963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816763" y="14105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055425" y="15031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6240300" y="1327063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6486825" y="14708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597288" y="16441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6789675" y="1551975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7034650" y="15892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261013" y="15892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304300" y="13794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7076575" y="13924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6848850" y="13254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667838" y="1357863"/>
              <a:ext cx="153000" cy="153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454063" y="12711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7"/>
          <p:cNvGrpSpPr/>
          <p:nvPr/>
        </p:nvGrpSpPr>
        <p:grpSpPr>
          <a:xfrm>
            <a:off x="5800138" y="1326363"/>
            <a:ext cx="1629825" cy="1589563"/>
            <a:chOff x="5800113" y="1327063"/>
            <a:chExt cx="1629825" cy="1589563"/>
          </a:xfrm>
        </p:grpSpPr>
        <p:sp>
          <p:nvSpPr>
            <p:cNvPr id="407" name="Google Shape;407;p17"/>
            <p:cNvSpPr/>
            <p:nvPr/>
          </p:nvSpPr>
          <p:spPr>
            <a:xfrm>
              <a:off x="6474075" y="27636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923563" y="27636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7276938" y="25501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897813" y="24158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7034638" y="25477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639488" y="25477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721125" y="273688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998050" y="228031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240313" y="22268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512288" y="236692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6705050" y="22723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7137438" y="274138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6512650" y="204405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7189825" y="1799100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6922063" y="17784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6671788" y="18175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6409550" y="17784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5800113" y="17784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6104825" y="1755938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6301950" y="15519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240300" y="13270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6789675" y="1551975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6667838" y="1357863"/>
              <a:ext cx="153000" cy="153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7"/>
          <p:cNvSpPr/>
          <p:nvPr/>
        </p:nvSpPr>
        <p:spPr>
          <a:xfrm>
            <a:off x="6764563" y="14575"/>
            <a:ext cx="568200" cy="512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17"/>
          <p:cNvGrpSpPr/>
          <p:nvPr/>
        </p:nvGrpSpPr>
        <p:grpSpPr>
          <a:xfrm>
            <a:off x="6875938" y="-600"/>
            <a:ext cx="325163" cy="5241600"/>
            <a:chOff x="6187100" y="-600"/>
            <a:chExt cx="325163" cy="5241600"/>
          </a:xfrm>
        </p:grpSpPr>
        <p:sp>
          <p:nvSpPr>
            <p:cNvPr id="432" name="Google Shape;432;p17"/>
            <p:cNvSpPr/>
            <p:nvPr/>
          </p:nvSpPr>
          <p:spPr>
            <a:xfrm>
              <a:off x="6339500" y="-6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6187100" y="1524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339500" y="3054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6200250" y="4833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6352650" y="6357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6200250" y="7887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6187188" y="11196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6339588" y="12720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6187188" y="14250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6339588" y="15780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6200338" y="17559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6352738" y="19083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6200338" y="20613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6352738" y="22143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6352650" y="9417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6193625" y="23898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6346025" y="25428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206775" y="27207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6359175" y="28731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6206775" y="30261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6193713" y="33570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6346113" y="35094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6193713" y="36624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6346113" y="38154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6206863" y="39933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6359263" y="41457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6206863" y="42987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6359263" y="44517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6359175" y="31791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6187188" y="46296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6339588" y="47820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6187188" y="49350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6339588" y="5088000"/>
              <a:ext cx="153000" cy="153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17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466" name="Google Shape;466;p17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Top-k Points by Dominance Score</a:t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0" y="11875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Dataset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0" y="14059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Dominance score - Calculation and Assignment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0" y="16243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Sorting and result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0" y="11875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0" y="14059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0" y="16243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4108975" y="1274825"/>
            <a:ext cx="4422300" cy="48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2"/>
                </a:solidFill>
              </a:rPr>
              <a:t>Original dataset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92" name="Google Shape;492;p18"/>
          <p:cNvGrpSpPr/>
          <p:nvPr/>
        </p:nvGrpSpPr>
        <p:grpSpPr>
          <a:xfrm>
            <a:off x="4108858" y="1755425"/>
            <a:ext cx="4422167" cy="269400"/>
            <a:chOff x="4108975" y="1755425"/>
            <a:chExt cx="4660800" cy="269400"/>
          </a:xfrm>
        </p:grpSpPr>
        <p:sp>
          <p:nvSpPr>
            <p:cNvPr id="493" name="Google Shape;493;p18"/>
            <p:cNvSpPr/>
            <p:nvPr/>
          </p:nvSpPr>
          <p:spPr>
            <a:xfrm>
              <a:off x="4108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400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91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982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274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565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f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567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1480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4393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i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67306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j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7021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k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7313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l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7604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m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7895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187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o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478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p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4109045" y="2024825"/>
            <a:ext cx="4422167" cy="269400"/>
            <a:chOff x="4108975" y="1755425"/>
            <a:chExt cx="4660800" cy="269400"/>
          </a:xfrm>
        </p:grpSpPr>
        <p:sp>
          <p:nvSpPr>
            <p:cNvPr id="510" name="Google Shape;510;p18"/>
            <p:cNvSpPr/>
            <p:nvPr/>
          </p:nvSpPr>
          <p:spPr>
            <a:xfrm>
              <a:off x="4108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12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400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14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691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7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982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9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274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0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565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11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8567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10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61480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8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64393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15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67306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3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7021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13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7313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4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7604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7895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5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8187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2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8478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6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grpSp>
        <p:nvGrpSpPr>
          <p:cNvPr id="526" name="Google Shape;526;p18"/>
          <p:cNvGrpSpPr/>
          <p:nvPr/>
        </p:nvGrpSpPr>
        <p:grpSpPr>
          <a:xfrm>
            <a:off x="4108770" y="1755438"/>
            <a:ext cx="4422167" cy="269400"/>
            <a:chOff x="4108975" y="1755425"/>
            <a:chExt cx="4660800" cy="269400"/>
          </a:xfrm>
        </p:grpSpPr>
        <p:sp>
          <p:nvSpPr>
            <p:cNvPr id="527" name="Google Shape;527;p18"/>
            <p:cNvSpPr/>
            <p:nvPr/>
          </p:nvSpPr>
          <p:spPr>
            <a:xfrm>
              <a:off x="4108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i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4400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4691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k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4982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5274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f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5565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58567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61480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64393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67306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p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021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313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l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604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j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895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o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187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m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8478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p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43" name="Google Shape;543;p18"/>
          <p:cNvGrpSpPr/>
          <p:nvPr/>
        </p:nvGrpSpPr>
        <p:grpSpPr>
          <a:xfrm>
            <a:off x="4108958" y="2024838"/>
            <a:ext cx="4422167" cy="269400"/>
            <a:chOff x="4108975" y="1755425"/>
            <a:chExt cx="4660800" cy="269400"/>
          </a:xfrm>
        </p:grpSpPr>
        <p:sp>
          <p:nvSpPr>
            <p:cNvPr id="544" name="Google Shape;544;p18"/>
            <p:cNvSpPr/>
            <p:nvPr/>
          </p:nvSpPr>
          <p:spPr>
            <a:xfrm>
              <a:off x="4108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15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4400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14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4691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13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4982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12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5274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11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5565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10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8567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9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61480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8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4393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7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7306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6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70219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5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73132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4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6045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3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78958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2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81871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1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8478475" y="1755425"/>
              <a:ext cx="291300" cy="26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lt1"/>
                  </a:solidFill>
                </a:rPr>
                <a:t>0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sp>
        <p:nvSpPr>
          <p:cNvPr id="560" name="Google Shape;560;p18"/>
          <p:cNvSpPr/>
          <p:nvPr/>
        </p:nvSpPr>
        <p:spPr>
          <a:xfrm>
            <a:off x="4108975" y="2024813"/>
            <a:ext cx="4422300" cy="480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</a:rPr>
              <a:t>Original dataset, sorted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1" name="Google Shape;561;p18"/>
          <p:cNvSpPr/>
          <p:nvPr/>
        </p:nvSpPr>
        <p:spPr>
          <a:xfrm>
            <a:off x="123850" y="4669950"/>
            <a:ext cx="269400" cy="269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18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563" name="Google Shape;563;p18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19"/>
          <p:cNvGrpSpPr/>
          <p:nvPr/>
        </p:nvGrpSpPr>
        <p:grpSpPr>
          <a:xfrm>
            <a:off x="3926900" y="2157675"/>
            <a:ext cx="4749900" cy="954300"/>
            <a:chOff x="3977900" y="2149200"/>
            <a:chExt cx="4749900" cy="954300"/>
          </a:xfrm>
        </p:grpSpPr>
        <p:sp>
          <p:nvSpPr>
            <p:cNvPr id="582" name="Google Shape;582;p19"/>
            <p:cNvSpPr/>
            <p:nvPr/>
          </p:nvSpPr>
          <p:spPr>
            <a:xfrm>
              <a:off x="3977900" y="2149200"/>
              <a:ext cx="4749900" cy="954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977900" y="2149200"/>
              <a:ext cx="2570400" cy="954300"/>
            </a:xfrm>
            <a:prstGeom prst="roundRect">
              <a:avLst>
                <a:gd fmla="val 16701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/>
                <a:t>Filter: Keep if exists in</a:t>
              </a:r>
              <a:endParaRPr/>
            </a:p>
          </p:txBody>
        </p:sp>
        <p:cxnSp>
          <p:nvCxnSpPr>
            <p:cNvPr id="584" name="Google Shape;584;p19"/>
            <p:cNvCxnSpPr/>
            <p:nvPr/>
          </p:nvCxnSpPr>
          <p:spPr>
            <a:xfrm>
              <a:off x="6178075" y="2644463"/>
              <a:ext cx="1329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85" name="Google Shape;585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Skyline’s top-k Points by Dominance Score</a:t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0" y="11875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Combination of the skyline and sorted dataset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0" y="14059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Filter sorted dataset using skyline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8" name="Google Shape;588;p19"/>
          <p:cNvSpPr/>
          <p:nvPr/>
        </p:nvSpPr>
        <p:spPr>
          <a:xfrm>
            <a:off x="0" y="1624325"/>
            <a:ext cx="32202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Return result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0" y="11875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0" y="14059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91" name="Google Shape;591;p19"/>
          <p:cNvSpPr/>
          <p:nvPr/>
        </p:nvSpPr>
        <p:spPr>
          <a:xfrm>
            <a:off x="0" y="1624325"/>
            <a:ext cx="3220200" cy="21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592" name="Google Shape;592;p19"/>
          <p:cNvGrpSpPr/>
          <p:nvPr/>
        </p:nvGrpSpPr>
        <p:grpSpPr>
          <a:xfrm>
            <a:off x="7458475" y="2335538"/>
            <a:ext cx="1105531" cy="626363"/>
            <a:chOff x="7078175" y="2313163"/>
            <a:chExt cx="1105531" cy="626363"/>
          </a:xfrm>
        </p:grpSpPr>
        <p:grpSp>
          <p:nvGrpSpPr>
            <p:cNvPr id="593" name="Google Shape;593;p19"/>
            <p:cNvGrpSpPr/>
            <p:nvPr/>
          </p:nvGrpSpPr>
          <p:grpSpPr>
            <a:xfrm>
              <a:off x="7078177" y="2670125"/>
              <a:ext cx="1105529" cy="269400"/>
              <a:chOff x="4982875" y="1755425"/>
              <a:chExt cx="1165187" cy="269400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49828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c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5274171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f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5565466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j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5856762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p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98" name="Google Shape;598;p19"/>
            <p:cNvSpPr/>
            <p:nvPr/>
          </p:nvSpPr>
          <p:spPr>
            <a:xfrm>
              <a:off x="7078175" y="2313163"/>
              <a:ext cx="1105500" cy="360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/>
                <a:t>Skyline</a:t>
              </a:r>
              <a:endParaRPr/>
            </a:p>
          </p:txBody>
        </p:sp>
      </p:grpSp>
      <p:grpSp>
        <p:nvGrpSpPr>
          <p:cNvPr id="599" name="Google Shape;599;p19"/>
          <p:cNvGrpSpPr/>
          <p:nvPr/>
        </p:nvGrpSpPr>
        <p:grpSpPr>
          <a:xfrm>
            <a:off x="4141700" y="1225513"/>
            <a:ext cx="4422300" cy="627925"/>
            <a:chOff x="4141700" y="1225513"/>
            <a:chExt cx="4422300" cy="627925"/>
          </a:xfrm>
        </p:grpSpPr>
        <p:grpSp>
          <p:nvGrpSpPr>
            <p:cNvPr id="600" name="Google Shape;600;p19"/>
            <p:cNvGrpSpPr/>
            <p:nvPr/>
          </p:nvGrpSpPr>
          <p:grpSpPr>
            <a:xfrm>
              <a:off x="4141783" y="1584038"/>
              <a:ext cx="4422167" cy="269400"/>
              <a:chOff x="4108975" y="1755425"/>
              <a:chExt cx="4660800" cy="26940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41089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i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44002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b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46915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k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49828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a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52741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f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55654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g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58567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d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1480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h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64393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c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67306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p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70219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n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73132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l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76045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j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78958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o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81871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m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84784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p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17" name="Google Shape;617;p19"/>
            <p:cNvSpPr/>
            <p:nvPr/>
          </p:nvSpPr>
          <p:spPr>
            <a:xfrm>
              <a:off x="4141700" y="1225513"/>
              <a:ext cx="4422300" cy="360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/>
                <a:t>Original dataset, sorted by dominance score</a:t>
              </a:r>
              <a:endParaRPr/>
            </a:p>
          </p:txBody>
        </p:sp>
      </p:grpSp>
      <p:grpSp>
        <p:nvGrpSpPr>
          <p:cNvPr id="618" name="Google Shape;618;p19"/>
          <p:cNvGrpSpPr/>
          <p:nvPr/>
        </p:nvGrpSpPr>
        <p:grpSpPr>
          <a:xfrm>
            <a:off x="6305539" y="3631896"/>
            <a:ext cx="1245933" cy="626363"/>
            <a:chOff x="7078175" y="2313163"/>
            <a:chExt cx="1105531" cy="626363"/>
          </a:xfrm>
        </p:grpSpPr>
        <p:grpSp>
          <p:nvGrpSpPr>
            <p:cNvPr id="619" name="Google Shape;619;p19"/>
            <p:cNvGrpSpPr/>
            <p:nvPr/>
          </p:nvGrpSpPr>
          <p:grpSpPr>
            <a:xfrm>
              <a:off x="7078177" y="2670125"/>
              <a:ext cx="1105529" cy="269400"/>
              <a:chOff x="4982875" y="1755425"/>
              <a:chExt cx="1165187" cy="269400"/>
            </a:xfrm>
          </p:grpSpPr>
          <p:sp>
            <p:nvSpPr>
              <p:cNvPr id="620" name="Google Shape;620;p19"/>
              <p:cNvSpPr/>
              <p:nvPr/>
            </p:nvSpPr>
            <p:spPr>
              <a:xfrm>
                <a:off x="4982875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f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5274171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c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5565466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p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5856762" y="1755425"/>
                <a:ext cx="291300" cy="2694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">
                    <a:solidFill>
                      <a:schemeClr val="lt1"/>
                    </a:solidFill>
                  </a:rPr>
                  <a:t>j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24" name="Google Shape;624;p19"/>
            <p:cNvSpPr/>
            <p:nvPr/>
          </p:nvSpPr>
          <p:spPr>
            <a:xfrm>
              <a:off x="7078175" y="2313163"/>
              <a:ext cx="1105500" cy="360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lt1"/>
                  </a:solidFill>
                </a:rPr>
                <a:t>Sorted skyline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>
            <a:off x="6622500" y="2421825"/>
            <a:ext cx="612000" cy="463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19"/>
          <p:cNvGrpSpPr/>
          <p:nvPr/>
        </p:nvGrpSpPr>
        <p:grpSpPr>
          <a:xfrm>
            <a:off x="4141800" y="1718875"/>
            <a:ext cx="4422000" cy="698100"/>
            <a:chOff x="4141800" y="1718875"/>
            <a:chExt cx="4422000" cy="698100"/>
          </a:xfrm>
        </p:grpSpPr>
        <p:sp>
          <p:nvSpPr>
            <p:cNvPr id="627" name="Google Shape;627;p19"/>
            <p:cNvSpPr/>
            <p:nvPr/>
          </p:nvSpPr>
          <p:spPr>
            <a:xfrm>
              <a:off x="6746250" y="1917475"/>
              <a:ext cx="364500" cy="499500"/>
            </a:xfrm>
            <a:prstGeom prst="downArrow">
              <a:avLst>
                <a:gd fmla="val 32044" name="adj1"/>
                <a:gd fmla="val 55473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8" name="Google Shape;628;p19"/>
            <p:cNvCxnSpPr>
              <a:stCxn id="627" idx="0"/>
              <a:endCxn id="601" idx="1"/>
            </p:cNvCxnSpPr>
            <p:nvPr/>
          </p:nvCxnSpPr>
          <p:spPr>
            <a:xfrm flipH="1" rot="5400000">
              <a:off x="5435850" y="424825"/>
              <a:ext cx="198600" cy="2786700"/>
            </a:xfrm>
            <a:prstGeom prst="bentConnector4">
              <a:avLst>
                <a:gd fmla="val 705" name="adj1"/>
                <a:gd fmla="val 100132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9"/>
            <p:cNvCxnSpPr>
              <a:stCxn id="627" idx="0"/>
              <a:endCxn id="616" idx="3"/>
            </p:cNvCxnSpPr>
            <p:nvPr/>
          </p:nvCxnSpPr>
          <p:spPr>
            <a:xfrm rot="-5400000">
              <a:off x="7646850" y="1000525"/>
              <a:ext cx="198600" cy="1635300"/>
            </a:xfrm>
            <a:prstGeom prst="bentConnector4">
              <a:avLst>
                <a:gd fmla="val 705" name="adj1"/>
                <a:gd fmla="val 100235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0" name="Google Shape;630;p19"/>
          <p:cNvSpPr/>
          <p:nvPr/>
        </p:nvSpPr>
        <p:spPr>
          <a:xfrm>
            <a:off x="6728113" y="2885025"/>
            <a:ext cx="400800" cy="74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9"/>
          <p:cNvSpPr/>
          <p:nvPr/>
        </p:nvSpPr>
        <p:spPr>
          <a:xfrm>
            <a:off x="123850" y="4669950"/>
            <a:ext cx="269400" cy="269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19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633" name="Google Shape;633;p19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0"/>
          <p:cNvSpPr txBox="1"/>
          <p:nvPr>
            <p:ph idx="1" type="subTitle"/>
          </p:nvPr>
        </p:nvSpPr>
        <p:spPr>
          <a:xfrm>
            <a:off x="905850" y="278825"/>
            <a:ext cx="23862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l" sz="1800"/>
              <a:t>Experimental Design</a:t>
            </a:r>
            <a:r>
              <a:rPr lang="el" sz="1800"/>
              <a:t> </a:t>
            </a:r>
            <a:endParaRPr sz="1800"/>
          </a:p>
        </p:txBody>
      </p:sp>
      <p:sp>
        <p:nvSpPr>
          <p:cNvPr id="652" name="Google Shape;652;p20"/>
          <p:cNvSpPr txBox="1"/>
          <p:nvPr>
            <p:ph idx="2" type="body"/>
          </p:nvPr>
        </p:nvSpPr>
        <p:spPr>
          <a:xfrm>
            <a:off x="4939500" y="724200"/>
            <a:ext cx="3837000" cy="3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3100"/>
              <a:t>Experiments</a:t>
            </a:r>
            <a:r>
              <a:rPr lang="el" sz="2600"/>
              <a:t> </a:t>
            </a:r>
            <a:endParaRPr sz="2600"/>
          </a:p>
        </p:txBody>
      </p:sp>
      <p:graphicFrame>
        <p:nvGraphicFramePr>
          <p:cNvPr id="653" name="Google Shape;653;p20"/>
          <p:cNvGraphicFramePr/>
          <p:nvPr/>
        </p:nvGraphicFramePr>
        <p:xfrm>
          <a:off x="500350" y="28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{DDD6EDDC-DAE0-4E17-8F4B-3AC65DF3A9C1}</a:tableStyleId>
              </a:tblPr>
              <a:tblGrid>
                <a:gridCol w="1095175"/>
                <a:gridCol w="2211625"/>
              </a:tblGrid>
              <a:tr h="12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900"/>
                        <a:t>Available</a:t>
                      </a:r>
                      <a:r>
                        <a:rPr b="1" lang="el" sz="900"/>
                        <a:t> Hardware -</a:t>
                      </a:r>
                      <a:r>
                        <a:rPr b="1" lang="el" sz="900"/>
                        <a:t> Machine Specifications</a:t>
                      </a:r>
                      <a:endParaRPr b="1" sz="9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Model name</a:t>
                      </a:r>
                      <a:endParaRPr sz="9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Lenovo-V330-15IKB</a:t>
                      </a:r>
                      <a:endParaRPr sz="9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OS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Ubuntu 18.04.5 LTS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Architecture      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x86_64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Processor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Intel® Core™ i7-8550U CPU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@1.80GHz × 8 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CPU(s) 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8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Memory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7,1 Gib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GNOME</a:t>
                      </a:r>
                      <a:endParaRPr sz="9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3.28.2</a:t>
                      </a:r>
                      <a:endParaRPr sz="9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4" name="Google Shape;654;p20"/>
          <p:cNvGraphicFramePr/>
          <p:nvPr/>
        </p:nvGraphicFramePr>
        <p:xfrm>
          <a:off x="500350" y="83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{DDD6EDDC-DAE0-4E17-8F4B-3AC65DF3A9C1}</a:tableStyleId>
              </a:tblPr>
              <a:tblGrid>
                <a:gridCol w="1031375"/>
                <a:gridCol w="2275425"/>
              </a:tblGrid>
              <a:tr h="12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900"/>
                        <a:t>Variables (Degrees of Freedom) in Experimental Design</a:t>
                      </a:r>
                      <a:endParaRPr b="1" sz="9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Total points</a:t>
                      </a:r>
                      <a:endParaRPr sz="9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10.000, 100.000, 1.000.000</a:t>
                      </a:r>
                      <a:endParaRPr sz="9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Dimensions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2, 4, 10, 50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Distribution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Uniform, Normal, Correlated, Anticorrelated</a:t>
                      </a:r>
                      <a:endParaRPr sz="9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k (top-k)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1, 10, 50, 100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cores</a:t>
                      </a:r>
                      <a:endParaRPr sz="9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900"/>
                        <a:t>1, 2, 4, 8</a:t>
                      </a:r>
                      <a:endParaRPr sz="900"/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55" name="Google Shape;655;p20"/>
          <p:cNvGrpSpPr/>
          <p:nvPr/>
        </p:nvGrpSpPr>
        <p:grpSpPr>
          <a:xfrm>
            <a:off x="2583300" y="4743500"/>
            <a:ext cx="3977400" cy="284100"/>
            <a:chOff x="2583300" y="4798250"/>
            <a:chExt cx="3977400" cy="284100"/>
          </a:xfrm>
        </p:grpSpPr>
        <p:sp>
          <p:nvSpPr>
            <p:cNvPr id="656" name="Google Shape;656;p20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1"/>
          <p:cNvSpPr txBox="1"/>
          <p:nvPr>
            <p:ph type="title"/>
          </p:nvPr>
        </p:nvSpPr>
        <p:spPr>
          <a:xfrm>
            <a:off x="303300" y="411575"/>
            <a:ext cx="1680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Spark UI</a:t>
            </a:r>
            <a:endParaRPr/>
          </a:p>
        </p:txBody>
      </p:sp>
      <p:pic>
        <p:nvPicPr>
          <p:cNvPr id="675" name="Google Shape;6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6325"/>
            <a:ext cx="8092251" cy="2899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" name="Google Shape;676;p21"/>
          <p:cNvGrpSpPr/>
          <p:nvPr/>
        </p:nvGrpSpPr>
        <p:grpSpPr>
          <a:xfrm>
            <a:off x="2583300" y="4744800"/>
            <a:ext cx="3977400" cy="284100"/>
            <a:chOff x="2583300" y="4798250"/>
            <a:chExt cx="3977400" cy="284100"/>
          </a:xfrm>
        </p:grpSpPr>
        <p:sp>
          <p:nvSpPr>
            <p:cNvPr id="677" name="Google Shape;677;p21"/>
            <p:cNvSpPr/>
            <p:nvPr/>
          </p:nvSpPr>
          <p:spPr>
            <a:xfrm>
              <a:off x="2867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3151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3435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37197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05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0038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06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2879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07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5720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08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8561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rgbClr val="434343"/>
                  </a:solidFill>
                  <a:latin typeface="Fira Mono"/>
                  <a:ea typeface="Fira Mono"/>
                  <a:cs typeface="Fira Mono"/>
                  <a:sym typeface="Fira Mono"/>
                </a:rPr>
                <a:t>09</a:t>
              </a:r>
              <a:endParaRPr>
                <a:solidFill>
                  <a:srgbClr val="434343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51402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10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5424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57084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12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59925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13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62766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14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583300" y="4798250"/>
              <a:ext cx="284100" cy="2841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solidFill>
                    <a:schemeClr val="dk1"/>
                  </a:solidFill>
                  <a:latin typeface="Fira Mono"/>
                  <a:ea typeface="Fira Mono"/>
                  <a:cs typeface="Fira Mono"/>
                  <a:sym typeface="Fira Mono"/>
                </a:rPr>
                <a:t>01</a:t>
              </a:r>
              <a:endParaRPr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endParaRPr>
            </a:p>
          </p:txBody>
        </p:sp>
      </p:grpSp>
      <p:pic>
        <p:nvPicPr>
          <p:cNvPr id="691" name="Google Shape;6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246" y="1156325"/>
            <a:ext cx="1051750" cy="30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