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87" r:id="rId4"/>
    <p:sldId id="279" r:id="rId5"/>
    <p:sldId id="257" r:id="rId6"/>
    <p:sldId id="286" r:id="rId7"/>
    <p:sldId id="285" r:id="rId8"/>
    <p:sldId id="278" r:id="rId9"/>
    <p:sldId id="282" r:id="rId10"/>
    <p:sldId id="281" r:id="rId11"/>
    <p:sldId id="264" r:id="rId12"/>
    <p:sldId id="266" r:id="rId13"/>
    <p:sldId id="283" r:id="rId14"/>
    <p:sldId id="265" r:id="rId15"/>
    <p:sldId id="291" r:id="rId16"/>
    <p:sldId id="284" r:id="rId17"/>
    <p:sldId id="270" r:id="rId18"/>
    <p:sldId id="271" r:id="rId19"/>
    <p:sldId id="273" r:id="rId20"/>
    <p:sldId id="274" r:id="rId21"/>
    <p:sldId id="275" r:id="rId22"/>
    <p:sldId id="276" r:id="rId23"/>
    <p:sldId id="290" r:id="rId24"/>
    <p:sldId id="268" r:id="rId25"/>
    <p:sldId id="26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5C5"/>
    <a:srgbClr val="1DD925"/>
    <a:srgbClr val="B9D4F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00" autoAdjust="0"/>
  </p:normalViewPr>
  <p:slideViewPr>
    <p:cSldViewPr snapToObjects="1">
      <p:cViewPr>
        <p:scale>
          <a:sx n="69" d="100"/>
          <a:sy n="69" d="100"/>
        </p:scale>
        <p:origin x="-63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bar"/>
        <c:grouping val="clustered"/>
        <c:ser>
          <c:idx val="3"/>
          <c:order val="0"/>
          <c:tx>
            <c:strRef>
              <c:f>Sheet1!$A$5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Sheet1!$B$1:$D$1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1 - AER</c:v>
                </c:pt>
              </c:strCache>
            </c:strRef>
          </c:cat>
          <c:val>
            <c:numRef>
              <c:f>Sheet1!$B$5:$D$5</c:f>
              <c:numCache>
                <c:formatCode>0.0</c:formatCode>
                <c:ptCount val="3"/>
                <c:pt idx="0">
                  <c:v>84.7</c:v>
                </c:pt>
                <c:pt idx="1">
                  <c:v>84</c:v>
                </c:pt>
                <c:pt idx="2">
                  <c:v>84.4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Coarse</c:v>
                </c:pt>
              </c:strCache>
            </c:strRef>
          </c:tx>
          <c:spPr>
            <a:solidFill>
              <a:srgbClr val="00B0F0"/>
            </a:solidFill>
          </c:spPr>
          <c:cat>
            <c:strRef>
              <c:f>Sheet1!$B$1:$D$1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1 - AER</c:v>
                </c:pt>
              </c:strCache>
            </c:strRef>
          </c:cat>
          <c:val>
            <c:numRef>
              <c:f>Sheet1!$B$4:$D$4</c:f>
              <c:numCache>
                <c:formatCode>0.0</c:formatCode>
                <c:ptCount val="3"/>
                <c:pt idx="0">
                  <c:v>82.2</c:v>
                </c:pt>
                <c:pt idx="1">
                  <c:v>84.2</c:v>
                </c:pt>
                <c:pt idx="2">
                  <c:v>83.1</c:v>
                </c:pt>
              </c:numCache>
            </c:numRef>
          </c:val>
        </c:ser>
        <c:ser>
          <c:idx val="1"/>
          <c:order val="2"/>
          <c:tx>
            <c:strRef>
              <c:f>Sheet1!$A$3</c:f>
              <c:strCache>
                <c:ptCount val="1"/>
                <c:pt idx="0">
                  <c:v>ITG</c:v>
                </c:pt>
              </c:strCache>
            </c:strRef>
          </c:tx>
          <c:spPr>
            <a:solidFill>
              <a:srgbClr val="7030A0"/>
            </a:solidFill>
          </c:spPr>
          <c:cat>
            <c:strRef>
              <c:f>Sheet1!$B$1:$D$1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1 - AER</c:v>
                </c:pt>
              </c:strCache>
            </c:strRef>
          </c:cat>
          <c:val>
            <c:numRef>
              <c:f>Sheet1!$B$3:$D$3</c:f>
              <c:numCache>
                <c:formatCode>0.0</c:formatCode>
                <c:ptCount val="3"/>
                <c:pt idx="0">
                  <c:v>83.4</c:v>
                </c:pt>
                <c:pt idx="1">
                  <c:v>83.8</c:v>
                </c:pt>
                <c:pt idx="2">
                  <c:v>83.6</c:v>
                </c:pt>
              </c:numCache>
            </c:numRef>
          </c:val>
        </c:ser>
        <c:ser>
          <c:idx val="0"/>
          <c:order val="3"/>
          <c:tx>
            <c:strRef>
              <c:f>Sheet1!$A$2</c:f>
              <c:strCache>
                <c:ptCount val="1"/>
                <c:pt idx="0">
                  <c:v>HMM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Sheet1!$B$1:$D$1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1 - AER</c:v>
                </c:pt>
              </c:strCache>
            </c:strRef>
          </c:cat>
          <c:val>
            <c:numRef>
              <c:f>Sheet1!$B$2:$D$2</c:f>
              <c:numCache>
                <c:formatCode>0.0</c:formatCode>
                <c:ptCount val="3"/>
                <c:pt idx="0">
                  <c:v>84</c:v>
                </c:pt>
                <c:pt idx="1">
                  <c:v>76.900000000000006</c:v>
                </c:pt>
                <c:pt idx="2">
                  <c:v>80.400000000000006</c:v>
                </c:pt>
              </c:numCache>
            </c:numRef>
          </c:val>
        </c:ser>
        <c:dLbls>
          <c:showVal val="1"/>
        </c:dLbls>
        <c:gapWidth val="100"/>
        <c:overlap val="-20"/>
        <c:axId val="139957760"/>
        <c:axId val="139959296"/>
      </c:barChart>
      <c:catAx>
        <c:axId val="139957760"/>
        <c:scaling>
          <c:orientation val="minMax"/>
        </c:scaling>
        <c:axPos val="l"/>
        <c:tickLblPos val="nextTo"/>
        <c:crossAx val="139959296"/>
        <c:crosses val="autoZero"/>
        <c:auto val="1"/>
        <c:lblAlgn val="ctr"/>
        <c:lblOffset val="100"/>
      </c:catAx>
      <c:valAx>
        <c:axId val="139959296"/>
        <c:scaling>
          <c:orientation val="minMax"/>
        </c:scaling>
        <c:delete val="1"/>
        <c:axPos val="b"/>
        <c:majorGridlines/>
        <c:numFmt formatCode="0.0" sourceLinked="1"/>
        <c:tickLblPos val="none"/>
        <c:crossAx val="1399577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881966632420745"/>
          <c:y val="5.9047997989613056E-2"/>
          <c:w val="0.14884035782828212"/>
          <c:h val="0.27552102529737021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bar"/>
        <c:grouping val="clustered"/>
        <c:ser>
          <c:idx val="3"/>
          <c:order val="0"/>
          <c:tx>
            <c:strRef>
              <c:f>Sheet1!$E$1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</c:v>
                </c:pt>
                <c:pt idx="3">
                  <c:v>F5</c:v>
                </c:pt>
              </c:strCache>
            </c:strRef>
          </c:cat>
          <c:val>
            <c:numRef>
              <c:f>Sheet1!$E$2:$E$5</c:f>
              <c:numCache>
                <c:formatCode>0.0</c:formatCode>
                <c:ptCount val="4"/>
                <c:pt idx="0">
                  <c:v>69</c:v>
                </c:pt>
                <c:pt idx="1">
                  <c:v>74.2</c:v>
                </c:pt>
                <c:pt idx="2">
                  <c:v>71.599999999999994</c:v>
                </c:pt>
                <c:pt idx="3">
                  <c:v>74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Coarse</c:v>
                </c:pt>
              </c:strCache>
            </c:strRef>
          </c:tx>
          <c:spPr>
            <a:solidFill>
              <a:srgbClr val="00B0F0"/>
            </a:solidFill>
          </c:spPr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</c:v>
                </c:pt>
                <c:pt idx="3">
                  <c:v>F5</c:v>
                </c:pt>
              </c:strCache>
            </c:strRef>
          </c:cat>
          <c:val>
            <c:numRef>
              <c:f>Sheet1!$D$2:$D$5</c:f>
              <c:numCache>
                <c:formatCode>0.0</c:formatCode>
                <c:ptCount val="4"/>
                <c:pt idx="0">
                  <c:v>70</c:v>
                </c:pt>
                <c:pt idx="1">
                  <c:v>72.900000000000006</c:v>
                </c:pt>
                <c:pt idx="2">
                  <c:v>71.400000000000006</c:v>
                </c:pt>
                <c:pt idx="3">
                  <c:v>72.8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ITG</c:v>
                </c:pt>
              </c:strCache>
            </c:strRef>
          </c:tx>
          <c:spPr>
            <a:solidFill>
              <a:srgbClr val="7030A0"/>
            </a:solidFill>
          </c:spPr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</c:v>
                </c:pt>
                <c:pt idx="3">
                  <c:v>F5</c:v>
                </c:pt>
              </c:strCache>
            </c:strRef>
          </c:cat>
          <c:val>
            <c:numRef>
              <c:f>Sheet1!$C$2:$C$5</c:f>
              <c:numCache>
                <c:formatCode>0.0</c:formatCode>
                <c:ptCount val="4"/>
                <c:pt idx="0">
                  <c:v>75.8</c:v>
                </c:pt>
                <c:pt idx="1">
                  <c:v>62.3</c:v>
                </c:pt>
                <c:pt idx="2">
                  <c:v>68.400000000000006</c:v>
                </c:pt>
                <c:pt idx="3">
                  <c:v>62.8</c:v>
                </c:pt>
              </c:numCache>
            </c:numRef>
          </c:val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HMM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</c:v>
                </c:pt>
                <c:pt idx="3">
                  <c:v>F5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69.5</c:v>
                </c:pt>
                <c:pt idx="1">
                  <c:v>59.5</c:v>
                </c:pt>
                <c:pt idx="2">
                  <c:v>64.099999999999994</c:v>
                </c:pt>
                <c:pt idx="3">
                  <c:v>59.9</c:v>
                </c:pt>
              </c:numCache>
            </c:numRef>
          </c:val>
        </c:ser>
        <c:dLbls>
          <c:showVal val="1"/>
        </c:dLbls>
        <c:gapWidth val="100"/>
        <c:overlap val="-20"/>
        <c:axId val="143100544"/>
        <c:axId val="143229312"/>
      </c:barChart>
      <c:catAx>
        <c:axId val="143100544"/>
        <c:scaling>
          <c:orientation val="minMax"/>
        </c:scaling>
        <c:axPos val="l"/>
        <c:tickLblPos val="nextTo"/>
        <c:crossAx val="143229312"/>
        <c:crosses val="autoZero"/>
        <c:auto val="1"/>
        <c:lblAlgn val="ctr"/>
        <c:lblOffset val="100"/>
      </c:catAx>
      <c:valAx>
        <c:axId val="143229312"/>
        <c:scaling>
          <c:orientation val="minMax"/>
          <c:max val="90"/>
          <c:min val="0"/>
        </c:scaling>
        <c:delete val="1"/>
        <c:axPos val="b"/>
        <c:majorGridlines/>
        <c:numFmt formatCode="0.0" sourceLinked="1"/>
        <c:tickLblPos val="none"/>
        <c:crossAx val="1431005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434527414842419"/>
          <c:y val="9.6025279734770028E-2"/>
          <c:w val="0.13818219837904877"/>
          <c:h val="0.29215996684624967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Sheet1!$A$2:$A$3</c:f>
              <c:strCache>
                <c:ptCount val="2"/>
                <c:pt idx="0">
                  <c:v>Moses</c:v>
                </c:pt>
                <c:pt idx="1">
                  <c:v>Joshua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34.4</c:v>
                </c:pt>
                <c:pt idx="1">
                  <c:v>35.9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Coarse</c:v>
                </c:pt>
              </c:strCache>
            </c:strRef>
          </c:tx>
          <c:spPr>
            <a:solidFill>
              <a:srgbClr val="00B0F0"/>
            </a:solidFill>
          </c:spPr>
          <c:cat>
            <c:strRef>
              <c:f>Sheet1!$A$2:$A$3</c:f>
              <c:strCache>
                <c:ptCount val="2"/>
                <c:pt idx="0">
                  <c:v>Moses</c:v>
                </c:pt>
                <c:pt idx="1">
                  <c:v>Joshua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34.200000000000003</c:v>
                </c:pt>
                <c:pt idx="1">
                  <c:v>35.700000000000003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ITG</c:v>
                </c:pt>
              </c:strCache>
            </c:strRef>
          </c:tx>
          <c:spPr>
            <a:solidFill>
              <a:srgbClr val="7030A0"/>
            </a:solidFill>
          </c:spPr>
          <c:cat>
            <c:strRef>
              <c:f>Sheet1!$A$2:$A$3</c:f>
              <c:strCache>
                <c:ptCount val="2"/>
                <c:pt idx="0">
                  <c:v>Moses</c:v>
                </c:pt>
                <c:pt idx="1">
                  <c:v>Joshua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33.6</c:v>
                </c:pt>
                <c:pt idx="1">
                  <c:v>34.700000000000003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HMM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Sheet1!$A$2:$A$3</c:f>
              <c:strCache>
                <c:ptCount val="2"/>
                <c:pt idx="0">
                  <c:v>Moses</c:v>
                </c:pt>
                <c:pt idx="1">
                  <c:v>Joshua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33.200000000000003</c:v>
                </c:pt>
                <c:pt idx="1">
                  <c:v>34.5</c:v>
                </c:pt>
              </c:numCache>
            </c:numRef>
          </c:val>
        </c:ser>
        <c:dLbls>
          <c:showVal val="1"/>
        </c:dLbls>
        <c:overlap val="-20"/>
        <c:axId val="143638528"/>
        <c:axId val="143640064"/>
      </c:barChart>
      <c:catAx>
        <c:axId val="143638528"/>
        <c:scaling>
          <c:orientation val="minMax"/>
        </c:scaling>
        <c:axPos val="l"/>
        <c:tickLblPos val="nextTo"/>
        <c:crossAx val="143640064"/>
        <c:crosses val="autoZero"/>
        <c:auto val="1"/>
        <c:lblAlgn val="ctr"/>
        <c:lblOffset val="100"/>
      </c:catAx>
      <c:valAx>
        <c:axId val="143640064"/>
        <c:scaling>
          <c:orientation val="minMax"/>
        </c:scaling>
        <c:axPos val="b"/>
        <c:majorGridlines/>
        <c:numFmt formatCode="General" sourceLinked="1"/>
        <c:tickLblPos val="nextTo"/>
        <c:crossAx val="14363852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4.0000000000000022E-2</c:v>
                </c:pt>
                <c:pt idx="1">
                  <c:v>0.65000000000000058</c:v>
                </c:pt>
                <c:pt idx="2">
                  <c:v>0.31000000000000022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71D79-DF45-5845-950E-5E15C08B8F10}" type="datetimeFigureOut">
              <a:rPr lang="en-US" smtClean="0"/>
              <a:pPr/>
              <a:t>7/13/2010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DABB5-2EAA-1B48-A735-022A1B317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Learning a translation model or</a:t>
            </a:r>
            <a:r>
              <a:rPr lang="en-US" baseline="0" dirty="0" smtClean="0"/>
              <a:t> synchronous grammar requires us to find a correspondence between sentences</a:t>
            </a:r>
          </a:p>
          <a:p>
            <a:r>
              <a:rPr lang="en-US" baseline="0" dirty="0" smtClean="0"/>
              <a:t>- That correspondence is multi-level (big and small phrases)</a:t>
            </a:r>
          </a:p>
          <a:p>
            <a:pPr>
              <a:buFontTx/>
              <a:buChar char="-"/>
            </a:pPr>
            <a:r>
              <a:rPr lang="en-US" baseline="0" dirty="0" smtClean="0"/>
              <a:t>We want to develop a model of alignment that directly models this</a:t>
            </a:r>
          </a:p>
          <a:p>
            <a:pPr>
              <a:buFontTx/>
              <a:buChar char="-"/>
            </a:pPr>
            <a:r>
              <a:rPr lang="en-US" baseline="0" dirty="0" smtClean="0"/>
              <a:t>Example: Past has a lot of translations, but the following word helps disambiguate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DABB5-2EAA-1B48-A735-022A1B31795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Output is an extraction set projected from a word alignment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Features on sure alignment links and extracted phrase pairs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Linear model over all features in an extraction set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DABB5-2EAA-1B48-A735-022A1B31795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Moses</a:t>
            </a:r>
            <a:r>
              <a:rPr lang="en-US" baseline="0" dirty="0" smtClean="0"/>
              <a:t> features receive high weight</a:t>
            </a:r>
          </a:p>
          <a:p>
            <a:pPr>
              <a:buFontTx/>
              <a:buChar char="-"/>
            </a:pPr>
            <a:r>
              <a:rPr lang="en-US" baseline="0" dirty="0" smtClean="0"/>
              <a:t>Distortion is a good idea, still</a:t>
            </a:r>
          </a:p>
          <a:p>
            <a:pPr>
              <a:buFontTx/>
              <a:buNone/>
            </a:pPr>
            <a:r>
              <a:rPr lang="en-US" baseline="0" dirty="0" smtClean="0"/>
              <a:t>-Monolingual features help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DABB5-2EAA-1B48-A735-022A1B31795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We really wouldn’t need</a:t>
            </a:r>
            <a:r>
              <a:rPr lang="en-US" baseline="0" dirty="0" smtClean="0"/>
              <a:t> word links (only word-to-span alignments) except that they are what we have annotated</a:t>
            </a:r>
            <a:endParaRPr lang="en-US" dirty="0" smtClean="0"/>
          </a:p>
          <a:p>
            <a:r>
              <a:rPr lang="en-US" dirty="0" smtClean="0"/>
              <a:t>-We can use existing resources to train our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DABB5-2EAA-1B48-A735-022A1B31795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-MIRA works well, but we could try anything</a:t>
            </a:r>
          </a:p>
          <a:p>
            <a:r>
              <a:rPr lang="en-US" dirty="0" smtClean="0"/>
              <a:t>- Loss</a:t>
            </a:r>
            <a:r>
              <a:rPr lang="en-US" baseline="0" dirty="0" smtClean="0"/>
              <a:t> was in fact </a:t>
            </a:r>
            <a:r>
              <a:rPr lang="en-US" dirty="0" smtClean="0"/>
              <a:t>1 - F_5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DABB5-2EAA-1B48-A735-022A1B31795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While an extraction set model predicts</a:t>
            </a:r>
            <a:r>
              <a:rPr lang="en-US" baseline="0" dirty="0" smtClean="0"/>
              <a:t> phrase pairs, it can also be used as an aligner</a:t>
            </a:r>
          </a:p>
          <a:p>
            <a:r>
              <a:rPr lang="en-US" baseline="0" dirty="0" smtClean="0"/>
              <a:t>- Comparing to aligners gives us the most direct form of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DABB5-2EAA-1B48-A735-022A1B31795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We win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DABB5-2EAA-1B48-A735-022A1B31795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We win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DABB5-2EAA-1B48-A735-022A1B31795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We win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DABB5-2EAA-1B48-A735-022A1B31795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 smtClean="0"/>
              <a:t>- Extraction sets make sense from a modeling</a:t>
            </a:r>
            <a:r>
              <a:rPr lang="en-US" baseline="0" dirty="0" smtClean="0"/>
              <a:t> perspective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They work well in practice</a:t>
            </a:r>
          </a:p>
          <a:p>
            <a:pPr>
              <a:buFontTx/>
              <a:buChar char="-"/>
            </a:pPr>
            <a:r>
              <a:rPr lang="en-US" baseline="0" dirty="0" smtClean="0"/>
              <a:t> We should think about annotating data with this sort of model in mind (</a:t>
            </a:r>
            <a:r>
              <a:rPr lang="en-US" baseline="0" dirty="0" err="1" smtClean="0"/>
              <a:t>possibles</a:t>
            </a:r>
            <a:r>
              <a:rPr lang="en-US" baseline="0" dirty="0" smtClean="0"/>
              <a:t>, nulls, etc.)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DABB5-2EAA-1B48-A735-022A1B31795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Learning a translation model or</a:t>
            </a:r>
            <a:r>
              <a:rPr lang="en-US" baseline="0" dirty="0" smtClean="0"/>
              <a:t> synchronous grammar requires us to find a correspondence between sentences</a:t>
            </a:r>
          </a:p>
          <a:p>
            <a:r>
              <a:rPr lang="en-US" baseline="0" dirty="0" smtClean="0"/>
              <a:t>- That correspondence is multi-level (big and small phrases)</a:t>
            </a:r>
          </a:p>
          <a:p>
            <a:pPr>
              <a:buFontTx/>
              <a:buChar char="-"/>
            </a:pPr>
            <a:r>
              <a:rPr lang="en-US" baseline="0" dirty="0" smtClean="0"/>
              <a:t>We want to develop a model of alignment that directly models this</a:t>
            </a:r>
          </a:p>
          <a:p>
            <a:pPr>
              <a:buFontTx/>
              <a:buChar char="-"/>
            </a:pPr>
            <a:r>
              <a:rPr lang="en-US" baseline="0" dirty="0" smtClean="0"/>
              <a:t>Example: Past has a lot of translations, but the following word helps disambiguate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DABB5-2EAA-1B48-A735-022A1B31795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Learning a translation model or</a:t>
            </a:r>
            <a:r>
              <a:rPr lang="en-US" baseline="0" dirty="0" smtClean="0"/>
              <a:t> synchronous grammar requires us to find a correspondence between sentences</a:t>
            </a:r>
          </a:p>
          <a:p>
            <a:r>
              <a:rPr lang="en-US" baseline="0" dirty="0" smtClean="0"/>
              <a:t>- That correspondence is multi-level (big and small phrases)</a:t>
            </a:r>
          </a:p>
          <a:p>
            <a:pPr>
              <a:buFontTx/>
              <a:buChar char="-"/>
            </a:pPr>
            <a:r>
              <a:rPr lang="en-US" baseline="0" dirty="0" smtClean="0"/>
              <a:t>We want to develop a model of alignment that directly models this </a:t>
            </a:r>
          </a:p>
          <a:p>
            <a:pPr>
              <a:buFontTx/>
              <a:buChar char="-"/>
            </a:pPr>
            <a:r>
              <a:rPr lang="en-US" baseline="0" dirty="0" smtClean="0"/>
              <a:t>Example: we don’t know whether to make year plural in English w/o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DABB5-2EAA-1B48-A735-022A1B31795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We treat alignment as a task,</a:t>
            </a:r>
            <a:r>
              <a:rPr lang="en-US" baseline="0" dirty="0" smtClean="0"/>
              <a:t> but it’s plagued with much-maligned metrics, controversial test sets, and a tenuous relationship to machine translation performance.  </a:t>
            </a:r>
          </a:p>
          <a:p>
            <a:pPr>
              <a:buFontTx/>
              <a:buChar char="-"/>
            </a:pPr>
            <a:r>
              <a:rPr lang="en-US" dirty="0" smtClean="0"/>
              <a:t>We do need to decide which</a:t>
            </a:r>
            <a:r>
              <a:rPr lang="en-US" baseline="0" dirty="0" smtClean="0"/>
              <a:t> pieces of a sentence to recycle and how to translate them; the disconnect between alignment and extraction fuels these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DABB5-2EAA-1B48-A735-022A1B31795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We treat alignment as a task,</a:t>
            </a:r>
            <a:r>
              <a:rPr lang="en-US" baseline="0" dirty="0" smtClean="0"/>
              <a:t> but it’s plagued with much-maligned metrics, controversial test sets, and a tenuous relationship to machine translation performance.  </a:t>
            </a:r>
          </a:p>
          <a:p>
            <a:pPr>
              <a:buFontTx/>
              <a:buChar char="-"/>
            </a:pPr>
            <a:r>
              <a:rPr lang="en-US" dirty="0" smtClean="0"/>
              <a:t>We do need to decide which</a:t>
            </a:r>
            <a:r>
              <a:rPr lang="en-US" baseline="0" dirty="0" smtClean="0"/>
              <a:t> pieces of a sentence to recycle and how to translate them; the disconnect between alignment and extraction fuels these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DABB5-2EAA-1B48-A735-022A1B31795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We treat alignment as a task,</a:t>
            </a:r>
            <a:r>
              <a:rPr lang="en-US" baseline="0" dirty="0" smtClean="0"/>
              <a:t> but it’s plagued with much-maligned metrics, controversial test sets, and a tenuous relationship to machine translation performance.  </a:t>
            </a:r>
          </a:p>
          <a:p>
            <a:pPr>
              <a:buFontTx/>
              <a:buChar char="-"/>
            </a:pPr>
            <a:r>
              <a:rPr lang="en-US" dirty="0" smtClean="0"/>
              <a:t>We do need to decide which</a:t>
            </a:r>
            <a:r>
              <a:rPr lang="en-US" baseline="0" dirty="0" smtClean="0"/>
              <a:t> pieces of a sentence to recycle and how to translate them; the disconnect between alignment and extraction fuels these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DABB5-2EAA-1B48-A735-022A1B31795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(a) a notion of coherent</a:t>
            </a:r>
            <a:r>
              <a:rPr lang="en-US" baseline="0" dirty="0" smtClean="0"/>
              <a:t> extraction sets, and (</a:t>
            </a:r>
            <a:r>
              <a:rPr lang="en-US" baseline="0" dirty="0" err="1" smtClean="0"/>
              <a:t>b</a:t>
            </a:r>
            <a:r>
              <a:rPr lang="en-US" baseline="0" dirty="0" smtClean="0"/>
              <a:t>) a way of leveraging existing word alignment resources.  The following definitions give us both.</a:t>
            </a:r>
          </a:p>
          <a:p>
            <a:r>
              <a:rPr lang="en-US" baseline="0" dirty="0" smtClean="0"/>
              <a:t>- Meta point: I’m describing phrase extraction, but in the context of defining a phrase-to-phrase alignment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DABB5-2EAA-1B48-A735-022A1B31795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let </a:t>
            </a:r>
            <a:r>
              <a:rPr lang="en-US" dirty="0" err="1" smtClean="0"/>
              <a:t>possibles</a:t>
            </a:r>
            <a:r>
              <a:rPr lang="en-US" dirty="0" smtClean="0"/>
              <a:t> do all the work of nulls, and make nulls unproductive.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DABB5-2EAA-1B48-A735-022A1B31795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(a) a notion of coherent</a:t>
            </a:r>
            <a:r>
              <a:rPr lang="en-US" baseline="0" dirty="0" smtClean="0"/>
              <a:t> extraction sets, and (</a:t>
            </a:r>
            <a:r>
              <a:rPr lang="en-US" baseline="0" dirty="0" err="1" smtClean="0"/>
              <a:t>b</a:t>
            </a:r>
            <a:r>
              <a:rPr lang="en-US" baseline="0" dirty="0" smtClean="0"/>
              <a:t>) a way of leveraging existing word alignment resources.  The following definitions give us both.</a:t>
            </a:r>
          </a:p>
          <a:p>
            <a:pPr>
              <a:buFontTx/>
              <a:buChar char="-"/>
            </a:pPr>
            <a:r>
              <a:rPr lang="en-US" baseline="0" dirty="0" smtClean="0"/>
              <a:t>Meta point: I’m describing phrase extraction, but in the context of defining a phrase-to-phrase alignment model</a:t>
            </a:r>
          </a:p>
          <a:p>
            <a:pPr>
              <a:buFontTx/>
              <a:buChar char="-"/>
            </a:pPr>
            <a:r>
              <a:rPr lang="en-US" baseline="0" dirty="0" smtClean="0"/>
              <a:t>Important message: We’re predicting extraction sets, but using word-level and word-to-span alignments to constrain the output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DABB5-2EAA-1B48-A735-022A1B31795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219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nlp_logo_retrace_4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5228" y="2590799"/>
            <a:ext cx="1447800" cy="19907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7159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57200" y="213892"/>
            <a:ext cx="838199" cy="776708"/>
            <a:chOff x="228600" y="152400"/>
            <a:chExt cx="856591" cy="793750"/>
          </a:xfrm>
        </p:grpSpPr>
        <p:grpSp>
          <p:nvGrpSpPr>
            <p:cNvPr id="8" name="Group 11"/>
            <p:cNvGrpSpPr/>
            <p:nvPr userDrawn="1"/>
          </p:nvGrpSpPr>
          <p:grpSpPr>
            <a:xfrm>
              <a:off x="228600" y="152400"/>
              <a:ext cx="856591" cy="793750"/>
              <a:chOff x="228600" y="152400"/>
              <a:chExt cx="856591" cy="793750"/>
            </a:xfrm>
          </p:grpSpPr>
          <p:pic>
            <p:nvPicPr>
              <p:cNvPr id="10" name="Picture 9" descr="logo_tower.png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228600" y="228600"/>
                <a:ext cx="856591" cy="717550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 userDrawn="1"/>
            </p:nvSpPr>
            <p:spPr>
              <a:xfrm>
                <a:off x="914400" y="152400"/>
                <a:ext cx="170791" cy="152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 userDrawn="1"/>
          </p:nvSpPr>
          <p:spPr>
            <a:xfrm>
              <a:off x="228600" y="152400"/>
              <a:ext cx="856591" cy="793750"/>
            </a:xfrm>
            <a:prstGeom prst="rect">
              <a:avLst/>
            </a:prstGeom>
            <a:solidFill>
              <a:schemeClr val="lt1">
                <a:alpha val="6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457200" y="990600"/>
            <a:ext cx="822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Discriminative Learning of Extraction Sets for Machine Translation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John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DeNero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Dan Klein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UC Berkeley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3132892"/>
            <a:ext cx="4457700" cy="2476500"/>
          </a:xfrm>
          <a:prstGeom prst="rect">
            <a:avLst/>
          </a:prstGeom>
          <a:noFill/>
        </p:spPr>
      </p:pic>
      <p:sp>
        <p:nvSpPr>
          <p:cNvPr id="54274" name="Rectangle 2" descr="Wide downward diagonal"/>
          <p:cNvSpPr>
            <a:spLocks noChangeArrowheads="1"/>
          </p:cNvSpPr>
          <p:nvPr/>
        </p:nvSpPr>
        <p:spPr bwMode="auto">
          <a:xfrm>
            <a:off x="3175000" y="3145592"/>
            <a:ext cx="762000" cy="609600"/>
          </a:xfrm>
          <a:prstGeom prst="rect">
            <a:avLst/>
          </a:prstGeom>
          <a:pattFill prst="wdDnDiag">
            <a:fgClr>
              <a:srgbClr val="C6D9F1"/>
            </a:fgClr>
            <a:bgClr>
              <a:srgbClr val="FFFFFF"/>
            </a:bgClr>
          </a:pattFill>
          <a:ln w="19050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949700" y="3145592"/>
            <a:ext cx="7747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37100" y="3742492"/>
            <a:ext cx="774700" cy="622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511800" y="4377492"/>
            <a:ext cx="774700" cy="622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400300" y="4999792"/>
            <a:ext cx="7747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 rot="16200000" flipH="1">
            <a:off x="1429119" y="4435924"/>
            <a:ext cx="2706013" cy="23747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Incorporating Possible Alignments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7702" y="6336268"/>
            <a:ext cx="11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cap="small" spc="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endParaRPr lang="en-US" b="1" cap="small" spc="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150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582368" y="5800805"/>
            <a:ext cx="419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In</a:t>
            </a:r>
            <a:endParaRPr lang="en-US" sz="2200" dirty="0"/>
          </a:p>
        </p:txBody>
      </p:sp>
      <p:sp>
        <p:nvSpPr>
          <p:cNvPr id="51" name="TextBox 50"/>
          <p:cNvSpPr txBox="1"/>
          <p:nvPr/>
        </p:nvSpPr>
        <p:spPr>
          <a:xfrm>
            <a:off x="3295650" y="5800805"/>
            <a:ext cx="5768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</a:t>
            </a:r>
            <a:endParaRPr lang="en-US" sz="2200" dirty="0"/>
          </a:p>
        </p:txBody>
      </p:sp>
      <p:sp>
        <p:nvSpPr>
          <p:cNvPr id="52" name="TextBox 51"/>
          <p:cNvSpPr txBox="1"/>
          <p:nvPr/>
        </p:nvSpPr>
        <p:spPr>
          <a:xfrm>
            <a:off x="4017178" y="5800805"/>
            <a:ext cx="71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past</a:t>
            </a:r>
            <a:endParaRPr lang="en-US" sz="2200" dirty="0"/>
          </a:p>
        </p:txBody>
      </p:sp>
      <p:sp>
        <p:nvSpPr>
          <p:cNvPr id="53" name="TextBox 52"/>
          <p:cNvSpPr txBox="1"/>
          <p:nvPr/>
        </p:nvSpPr>
        <p:spPr>
          <a:xfrm>
            <a:off x="4844338" y="5800805"/>
            <a:ext cx="623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two</a:t>
            </a:r>
            <a:endParaRPr lang="en-US" sz="2200" dirty="0"/>
          </a:p>
        </p:txBody>
      </p:sp>
      <p:sp>
        <p:nvSpPr>
          <p:cNvPr id="54" name="TextBox 53"/>
          <p:cNvSpPr txBox="1"/>
          <p:nvPr/>
        </p:nvSpPr>
        <p:spPr>
          <a:xfrm>
            <a:off x="5505503" y="5800805"/>
            <a:ext cx="8873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years</a:t>
            </a:r>
            <a:endParaRPr lang="en-US" sz="2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05600" y="3222705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过去</a:t>
            </a:r>
            <a:endParaRPr lang="en-US" sz="2200" dirty="0"/>
          </a:p>
        </p:txBody>
      </p:sp>
      <p:sp>
        <p:nvSpPr>
          <p:cNvPr id="56" name="TextBox 55"/>
          <p:cNvSpPr txBox="1"/>
          <p:nvPr/>
        </p:nvSpPr>
        <p:spPr>
          <a:xfrm>
            <a:off x="6705600" y="3819605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两</a:t>
            </a:r>
            <a:endParaRPr lang="en-US" sz="2200" dirty="0"/>
          </a:p>
        </p:txBody>
      </p:sp>
      <p:sp>
        <p:nvSpPr>
          <p:cNvPr id="57" name="TextBox 56"/>
          <p:cNvSpPr txBox="1"/>
          <p:nvPr/>
        </p:nvSpPr>
        <p:spPr>
          <a:xfrm>
            <a:off x="6705600" y="446147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年</a:t>
            </a:r>
            <a:endParaRPr lang="en-US" sz="2200" dirty="0"/>
          </a:p>
        </p:txBody>
      </p:sp>
      <p:sp>
        <p:nvSpPr>
          <p:cNvPr id="58" name="TextBox 57"/>
          <p:cNvSpPr txBox="1"/>
          <p:nvPr/>
        </p:nvSpPr>
        <p:spPr>
          <a:xfrm>
            <a:off x="6705600" y="5076905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中</a:t>
            </a:r>
            <a:endParaRPr lang="en-US" sz="2200" dirty="0"/>
          </a:p>
        </p:txBody>
      </p:sp>
      <p:sp>
        <p:nvSpPr>
          <p:cNvPr id="59" name="TextBox 58"/>
          <p:cNvSpPr txBox="1"/>
          <p:nvPr/>
        </p:nvSpPr>
        <p:spPr>
          <a:xfrm>
            <a:off x="7769863" y="3284260"/>
            <a:ext cx="67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past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69863" y="388116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69863" y="4523026"/>
            <a:ext cx="68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year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69863" y="5138460"/>
            <a:ext cx="41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00800" y="2981405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00800" y="3557251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400800" y="4166851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0800" y="4776451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400800" y="5386051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47900" y="5572205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15920" y="5572205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790620" y="5572205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78020" y="5572205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40020" y="5572205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134100" y="5572205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16200000" flipH="1">
            <a:off x="2216519" y="4448625"/>
            <a:ext cx="2706013" cy="23747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3016620" y="4448625"/>
            <a:ext cx="2706013" cy="23747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3778620" y="4448626"/>
            <a:ext cx="2706013" cy="23747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 flipH="1">
            <a:off x="4566020" y="4448626"/>
            <a:ext cx="2706013" cy="23747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3073400" y="2971800"/>
            <a:ext cx="2654300" cy="1583492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2590800" y="1752600"/>
            <a:ext cx="553569" cy="4572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/>
          <p:cNvSpPr/>
          <p:nvPr/>
        </p:nvSpPr>
        <p:spPr>
          <a:xfrm>
            <a:off x="609600" y="1346200"/>
            <a:ext cx="1714500" cy="12446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Sure and possible word links</a:t>
            </a:r>
            <a:endParaRPr lang="en-US" sz="2200" dirty="0"/>
          </a:p>
        </p:txBody>
      </p:sp>
      <p:sp>
        <p:nvSpPr>
          <p:cNvPr id="75" name="Alternate Process 74"/>
          <p:cNvSpPr/>
          <p:nvPr/>
        </p:nvSpPr>
        <p:spPr>
          <a:xfrm>
            <a:off x="3391331" y="1346200"/>
            <a:ext cx="2115239" cy="12446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Word-to-span alignments</a:t>
            </a:r>
            <a:endParaRPr lang="en-US" sz="2200" dirty="0"/>
          </a:p>
        </p:txBody>
      </p:sp>
      <p:sp>
        <p:nvSpPr>
          <p:cNvPr id="76" name="Right Arrow 75"/>
          <p:cNvSpPr/>
          <p:nvPr/>
        </p:nvSpPr>
        <p:spPr>
          <a:xfrm>
            <a:off x="5777123" y="1752600"/>
            <a:ext cx="553569" cy="4572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/>
          <p:cNvSpPr/>
          <p:nvPr/>
        </p:nvSpPr>
        <p:spPr>
          <a:xfrm>
            <a:off x="6577654" y="1346200"/>
            <a:ext cx="2013639" cy="12446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Extraction set of </a:t>
            </a:r>
            <a:r>
              <a:rPr lang="en-US" sz="2200" dirty="0" err="1" smtClean="0"/>
              <a:t>bispans</a:t>
            </a:r>
            <a:endParaRPr lang="en-US" sz="22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362200" y="3450392"/>
            <a:ext cx="4343400" cy="1816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362200" y="4070876"/>
            <a:ext cx="4343400" cy="1816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362200" y="4682292"/>
            <a:ext cx="4343400" cy="1816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362200" y="5315476"/>
            <a:ext cx="4343400" cy="1816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4274" idx="3"/>
          </p:cNvCxnSpPr>
          <p:nvPr/>
        </p:nvCxnSpPr>
        <p:spPr>
          <a:xfrm>
            <a:off x="3937000" y="3450392"/>
            <a:ext cx="7874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737100" y="4071104"/>
            <a:ext cx="7620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524500" y="4680704"/>
            <a:ext cx="7620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400300" y="5315704"/>
            <a:ext cx="7620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489200" y="5304592"/>
            <a:ext cx="6096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4826794" y="4059198"/>
            <a:ext cx="6096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5614194" y="4694198"/>
            <a:ext cx="6096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187700" y="3124200"/>
            <a:ext cx="139032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rot="5400000">
            <a:off x="3264694" y="3449598"/>
            <a:ext cx="6096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3835400" y="3057605"/>
            <a:ext cx="1803400" cy="1403866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3162300" y="3429000"/>
            <a:ext cx="15621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4053747" y="3463886"/>
            <a:ext cx="6096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 for Extraction Sets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07702" y="6336268"/>
            <a:ext cx="11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cap="small" spc="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endParaRPr lang="en-US" b="1" cap="small" spc="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478" y="3073400"/>
            <a:ext cx="4457700" cy="2476500"/>
          </a:xfrm>
          <a:prstGeom prst="rect">
            <a:avLst/>
          </a:prstGeom>
          <a:noFill/>
        </p:spPr>
      </p:pic>
      <p:sp>
        <p:nvSpPr>
          <p:cNvPr id="7" name="Rectangle 2" descr="Wide downward diagonal"/>
          <p:cNvSpPr>
            <a:spLocks noChangeArrowheads="1"/>
          </p:cNvSpPr>
          <p:nvPr/>
        </p:nvSpPr>
        <p:spPr bwMode="auto">
          <a:xfrm>
            <a:off x="4254878" y="3086100"/>
            <a:ext cx="762000" cy="609600"/>
          </a:xfrm>
          <a:prstGeom prst="rect">
            <a:avLst/>
          </a:prstGeom>
          <a:pattFill prst="wdDnDiag">
            <a:fgClr>
              <a:srgbClr val="C6D9F1"/>
            </a:fgClr>
            <a:bgClr>
              <a:srgbClr val="FFFFFF"/>
            </a:bgClr>
          </a:pattFill>
          <a:ln w="19050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578" y="3086100"/>
            <a:ext cx="7747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16978" y="3683000"/>
            <a:ext cx="774700" cy="622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91678" y="4318000"/>
            <a:ext cx="774700" cy="622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80178" y="4940300"/>
            <a:ext cx="7747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2508997" y="4376432"/>
            <a:ext cx="2706013" cy="23747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62246" y="5741313"/>
            <a:ext cx="419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In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75528" y="5741313"/>
            <a:ext cx="5768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</a:t>
            </a:r>
            <a:endParaRPr lang="en-US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5097056" y="5741313"/>
            <a:ext cx="71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past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5924216" y="5741313"/>
            <a:ext cx="623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two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6585381" y="5741313"/>
            <a:ext cx="8873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years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7785478" y="3163213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过去</a:t>
            </a:r>
            <a:endParaRPr lang="en-US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7785478" y="3760113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两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7785478" y="4401979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年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7785478" y="5017413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中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7480678" y="2921913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80678" y="3497759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80678" y="4107359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80678" y="4716959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80678" y="5326559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27778" y="5512713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95798" y="5512713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70498" y="5512713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57898" y="5512713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19898" y="5512713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13978" y="5512713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16200000" flipH="1">
            <a:off x="3296397" y="4389133"/>
            <a:ext cx="2706013" cy="23747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4096498" y="4389133"/>
            <a:ext cx="2706013" cy="23747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4858498" y="4389134"/>
            <a:ext cx="2706013" cy="23747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5645898" y="4389134"/>
            <a:ext cx="2706013" cy="23747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42078" y="3390900"/>
            <a:ext cx="4343400" cy="1816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42078" y="4011384"/>
            <a:ext cx="4343400" cy="1816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442078" y="4622800"/>
            <a:ext cx="4343400" cy="1816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442078" y="5255984"/>
            <a:ext cx="4343400" cy="1816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7" idx="3"/>
          </p:cNvCxnSpPr>
          <p:nvPr/>
        </p:nvCxnSpPr>
        <p:spPr>
          <a:xfrm>
            <a:off x="5016878" y="3390900"/>
            <a:ext cx="7874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816978" y="4011612"/>
            <a:ext cx="7620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604378" y="4621212"/>
            <a:ext cx="7620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80178" y="5256212"/>
            <a:ext cx="7620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569078" y="5245100"/>
            <a:ext cx="6096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5133625" y="3404394"/>
            <a:ext cx="6096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5906672" y="3999706"/>
            <a:ext cx="6096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6694072" y="4634706"/>
            <a:ext cx="6096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4344572" y="3390106"/>
            <a:ext cx="6096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718678" y="4401979"/>
            <a:ext cx="533400" cy="430887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5931278" y="3799126"/>
            <a:ext cx="533400" cy="430887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5156578" y="3224769"/>
            <a:ext cx="533400" cy="335002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369178" y="3150513"/>
            <a:ext cx="1384300" cy="487402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953378" y="2998113"/>
            <a:ext cx="1765300" cy="1403866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153278" y="2769513"/>
            <a:ext cx="2654300" cy="1708666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3594478" y="5005626"/>
            <a:ext cx="533400" cy="430887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766177" y="3646726"/>
            <a:ext cx="1638301" cy="1345287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4877178" y="2889646"/>
            <a:ext cx="2603500" cy="2189321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62000" y="2667000"/>
            <a:ext cx="1689137" cy="769441"/>
          </a:xfrm>
          <a:prstGeom prst="rect">
            <a:avLst/>
          </a:prstGeom>
          <a:solidFill>
            <a:schemeClr val="bg1">
              <a:alpha val="67000"/>
            </a:schemeClr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17375E"/>
                </a:solidFill>
              </a:rPr>
              <a:t>Features on sure links</a:t>
            </a:r>
            <a:endParaRPr lang="en-US" sz="2200" dirty="0">
              <a:solidFill>
                <a:srgbClr val="17375E"/>
              </a:solidFill>
            </a:endParaRPr>
          </a:p>
        </p:txBody>
      </p:sp>
      <p:sp>
        <p:nvSpPr>
          <p:cNvPr id="90" name="Freeform 89"/>
          <p:cNvSpPr/>
          <p:nvPr/>
        </p:nvSpPr>
        <p:spPr>
          <a:xfrm>
            <a:off x="5382684" y="2451100"/>
            <a:ext cx="103717" cy="241300"/>
          </a:xfrm>
          <a:custGeom>
            <a:avLst/>
            <a:gdLst>
              <a:gd name="connsiteX0" fmla="*/ 0 w 103717"/>
              <a:gd name="connsiteY0" fmla="*/ 0 h 241300"/>
              <a:gd name="connsiteX1" fmla="*/ 88900 w 103717"/>
              <a:gd name="connsiteY1" fmla="*/ 101600 h 241300"/>
              <a:gd name="connsiteX2" fmla="*/ 88900 w 103717"/>
              <a:gd name="connsiteY2" fmla="*/ 241300 h 241300"/>
              <a:gd name="connsiteX3" fmla="*/ 88900 w 103717"/>
              <a:gd name="connsiteY3" fmla="*/ 241300 h 241300"/>
              <a:gd name="connsiteX4" fmla="*/ 88900 w 103717"/>
              <a:gd name="connsiteY4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17" h="241300">
                <a:moveTo>
                  <a:pt x="0" y="0"/>
                </a:moveTo>
                <a:cubicBezTo>
                  <a:pt x="37041" y="30691"/>
                  <a:pt x="74083" y="61383"/>
                  <a:pt x="88900" y="101600"/>
                </a:cubicBezTo>
                <a:cubicBezTo>
                  <a:pt x="103717" y="141817"/>
                  <a:pt x="88900" y="241300"/>
                  <a:pt x="88900" y="241300"/>
                </a:cubicBezTo>
                <a:lnTo>
                  <a:pt x="88900" y="241300"/>
                </a:lnTo>
                <a:lnTo>
                  <a:pt x="88900" y="241300"/>
                </a:lnTo>
              </a:path>
            </a:pathLst>
          </a:custGeom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2910418" y="2514600"/>
            <a:ext cx="531283" cy="2362200"/>
          </a:xfrm>
          <a:custGeom>
            <a:avLst/>
            <a:gdLst>
              <a:gd name="connsiteX0" fmla="*/ 315383 w 531283"/>
              <a:gd name="connsiteY0" fmla="*/ 0 h 2362200"/>
              <a:gd name="connsiteX1" fmla="*/ 35983 w 531283"/>
              <a:gd name="connsiteY1" fmla="*/ 736600 h 2362200"/>
              <a:gd name="connsiteX2" fmla="*/ 531283 w 531283"/>
              <a:gd name="connsiteY2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283" h="2362200">
                <a:moveTo>
                  <a:pt x="315383" y="0"/>
                </a:moveTo>
                <a:cubicBezTo>
                  <a:pt x="157691" y="171450"/>
                  <a:pt x="0" y="342900"/>
                  <a:pt x="35983" y="736600"/>
                </a:cubicBezTo>
                <a:cubicBezTo>
                  <a:pt x="71966" y="1130300"/>
                  <a:pt x="301624" y="1746250"/>
                  <a:pt x="531283" y="2362200"/>
                </a:cubicBezTo>
              </a:path>
            </a:pathLst>
          </a:cu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62000" y="3728422"/>
            <a:ext cx="1689137" cy="769441"/>
          </a:xfrm>
          <a:prstGeom prst="rect">
            <a:avLst/>
          </a:prstGeom>
          <a:solidFill>
            <a:schemeClr val="bg1">
              <a:alpha val="67000"/>
            </a:schemeClr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17375E"/>
                </a:solidFill>
              </a:rPr>
              <a:t>Features on all </a:t>
            </a:r>
            <a:r>
              <a:rPr lang="en-US" sz="2200" dirty="0" err="1" smtClean="0">
                <a:solidFill>
                  <a:srgbClr val="17375E"/>
                </a:solidFill>
              </a:rPr>
              <a:t>bispans</a:t>
            </a:r>
            <a:endParaRPr lang="en-US" sz="2200" dirty="0">
              <a:solidFill>
                <a:srgbClr val="17375E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457200" y="2819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57200" y="3886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10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135190" y="1219200"/>
            <a:ext cx="5100027" cy="119510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on </a:t>
            </a:r>
            <a:r>
              <a:rPr lang="en-US" dirty="0" err="1" smtClean="0"/>
              <a:t>Bispans</a:t>
            </a:r>
            <a:r>
              <a:rPr lang="en-US" dirty="0" smtClean="0"/>
              <a:t> and Sure Links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7600" y="6336268"/>
            <a:ext cx="173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cap="small" spc="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Features</a:t>
            </a:r>
            <a:endParaRPr lang="en-US" b="1" cap="small" spc="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47192" y="2082800"/>
            <a:ext cx="7747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21892" y="2082800"/>
            <a:ext cx="774700" cy="622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6592" y="2082800"/>
            <a:ext cx="774700" cy="622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7192" y="2705100"/>
            <a:ext cx="774700" cy="622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 descr="Wide downward diagonal"/>
          <p:cNvSpPr>
            <a:spLocks noChangeArrowheads="1"/>
          </p:cNvSpPr>
          <p:nvPr/>
        </p:nvSpPr>
        <p:spPr bwMode="auto">
          <a:xfrm>
            <a:off x="5521892" y="2705100"/>
            <a:ext cx="774700" cy="622300"/>
          </a:xfrm>
          <a:prstGeom prst="rect">
            <a:avLst/>
          </a:prstGeom>
          <a:pattFill prst="wdDnDiag">
            <a:fgClr>
              <a:srgbClr val="3F80CD"/>
            </a:fgClr>
            <a:bgClr>
              <a:srgbClr val="FFFFFF"/>
            </a:bgClr>
          </a:pattFill>
          <a:ln w="190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96592" y="2705100"/>
            <a:ext cx="7747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85592" y="2184400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过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592" y="2781300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地球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7753999" y="2245955"/>
            <a:ext cx="100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 over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72208" y="2842855"/>
            <a:ext cx="79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Earth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59892" y="3403600"/>
            <a:ext cx="733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over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5621120" y="3403600"/>
            <a:ext cx="5768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6270480" y="3403600"/>
            <a:ext cx="8589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Earth</a:t>
            </a:r>
            <a:endParaRPr lang="en-US" sz="2200" dirty="0"/>
          </a:p>
        </p:txBody>
      </p:sp>
      <p:sp>
        <p:nvSpPr>
          <p:cNvPr id="19" name="Rounded Rectangle 18"/>
          <p:cNvSpPr/>
          <p:nvPr/>
        </p:nvSpPr>
        <p:spPr>
          <a:xfrm>
            <a:off x="4635493" y="1981200"/>
            <a:ext cx="2552707" cy="14478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" y="1371600"/>
            <a:ext cx="37600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17375E"/>
                </a:solidFill>
              </a:rPr>
              <a:t>Some features on sure links</a:t>
            </a:r>
            <a:endParaRPr lang="en-US" sz="2200" dirty="0">
              <a:solidFill>
                <a:srgbClr val="17375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68400" y="1879481"/>
            <a:ext cx="2175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HMM posteriors</a:t>
            </a:r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1168400" y="2362597"/>
            <a:ext cx="29603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Presence in dictionary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1168400" y="2845713"/>
            <a:ext cx="31329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Numbers &amp; punctuation</a:t>
            </a:r>
            <a:endParaRPr lang="en-US" sz="2200" dirty="0"/>
          </a:p>
        </p:txBody>
      </p:sp>
      <p:sp>
        <p:nvSpPr>
          <p:cNvPr id="24" name="Oval 23"/>
          <p:cNvSpPr/>
          <p:nvPr/>
        </p:nvSpPr>
        <p:spPr>
          <a:xfrm>
            <a:off x="914400" y="2018724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14400" y="25018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4400" y="2984956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4038600" y="1802487"/>
            <a:ext cx="914402" cy="4718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600" y="3531513"/>
            <a:ext cx="2819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17375E"/>
                </a:solidFill>
              </a:rPr>
              <a:t>Features on </a:t>
            </a:r>
            <a:r>
              <a:rPr lang="en-US" sz="2200" dirty="0" err="1" smtClean="0">
                <a:solidFill>
                  <a:srgbClr val="17375E"/>
                </a:solidFill>
              </a:rPr>
              <a:t>bispans</a:t>
            </a:r>
            <a:endParaRPr lang="en-US" sz="2200" dirty="0">
              <a:solidFill>
                <a:srgbClr val="17375E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378200" y="3132099"/>
            <a:ext cx="1257293" cy="6271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68400" y="4064913"/>
            <a:ext cx="7759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HMM phrase table features: e.g., phrase relative frequencies</a:t>
            </a:r>
            <a:endParaRPr lang="en-US" sz="2200" dirty="0"/>
          </a:p>
        </p:txBody>
      </p:sp>
      <p:sp>
        <p:nvSpPr>
          <p:cNvPr id="46" name="Oval 45"/>
          <p:cNvSpPr/>
          <p:nvPr/>
        </p:nvSpPr>
        <p:spPr>
          <a:xfrm>
            <a:off x="914400" y="4204156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168400" y="4614942"/>
            <a:ext cx="73664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Lexical indicator features for phrases with common words</a:t>
            </a:r>
            <a:endParaRPr lang="en-US" sz="2200" dirty="0"/>
          </a:p>
        </p:txBody>
      </p:sp>
      <p:sp>
        <p:nvSpPr>
          <p:cNvPr id="50" name="Oval 49"/>
          <p:cNvSpPr/>
          <p:nvPr/>
        </p:nvSpPr>
        <p:spPr>
          <a:xfrm>
            <a:off x="914400" y="475418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168400" y="5715000"/>
            <a:ext cx="5978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Monolingual phrase features: e.g., “the _____”</a:t>
            </a:r>
            <a:endParaRPr lang="en-US" sz="2200" dirty="0"/>
          </a:p>
        </p:txBody>
      </p:sp>
      <p:sp>
        <p:nvSpPr>
          <p:cNvPr id="52" name="Oval 51"/>
          <p:cNvSpPr/>
          <p:nvPr/>
        </p:nvSpPr>
        <p:spPr>
          <a:xfrm>
            <a:off x="914400" y="5854243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168400" y="5164971"/>
            <a:ext cx="60815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Shape features: e.g., Chinese character counts</a:t>
            </a:r>
            <a:endParaRPr lang="en-US" sz="2200" dirty="0"/>
          </a:p>
        </p:txBody>
      </p:sp>
      <p:sp>
        <p:nvSpPr>
          <p:cNvPr id="54" name="Oval 53"/>
          <p:cNvSpPr/>
          <p:nvPr/>
        </p:nvSpPr>
        <p:spPr>
          <a:xfrm>
            <a:off x="914400" y="5304214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/>
      <p:bldP spid="45" grpId="0"/>
      <p:bldP spid="46" grpId="0" animBg="1"/>
      <p:bldP spid="49" grpId="0"/>
      <p:bldP spid="50" grpId="0" animBg="1"/>
      <p:bldP spid="51" grpId="0"/>
      <p:bldP spid="52" grpId="0" animBg="1"/>
      <p:bldP spid="53" grpId="0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Gold Extraction Sets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33800" y="6336268"/>
            <a:ext cx="16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cap="small" spc="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</a:t>
            </a:r>
            <a:endParaRPr lang="en-US" b="1" cap="small" spc="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>
            <a:off x="3027831" y="1752600"/>
            <a:ext cx="553569" cy="4572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/>
          <p:cNvSpPr/>
          <p:nvPr/>
        </p:nvSpPr>
        <p:spPr>
          <a:xfrm>
            <a:off x="495300" y="1346200"/>
            <a:ext cx="2324100" cy="1244600"/>
          </a:xfrm>
          <a:prstGeom prst="flowChartAlternateProcess">
            <a:avLst/>
          </a:prstGeom>
          <a:solidFill>
            <a:srgbClr val="6195C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Hand Aligned: Sure </a:t>
            </a:r>
            <a:r>
              <a:rPr lang="en-US" sz="2200" dirty="0" smtClean="0">
                <a:solidFill>
                  <a:schemeClr val="bg1"/>
                </a:solidFill>
              </a:rPr>
              <a:t>and possible word links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3752161" y="1346200"/>
            <a:ext cx="2115239" cy="1244600"/>
          </a:xfrm>
          <a:prstGeom prst="flowChartAlternateProcess">
            <a:avLst/>
          </a:prstGeom>
          <a:solidFill>
            <a:srgbClr val="6195C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Word-to-span alignments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96000" y="1752600"/>
            <a:ext cx="553569" cy="4572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lternate Process 9"/>
          <p:cNvSpPr/>
          <p:nvPr/>
        </p:nvSpPr>
        <p:spPr>
          <a:xfrm>
            <a:off x="6806254" y="1346200"/>
            <a:ext cx="2013639" cy="1244600"/>
          </a:xfrm>
          <a:prstGeom prst="flowChartAlternateProcess">
            <a:avLst/>
          </a:prstGeom>
          <a:solidFill>
            <a:srgbClr val="6195C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Extraction set of </a:t>
            </a:r>
            <a:r>
              <a:rPr lang="en-US" sz="2200" dirty="0" err="1" smtClean="0">
                <a:solidFill>
                  <a:schemeClr val="bg1"/>
                </a:solidFill>
              </a:rPr>
              <a:t>bispans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244388" y="4716959"/>
            <a:ext cx="6213811" cy="1226641"/>
          </a:xfrm>
          <a:prstGeom prst="wedgeRoundRectCallout">
            <a:avLst>
              <a:gd name="adj1" fmla="val 40435"/>
              <a:gd name="adj2" fmla="val -204355"/>
              <a:gd name="adj3" fmla="val 16667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52700" y="4869359"/>
            <a:ext cx="5711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Deterministic: A </a:t>
            </a:r>
            <a:r>
              <a:rPr lang="en-US" sz="2200" dirty="0" err="1" smtClean="0"/>
              <a:t>bispan</a:t>
            </a:r>
            <a:r>
              <a:rPr lang="en-US" sz="2200" dirty="0" smtClean="0"/>
              <a:t> is included </a:t>
            </a:r>
            <a:r>
              <a:rPr lang="en-US" sz="2200" dirty="0" err="1" smtClean="0"/>
              <a:t>iff</a:t>
            </a:r>
            <a:r>
              <a:rPr lang="en-US" sz="2200" dirty="0" smtClean="0"/>
              <a:t> every word within the </a:t>
            </a:r>
            <a:r>
              <a:rPr lang="en-US" sz="2200" dirty="0" err="1" smtClean="0"/>
              <a:t>bispan</a:t>
            </a:r>
            <a:r>
              <a:rPr lang="en-US" sz="2200" dirty="0" smtClean="0"/>
              <a:t> aligns within the </a:t>
            </a:r>
            <a:r>
              <a:rPr lang="en-US" sz="2200" dirty="0" err="1" smtClean="0"/>
              <a:t>bispan</a:t>
            </a:r>
            <a:endParaRPr lang="en-US" sz="22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762000" y="3124200"/>
            <a:ext cx="4267200" cy="1143000"/>
          </a:xfrm>
          <a:prstGeom prst="wedgeRoundRectCallout">
            <a:avLst>
              <a:gd name="adj1" fmla="val 43985"/>
              <a:gd name="adj2" fmla="val -79495"/>
              <a:gd name="adj3" fmla="val 16667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94111" y="3269159"/>
            <a:ext cx="5482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Deterministic: Find min and max</a:t>
            </a:r>
          </a:p>
          <a:p>
            <a:r>
              <a:rPr lang="en-US" sz="2200" dirty="0" smtClean="0"/>
              <a:t> alignment index for each word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22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Discriminative Training with MIRA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33800" y="6336268"/>
            <a:ext cx="16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cap="small" spc="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</a:t>
            </a:r>
            <a:endParaRPr lang="en-US" b="1" cap="small" spc="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77" y="1599087"/>
            <a:ext cx="3841252" cy="2134029"/>
          </a:xfrm>
          <a:prstGeom prst="rect">
            <a:avLst/>
          </a:prstGeom>
          <a:noFill/>
        </p:spPr>
      </p:pic>
      <p:sp>
        <p:nvSpPr>
          <p:cNvPr id="7" name="Rectangle 2" descr="Wide downward diagonal"/>
          <p:cNvSpPr>
            <a:spLocks noChangeArrowheads="1"/>
          </p:cNvSpPr>
          <p:nvPr/>
        </p:nvSpPr>
        <p:spPr bwMode="auto">
          <a:xfrm>
            <a:off x="1250389" y="1610031"/>
            <a:ext cx="656624" cy="525299"/>
          </a:xfrm>
          <a:prstGeom prst="rect">
            <a:avLst/>
          </a:prstGeom>
          <a:pattFill prst="wdDnDiag">
            <a:fgClr>
              <a:srgbClr val="C6D9F1"/>
            </a:fgClr>
            <a:bgClr>
              <a:srgbClr val="FFFFFF"/>
            </a:bgClr>
          </a:pattFill>
          <a:ln w="19050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7957" y="1610031"/>
            <a:ext cx="667568" cy="5252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6468" y="2124386"/>
            <a:ext cx="667568" cy="536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64036" y="2671573"/>
            <a:ext cx="667568" cy="536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2821" y="3207816"/>
            <a:ext cx="667568" cy="5252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7" idx="3"/>
          </p:cNvCxnSpPr>
          <p:nvPr/>
        </p:nvCxnSpPr>
        <p:spPr>
          <a:xfrm>
            <a:off x="1907013" y="1872680"/>
            <a:ext cx="678512" cy="136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96468" y="2407555"/>
            <a:ext cx="656624" cy="136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274980" y="2932855"/>
            <a:ext cx="656624" cy="136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2821" y="3480041"/>
            <a:ext cx="656624" cy="136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659427" y="3470466"/>
            <a:ext cx="525299" cy="136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2007615" y="1884308"/>
            <a:ext cx="525299" cy="136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673759" y="2397296"/>
            <a:ext cx="525299" cy="136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352271" y="2944482"/>
            <a:ext cx="525299" cy="136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1327679" y="1871996"/>
            <a:ext cx="525299" cy="136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3373474" y="2743939"/>
            <a:ext cx="459637" cy="3713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694962" y="2224453"/>
            <a:ext cx="459637" cy="3713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027394" y="1729523"/>
            <a:ext cx="459637" cy="288675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348882" y="1665536"/>
            <a:ext cx="1192867" cy="4200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1852294" y="1534211"/>
            <a:ext cx="1521180" cy="1209728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1162839" y="1337224"/>
            <a:ext cx="2287241" cy="1472377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81314" y="3264109"/>
            <a:ext cx="459637" cy="3713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2552693" y="2093129"/>
            <a:ext cx="1411743" cy="1159249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1786632" y="1440744"/>
            <a:ext cx="2243466" cy="1886563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548" y="1599087"/>
            <a:ext cx="3841252" cy="2134029"/>
          </a:xfrm>
          <a:prstGeom prst="rect">
            <a:avLst/>
          </a:prstGeom>
          <a:noFill/>
        </p:spPr>
      </p:pic>
      <p:sp>
        <p:nvSpPr>
          <p:cNvPr id="86" name="Rectangle 85"/>
          <p:cNvSpPr/>
          <p:nvPr/>
        </p:nvSpPr>
        <p:spPr>
          <a:xfrm>
            <a:off x="5524500" y="1612900"/>
            <a:ext cx="667568" cy="5252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191628" y="1610031"/>
            <a:ext cx="667568" cy="5252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870140" y="2124386"/>
            <a:ext cx="667568" cy="536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537708" y="2671573"/>
            <a:ext cx="667568" cy="536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513116" y="1872680"/>
            <a:ext cx="1346080" cy="136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870140" y="2407555"/>
            <a:ext cx="656624" cy="136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548651" y="2932855"/>
            <a:ext cx="656624" cy="136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6281286" y="1884308"/>
            <a:ext cx="525299" cy="136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2" descr="Wide downward diagonal"/>
          <p:cNvSpPr>
            <a:spLocks noChangeArrowheads="1"/>
          </p:cNvSpPr>
          <p:nvPr/>
        </p:nvSpPr>
        <p:spPr bwMode="auto">
          <a:xfrm>
            <a:off x="7547576" y="3195801"/>
            <a:ext cx="656624" cy="525299"/>
          </a:xfrm>
          <a:prstGeom prst="rect">
            <a:avLst/>
          </a:prstGeom>
          <a:pattFill prst="wdDnDiag">
            <a:fgClr>
              <a:srgbClr val="C6D9F1"/>
            </a:fgClr>
            <a:bgClr>
              <a:srgbClr val="FFFFFF"/>
            </a:bgClr>
          </a:pattFill>
          <a:ln w="19050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rot="5400000">
            <a:off x="6947430" y="2397296"/>
            <a:ext cx="525299" cy="136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7625942" y="2944482"/>
            <a:ext cx="525299" cy="136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5601350" y="1871996"/>
            <a:ext cx="525299" cy="136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7647145" y="2743939"/>
            <a:ext cx="459637" cy="3713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68633" y="2224453"/>
            <a:ext cx="459637" cy="3713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6248400" y="1729523"/>
            <a:ext cx="459637" cy="288675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5622553" y="1665536"/>
            <a:ext cx="1192867" cy="4200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6125965" y="1534211"/>
            <a:ext cx="1521180" cy="1209728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5436510" y="1337224"/>
            <a:ext cx="2287241" cy="1472377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954985" y="3264109"/>
            <a:ext cx="459637" cy="371300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826364" y="2093129"/>
            <a:ext cx="1411743" cy="1159249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060303" y="1440744"/>
            <a:ext cx="2243466" cy="1886563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7547576" y="3478673"/>
            <a:ext cx="656624" cy="136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7581901" y="2679700"/>
            <a:ext cx="584200" cy="97790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6743700" y="2019300"/>
            <a:ext cx="1638300" cy="179070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57200" y="4590872"/>
            <a:ext cx="19255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17375E"/>
                </a:solidFill>
              </a:rPr>
              <a:t>Loss function:</a:t>
            </a:r>
            <a:endParaRPr lang="en-US" sz="2200" dirty="0">
              <a:solidFill>
                <a:srgbClr val="17375E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71800" y="4590872"/>
            <a:ext cx="5570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F-score of </a:t>
            </a:r>
            <a:r>
              <a:rPr lang="en-US" sz="2200" dirty="0" err="1" smtClean="0"/>
              <a:t>bispan</a:t>
            </a:r>
            <a:r>
              <a:rPr lang="en-US" sz="2200" dirty="0" smtClean="0"/>
              <a:t> errors (precision &amp; recall)</a:t>
            </a:r>
            <a:endParaRPr lang="en-US" sz="2200" dirty="0"/>
          </a:p>
        </p:txBody>
      </p:sp>
      <p:sp>
        <p:nvSpPr>
          <p:cNvPr id="92" name="TextBox 91"/>
          <p:cNvSpPr txBox="1"/>
          <p:nvPr/>
        </p:nvSpPr>
        <p:spPr>
          <a:xfrm>
            <a:off x="457200" y="5276672"/>
            <a:ext cx="24163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17375E"/>
                </a:solidFill>
              </a:rPr>
              <a:t>Training Criterion:</a:t>
            </a:r>
            <a:endParaRPr lang="en-US" sz="2200" dirty="0">
              <a:solidFill>
                <a:srgbClr val="17375E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71801" y="5250359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Minimal change to </a:t>
            </a:r>
            <a:r>
              <a:rPr lang="en-US" sz="2200" i="1" dirty="0" smtClean="0"/>
              <a:t>w</a:t>
            </a:r>
            <a:r>
              <a:rPr lang="en-US" sz="2200" dirty="0" smtClean="0"/>
              <a:t> such that the gold is preferred to the guess by a </a:t>
            </a:r>
            <a:r>
              <a:rPr lang="en-US" sz="2200" dirty="0" smtClean="0"/>
              <a:t>loss-scaled </a:t>
            </a:r>
            <a:r>
              <a:rPr lang="en-US" sz="2200" dirty="0" smtClean="0"/>
              <a:t>margin</a:t>
            </a:r>
            <a:endParaRPr lang="en-US" sz="2200" dirty="0"/>
          </a:p>
        </p:txBody>
      </p:sp>
      <p:sp>
        <p:nvSpPr>
          <p:cNvPr id="94" name="TextBox 93"/>
          <p:cNvSpPr txBox="1"/>
          <p:nvPr/>
        </p:nvSpPr>
        <p:spPr>
          <a:xfrm>
            <a:off x="1101593" y="3886200"/>
            <a:ext cx="23020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17375E"/>
                </a:solidFill>
              </a:rPr>
              <a:t>Gold (annotated)</a:t>
            </a:r>
            <a:endParaRPr lang="en-US" sz="2200" dirty="0">
              <a:solidFill>
                <a:srgbClr val="17375E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23695" y="3886200"/>
            <a:ext cx="2801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17375E"/>
                </a:solidFill>
              </a:rPr>
              <a:t>Guess (</a:t>
            </a:r>
            <a:r>
              <a:rPr lang="en-US" sz="2200" dirty="0" err="1" smtClean="0">
                <a:solidFill>
                  <a:srgbClr val="17375E"/>
                </a:solidFill>
              </a:rPr>
              <a:t>arg</a:t>
            </a:r>
            <a:r>
              <a:rPr lang="en-US" sz="2200" dirty="0" smtClean="0">
                <a:solidFill>
                  <a:srgbClr val="17375E"/>
                </a:solidFill>
              </a:rPr>
              <a:t> max </a:t>
            </a:r>
            <a:r>
              <a:rPr lang="en-US" sz="2200" dirty="0" err="1" smtClean="0">
                <a:solidFill>
                  <a:srgbClr val="17375E"/>
                </a:solidFill>
              </a:rPr>
              <a:t>w∙ɸ</a:t>
            </a:r>
            <a:r>
              <a:rPr lang="en-US" sz="2200" dirty="0" smtClean="0">
                <a:solidFill>
                  <a:srgbClr val="17375E"/>
                </a:solidFill>
              </a:rPr>
              <a:t>)</a:t>
            </a:r>
            <a:endParaRPr lang="en-US" sz="2200" dirty="0">
              <a:solidFill>
                <a:srgbClr val="1737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rcRect r="58252" b="42105"/>
          <a:stretch>
            <a:fillRect/>
          </a:stretch>
        </p:blipFill>
        <p:spPr>
          <a:xfrm>
            <a:off x="6728797" y="3953871"/>
            <a:ext cx="1603611" cy="1235515"/>
          </a:xfrm>
          <a:prstGeom prst="rect">
            <a:avLst/>
          </a:prstGeom>
          <a:noFill/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rcRect l="46602" t="42105"/>
          <a:stretch>
            <a:fillRect/>
          </a:stretch>
        </p:blipFill>
        <p:spPr>
          <a:xfrm>
            <a:off x="5122116" y="2098670"/>
            <a:ext cx="2051181" cy="123551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Inference: An ITG 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6297" y="6336268"/>
            <a:ext cx="188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cap="small" spc="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Inference</a:t>
            </a:r>
            <a:endParaRPr lang="en-US" b="1" cap="small" spc="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48" y="2603071"/>
            <a:ext cx="3841252" cy="2134029"/>
          </a:xfrm>
          <a:prstGeom prst="rect">
            <a:avLst/>
          </a:prstGeom>
          <a:noFill/>
        </p:spPr>
      </p:pic>
      <p:sp>
        <p:nvSpPr>
          <p:cNvPr id="7" name="Rectangle 2" descr="Wide downward diagonal"/>
          <p:cNvSpPr>
            <a:spLocks noChangeArrowheads="1"/>
          </p:cNvSpPr>
          <p:nvPr/>
        </p:nvSpPr>
        <p:spPr bwMode="auto">
          <a:xfrm>
            <a:off x="1217383" y="2601316"/>
            <a:ext cx="656624" cy="525299"/>
          </a:xfrm>
          <a:prstGeom prst="rect">
            <a:avLst/>
          </a:prstGeom>
          <a:pattFill prst="wdDnDiag">
            <a:fgClr>
              <a:srgbClr val="C6D9F1"/>
            </a:fgClr>
            <a:bgClr>
              <a:srgbClr val="FFFFFF"/>
            </a:bgClr>
          </a:pattFill>
          <a:ln w="19050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4951" y="2601316"/>
            <a:ext cx="667568" cy="5252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63462" y="3115671"/>
            <a:ext cx="667568" cy="536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31030" y="3662858"/>
            <a:ext cx="667568" cy="536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9815" y="4199101"/>
            <a:ext cx="667568" cy="5252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340468" y="3735224"/>
            <a:ext cx="459637" cy="3713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661956" y="3215738"/>
            <a:ext cx="459637" cy="3713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994388" y="2720808"/>
            <a:ext cx="459637" cy="288675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315876" y="2656821"/>
            <a:ext cx="1192867" cy="4200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48308" y="4255394"/>
            <a:ext cx="459637" cy="3713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17383" y="2594971"/>
            <a:ext cx="2681215" cy="1608729"/>
          </a:xfrm>
          <a:prstGeom prst="rect">
            <a:avLst/>
          </a:prstGeom>
          <a:gradFill flip="none" rotWithShape="1">
            <a:gsLst>
              <a:gs pos="93000">
                <a:srgbClr val="1DD925">
                  <a:alpha val="50000"/>
                </a:srgbClr>
              </a:gs>
              <a:gs pos="76000">
                <a:schemeClr val="accent1">
                  <a:tint val="15000"/>
                  <a:satMod val="35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3400" y="4199101"/>
            <a:ext cx="683984" cy="525299"/>
          </a:xfrm>
          <a:prstGeom prst="rect">
            <a:avLst/>
          </a:prstGeom>
          <a:gradFill flip="none" rotWithShape="1">
            <a:gsLst>
              <a:gs pos="93000">
                <a:srgbClr val="1DD925">
                  <a:alpha val="50000"/>
                </a:srgbClr>
              </a:gs>
              <a:gs pos="76000">
                <a:schemeClr val="accent1">
                  <a:tint val="15000"/>
                  <a:satMod val="35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63462" y="3101643"/>
            <a:ext cx="1335136" cy="1072486"/>
          </a:xfrm>
          <a:prstGeom prst="rect">
            <a:avLst/>
          </a:prstGeom>
          <a:gradFill flip="none" rotWithShape="1">
            <a:gsLst>
              <a:gs pos="93000">
                <a:srgbClr val="1DD925">
                  <a:alpha val="50000"/>
                </a:srgbClr>
              </a:gs>
              <a:gs pos="76000">
                <a:schemeClr val="accent1">
                  <a:tint val="15000"/>
                  <a:satMod val="35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602123" y="3162985"/>
            <a:ext cx="1270000" cy="10160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827424" y="2489886"/>
            <a:ext cx="1513044" cy="124533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" descr="Wide downward diagonal"/>
          <p:cNvSpPr>
            <a:spLocks noChangeArrowheads="1"/>
          </p:cNvSpPr>
          <p:nvPr/>
        </p:nvSpPr>
        <p:spPr bwMode="auto">
          <a:xfrm>
            <a:off x="5361093" y="2794000"/>
            <a:ext cx="656624" cy="520700"/>
          </a:xfrm>
          <a:prstGeom prst="rect">
            <a:avLst/>
          </a:prstGeom>
          <a:pattFill prst="wdDnDiag">
            <a:fgClr>
              <a:srgbClr val="C6D9F1"/>
            </a:fgClr>
            <a:bgClr>
              <a:srgbClr val="FFFFFF"/>
            </a:bgClr>
          </a:pattFill>
          <a:ln w="19050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35829" y="2794000"/>
            <a:ext cx="667568" cy="5252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41498" y="3953871"/>
            <a:ext cx="667568" cy="536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09066" y="4488358"/>
            <a:ext cx="667568" cy="536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638829" y="1631515"/>
            <a:ext cx="2057400" cy="1695885"/>
          </a:xfrm>
          <a:prstGeom prst="rect">
            <a:avLst/>
          </a:prstGeom>
          <a:gradFill flip="none" rotWithShape="1">
            <a:gsLst>
              <a:gs pos="93000">
                <a:srgbClr val="1DD925">
                  <a:alpha val="50000"/>
                </a:srgbClr>
              </a:gs>
              <a:gs pos="76000">
                <a:schemeClr val="accent1">
                  <a:tint val="15000"/>
                  <a:satMod val="35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728797" y="3953871"/>
            <a:ext cx="1943100" cy="1608729"/>
          </a:xfrm>
          <a:prstGeom prst="rect">
            <a:avLst/>
          </a:prstGeom>
          <a:gradFill flip="none" rotWithShape="1">
            <a:gsLst>
              <a:gs pos="93000">
                <a:srgbClr val="1DD925">
                  <a:alpha val="50000"/>
                </a:srgbClr>
              </a:gs>
              <a:gs pos="76000">
                <a:schemeClr val="accent1">
                  <a:tint val="15000"/>
                  <a:satMod val="35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-Right Arrow 42"/>
          <p:cNvSpPr/>
          <p:nvPr/>
        </p:nvSpPr>
        <p:spPr>
          <a:xfrm rot="3250606">
            <a:off x="6457840" y="3536514"/>
            <a:ext cx="457200" cy="22334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217383" y="2311400"/>
            <a:ext cx="2200661" cy="149933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739900" y="2413000"/>
            <a:ext cx="2260600" cy="19177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927321" y="2693086"/>
            <a:ext cx="1513044" cy="1891614"/>
          </a:xfrm>
          <a:prstGeom prst="roundRect">
            <a:avLst/>
          </a:prstGeom>
          <a:noFill/>
          <a:ln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5317280" y="2514600"/>
            <a:ext cx="2224317" cy="2197100"/>
          </a:xfrm>
          <a:prstGeom prst="roundRect">
            <a:avLst/>
          </a:prstGeom>
          <a:noFill/>
          <a:ln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750897" y="2603500"/>
            <a:ext cx="2463800" cy="2616200"/>
          </a:xfrm>
          <a:prstGeom prst="roundRect">
            <a:avLst/>
          </a:prstGeom>
          <a:noFill/>
          <a:ln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81000" y="1600200"/>
            <a:ext cx="3634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2"/>
                </a:solidFill>
              </a:rPr>
              <a:t>ITG captures some </a:t>
            </a:r>
            <a:r>
              <a:rPr lang="en-US" sz="2200" dirty="0" err="1" smtClean="0">
                <a:solidFill>
                  <a:schemeClr val="tx2"/>
                </a:solidFill>
              </a:rPr>
              <a:t>bispans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19200" y="2582272"/>
            <a:ext cx="1333500" cy="554628"/>
          </a:xfrm>
          <a:prstGeom prst="rect">
            <a:avLst/>
          </a:prstGeom>
          <a:gradFill flip="none" rotWithShape="1">
            <a:gsLst>
              <a:gs pos="93000">
                <a:srgbClr val="1DD925">
                  <a:alpha val="50000"/>
                </a:srgbClr>
              </a:gs>
              <a:gs pos="76000">
                <a:schemeClr val="accent1">
                  <a:tint val="15000"/>
                  <a:satMod val="35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4495800" y="1447800"/>
            <a:ext cx="4404697" cy="4343400"/>
          </a:xfrm>
          <a:prstGeom prst="roundRect">
            <a:avLst>
              <a:gd name="adj" fmla="val 7674"/>
            </a:avLst>
          </a:prstGeom>
          <a:noFill/>
          <a:ln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8" grpId="0" animBg="1"/>
      <p:bldP spid="39" grpId="0" animBg="1"/>
      <p:bldP spid="40" grpId="0" animBg="1"/>
      <p:bldP spid="35" grpId="0" animBg="1"/>
      <p:bldP spid="36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Coarse-to-Fine Approximation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6297" y="6336268"/>
            <a:ext cx="188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cap="small" spc="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Inference</a:t>
            </a:r>
            <a:endParaRPr lang="en-US" b="1" cap="small" spc="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548" y="2437971"/>
            <a:ext cx="3841252" cy="2134029"/>
          </a:xfrm>
          <a:prstGeom prst="rect">
            <a:avLst/>
          </a:prstGeom>
          <a:noFill/>
        </p:spPr>
      </p:pic>
      <p:sp>
        <p:nvSpPr>
          <p:cNvPr id="25" name="Rectangle 2" descr="Wide downward diagonal"/>
          <p:cNvSpPr>
            <a:spLocks noChangeArrowheads="1"/>
          </p:cNvSpPr>
          <p:nvPr/>
        </p:nvSpPr>
        <p:spPr bwMode="auto">
          <a:xfrm>
            <a:off x="3619060" y="2448915"/>
            <a:ext cx="656624" cy="525299"/>
          </a:xfrm>
          <a:prstGeom prst="rect">
            <a:avLst/>
          </a:prstGeom>
          <a:pattFill prst="wdDnDiag">
            <a:fgClr>
              <a:srgbClr val="C6D9F1"/>
            </a:fgClr>
            <a:bgClr>
              <a:srgbClr val="FFFFFF"/>
            </a:bgClr>
          </a:pattFill>
          <a:ln w="19050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86628" y="2448915"/>
            <a:ext cx="667568" cy="5252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65139" y="2963270"/>
            <a:ext cx="667568" cy="536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632707" y="3510457"/>
            <a:ext cx="667568" cy="536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51492" y="4046700"/>
            <a:ext cx="667568" cy="5252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742145" y="3582823"/>
            <a:ext cx="459637" cy="3713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063633" y="3063337"/>
            <a:ext cx="459637" cy="3713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396065" y="2568407"/>
            <a:ext cx="459637" cy="288675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717553" y="2504420"/>
            <a:ext cx="1192867" cy="4200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220965" y="2373095"/>
            <a:ext cx="1521180" cy="1209728"/>
          </a:xfrm>
          <a:prstGeom prst="roundRect">
            <a:avLst/>
          </a:prstGeom>
          <a:noFill/>
          <a:ln w="25400" cap="flat" cmpd="sng" algn="ctr">
            <a:solidFill>
              <a:srgbClr val="008000">
                <a:alpha val="3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531510" y="2176108"/>
            <a:ext cx="2287241" cy="1472377"/>
          </a:xfrm>
          <a:prstGeom prst="roundRect">
            <a:avLst/>
          </a:prstGeom>
          <a:noFill/>
          <a:ln w="25400" cap="flat" cmpd="sng" algn="ctr">
            <a:solidFill>
              <a:srgbClr val="008000">
                <a:alpha val="3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049985" y="4102993"/>
            <a:ext cx="459637" cy="3713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4921364" y="2932013"/>
            <a:ext cx="1411743" cy="1159249"/>
          </a:xfrm>
          <a:prstGeom prst="roundRect">
            <a:avLst/>
          </a:prstGeom>
          <a:noFill/>
          <a:ln w="25400" cap="flat" cmpd="sng" algn="ctr">
            <a:solidFill>
              <a:srgbClr val="008000">
                <a:alpha val="3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4155303" y="2279628"/>
            <a:ext cx="2243466" cy="1886563"/>
          </a:xfrm>
          <a:prstGeom prst="roundRect">
            <a:avLst/>
          </a:prstGeom>
          <a:noFill/>
          <a:ln w="25400" cap="flat" cmpd="sng" algn="ctr">
            <a:solidFill>
              <a:srgbClr val="008000">
                <a:alpha val="3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89467" y="1384756"/>
            <a:ext cx="18781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1F497D"/>
                </a:solidFill>
                <a:latin typeface="Calibri (Body)"/>
                <a:cs typeface="Calibri (Body)"/>
              </a:rPr>
              <a:t>Coarse Pass:</a:t>
            </a:r>
            <a:endParaRPr lang="en-US" sz="2200" dirty="0">
              <a:solidFill>
                <a:srgbClr val="1F497D"/>
              </a:solidFill>
              <a:latin typeface="Calibri (Body)"/>
              <a:cs typeface="Calibri (Body)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10182" y="1371600"/>
            <a:ext cx="5924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Features that are local to terminal productions</a:t>
            </a:r>
            <a:endParaRPr lang="en-US" sz="2200" dirty="0"/>
          </a:p>
        </p:txBody>
      </p:sp>
      <p:sp>
        <p:nvSpPr>
          <p:cNvPr id="50" name="TextBox 49"/>
          <p:cNvSpPr txBox="1"/>
          <p:nvPr/>
        </p:nvSpPr>
        <p:spPr>
          <a:xfrm>
            <a:off x="950118" y="5042356"/>
            <a:ext cx="15174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1F497D"/>
                </a:solidFill>
                <a:latin typeface="Calibri (Body)"/>
                <a:cs typeface="Calibri (Body)"/>
              </a:rPr>
              <a:t>Fine Pass:</a:t>
            </a:r>
            <a:endParaRPr lang="en-US" sz="2200" dirty="0">
              <a:solidFill>
                <a:srgbClr val="1F497D"/>
              </a:solidFill>
              <a:latin typeface="Calibri (Body)"/>
              <a:cs typeface="Calibri (Body)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30315" y="5029200"/>
            <a:ext cx="54577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Agenda search </a:t>
            </a:r>
            <a:r>
              <a:rPr lang="en-US" sz="2200" dirty="0" smtClean="0"/>
              <a:t>using coarse pass as a heuristic</a:t>
            </a:r>
            <a:endParaRPr lang="en-US" sz="22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6000" y="5715000"/>
            <a:ext cx="457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We use an agenda-based parser.  It’s fast!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06201" y="6336268"/>
            <a:ext cx="15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cap="small" spc="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  <a:endParaRPr lang="en-US" b="1" cap="small" spc="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83793" y="1828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3793" y="267357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06226" y="5207913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88593" y="1676400"/>
            <a:ext cx="3822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Chinese-to-English newswire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988593" y="2521178"/>
            <a:ext cx="73599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Parallel corpus: 11.3 million words; sentences length ≤ 40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988593" y="5055513"/>
            <a:ext cx="6604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MT systems: Tuned and tested on NIST ‘04 and ‘05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988593" y="3365956"/>
            <a:ext cx="7926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Supervised data: 150 training &amp; 191 test sentences (NIST ‘02)</a:t>
            </a:r>
            <a:endParaRPr lang="en-US" sz="2200" dirty="0"/>
          </a:p>
        </p:txBody>
      </p:sp>
      <p:sp>
        <p:nvSpPr>
          <p:cNvPr id="14" name="Oval 13"/>
          <p:cNvSpPr/>
          <p:nvPr/>
        </p:nvSpPr>
        <p:spPr>
          <a:xfrm>
            <a:off x="683793" y="3518356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3793" y="4363134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90600" y="4210734"/>
            <a:ext cx="76483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Unsupervised Model: Jointly trained HMM (Berkeley Aligner)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Baselines and Limited Systems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06201" y="6336268"/>
            <a:ext cx="15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cap="small" spc="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  <a:endParaRPr lang="en-US" b="1" cap="small" spc="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4375" y="1371600"/>
            <a:ext cx="9368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HMM: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7981" y="3124200"/>
            <a:ext cx="733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ITG: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671" y="4992013"/>
            <a:ext cx="11725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Coarse: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2438400"/>
            <a:ext cx="4967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State-of-the-art unsupervised baseline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1371600"/>
            <a:ext cx="60341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Joint training &amp; competitive posterior decoding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1905000"/>
            <a:ext cx="60965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Source of many features for supervised models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3135074"/>
            <a:ext cx="56099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Supervised ITG aligner with block terminals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4201874"/>
            <a:ext cx="46540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State-of-the-art supervised baseline</a:t>
            </a:r>
            <a:endParaRPr lang="en-US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3668474"/>
            <a:ext cx="5532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Re-implementation of </a:t>
            </a:r>
            <a:r>
              <a:rPr lang="en-US" sz="2200" dirty="0" err="1" smtClean="0"/>
              <a:t>Haghighi</a:t>
            </a:r>
            <a:r>
              <a:rPr lang="en-US" sz="2200" dirty="0" smtClean="0"/>
              <a:t> et al., 2009</a:t>
            </a:r>
            <a:endParaRPr lang="en-US" sz="2200" dirty="0"/>
          </a:p>
        </p:txBody>
      </p:sp>
      <p:sp>
        <p:nvSpPr>
          <p:cNvPr id="16" name="Oval 15"/>
          <p:cNvSpPr/>
          <p:nvPr/>
        </p:nvSpPr>
        <p:spPr>
          <a:xfrm>
            <a:off x="2209800" y="1524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09800" y="2590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09800" y="2056487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09800" y="3287474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09800" y="3820874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09800" y="4354274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14600" y="5029200"/>
            <a:ext cx="5681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Supervised block ITG + possible alignments</a:t>
            </a:r>
            <a:endParaRPr lang="en-US" sz="2200" dirty="0"/>
          </a:p>
        </p:txBody>
      </p:sp>
      <p:sp>
        <p:nvSpPr>
          <p:cNvPr id="23" name="Oval 22"/>
          <p:cNvSpPr/>
          <p:nvPr/>
        </p:nvSpPr>
        <p:spPr>
          <a:xfrm>
            <a:off x="2209800" y="5181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14600" y="5627013"/>
            <a:ext cx="51242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Coarse pass of full extraction set model</a:t>
            </a:r>
            <a:endParaRPr lang="en-US" sz="2200" dirty="0"/>
          </a:p>
        </p:txBody>
      </p:sp>
      <p:sp>
        <p:nvSpPr>
          <p:cNvPr id="25" name="Oval 24"/>
          <p:cNvSpPr/>
          <p:nvPr/>
        </p:nvSpPr>
        <p:spPr>
          <a:xfrm>
            <a:off x="2209800" y="5779413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8164" y="1524000"/>
            <a:ext cx="275271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33400" y="3276600"/>
            <a:ext cx="275271" cy="1219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33400" y="5029200"/>
            <a:ext cx="275271" cy="1219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4" grpId="0"/>
      <p:bldP spid="15" grpId="0"/>
      <p:bldP spid="19" grpId="0" animBg="1"/>
      <p:bldP spid="20" grpId="0" animBg="1"/>
      <p:bldP spid="21" grpId="0" animBg="1"/>
      <p:bldP spid="22" grpId="0"/>
      <p:bldP spid="23" grpId="0" animBg="1"/>
      <p:bldP spid="24" grpId="0"/>
      <p:bldP spid="25" grpId="0" animBg="1"/>
      <p:bldP spid="27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 Performance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06201" y="6336268"/>
            <a:ext cx="15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cap="small" spc="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  <a:endParaRPr lang="en-US" b="1" cap="small" spc="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/>
          <p:cNvGraphicFramePr/>
          <p:nvPr/>
        </p:nvGraphicFramePr>
        <p:xfrm>
          <a:off x="1066800" y="1397000"/>
          <a:ext cx="7006601" cy="477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685800" y="3124200"/>
            <a:ext cx="6553200" cy="3212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/>
          <p:cNvSpPr/>
          <p:nvPr/>
        </p:nvSpPr>
        <p:spPr>
          <a:xfrm>
            <a:off x="1155700" y="1677988"/>
            <a:ext cx="2654300" cy="2070100"/>
          </a:xfrm>
          <a:custGeom>
            <a:avLst/>
            <a:gdLst>
              <a:gd name="connsiteX0" fmla="*/ 355600 w 2654300"/>
              <a:gd name="connsiteY0" fmla="*/ 0 h 2070100"/>
              <a:gd name="connsiteX1" fmla="*/ 0 w 2654300"/>
              <a:gd name="connsiteY1" fmla="*/ 0 h 2070100"/>
              <a:gd name="connsiteX2" fmla="*/ 0 w 2654300"/>
              <a:gd name="connsiteY2" fmla="*/ 304800 h 2070100"/>
              <a:gd name="connsiteX3" fmla="*/ 2146300 w 2654300"/>
              <a:gd name="connsiteY3" fmla="*/ 1397000 h 2070100"/>
              <a:gd name="connsiteX4" fmla="*/ 2133600 w 2654300"/>
              <a:gd name="connsiteY4" fmla="*/ 2070100 h 2070100"/>
              <a:gd name="connsiteX5" fmla="*/ 2654300 w 2654300"/>
              <a:gd name="connsiteY5" fmla="*/ 2070100 h 2070100"/>
              <a:gd name="connsiteX6" fmla="*/ 2654300 w 2654300"/>
              <a:gd name="connsiteY6" fmla="*/ 1270000 h 2070100"/>
              <a:gd name="connsiteX7" fmla="*/ 393700 w 2654300"/>
              <a:gd name="connsiteY7" fmla="*/ 279400 h 2070100"/>
              <a:gd name="connsiteX8" fmla="*/ 355600 w 2654300"/>
              <a:gd name="connsiteY8" fmla="*/ 0 h 207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4300" h="2070100">
                <a:moveTo>
                  <a:pt x="355600" y="0"/>
                </a:moveTo>
                <a:lnTo>
                  <a:pt x="0" y="0"/>
                </a:lnTo>
                <a:lnTo>
                  <a:pt x="0" y="304800"/>
                </a:lnTo>
                <a:lnTo>
                  <a:pt x="2146300" y="1397000"/>
                </a:lnTo>
                <a:lnTo>
                  <a:pt x="2133600" y="2070100"/>
                </a:lnTo>
                <a:lnTo>
                  <a:pt x="2654300" y="2070100"/>
                </a:lnTo>
                <a:lnTo>
                  <a:pt x="2654300" y="1270000"/>
                </a:lnTo>
                <a:lnTo>
                  <a:pt x="393700" y="279400"/>
                </a:lnTo>
                <a:lnTo>
                  <a:pt x="355600" y="0"/>
                </a:lnTo>
                <a:close/>
              </a:path>
            </a:pathLst>
          </a:custGeom>
          <a:noFill/>
          <a:ln w="254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1098202" y="1643954"/>
            <a:ext cx="2138440" cy="2116834"/>
          </a:xfrm>
          <a:custGeom>
            <a:avLst/>
            <a:gdLst>
              <a:gd name="connsiteX0" fmla="*/ 488476 w 2138440"/>
              <a:gd name="connsiteY0" fmla="*/ 32566 h 2116834"/>
              <a:gd name="connsiteX1" fmla="*/ 0 w 2138440"/>
              <a:gd name="connsiteY1" fmla="*/ 1389511 h 2116834"/>
              <a:gd name="connsiteX2" fmla="*/ 0 w 2138440"/>
              <a:gd name="connsiteY2" fmla="*/ 2116834 h 2116834"/>
              <a:gd name="connsiteX3" fmla="*/ 1389443 w 2138440"/>
              <a:gd name="connsiteY3" fmla="*/ 2105978 h 2116834"/>
              <a:gd name="connsiteX4" fmla="*/ 1400298 w 2138440"/>
              <a:gd name="connsiteY4" fmla="*/ 1346089 h 2116834"/>
              <a:gd name="connsiteX5" fmla="*/ 2138440 w 2138440"/>
              <a:gd name="connsiteY5" fmla="*/ 271389 h 2116834"/>
              <a:gd name="connsiteX6" fmla="*/ 2138440 w 2138440"/>
              <a:gd name="connsiteY6" fmla="*/ 0 h 2116834"/>
              <a:gd name="connsiteX7" fmla="*/ 488476 w 2138440"/>
              <a:gd name="connsiteY7" fmla="*/ 32566 h 211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8440" h="2116834">
                <a:moveTo>
                  <a:pt x="488476" y="32566"/>
                </a:moveTo>
                <a:lnTo>
                  <a:pt x="0" y="1389511"/>
                </a:lnTo>
                <a:lnTo>
                  <a:pt x="0" y="2116834"/>
                </a:lnTo>
                <a:lnTo>
                  <a:pt x="1389443" y="2105978"/>
                </a:lnTo>
                <a:lnTo>
                  <a:pt x="1400298" y="1346089"/>
                </a:lnTo>
                <a:lnTo>
                  <a:pt x="2138440" y="271389"/>
                </a:lnTo>
                <a:lnTo>
                  <a:pt x="2138440" y="0"/>
                </a:lnTo>
                <a:lnTo>
                  <a:pt x="488476" y="32566"/>
                </a:lnTo>
                <a:close/>
              </a:path>
            </a:pathLst>
          </a:custGeom>
          <a:noFill/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2578100" y="1640888"/>
            <a:ext cx="1384300" cy="2108200"/>
          </a:xfrm>
          <a:custGeom>
            <a:avLst/>
            <a:gdLst>
              <a:gd name="connsiteX0" fmla="*/ 723900 w 1384300"/>
              <a:gd name="connsiteY0" fmla="*/ 0 h 2108200"/>
              <a:gd name="connsiteX1" fmla="*/ 723900 w 1384300"/>
              <a:gd name="connsiteY1" fmla="*/ 330200 h 2108200"/>
              <a:gd name="connsiteX2" fmla="*/ 0 w 1384300"/>
              <a:gd name="connsiteY2" fmla="*/ 1384300 h 2108200"/>
              <a:gd name="connsiteX3" fmla="*/ 0 w 1384300"/>
              <a:gd name="connsiteY3" fmla="*/ 2108200 h 2108200"/>
              <a:gd name="connsiteX4" fmla="*/ 584200 w 1384300"/>
              <a:gd name="connsiteY4" fmla="*/ 2108200 h 2108200"/>
              <a:gd name="connsiteX5" fmla="*/ 571500 w 1384300"/>
              <a:gd name="connsiteY5" fmla="*/ 1346200 h 2108200"/>
              <a:gd name="connsiteX6" fmla="*/ 1384300 w 1384300"/>
              <a:gd name="connsiteY6" fmla="*/ 317500 h 2108200"/>
              <a:gd name="connsiteX7" fmla="*/ 1384300 w 1384300"/>
              <a:gd name="connsiteY7" fmla="*/ 0 h 2108200"/>
              <a:gd name="connsiteX8" fmla="*/ 723900 w 1384300"/>
              <a:gd name="connsiteY8" fmla="*/ 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4300" h="2108200">
                <a:moveTo>
                  <a:pt x="723900" y="0"/>
                </a:moveTo>
                <a:lnTo>
                  <a:pt x="723900" y="330200"/>
                </a:lnTo>
                <a:lnTo>
                  <a:pt x="0" y="1384300"/>
                </a:lnTo>
                <a:lnTo>
                  <a:pt x="0" y="2108200"/>
                </a:lnTo>
                <a:lnTo>
                  <a:pt x="584200" y="2108200"/>
                </a:lnTo>
                <a:lnTo>
                  <a:pt x="571500" y="1346200"/>
                </a:lnTo>
                <a:lnTo>
                  <a:pt x="1384300" y="317500"/>
                </a:lnTo>
                <a:lnTo>
                  <a:pt x="1384300" y="0"/>
                </a:lnTo>
                <a:lnTo>
                  <a:pt x="723900" y="0"/>
                </a:lnTo>
                <a:close/>
              </a:path>
            </a:pathLst>
          </a:custGeom>
          <a:noFill/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Phrasal Translations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8472" y="1671364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1338" y="1671364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62582" y="1671364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9242" y="1671364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two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58807" y="1671364"/>
            <a:ext cx="76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36443" y="1683032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00931" y="167136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29664" y="1671364"/>
            <a:ext cx="96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12685" y="167136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47871" y="1671364"/>
            <a:ext cx="50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39242" y="1671364"/>
            <a:ext cx="95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citizens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85502" y="16713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43000" y="2902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过去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22778" y="2890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两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71723" y="2890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年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20668" y="2890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中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69613" y="2890564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51859" y="2890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一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00804" y="2890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批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49749" y="2890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美国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29527" y="2890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公民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85502" y="2890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43000" y="3359432"/>
            <a:ext cx="67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past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83290" y="334776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36310" y="3347764"/>
            <a:ext cx="68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year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20668" y="3347764"/>
            <a:ext cx="41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69613" y="3347764"/>
            <a:ext cx="30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3400" y="3347764"/>
            <a:ext cx="62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9200" y="3347764"/>
            <a:ext cx="59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lots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749" y="3347764"/>
            <a:ext cx="55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77000" y="3347764"/>
            <a:ext cx="8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citizen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1000" y="4823421"/>
            <a:ext cx="3446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Phrase alignment models: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38600" y="4823421"/>
            <a:ext cx="4191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Choose a segmentation and a one-to-one phrase alignment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1085502" y="1655654"/>
            <a:ext cx="2138440" cy="2116834"/>
          </a:xfrm>
          <a:custGeom>
            <a:avLst/>
            <a:gdLst>
              <a:gd name="connsiteX0" fmla="*/ 488476 w 2138440"/>
              <a:gd name="connsiteY0" fmla="*/ 32566 h 2116834"/>
              <a:gd name="connsiteX1" fmla="*/ 0 w 2138440"/>
              <a:gd name="connsiteY1" fmla="*/ 1389511 h 2116834"/>
              <a:gd name="connsiteX2" fmla="*/ 0 w 2138440"/>
              <a:gd name="connsiteY2" fmla="*/ 2116834 h 2116834"/>
              <a:gd name="connsiteX3" fmla="*/ 1389443 w 2138440"/>
              <a:gd name="connsiteY3" fmla="*/ 2105978 h 2116834"/>
              <a:gd name="connsiteX4" fmla="*/ 1400298 w 2138440"/>
              <a:gd name="connsiteY4" fmla="*/ 1346089 h 2116834"/>
              <a:gd name="connsiteX5" fmla="*/ 2138440 w 2138440"/>
              <a:gd name="connsiteY5" fmla="*/ 271389 h 2116834"/>
              <a:gd name="connsiteX6" fmla="*/ 2138440 w 2138440"/>
              <a:gd name="connsiteY6" fmla="*/ 0 h 2116834"/>
              <a:gd name="connsiteX7" fmla="*/ 488476 w 2138440"/>
              <a:gd name="connsiteY7" fmla="*/ 32566 h 211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8440" h="2116834">
                <a:moveTo>
                  <a:pt x="488476" y="32566"/>
                </a:moveTo>
                <a:lnTo>
                  <a:pt x="0" y="1389511"/>
                </a:lnTo>
                <a:lnTo>
                  <a:pt x="0" y="2116834"/>
                </a:lnTo>
                <a:lnTo>
                  <a:pt x="1389443" y="2105978"/>
                </a:lnTo>
                <a:lnTo>
                  <a:pt x="1400298" y="1346089"/>
                </a:lnTo>
                <a:lnTo>
                  <a:pt x="2138440" y="271389"/>
                </a:lnTo>
                <a:lnTo>
                  <a:pt x="2138440" y="0"/>
                </a:lnTo>
                <a:lnTo>
                  <a:pt x="488476" y="32566"/>
                </a:lnTo>
                <a:close/>
              </a:path>
            </a:pathLst>
          </a:custGeom>
          <a:noFill/>
          <a:ln w="254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2565400" y="1652588"/>
            <a:ext cx="1384300" cy="2108200"/>
          </a:xfrm>
          <a:custGeom>
            <a:avLst/>
            <a:gdLst>
              <a:gd name="connsiteX0" fmla="*/ 723900 w 1384300"/>
              <a:gd name="connsiteY0" fmla="*/ 0 h 2108200"/>
              <a:gd name="connsiteX1" fmla="*/ 723900 w 1384300"/>
              <a:gd name="connsiteY1" fmla="*/ 330200 h 2108200"/>
              <a:gd name="connsiteX2" fmla="*/ 0 w 1384300"/>
              <a:gd name="connsiteY2" fmla="*/ 1384300 h 2108200"/>
              <a:gd name="connsiteX3" fmla="*/ 0 w 1384300"/>
              <a:gd name="connsiteY3" fmla="*/ 2108200 h 2108200"/>
              <a:gd name="connsiteX4" fmla="*/ 584200 w 1384300"/>
              <a:gd name="connsiteY4" fmla="*/ 2108200 h 2108200"/>
              <a:gd name="connsiteX5" fmla="*/ 571500 w 1384300"/>
              <a:gd name="connsiteY5" fmla="*/ 1346200 h 2108200"/>
              <a:gd name="connsiteX6" fmla="*/ 1384300 w 1384300"/>
              <a:gd name="connsiteY6" fmla="*/ 317500 h 2108200"/>
              <a:gd name="connsiteX7" fmla="*/ 1384300 w 1384300"/>
              <a:gd name="connsiteY7" fmla="*/ 0 h 2108200"/>
              <a:gd name="connsiteX8" fmla="*/ 723900 w 1384300"/>
              <a:gd name="connsiteY8" fmla="*/ 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4300" h="2108200">
                <a:moveTo>
                  <a:pt x="723900" y="0"/>
                </a:moveTo>
                <a:lnTo>
                  <a:pt x="723900" y="330200"/>
                </a:lnTo>
                <a:lnTo>
                  <a:pt x="0" y="1384300"/>
                </a:lnTo>
                <a:lnTo>
                  <a:pt x="0" y="2108200"/>
                </a:lnTo>
                <a:lnTo>
                  <a:pt x="584200" y="2108200"/>
                </a:lnTo>
                <a:lnTo>
                  <a:pt x="571500" y="1346200"/>
                </a:lnTo>
                <a:lnTo>
                  <a:pt x="1384300" y="317500"/>
                </a:lnTo>
                <a:lnTo>
                  <a:pt x="1384300" y="0"/>
                </a:lnTo>
                <a:lnTo>
                  <a:pt x="723900" y="0"/>
                </a:lnTo>
                <a:close/>
              </a:path>
            </a:pathLst>
          </a:custGeom>
          <a:noFill/>
          <a:ln w="254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292600" y="1627188"/>
            <a:ext cx="1752600" cy="2095500"/>
          </a:xfrm>
          <a:custGeom>
            <a:avLst/>
            <a:gdLst>
              <a:gd name="connsiteX0" fmla="*/ 0 w 1752600"/>
              <a:gd name="connsiteY0" fmla="*/ 25400 h 2095500"/>
              <a:gd name="connsiteX1" fmla="*/ 0 w 1752600"/>
              <a:gd name="connsiteY1" fmla="*/ 2095500 h 2095500"/>
              <a:gd name="connsiteX2" fmla="*/ 1295400 w 1752600"/>
              <a:gd name="connsiteY2" fmla="*/ 2095500 h 2095500"/>
              <a:gd name="connsiteX3" fmla="*/ 1752600 w 1752600"/>
              <a:gd name="connsiteY3" fmla="*/ 0 h 2095500"/>
              <a:gd name="connsiteX4" fmla="*/ 0 w 1752600"/>
              <a:gd name="connsiteY4" fmla="*/ 2540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2095500">
                <a:moveTo>
                  <a:pt x="0" y="25400"/>
                </a:moveTo>
                <a:lnTo>
                  <a:pt x="0" y="2095500"/>
                </a:lnTo>
                <a:lnTo>
                  <a:pt x="1295400" y="2095500"/>
                </a:lnTo>
                <a:lnTo>
                  <a:pt x="1752600" y="0"/>
                </a:lnTo>
                <a:lnTo>
                  <a:pt x="0" y="25400"/>
                </a:lnTo>
                <a:close/>
              </a:path>
            </a:pathLst>
          </a:custGeom>
          <a:noFill/>
          <a:ln w="254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5676900" y="1627188"/>
            <a:ext cx="1854200" cy="2082800"/>
          </a:xfrm>
          <a:custGeom>
            <a:avLst/>
            <a:gdLst>
              <a:gd name="connsiteX0" fmla="*/ 444500 w 1854200"/>
              <a:gd name="connsiteY0" fmla="*/ 0 h 2082800"/>
              <a:gd name="connsiteX1" fmla="*/ 0 w 1854200"/>
              <a:gd name="connsiteY1" fmla="*/ 2082800 h 2082800"/>
              <a:gd name="connsiteX2" fmla="*/ 1625600 w 1854200"/>
              <a:gd name="connsiteY2" fmla="*/ 2082800 h 2082800"/>
              <a:gd name="connsiteX3" fmla="*/ 1854200 w 1854200"/>
              <a:gd name="connsiteY3" fmla="*/ 0 h 2082800"/>
              <a:gd name="connsiteX4" fmla="*/ 444500 w 1854200"/>
              <a:gd name="connsiteY4" fmla="*/ 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200" h="2082800">
                <a:moveTo>
                  <a:pt x="444500" y="0"/>
                </a:moveTo>
                <a:lnTo>
                  <a:pt x="0" y="2082800"/>
                </a:lnTo>
                <a:lnTo>
                  <a:pt x="1625600" y="2082800"/>
                </a:lnTo>
                <a:lnTo>
                  <a:pt x="1854200" y="0"/>
                </a:lnTo>
                <a:lnTo>
                  <a:pt x="444500" y="0"/>
                </a:lnTo>
                <a:close/>
              </a:path>
            </a:pathLst>
          </a:custGeom>
          <a:noFill/>
          <a:ln w="254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685800" y="4141788"/>
          <a:ext cx="2473516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36758"/>
                <a:gridCol w="12367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Past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95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Go over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95C5"/>
                    </a:solidFill>
                  </a:tcPr>
                </a:tc>
              </a:tr>
            </a:tbl>
          </a:graphicData>
        </a:graphic>
      </p:graphicFrame>
      <p:sp>
        <p:nvSpPr>
          <p:cNvPr id="49" name="Isosceles Triangle 48"/>
          <p:cNvSpPr/>
          <p:nvPr/>
        </p:nvSpPr>
        <p:spPr>
          <a:xfrm>
            <a:off x="1155700" y="3938588"/>
            <a:ext cx="633631" cy="203200"/>
          </a:xfrm>
          <a:prstGeom prst="triangle">
            <a:avLst/>
          </a:prstGeom>
          <a:solidFill>
            <a:srgbClr val="6195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20551" y="5707559"/>
            <a:ext cx="2906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Underlying assumption: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38600" y="5707559"/>
            <a:ext cx="4876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There is a correct phrasal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segmentation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1" grpId="0" animBg="1"/>
      <p:bldP spid="52" grpId="0" animBg="1"/>
      <p:bldP spid="56" grpId="0" animBg="1"/>
      <p:bldP spid="57" grpId="0" animBg="1"/>
      <p:bldP spid="49" grpId="0" animBg="1"/>
      <p:bldP spid="49" grpId="1" animBg="1"/>
      <p:bldP spid="62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Extracted </a:t>
            </a:r>
            <a:r>
              <a:rPr lang="en-US" dirty="0" err="1" smtClean="0"/>
              <a:t>Bispan</a:t>
            </a:r>
            <a:r>
              <a:rPr lang="en-US" smtClean="0"/>
              <a:t> Performance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06201" y="6336268"/>
            <a:ext cx="15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cap="small" spc="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  <a:endParaRPr lang="en-US" b="1" cap="small" spc="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/>
          <p:cNvGraphicFramePr/>
          <p:nvPr/>
        </p:nvGraphicFramePr>
        <p:xfrm>
          <a:off x="1219200" y="1371600"/>
          <a:ext cx="6934200" cy="482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685800" y="3733800"/>
            <a:ext cx="6553200" cy="2602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Performance (BLEU)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06201" y="6336268"/>
            <a:ext cx="15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cap="small" spc="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  <a:endParaRPr lang="en-US" b="1" cap="small" spc="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/>
          <p:cNvGraphicFramePr/>
          <p:nvPr/>
        </p:nvGraphicFramePr>
        <p:xfrm>
          <a:off x="1219200" y="1270000"/>
          <a:ext cx="6934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95400" y="5715000"/>
            <a:ext cx="693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Supervised conditions also included HMM alignments</a:t>
            </a:r>
            <a:endParaRPr lang="en-US" sz="2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76400"/>
            <a:ext cx="7584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Extraction set model directly learns what phrases to extract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691116"/>
            <a:ext cx="734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system performs well as an aligner or a rule extractor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655403"/>
            <a:ext cx="7649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Are segmentations always bad?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09600" y="1827887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Oval 6"/>
          <p:cNvSpPr/>
          <p:nvPr/>
        </p:nvSpPr>
        <p:spPr>
          <a:xfrm>
            <a:off x="609600" y="3817203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Oval 7"/>
          <p:cNvSpPr/>
          <p:nvPr/>
        </p:nvSpPr>
        <p:spPr>
          <a:xfrm>
            <a:off x="609600" y="4807803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Oval 8"/>
          <p:cNvSpPr/>
          <p:nvPr/>
        </p:nvSpPr>
        <p:spPr>
          <a:xfrm>
            <a:off x="609600" y="2819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914400" y="2667000"/>
            <a:ext cx="6488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Idea: get overlap and multi-scale into the learning!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739775"/>
            <a:ext cx="7772400" cy="147002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Thank you!</a:t>
            </a:r>
            <a:endParaRPr lang="en-US" sz="4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219200"/>
          </a:xfrm>
        </p:spPr>
        <p:txBody>
          <a:bodyPr/>
          <a:lstStyle/>
          <a:p>
            <a:r>
              <a:rPr lang="en-US" dirty="0" smtClean="0"/>
              <a:t>nlp.cs.berkeley.edu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Possible Alignments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07702" y="6336268"/>
            <a:ext cx="11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cap="small" spc="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endParaRPr lang="en-US" b="1" cap="small" spc="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150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5800" y="2462431"/>
            <a:ext cx="774700" cy="622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0500" y="1840131"/>
            <a:ext cx="774700" cy="622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" descr="Wide downward diagonal"/>
          <p:cNvSpPr>
            <a:spLocks noChangeArrowheads="1"/>
          </p:cNvSpPr>
          <p:nvPr/>
        </p:nvSpPr>
        <p:spPr bwMode="auto">
          <a:xfrm>
            <a:off x="685800" y="1840131"/>
            <a:ext cx="774700" cy="622300"/>
          </a:xfrm>
          <a:prstGeom prst="rect">
            <a:avLst/>
          </a:prstGeom>
          <a:pattFill prst="wdDnDiag">
            <a:fgClr>
              <a:srgbClr val="3F80CD"/>
            </a:fgClr>
            <a:bgClr>
              <a:srgbClr val="FFFFFF"/>
            </a:bgClr>
          </a:pattFill>
          <a:ln w="190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60500" y="2462431"/>
            <a:ext cx="7747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7200" y="1219200"/>
            <a:ext cx="4465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Role-equivalent word/phrase pairs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5000" y="3175000"/>
            <a:ext cx="6992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was</a:t>
            </a:r>
            <a:endParaRPr lang="en-US" sz="2200" dirty="0"/>
          </a:p>
        </p:txBody>
      </p:sp>
      <p:sp>
        <p:nvSpPr>
          <p:cNvPr id="33" name="TextBox 32"/>
          <p:cNvSpPr txBox="1"/>
          <p:nvPr/>
        </p:nvSpPr>
        <p:spPr>
          <a:xfrm>
            <a:off x="1320800" y="3175000"/>
            <a:ext cx="15490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discovered</a:t>
            </a:r>
            <a:endParaRPr lang="en-US" sz="2200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1955800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被</a:t>
            </a:r>
            <a:endParaRPr lang="en-US" sz="2200" dirty="0"/>
          </a:p>
        </p:txBody>
      </p:sp>
      <p:sp>
        <p:nvSpPr>
          <p:cNvPr id="35" name="TextBox 34"/>
          <p:cNvSpPr txBox="1"/>
          <p:nvPr/>
        </p:nvSpPr>
        <p:spPr>
          <a:xfrm>
            <a:off x="2362200" y="2552700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发现</a:t>
            </a:r>
            <a:endParaRPr lang="en-US" sz="2200" dirty="0"/>
          </a:p>
        </p:txBody>
      </p:sp>
      <p:sp>
        <p:nvSpPr>
          <p:cNvPr id="36" name="TextBox 35"/>
          <p:cNvSpPr txBox="1"/>
          <p:nvPr/>
        </p:nvSpPr>
        <p:spPr>
          <a:xfrm>
            <a:off x="2971800" y="1981200"/>
            <a:ext cx="180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passive marker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79202" y="2590800"/>
            <a:ext cx="109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discover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8" name="Chart 37"/>
          <p:cNvGraphicFramePr/>
          <p:nvPr/>
        </p:nvGraphicFramePr>
        <p:xfrm>
          <a:off x="5815594" y="3639364"/>
          <a:ext cx="2845806" cy="2456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57200" y="3810000"/>
            <a:ext cx="43720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Language-specific function words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5800" y="4418687"/>
            <a:ext cx="7747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460500" y="4418687"/>
            <a:ext cx="774700" cy="622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35200" y="4418687"/>
            <a:ext cx="774700" cy="622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" y="5040987"/>
            <a:ext cx="774700" cy="622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" descr="Wide downward diagonal"/>
          <p:cNvSpPr>
            <a:spLocks noChangeArrowheads="1"/>
          </p:cNvSpPr>
          <p:nvPr/>
        </p:nvSpPr>
        <p:spPr bwMode="auto">
          <a:xfrm>
            <a:off x="1460500" y="5040987"/>
            <a:ext cx="774700" cy="622300"/>
          </a:xfrm>
          <a:prstGeom prst="rect">
            <a:avLst/>
          </a:prstGeom>
          <a:pattFill prst="wdDnDiag">
            <a:fgClr>
              <a:srgbClr val="3F80CD"/>
            </a:fgClr>
            <a:bgClr>
              <a:srgbClr val="FFFFFF"/>
            </a:bgClr>
          </a:pattFill>
          <a:ln w="190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235200" y="5040987"/>
            <a:ext cx="7747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124200" y="4520287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过</a:t>
            </a:r>
            <a:endParaRPr lang="en-US" sz="2200" dirty="0"/>
          </a:p>
        </p:txBody>
      </p:sp>
      <p:sp>
        <p:nvSpPr>
          <p:cNvPr id="47" name="TextBox 46"/>
          <p:cNvSpPr txBox="1"/>
          <p:nvPr/>
        </p:nvSpPr>
        <p:spPr>
          <a:xfrm>
            <a:off x="3124200" y="5117187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地球</a:t>
            </a:r>
            <a:endParaRPr lang="en-US" sz="2200" dirty="0"/>
          </a:p>
        </p:txBody>
      </p:sp>
      <p:sp>
        <p:nvSpPr>
          <p:cNvPr id="48" name="TextBox 47"/>
          <p:cNvSpPr txBox="1"/>
          <p:nvPr/>
        </p:nvSpPr>
        <p:spPr>
          <a:xfrm>
            <a:off x="3768807" y="4581842"/>
            <a:ext cx="100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 over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87016" y="5178742"/>
            <a:ext cx="79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Earth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8500" y="5739487"/>
            <a:ext cx="733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over</a:t>
            </a:r>
            <a:endParaRPr lang="en-US" sz="2200" dirty="0"/>
          </a:p>
        </p:txBody>
      </p:sp>
      <p:sp>
        <p:nvSpPr>
          <p:cNvPr id="51" name="TextBox 50"/>
          <p:cNvSpPr txBox="1"/>
          <p:nvPr/>
        </p:nvSpPr>
        <p:spPr>
          <a:xfrm>
            <a:off x="1559728" y="5739487"/>
            <a:ext cx="5768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</a:t>
            </a:r>
            <a:endParaRPr lang="en-US" sz="2200" dirty="0"/>
          </a:p>
        </p:txBody>
      </p:sp>
      <p:sp>
        <p:nvSpPr>
          <p:cNvPr id="52" name="TextBox 51"/>
          <p:cNvSpPr txBox="1"/>
          <p:nvPr/>
        </p:nvSpPr>
        <p:spPr>
          <a:xfrm>
            <a:off x="2209088" y="5739487"/>
            <a:ext cx="8589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Earth</a:t>
            </a:r>
            <a:endParaRPr lang="en-US" sz="2200" dirty="0"/>
          </a:p>
        </p:txBody>
      </p:sp>
      <p:sp>
        <p:nvSpPr>
          <p:cNvPr id="53" name="TextBox 52"/>
          <p:cNvSpPr txBox="1"/>
          <p:nvPr/>
        </p:nvSpPr>
        <p:spPr>
          <a:xfrm>
            <a:off x="6324600" y="4343400"/>
            <a:ext cx="749336" cy="430887"/>
          </a:xfrm>
          <a:prstGeom prst="rect">
            <a:avLst/>
          </a:prstGeom>
          <a:noFill/>
          <a:effectLst>
            <a:outerShdw blurRad="50800" dist="38100" dir="2700000">
              <a:schemeClr val="bg1">
                <a:alpha val="43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200" dirty="0" smtClean="0"/>
              <a:t>31%</a:t>
            </a:r>
            <a:endParaRPr lang="en-US" sz="2200" dirty="0"/>
          </a:p>
        </p:txBody>
      </p:sp>
      <p:sp>
        <p:nvSpPr>
          <p:cNvPr id="54" name="TextBox 53"/>
          <p:cNvSpPr txBox="1"/>
          <p:nvPr/>
        </p:nvSpPr>
        <p:spPr>
          <a:xfrm>
            <a:off x="7162800" y="5029200"/>
            <a:ext cx="749336" cy="430887"/>
          </a:xfrm>
          <a:prstGeom prst="rect">
            <a:avLst/>
          </a:prstGeom>
          <a:noFill/>
          <a:effectLst>
            <a:outerShdw blurRad="50800" dist="38100" dir="2700000">
              <a:schemeClr val="bg1">
                <a:alpha val="43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200" dirty="0" smtClean="0"/>
              <a:t>65%</a:t>
            </a:r>
            <a:endParaRPr lang="en-US" sz="2200" dirty="0"/>
          </a:p>
        </p:txBody>
      </p:sp>
      <p:sp>
        <p:nvSpPr>
          <p:cNvPr id="59" name="Rounded Rectangle 58"/>
          <p:cNvSpPr/>
          <p:nvPr/>
        </p:nvSpPr>
        <p:spPr>
          <a:xfrm>
            <a:off x="5612394" y="1371600"/>
            <a:ext cx="2845806" cy="1361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If a word has no sure links, possible links define its span</a:t>
            </a:r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3962061" y="2691944"/>
            <a:ext cx="182789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4039849" y="5257461"/>
            <a:ext cx="167549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 flipH="1">
            <a:off x="4809630" y="2735759"/>
            <a:ext cx="1507529" cy="1370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876800" y="5178742"/>
            <a:ext cx="533400" cy="484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410200" y="5663287"/>
            <a:ext cx="83820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7724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Definition: Phrasal Extraction 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07702" y="6336268"/>
            <a:ext cx="11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cap="small" spc="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endParaRPr lang="en-US" b="1" cap="small" spc="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82368" y="5334000"/>
            <a:ext cx="419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In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3295650" y="5334000"/>
            <a:ext cx="5768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017178" y="5334000"/>
            <a:ext cx="71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past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844338" y="5334000"/>
            <a:ext cx="623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two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5505503" y="5334000"/>
            <a:ext cx="8873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years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05600" y="2755900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过去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05600" y="3352800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两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3994666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年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05600" y="4610100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中</a:t>
            </a:r>
            <a:endParaRPr lang="en-US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7769863" y="2817455"/>
            <a:ext cx="67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past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69863" y="341435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9863" y="4056221"/>
            <a:ext cx="68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year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69863" y="4671655"/>
            <a:ext cx="41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2667000"/>
            <a:ext cx="4457700" cy="2476500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5638800" y="3994666"/>
            <a:ext cx="533400" cy="430887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851400" y="3391813"/>
            <a:ext cx="533400" cy="430887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076700" y="2817456"/>
            <a:ext cx="533400" cy="335002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289300" y="2743200"/>
            <a:ext cx="1384300" cy="487402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873500" y="2590800"/>
            <a:ext cx="1765300" cy="1403866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073400" y="2362200"/>
            <a:ext cx="2654300" cy="1708666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514600" y="4598313"/>
            <a:ext cx="533400" cy="430887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686299" y="3239413"/>
            <a:ext cx="1638301" cy="1345287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97300" y="2482333"/>
            <a:ext cx="2603500" cy="2189321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ular Callout 36"/>
          <p:cNvSpPr/>
          <p:nvPr/>
        </p:nvSpPr>
        <p:spPr>
          <a:xfrm>
            <a:off x="609600" y="1524000"/>
            <a:ext cx="2171700" cy="2901553"/>
          </a:xfrm>
          <a:prstGeom prst="wedgeRectCallout">
            <a:avLst>
              <a:gd name="adj1" fmla="val 59226"/>
              <a:gd name="adj2" fmla="val 20335"/>
            </a:avLst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1400" y="2590800"/>
            <a:ext cx="185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the past two</a:t>
            </a:r>
            <a:endParaRPr lang="en-US" sz="22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66800" y="2133600"/>
            <a:ext cx="1392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过去</a:t>
            </a:r>
            <a:r>
              <a:rPr lang="en-US" sz="2200" dirty="0" smtClean="0"/>
              <a:t> </a:t>
            </a:r>
            <a:r>
              <a:rPr lang="en-US" sz="2200" dirty="0" err="1" smtClean="0"/>
              <a:t>两</a:t>
            </a:r>
            <a:endParaRPr lang="en-US" sz="2200" i="1" dirty="0"/>
          </a:p>
        </p:txBody>
      </p:sp>
      <p:sp>
        <p:nvSpPr>
          <p:cNvPr id="41" name="Left-Up Arrow 40"/>
          <p:cNvSpPr/>
          <p:nvPr/>
        </p:nvSpPr>
        <p:spPr>
          <a:xfrm rot="2700000" flipH="1">
            <a:off x="828434" y="2398652"/>
            <a:ext cx="321037" cy="330200"/>
          </a:xfrm>
          <a:prstGeom prst="lef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14400" y="3747413"/>
            <a:ext cx="101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0-2</a:t>
            </a:r>
            <a:endParaRPr lang="en-US" sz="22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1905000" y="3747413"/>
            <a:ext cx="101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1-4</a:t>
            </a:r>
            <a:endParaRPr lang="en-US" sz="22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6400800" y="25146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00800" y="3090446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00800" y="3700046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0800" y="4309646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00800" y="4919246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47900" y="51054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15920" y="51054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90620" y="51054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8020" y="51054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40020" y="51054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34100" y="51054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Left-Right Arrow 54"/>
          <p:cNvSpPr/>
          <p:nvPr/>
        </p:nvSpPr>
        <p:spPr>
          <a:xfrm>
            <a:off x="1553668" y="3873500"/>
            <a:ext cx="300532" cy="18363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61696" y="1676400"/>
            <a:ext cx="17529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1F497D"/>
                </a:solidFill>
              </a:rPr>
              <a:t>Lexical type:</a:t>
            </a:r>
            <a:endParaRPr lang="en-US" sz="2200" dirty="0">
              <a:solidFill>
                <a:srgbClr val="1F497D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1696" y="3240326"/>
            <a:ext cx="12667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1F497D"/>
                </a:solidFill>
              </a:rPr>
              <a:t>Position:</a:t>
            </a:r>
            <a:endParaRPr lang="en-US" sz="2200" dirty="0">
              <a:solidFill>
                <a:srgbClr val="1F497D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/>
      <p:bldP spid="40" grpId="0"/>
      <p:bldP spid="41" grpId="0" animBg="1"/>
      <p:bldP spid="42" grpId="0"/>
      <p:bldP spid="43" grpId="0"/>
      <p:bldP spid="55" grpId="0" animBg="1"/>
      <p:bldP spid="56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/>
          <p:cNvSpPr/>
          <p:nvPr/>
        </p:nvSpPr>
        <p:spPr>
          <a:xfrm>
            <a:off x="1155700" y="1677988"/>
            <a:ext cx="2654300" cy="2070100"/>
          </a:xfrm>
          <a:custGeom>
            <a:avLst/>
            <a:gdLst>
              <a:gd name="connsiteX0" fmla="*/ 355600 w 2654300"/>
              <a:gd name="connsiteY0" fmla="*/ 0 h 2070100"/>
              <a:gd name="connsiteX1" fmla="*/ 0 w 2654300"/>
              <a:gd name="connsiteY1" fmla="*/ 0 h 2070100"/>
              <a:gd name="connsiteX2" fmla="*/ 0 w 2654300"/>
              <a:gd name="connsiteY2" fmla="*/ 304800 h 2070100"/>
              <a:gd name="connsiteX3" fmla="*/ 2146300 w 2654300"/>
              <a:gd name="connsiteY3" fmla="*/ 1397000 h 2070100"/>
              <a:gd name="connsiteX4" fmla="*/ 2133600 w 2654300"/>
              <a:gd name="connsiteY4" fmla="*/ 2070100 h 2070100"/>
              <a:gd name="connsiteX5" fmla="*/ 2654300 w 2654300"/>
              <a:gd name="connsiteY5" fmla="*/ 2070100 h 2070100"/>
              <a:gd name="connsiteX6" fmla="*/ 2654300 w 2654300"/>
              <a:gd name="connsiteY6" fmla="*/ 1270000 h 2070100"/>
              <a:gd name="connsiteX7" fmla="*/ 393700 w 2654300"/>
              <a:gd name="connsiteY7" fmla="*/ 279400 h 2070100"/>
              <a:gd name="connsiteX8" fmla="*/ 355600 w 2654300"/>
              <a:gd name="connsiteY8" fmla="*/ 0 h 207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4300" h="2070100">
                <a:moveTo>
                  <a:pt x="355600" y="0"/>
                </a:moveTo>
                <a:lnTo>
                  <a:pt x="0" y="0"/>
                </a:lnTo>
                <a:lnTo>
                  <a:pt x="0" y="304800"/>
                </a:lnTo>
                <a:lnTo>
                  <a:pt x="2146300" y="1397000"/>
                </a:lnTo>
                <a:lnTo>
                  <a:pt x="2133600" y="2070100"/>
                </a:lnTo>
                <a:lnTo>
                  <a:pt x="2654300" y="2070100"/>
                </a:lnTo>
                <a:lnTo>
                  <a:pt x="2654300" y="1270000"/>
                </a:lnTo>
                <a:lnTo>
                  <a:pt x="393700" y="279400"/>
                </a:lnTo>
                <a:lnTo>
                  <a:pt x="355600" y="0"/>
                </a:lnTo>
                <a:close/>
              </a:path>
            </a:pathLst>
          </a:custGeom>
          <a:noFill/>
          <a:ln w="254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1098202" y="1643954"/>
            <a:ext cx="2138440" cy="2116834"/>
          </a:xfrm>
          <a:custGeom>
            <a:avLst/>
            <a:gdLst>
              <a:gd name="connsiteX0" fmla="*/ 488476 w 2138440"/>
              <a:gd name="connsiteY0" fmla="*/ 32566 h 2116834"/>
              <a:gd name="connsiteX1" fmla="*/ 0 w 2138440"/>
              <a:gd name="connsiteY1" fmla="*/ 1389511 h 2116834"/>
              <a:gd name="connsiteX2" fmla="*/ 0 w 2138440"/>
              <a:gd name="connsiteY2" fmla="*/ 2116834 h 2116834"/>
              <a:gd name="connsiteX3" fmla="*/ 1389443 w 2138440"/>
              <a:gd name="connsiteY3" fmla="*/ 2105978 h 2116834"/>
              <a:gd name="connsiteX4" fmla="*/ 1400298 w 2138440"/>
              <a:gd name="connsiteY4" fmla="*/ 1346089 h 2116834"/>
              <a:gd name="connsiteX5" fmla="*/ 2138440 w 2138440"/>
              <a:gd name="connsiteY5" fmla="*/ 271389 h 2116834"/>
              <a:gd name="connsiteX6" fmla="*/ 2138440 w 2138440"/>
              <a:gd name="connsiteY6" fmla="*/ 0 h 2116834"/>
              <a:gd name="connsiteX7" fmla="*/ 488476 w 2138440"/>
              <a:gd name="connsiteY7" fmla="*/ 32566 h 211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8440" h="2116834">
                <a:moveTo>
                  <a:pt x="488476" y="32566"/>
                </a:moveTo>
                <a:lnTo>
                  <a:pt x="0" y="1389511"/>
                </a:lnTo>
                <a:lnTo>
                  <a:pt x="0" y="2116834"/>
                </a:lnTo>
                <a:lnTo>
                  <a:pt x="1389443" y="2105978"/>
                </a:lnTo>
                <a:lnTo>
                  <a:pt x="1400298" y="1346089"/>
                </a:lnTo>
                <a:lnTo>
                  <a:pt x="2138440" y="271389"/>
                </a:lnTo>
                <a:lnTo>
                  <a:pt x="2138440" y="0"/>
                </a:lnTo>
                <a:lnTo>
                  <a:pt x="488476" y="32566"/>
                </a:lnTo>
                <a:close/>
              </a:path>
            </a:pathLst>
          </a:custGeom>
          <a:noFill/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2578100" y="1640888"/>
            <a:ext cx="1384300" cy="2108200"/>
          </a:xfrm>
          <a:custGeom>
            <a:avLst/>
            <a:gdLst>
              <a:gd name="connsiteX0" fmla="*/ 723900 w 1384300"/>
              <a:gd name="connsiteY0" fmla="*/ 0 h 2108200"/>
              <a:gd name="connsiteX1" fmla="*/ 723900 w 1384300"/>
              <a:gd name="connsiteY1" fmla="*/ 330200 h 2108200"/>
              <a:gd name="connsiteX2" fmla="*/ 0 w 1384300"/>
              <a:gd name="connsiteY2" fmla="*/ 1384300 h 2108200"/>
              <a:gd name="connsiteX3" fmla="*/ 0 w 1384300"/>
              <a:gd name="connsiteY3" fmla="*/ 2108200 h 2108200"/>
              <a:gd name="connsiteX4" fmla="*/ 584200 w 1384300"/>
              <a:gd name="connsiteY4" fmla="*/ 2108200 h 2108200"/>
              <a:gd name="connsiteX5" fmla="*/ 571500 w 1384300"/>
              <a:gd name="connsiteY5" fmla="*/ 1346200 h 2108200"/>
              <a:gd name="connsiteX6" fmla="*/ 1384300 w 1384300"/>
              <a:gd name="connsiteY6" fmla="*/ 317500 h 2108200"/>
              <a:gd name="connsiteX7" fmla="*/ 1384300 w 1384300"/>
              <a:gd name="connsiteY7" fmla="*/ 0 h 2108200"/>
              <a:gd name="connsiteX8" fmla="*/ 723900 w 1384300"/>
              <a:gd name="connsiteY8" fmla="*/ 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4300" h="2108200">
                <a:moveTo>
                  <a:pt x="723900" y="0"/>
                </a:moveTo>
                <a:lnTo>
                  <a:pt x="723900" y="330200"/>
                </a:lnTo>
                <a:lnTo>
                  <a:pt x="0" y="1384300"/>
                </a:lnTo>
                <a:lnTo>
                  <a:pt x="0" y="2108200"/>
                </a:lnTo>
                <a:lnTo>
                  <a:pt x="584200" y="2108200"/>
                </a:lnTo>
                <a:lnTo>
                  <a:pt x="571500" y="1346200"/>
                </a:lnTo>
                <a:lnTo>
                  <a:pt x="1384300" y="317500"/>
                </a:lnTo>
                <a:lnTo>
                  <a:pt x="1384300" y="0"/>
                </a:lnTo>
                <a:lnTo>
                  <a:pt x="723900" y="0"/>
                </a:lnTo>
                <a:close/>
              </a:path>
            </a:pathLst>
          </a:custGeom>
          <a:noFill/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Segmentations?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8472" y="1671364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1338" y="1671364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62582" y="1671364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9242" y="1671364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two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58807" y="1671364"/>
            <a:ext cx="76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36443" y="1683032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00931" y="167136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29664" y="1671364"/>
            <a:ext cx="96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12685" y="167136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47871" y="1671364"/>
            <a:ext cx="50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39242" y="1671364"/>
            <a:ext cx="95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citizens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85502" y="16713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43000" y="2902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过去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22778" y="2890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两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71723" y="2890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年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20668" y="2890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中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69613" y="2890564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51859" y="2890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一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00804" y="2890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批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49749" y="2890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美国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29527" y="2890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公民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85502" y="2890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43000" y="3359432"/>
            <a:ext cx="67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past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83290" y="334776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36310" y="3347764"/>
            <a:ext cx="68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year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20668" y="3347764"/>
            <a:ext cx="41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69613" y="3347764"/>
            <a:ext cx="30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3400" y="3347764"/>
            <a:ext cx="62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9200" y="3347764"/>
            <a:ext cx="59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lots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749" y="3347764"/>
            <a:ext cx="55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77000" y="3347764"/>
            <a:ext cx="8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citizen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1085502" y="1655654"/>
            <a:ext cx="2138440" cy="2116834"/>
          </a:xfrm>
          <a:custGeom>
            <a:avLst/>
            <a:gdLst>
              <a:gd name="connsiteX0" fmla="*/ 488476 w 2138440"/>
              <a:gd name="connsiteY0" fmla="*/ 32566 h 2116834"/>
              <a:gd name="connsiteX1" fmla="*/ 0 w 2138440"/>
              <a:gd name="connsiteY1" fmla="*/ 1389511 h 2116834"/>
              <a:gd name="connsiteX2" fmla="*/ 0 w 2138440"/>
              <a:gd name="connsiteY2" fmla="*/ 2116834 h 2116834"/>
              <a:gd name="connsiteX3" fmla="*/ 1389443 w 2138440"/>
              <a:gd name="connsiteY3" fmla="*/ 2105978 h 2116834"/>
              <a:gd name="connsiteX4" fmla="*/ 1400298 w 2138440"/>
              <a:gd name="connsiteY4" fmla="*/ 1346089 h 2116834"/>
              <a:gd name="connsiteX5" fmla="*/ 2138440 w 2138440"/>
              <a:gd name="connsiteY5" fmla="*/ 271389 h 2116834"/>
              <a:gd name="connsiteX6" fmla="*/ 2138440 w 2138440"/>
              <a:gd name="connsiteY6" fmla="*/ 0 h 2116834"/>
              <a:gd name="connsiteX7" fmla="*/ 488476 w 2138440"/>
              <a:gd name="connsiteY7" fmla="*/ 32566 h 211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8440" h="2116834">
                <a:moveTo>
                  <a:pt x="488476" y="32566"/>
                </a:moveTo>
                <a:lnTo>
                  <a:pt x="0" y="1389511"/>
                </a:lnTo>
                <a:lnTo>
                  <a:pt x="0" y="2116834"/>
                </a:lnTo>
                <a:lnTo>
                  <a:pt x="1389443" y="2105978"/>
                </a:lnTo>
                <a:lnTo>
                  <a:pt x="1400298" y="1346089"/>
                </a:lnTo>
                <a:lnTo>
                  <a:pt x="2138440" y="271389"/>
                </a:lnTo>
                <a:lnTo>
                  <a:pt x="2138440" y="0"/>
                </a:lnTo>
                <a:lnTo>
                  <a:pt x="488476" y="32566"/>
                </a:lnTo>
                <a:close/>
              </a:path>
            </a:pathLst>
          </a:custGeom>
          <a:noFill/>
          <a:ln w="254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2565400" y="1652588"/>
            <a:ext cx="1384300" cy="2108200"/>
          </a:xfrm>
          <a:custGeom>
            <a:avLst/>
            <a:gdLst>
              <a:gd name="connsiteX0" fmla="*/ 723900 w 1384300"/>
              <a:gd name="connsiteY0" fmla="*/ 0 h 2108200"/>
              <a:gd name="connsiteX1" fmla="*/ 723900 w 1384300"/>
              <a:gd name="connsiteY1" fmla="*/ 330200 h 2108200"/>
              <a:gd name="connsiteX2" fmla="*/ 0 w 1384300"/>
              <a:gd name="connsiteY2" fmla="*/ 1384300 h 2108200"/>
              <a:gd name="connsiteX3" fmla="*/ 0 w 1384300"/>
              <a:gd name="connsiteY3" fmla="*/ 2108200 h 2108200"/>
              <a:gd name="connsiteX4" fmla="*/ 584200 w 1384300"/>
              <a:gd name="connsiteY4" fmla="*/ 2108200 h 2108200"/>
              <a:gd name="connsiteX5" fmla="*/ 571500 w 1384300"/>
              <a:gd name="connsiteY5" fmla="*/ 1346200 h 2108200"/>
              <a:gd name="connsiteX6" fmla="*/ 1384300 w 1384300"/>
              <a:gd name="connsiteY6" fmla="*/ 317500 h 2108200"/>
              <a:gd name="connsiteX7" fmla="*/ 1384300 w 1384300"/>
              <a:gd name="connsiteY7" fmla="*/ 0 h 2108200"/>
              <a:gd name="connsiteX8" fmla="*/ 723900 w 1384300"/>
              <a:gd name="connsiteY8" fmla="*/ 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4300" h="2108200">
                <a:moveTo>
                  <a:pt x="723900" y="0"/>
                </a:moveTo>
                <a:lnTo>
                  <a:pt x="723900" y="330200"/>
                </a:lnTo>
                <a:lnTo>
                  <a:pt x="0" y="1384300"/>
                </a:lnTo>
                <a:lnTo>
                  <a:pt x="0" y="2108200"/>
                </a:lnTo>
                <a:lnTo>
                  <a:pt x="584200" y="2108200"/>
                </a:lnTo>
                <a:lnTo>
                  <a:pt x="571500" y="1346200"/>
                </a:lnTo>
                <a:lnTo>
                  <a:pt x="1384300" y="317500"/>
                </a:lnTo>
                <a:lnTo>
                  <a:pt x="1384300" y="0"/>
                </a:lnTo>
                <a:lnTo>
                  <a:pt x="723900" y="0"/>
                </a:lnTo>
                <a:close/>
              </a:path>
            </a:pathLst>
          </a:custGeom>
          <a:noFill/>
          <a:ln w="254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292600" y="1627188"/>
            <a:ext cx="1752600" cy="2095500"/>
          </a:xfrm>
          <a:custGeom>
            <a:avLst/>
            <a:gdLst>
              <a:gd name="connsiteX0" fmla="*/ 0 w 1752600"/>
              <a:gd name="connsiteY0" fmla="*/ 25400 h 2095500"/>
              <a:gd name="connsiteX1" fmla="*/ 0 w 1752600"/>
              <a:gd name="connsiteY1" fmla="*/ 2095500 h 2095500"/>
              <a:gd name="connsiteX2" fmla="*/ 1295400 w 1752600"/>
              <a:gd name="connsiteY2" fmla="*/ 2095500 h 2095500"/>
              <a:gd name="connsiteX3" fmla="*/ 1752600 w 1752600"/>
              <a:gd name="connsiteY3" fmla="*/ 0 h 2095500"/>
              <a:gd name="connsiteX4" fmla="*/ 0 w 1752600"/>
              <a:gd name="connsiteY4" fmla="*/ 2540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2095500">
                <a:moveTo>
                  <a:pt x="0" y="25400"/>
                </a:moveTo>
                <a:lnTo>
                  <a:pt x="0" y="2095500"/>
                </a:lnTo>
                <a:lnTo>
                  <a:pt x="1295400" y="2095500"/>
                </a:lnTo>
                <a:lnTo>
                  <a:pt x="1752600" y="0"/>
                </a:lnTo>
                <a:lnTo>
                  <a:pt x="0" y="25400"/>
                </a:lnTo>
                <a:close/>
              </a:path>
            </a:pathLst>
          </a:custGeom>
          <a:noFill/>
          <a:ln w="254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5676900" y="1627188"/>
            <a:ext cx="1854200" cy="2082800"/>
          </a:xfrm>
          <a:custGeom>
            <a:avLst/>
            <a:gdLst>
              <a:gd name="connsiteX0" fmla="*/ 444500 w 1854200"/>
              <a:gd name="connsiteY0" fmla="*/ 0 h 2082800"/>
              <a:gd name="connsiteX1" fmla="*/ 0 w 1854200"/>
              <a:gd name="connsiteY1" fmla="*/ 2082800 h 2082800"/>
              <a:gd name="connsiteX2" fmla="*/ 1625600 w 1854200"/>
              <a:gd name="connsiteY2" fmla="*/ 2082800 h 2082800"/>
              <a:gd name="connsiteX3" fmla="*/ 1854200 w 1854200"/>
              <a:gd name="connsiteY3" fmla="*/ 0 h 2082800"/>
              <a:gd name="connsiteX4" fmla="*/ 444500 w 1854200"/>
              <a:gd name="connsiteY4" fmla="*/ 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200" h="2082800">
                <a:moveTo>
                  <a:pt x="444500" y="0"/>
                </a:moveTo>
                <a:lnTo>
                  <a:pt x="0" y="2082800"/>
                </a:lnTo>
                <a:lnTo>
                  <a:pt x="1625600" y="2082800"/>
                </a:lnTo>
                <a:lnTo>
                  <a:pt x="1854200" y="0"/>
                </a:lnTo>
                <a:lnTo>
                  <a:pt x="444500" y="0"/>
                </a:lnTo>
                <a:close/>
              </a:path>
            </a:pathLst>
          </a:custGeom>
          <a:noFill/>
          <a:ln w="254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4"/>
          <p:cNvGrpSpPr/>
          <p:nvPr/>
        </p:nvGrpSpPr>
        <p:grpSpPr>
          <a:xfrm>
            <a:off x="1905000" y="1524000"/>
            <a:ext cx="2120900" cy="2416176"/>
            <a:chOff x="1905000" y="1878012"/>
            <a:chExt cx="2120900" cy="2416176"/>
          </a:xfrm>
        </p:grpSpPr>
        <p:sp>
          <p:nvSpPr>
            <p:cNvPr id="46" name="Freeform 45"/>
            <p:cNvSpPr/>
            <p:nvPr/>
          </p:nvSpPr>
          <p:spPr>
            <a:xfrm>
              <a:off x="1905000" y="1878012"/>
              <a:ext cx="2120900" cy="2414588"/>
            </a:xfrm>
            <a:custGeom>
              <a:avLst/>
              <a:gdLst>
                <a:gd name="connsiteX0" fmla="*/ 890112 w 1400298"/>
                <a:gd name="connsiteY0" fmla="*/ 0 h 2409934"/>
                <a:gd name="connsiteX1" fmla="*/ 759852 w 1400298"/>
                <a:gd name="connsiteY1" fmla="*/ 586200 h 2409934"/>
                <a:gd name="connsiteX2" fmla="*/ 43420 w 1400298"/>
                <a:gd name="connsiteY2" fmla="*/ 1487212 h 2409934"/>
                <a:gd name="connsiteX3" fmla="*/ 0 w 1400298"/>
                <a:gd name="connsiteY3" fmla="*/ 2409934 h 2409934"/>
                <a:gd name="connsiteX4" fmla="*/ 1280893 w 1400298"/>
                <a:gd name="connsiteY4" fmla="*/ 2388223 h 2409934"/>
                <a:gd name="connsiteX5" fmla="*/ 1400298 w 1400298"/>
                <a:gd name="connsiteY5" fmla="*/ 10855 h 2409934"/>
                <a:gd name="connsiteX6" fmla="*/ 890112 w 1400298"/>
                <a:gd name="connsiteY6" fmla="*/ 0 h 2409934"/>
                <a:gd name="connsiteX0" fmla="*/ 890112 w 1400298"/>
                <a:gd name="connsiteY0" fmla="*/ 0 h 2409934"/>
                <a:gd name="connsiteX1" fmla="*/ 759852 w 1400298"/>
                <a:gd name="connsiteY1" fmla="*/ 586200 h 2409934"/>
                <a:gd name="connsiteX2" fmla="*/ 43420 w 1400298"/>
                <a:gd name="connsiteY2" fmla="*/ 1487212 h 2409934"/>
                <a:gd name="connsiteX3" fmla="*/ 0 w 1400298"/>
                <a:gd name="connsiteY3" fmla="*/ 2409934 h 2409934"/>
                <a:gd name="connsiteX4" fmla="*/ 1280893 w 1400298"/>
                <a:gd name="connsiteY4" fmla="*/ 2388223 h 2409934"/>
                <a:gd name="connsiteX5" fmla="*/ 1329797 w 1400298"/>
                <a:gd name="connsiteY5" fmla="*/ 1400367 h 2409934"/>
                <a:gd name="connsiteX6" fmla="*/ 1400298 w 1400298"/>
                <a:gd name="connsiteY6" fmla="*/ 10855 h 2409934"/>
                <a:gd name="connsiteX7" fmla="*/ 890112 w 1400298"/>
                <a:gd name="connsiteY7" fmla="*/ 0 h 2409934"/>
                <a:gd name="connsiteX0" fmla="*/ 890112 w 2086098"/>
                <a:gd name="connsiteY0" fmla="*/ 0 h 2409934"/>
                <a:gd name="connsiteX1" fmla="*/ 759852 w 2086098"/>
                <a:gd name="connsiteY1" fmla="*/ 586200 h 2409934"/>
                <a:gd name="connsiteX2" fmla="*/ 43420 w 2086098"/>
                <a:gd name="connsiteY2" fmla="*/ 1487212 h 2409934"/>
                <a:gd name="connsiteX3" fmla="*/ 0 w 2086098"/>
                <a:gd name="connsiteY3" fmla="*/ 2409934 h 2409934"/>
                <a:gd name="connsiteX4" fmla="*/ 1280893 w 2086098"/>
                <a:gd name="connsiteY4" fmla="*/ 2388223 h 2409934"/>
                <a:gd name="connsiteX5" fmla="*/ 1329797 w 2086098"/>
                <a:gd name="connsiteY5" fmla="*/ 1400367 h 2409934"/>
                <a:gd name="connsiteX6" fmla="*/ 2086098 w 2086098"/>
                <a:gd name="connsiteY6" fmla="*/ 468055 h 2409934"/>
                <a:gd name="connsiteX7" fmla="*/ 890112 w 2086098"/>
                <a:gd name="connsiteY7" fmla="*/ 0 h 2409934"/>
                <a:gd name="connsiteX0" fmla="*/ 890112 w 2086098"/>
                <a:gd name="connsiteY0" fmla="*/ 0 h 2409934"/>
                <a:gd name="connsiteX1" fmla="*/ 759852 w 2086098"/>
                <a:gd name="connsiteY1" fmla="*/ 586200 h 2409934"/>
                <a:gd name="connsiteX2" fmla="*/ 43420 w 2086098"/>
                <a:gd name="connsiteY2" fmla="*/ 1487212 h 2409934"/>
                <a:gd name="connsiteX3" fmla="*/ 0 w 2086098"/>
                <a:gd name="connsiteY3" fmla="*/ 2409934 h 2409934"/>
                <a:gd name="connsiteX4" fmla="*/ 1280893 w 2086098"/>
                <a:gd name="connsiteY4" fmla="*/ 2388223 h 2409934"/>
                <a:gd name="connsiteX5" fmla="*/ 1329797 w 2086098"/>
                <a:gd name="connsiteY5" fmla="*/ 1400367 h 2409934"/>
                <a:gd name="connsiteX6" fmla="*/ 2086098 w 2086098"/>
                <a:gd name="connsiteY6" fmla="*/ 468055 h 2409934"/>
                <a:gd name="connsiteX7" fmla="*/ 1470912 w 2086098"/>
                <a:gd name="connsiteY7" fmla="*/ 238822 h 2409934"/>
                <a:gd name="connsiteX8" fmla="*/ 890112 w 2086098"/>
                <a:gd name="connsiteY8" fmla="*/ 0 h 2409934"/>
                <a:gd name="connsiteX0" fmla="*/ 890112 w 2156712"/>
                <a:gd name="connsiteY0" fmla="*/ 0 h 2409934"/>
                <a:gd name="connsiteX1" fmla="*/ 759852 w 2156712"/>
                <a:gd name="connsiteY1" fmla="*/ 586200 h 2409934"/>
                <a:gd name="connsiteX2" fmla="*/ 43420 w 2156712"/>
                <a:gd name="connsiteY2" fmla="*/ 1487212 h 2409934"/>
                <a:gd name="connsiteX3" fmla="*/ 0 w 2156712"/>
                <a:gd name="connsiteY3" fmla="*/ 2409934 h 2409934"/>
                <a:gd name="connsiteX4" fmla="*/ 1280893 w 2156712"/>
                <a:gd name="connsiteY4" fmla="*/ 2388223 h 2409934"/>
                <a:gd name="connsiteX5" fmla="*/ 1329797 w 2156712"/>
                <a:gd name="connsiteY5" fmla="*/ 1400367 h 2409934"/>
                <a:gd name="connsiteX6" fmla="*/ 2086098 w 2156712"/>
                <a:gd name="connsiteY6" fmla="*/ 468055 h 2409934"/>
                <a:gd name="connsiteX7" fmla="*/ 2156712 w 2156712"/>
                <a:gd name="connsiteY7" fmla="*/ 86422 h 2409934"/>
                <a:gd name="connsiteX8" fmla="*/ 890112 w 2156712"/>
                <a:gd name="connsiteY8" fmla="*/ 0 h 2409934"/>
                <a:gd name="connsiteX0" fmla="*/ 890112 w 2091050"/>
                <a:gd name="connsiteY0" fmla="*/ 11278 h 2421212"/>
                <a:gd name="connsiteX1" fmla="*/ 759852 w 2091050"/>
                <a:gd name="connsiteY1" fmla="*/ 597478 h 2421212"/>
                <a:gd name="connsiteX2" fmla="*/ 43420 w 2091050"/>
                <a:gd name="connsiteY2" fmla="*/ 1498490 h 2421212"/>
                <a:gd name="connsiteX3" fmla="*/ 0 w 2091050"/>
                <a:gd name="connsiteY3" fmla="*/ 2421212 h 2421212"/>
                <a:gd name="connsiteX4" fmla="*/ 1280893 w 2091050"/>
                <a:gd name="connsiteY4" fmla="*/ 2399501 h 2421212"/>
                <a:gd name="connsiteX5" fmla="*/ 1329797 w 2091050"/>
                <a:gd name="connsiteY5" fmla="*/ 1411645 h 2421212"/>
                <a:gd name="connsiteX6" fmla="*/ 2086098 w 2091050"/>
                <a:gd name="connsiteY6" fmla="*/ 479333 h 2421212"/>
                <a:gd name="connsiteX7" fmla="*/ 2091050 w 2091050"/>
                <a:gd name="connsiteY7" fmla="*/ 0 h 2421212"/>
                <a:gd name="connsiteX8" fmla="*/ 890112 w 2091050"/>
                <a:gd name="connsiteY8" fmla="*/ 11278 h 2421212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29797 w 2120900"/>
                <a:gd name="connsiteY5" fmla="*/ 1405021 h 2414588"/>
                <a:gd name="connsiteX6" fmla="*/ 2086098 w 2120900"/>
                <a:gd name="connsiteY6" fmla="*/ 472709 h 2414588"/>
                <a:gd name="connsiteX7" fmla="*/ 2120900 w 2120900"/>
                <a:gd name="connsiteY7" fmla="*/ 0 h 2414588"/>
                <a:gd name="connsiteX8" fmla="*/ 890112 w 2120900"/>
                <a:gd name="connsiteY8" fmla="*/ 4654 h 2414588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29797 w 2120900"/>
                <a:gd name="connsiteY5" fmla="*/ 1405021 h 2414588"/>
                <a:gd name="connsiteX6" fmla="*/ 2116985 w 2120900"/>
                <a:gd name="connsiteY6" fmla="*/ 427501 h 2414588"/>
                <a:gd name="connsiteX7" fmla="*/ 2120900 w 2120900"/>
                <a:gd name="connsiteY7" fmla="*/ 0 h 2414588"/>
                <a:gd name="connsiteX8" fmla="*/ 890112 w 2120900"/>
                <a:gd name="connsiteY8" fmla="*/ 4654 h 2414588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22190 w 2120900"/>
                <a:gd name="connsiteY5" fmla="*/ 1539677 h 2414588"/>
                <a:gd name="connsiteX6" fmla="*/ 2116985 w 2120900"/>
                <a:gd name="connsiteY6" fmla="*/ 427501 h 2414588"/>
                <a:gd name="connsiteX7" fmla="*/ 2120900 w 2120900"/>
                <a:gd name="connsiteY7" fmla="*/ 0 h 2414588"/>
                <a:gd name="connsiteX8" fmla="*/ 890112 w 2120900"/>
                <a:gd name="connsiteY8" fmla="*/ 4654 h 2414588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09958 w 2120900"/>
                <a:gd name="connsiteY5" fmla="*/ 2360612 h 2414588"/>
                <a:gd name="connsiteX6" fmla="*/ 1322190 w 2120900"/>
                <a:gd name="connsiteY6" fmla="*/ 1539677 h 2414588"/>
                <a:gd name="connsiteX7" fmla="*/ 2116985 w 2120900"/>
                <a:gd name="connsiteY7" fmla="*/ 427501 h 2414588"/>
                <a:gd name="connsiteX8" fmla="*/ 2120900 w 2120900"/>
                <a:gd name="connsiteY8" fmla="*/ 0 h 2414588"/>
                <a:gd name="connsiteX9" fmla="*/ 890112 w 2120900"/>
                <a:gd name="connsiteY9" fmla="*/ 4654 h 2414588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09958 w 2120900"/>
                <a:gd name="connsiteY5" fmla="*/ 2360612 h 2414588"/>
                <a:gd name="connsiteX6" fmla="*/ 1322190 w 2120900"/>
                <a:gd name="connsiteY6" fmla="*/ 1539677 h 2414588"/>
                <a:gd name="connsiteX7" fmla="*/ 2119142 w 2120900"/>
                <a:gd name="connsiteY7" fmla="*/ 420393 h 2414588"/>
                <a:gd name="connsiteX8" fmla="*/ 2120900 w 2120900"/>
                <a:gd name="connsiteY8" fmla="*/ 0 h 2414588"/>
                <a:gd name="connsiteX9" fmla="*/ 890112 w 2120900"/>
                <a:gd name="connsiteY9" fmla="*/ 4654 h 2414588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09958 w 2120900"/>
                <a:gd name="connsiteY5" fmla="*/ 2360612 h 2414588"/>
                <a:gd name="connsiteX6" fmla="*/ 1322190 w 2120900"/>
                <a:gd name="connsiteY6" fmla="*/ 1539677 h 2414588"/>
                <a:gd name="connsiteX7" fmla="*/ 2119142 w 2120900"/>
                <a:gd name="connsiteY7" fmla="*/ 489485 h 2414588"/>
                <a:gd name="connsiteX8" fmla="*/ 2120900 w 2120900"/>
                <a:gd name="connsiteY8" fmla="*/ 0 h 2414588"/>
                <a:gd name="connsiteX9" fmla="*/ 890112 w 2120900"/>
                <a:gd name="connsiteY9" fmla="*/ 4654 h 241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0900" h="2414588">
                  <a:moveTo>
                    <a:pt x="890112" y="4654"/>
                  </a:moveTo>
                  <a:lnTo>
                    <a:pt x="759852" y="590854"/>
                  </a:lnTo>
                  <a:lnTo>
                    <a:pt x="43420" y="1491866"/>
                  </a:lnTo>
                  <a:lnTo>
                    <a:pt x="0" y="2414588"/>
                  </a:lnTo>
                  <a:lnTo>
                    <a:pt x="1280893" y="2392877"/>
                  </a:lnTo>
                  <a:lnTo>
                    <a:pt x="1309958" y="2360612"/>
                  </a:lnTo>
                  <a:lnTo>
                    <a:pt x="1322190" y="1539677"/>
                  </a:lnTo>
                  <a:lnTo>
                    <a:pt x="2119142" y="489485"/>
                  </a:lnTo>
                  <a:cubicBezTo>
                    <a:pt x="2120793" y="329707"/>
                    <a:pt x="2119249" y="159778"/>
                    <a:pt x="2120900" y="0"/>
                  </a:cubicBezTo>
                  <a:lnTo>
                    <a:pt x="890112" y="4654"/>
                  </a:lnTo>
                  <a:close/>
                </a:path>
              </a:pathLst>
            </a:custGeom>
            <a:noFill/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1905000" y="1879600"/>
              <a:ext cx="2120900" cy="2414588"/>
            </a:xfrm>
            <a:custGeom>
              <a:avLst/>
              <a:gdLst>
                <a:gd name="connsiteX0" fmla="*/ 890112 w 1400298"/>
                <a:gd name="connsiteY0" fmla="*/ 0 h 2409934"/>
                <a:gd name="connsiteX1" fmla="*/ 759852 w 1400298"/>
                <a:gd name="connsiteY1" fmla="*/ 586200 h 2409934"/>
                <a:gd name="connsiteX2" fmla="*/ 43420 w 1400298"/>
                <a:gd name="connsiteY2" fmla="*/ 1487212 h 2409934"/>
                <a:gd name="connsiteX3" fmla="*/ 0 w 1400298"/>
                <a:gd name="connsiteY3" fmla="*/ 2409934 h 2409934"/>
                <a:gd name="connsiteX4" fmla="*/ 1280893 w 1400298"/>
                <a:gd name="connsiteY4" fmla="*/ 2388223 h 2409934"/>
                <a:gd name="connsiteX5" fmla="*/ 1400298 w 1400298"/>
                <a:gd name="connsiteY5" fmla="*/ 10855 h 2409934"/>
                <a:gd name="connsiteX6" fmla="*/ 890112 w 1400298"/>
                <a:gd name="connsiteY6" fmla="*/ 0 h 2409934"/>
                <a:gd name="connsiteX0" fmla="*/ 890112 w 1400298"/>
                <a:gd name="connsiteY0" fmla="*/ 0 h 2409934"/>
                <a:gd name="connsiteX1" fmla="*/ 759852 w 1400298"/>
                <a:gd name="connsiteY1" fmla="*/ 586200 h 2409934"/>
                <a:gd name="connsiteX2" fmla="*/ 43420 w 1400298"/>
                <a:gd name="connsiteY2" fmla="*/ 1487212 h 2409934"/>
                <a:gd name="connsiteX3" fmla="*/ 0 w 1400298"/>
                <a:gd name="connsiteY3" fmla="*/ 2409934 h 2409934"/>
                <a:gd name="connsiteX4" fmla="*/ 1280893 w 1400298"/>
                <a:gd name="connsiteY4" fmla="*/ 2388223 h 2409934"/>
                <a:gd name="connsiteX5" fmla="*/ 1329797 w 1400298"/>
                <a:gd name="connsiteY5" fmla="*/ 1400367 h 2409934"/>
                <a:gd name="connsiteX6" fmla="*/ 1400298 w 1400298"/>
                <a:gd name="connsiteY6" fmla="*/ 10855 h 2409934"/>
                <a:gd name="connsiteX7" fmla="*/ 890112 w 1400298"/>
                <a:gd name="connsiteY7" fmla="*/ 0 h 2409934"/>
                <a:gd name="connsiteX0" fmla="*/ 890112 w 2086098"/>
                <a:gd name="connsiteY0" fmla="*/ 0 h 2409934"/>
                <a:gd name="connsiteX1" fmla="*/ 759852 w 2086098"/>
                <a:gd name="connsiteY1" fmla="*/ 586200 h 2409934"/>
                <a:gd name="connsiteX2" fmla="*/ 43420 w 2086098"/>
                <a:gd name="connsiteY2" fmla="*/ 1487212 h 2409934"/>
                <a:gd name="connsiteX3" fmla="*/ 0 w 2086098"/>
                <a:gd name="connsiteY3" fmla="*/ 2409934 h 2409934"/>
                <a:gd name="connsiteX4" fmla="*/ 1280893 w 2086098"/>
                <a:gd name="connsiteY4" fmla="*/ 2388223 h 2409934"/>
                <a:gd name="connsiteX5" fmla="*/ 1329797 w 2086098"/>
                <a:gd name="connsiteY5" fmla="*/ 1400367 h 2409934"/>
                <a:gd name="connsiteX6" fmla="*/ 2086098 w 2086098"/>
                <a:gd name="connsiteY6" fmla="*/ 468055 h 2409934"/>
                <a:gd name="connsiteX7" fmla="*/ 890112 w 2086098"/>
                <a:gd name="connsiteY7" fmla="*/ 0 h 2409934"/>
                <a:gd name="connsiteX0" fmla="*/ 890112 w 2086098"/>
                <a:gd name="connsiteY0" fmla="*/ 0 h 2409934"/>
                <a:gd name="connsiteX1" fmla="*/ 759852 w 2086098"/>
                <a:gd name="connsiteY1" fmla="*/ 586200 h 2409934"/>
                <a:gd name="connsiteX2" fmla="*/ 43420 w 2086098"/>
                <a:gd name="connsiteY2" fmla="*/ 1487212 h 2409934"/>
                <a:gd name="connsiteX3" fmla="*/ 0 w 2086098"/>
                <a:gd name="connsiteY3" fmla="*/ 2409934 h 2409934"/>
                <a:gd name="connsiteX4" fmla="*/ 1280893 w 2086098"/>
                <a:gd name="connsiteY4" fmla="*/ 2388223 h 2409934"/>
                <a:gd name="connsiteX5" fmla="*/ 1329797 w 2086098"/>
                <a:gd name="connsiteY5" fmla="*/ 1400367 h 2409934"/>
                <a:gd name="connsiteX6" fmla="*/ 2086098 w 2086098"/>
                <a:gd name="connsiteY6" fmla="*/ 468055 h 2409934"/>
                <a:gd name="connsiteX7" fmla="*/ 1470912 w 2086098"/>
                <a:gd name="connsiteY7" fmla="*/ 238822 h 2409934"/>
                <a:gd name="connsiteX8" fmla="*/ 890112 w 2086098"/>
                <a:gd name="connsiteY8" fmla="*/ 0 h 2409934"/>
                <a:gd name="connsiteX0" fmla="*/ 890112 w 2156712"/>
                <a:gd name="connsiteY0" fmla="*/ 0 h 2409934"/>
                <a:gd name="connsiteX1" fmla="*/ 759852 w 2156712"/>
                <a:gd name="connsiteY1" fmla="*/ 586200 h 2409934"/>
                <a:gd name="connsiteX2" fmla="*/ 43420 w 2156712"/>
                <a:gd name="connsiteY2" fmla="*/ 1487212 h 2409934"/>
                <a:gd name="connsiteX3" fmla="*/ 0 w 2156712"/>
                <a:gd name="connsiteY3" fmla="*/ 2409934 h 2409934"/>
                <a:gd name="connsiteX4" fmla="*/ 1280893 w 2156712"/>
                <a:gd name="connsiteY4" fmla="*/ 2388223 h 2409934"/>
                <a:gd name="connsiteX5" fmla="*/ 1329797 w 2156712"/>
                <a:gd name="connsiteY5" fmla="*/ 1400367 h 2409934"/>
                <a:gd name="connsiteX6" fmla="*/ 2086098 w 2156712"/>
                <a:gd name="connsiteY6" fmla="*/ 468055 h 2409934"/>
                <a:gd name="connsiteX7" fmla="*/ 2156712 w 2156712"/>
                <a:gd name="connsiteY7" fmla="*/ 86422 h 2409934"/>
                <a:gd name="connsiteX8" fmla="*/ 890112 w 2156712"/>
                <a:gd name="connsiteY8" fmla="*/ 0 h 2409934"/>
                <a:gd name="connsiteX0" fmla="*/ 890112 w 2091050"/>
                <a:gd name="connsiteY0" fmla="*/ 11278 h 2421212"/>
                <a:gd name="connsiteX1" fmla="*/ 759852 w 2091050"/>
                <a:gd name="connsiteY1" fmla="*/ 597478 h 2421212"/>
                <a:gd name="connsiteX2" fmla="*/ 43420 w 2091050"/>
                <a:gd name="connsiteY2" fmla="*/ 1498490 h 2421212"/>
                <a:gd name="connsiteX3" fmla="*/ 0 w 2091050"/>
                <a:gd name="connsiteY3" fmla="*/ 2421212 h 2421212"/>
                <a:gd name="connsiteX4" fmla="*/ 1280893 w 2091050"/>
                <a:gd name="connsiteY4" fmla="*/ 2399501 h 2421212"/>
                <a:gd name="connsiteX5" fmla="*/ 1329797 w 2091050"/>
                <a:gd name="connsiteY5" fmla="*/ 1411645 h 2421212"/>
                <a:gd name="connsiteX6" fmla="*/ 2086098 w 2091050"/>
                <a:gd name="connsiteY6" fmla="*/ 479333 h 2421212"/>
                <a:gd name="connsiteX7" fmla="*/ 2091050 w 2091050"/>
                <a:gd name="connsiteY7" fmla="*/ 0 h 2421212"/>
                <a:gd name="connsiteX8" fmla="*/ 890112 w 2091050"/>
                <a:gd name="connsiteY8" fmla="*/ 11278 h 2421212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29797 w 2120900"/>
                <a:gd name="connsiteY5" fmla="*/ 1405021 h 2414588"/>
                <a:gd name="connsiteX6" fmla="*/ 2086098 w 2120900"/>
                <a:gd name="connsiteY6" fmla="*/ 472709 h 2414588"/>
                <a:gd name="connsiteX7" fmla="*/ 2120900 w 2120900"/>
                <a:gd name="connsiteY7" fmla="*/ 0 h 2414588"/>
                <a:gd name="connsiteX8" fmla="*/ 890112 w 2120900"/>
                <a:gd name="connsiteY8" fmla="*/ 4654 h 2414588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29797 w 2120900"/>
                <a:gd name="connsiteY5" fmla="*/ 1405021 h 2414588"/>
                <a:gd name="connsiteX6" fmla="*/ 2116985 w 2120900"/>
                <a:gd name="connsiteY6" fmla="*/ 427501 h 2414588"/>
                <a:gd name="connsiteX7" fmla="*/ 2120900 w 2120900"/>
                <a:gd name="connsiteY7" fmla="*/ 0 h 2414588"/>
                <a:gd name="connsiteX8" fmla="*/ 890112 w 2120900"/>
                <a:gd name="connsiteY8" fmla="*/ 4654 h 2414588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22190 w 2120900"/>
                <a:gd name="connsiteY5" fmla="*/ 1539677 h 2414588"/>
                <a:gd name="connsiteX6" fmla="*/ 2116985 w 2120900"/>
                <a:gd name="connsiteY6" fmla="*/ 427501 h 2414588"/>
                <a:gd name="connsiteX7" fmla="*/ 2120900 w 2120900"/>
                <a:gd name="connsiteY7" fmla="*/ 0 h 2414588"/>
                <a:gd name="connsiteX8" fmla="*/ 890112 w 2120900"/>
                <a:gd name="connsiteY8" fmla="*/ 4654 h 2414588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09958 w 2120900"/>
                <a:gd name="connsiteY5" fmla="*/ 2360612 h 2414588"/>
                <a:gd name="connsiteX6" fmla="*/ 1322190 w 2120900"/>
                <a:gd name="connsiteY6" fmla="*/ 1539677 h 2414588"/>
                <a:gd name="connsiteX7" fmla="*/ 2116985 w 2120900"/>
                <a:gd name="connsiteY7" fmla="*/ 427501 h 2414588"/>
                <a:gd name="connsiteX8" fmla="*/ 2120900 w 2120900"/>
                <a:gd name="connsiteY8" fmla="*/ 0 h 2414588"/>
                <a:gd name="connsiteX9" fmla="*/ 890112 w 2120900"/>
                <a:gd name="connsiteY9" fmla="*/ 4654 h 2414588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09958 w 2120900"/>
                <a:gd name="connsiteY5" fmla="*/ 2360612 h 2414588"/>
                <a:gd name="connsiteX6" fmla="*/ 1322190 w 2120900"/>
                <a:gd name="connsiteY6" fmla="*/ 1539677 h 2414588"/>
                <a:gd name="connsiteX7" fmla="*/ 2119142 w 2120900"/>
                <a:gd name="connsiteY7" fmla="*/ 420393 h 2414588"/>
                <a:gd name="connsiteX8" fmla="*/ 2120900 w 2120900"/>
                <a:gd name="connsiteY8" fmla="*/ 0 h 2414588"/>
                <a:gd name="connsiteX9" fmla="*/ 890112 w 2120900"/>
                <a:gd name="connsiteY9" fmla="*/ 4654 h 2414588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09958 w 2120900"/>
                <a:gd name="connsiteY5" fmla="*/ 2360612 h 2414588"/>
                <a:gd name="connsiteX6" fmla="*/ 1322190 w 2120900"/>
                <a:gd name="connsiteY6" fmla="*/ 1539677 h 2414588"/>
                <a:gd name="connsiteX7" fmla="*/ 2119142 w 2120900"/>
                <a:gd name="connsiteY7" fmla="*/ 489485 h 2414588"/>
                <a:gd name="connsiteX8" fmla="*/ 2120900 w 2120900"/>
                <a:gd name="connsiteY8" fmla="*/ 0 h 2414588"/>
                <a:gd name="connsiteX9" fmla="*/ 890112 w 2120900"/>
                <a:gd name="connsiteY9" fmla="*/ 4654 h 241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0900" h="2414588">
                  <a:moveTo>
                    <a:pt x="890112" y="4654"/>
                  </a:moveTo>
                  <a:lnTo>
                    <a:pt x="759852" y="590854"/>
                  </a:lnTo>
                  <a:lnTo>
                    <a:pt x="43420" y="1491866"/>
                  </a:lnTo>
                  <a:lnTo>
                    <a:pt x="0" y="2414588"/>
                  </a:lnTo>
                  <a:lnTo>
                    <a:pt x="1280893" y="2392877"/>
                  </a:lnTo>
                  <a:lnTo>
                    <a:pt x="1309958" y="2360612"/>
                  </a:lnTo>
                  <a:lnTo>
                    <a:pt x="1322190" y="1539677"/>
                  </a:lnTo>
                  <a:lnTo>
                    <a:pt x="2119142" y="489485"/>
                  </a:lnTo>
                  <a:cubicBezTo>
                    <a:pt x="2120793" y="329707"/>
                    <a:pt x="2119249" y="159778"/>
                    <a:pt x="2120900" y="0"/>
                  </a:cubicBezTo>
                  <a:lnTo>
                    <a:pt x="890112" y="4654"/>
                  </a:lnTo>
                  <a:close/>
                </a:path>
              </a:pathLst>
            </a:custGeom>
            <a:noFill/>
            <a:ln w="38100" cap="flat" cmpd="sng" algn="ctr">
              <a:solidFill>
                <a:srgbClr val="1DD92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Freeform 57"/>
          <p:cNvSpPr/>
          <p:nvPr/>
        </p:nvSpPr>
        <p:spPr>
          <a:xfrm>
            <a:off x="4227924" y="1371600"/>
            <a:ext cx="3405217" cy="2630745"/>
          </a:xfrm>
          <a:custGeom>
            <a:avLst/>
            <a:gdLst>
              <a:gd name="connsiteX0" fmla="*/ 0 w 3278217"/>
              <a:gd name="connsiteY0" fmla="*/ 0 h 2627046"/>
              <a:gd name="connsiteX1" fmla="*/ 0 w 3278217"/>
              <a:gd name="connsiteY1" fmla="*/ 2627046 h 2627046"/>
              <a:gd name="connsiteX2" fmla="*/ 3093682 w 3278217"/>
              <a:gd name="connsiteY2" fmla="*/ 2616190 h 2627046"/>
              <a:gd name="connsiteX3" fmla="*/ 3278217 w 3278217"/>
              <a:gd name="connsiteY3" fmla="*/ 0 h 2627046"/>
              <a:gd name="connsiteX4" fmla="*/ 0 w 3278217"/>
              <a:gd name="connsiteY4" fmla="*/ 0 h 2627046"/>
              <a:gd name="connsiteX0" fmla="*/ 0 w 3405217"/>
              <a:gd name="connsiteY0" fmla="*/ 3699 h 2630745"/>
              <a:gd name="connsiteX1" fmla="*/ 0 w 3405217"/>
              <a:gd name="connsiteY1" fmla="*/ 2630745 h 2630745"/>
              <a:gd name="connsiteX2" fmla="*/ 3093682 w 3405217"/>
              <a:gd name="connsiteY2" fmla="*/ 2619889 h 2630745"/>
              <a:gd name="connsiteX3" fmla="*/ 3405217 w 3405217"/>
              <a:gd name="connsiteY3" fmla="*/ 0 h 2630745"/>
              <a:gd name="connsiteX4" fmla="*/ 0 w 3405217"/>
              <a:gd name="connsiteY4" fmla="*/ 3699 h 2630745"/>
              <a:gd name="connsiteX0" fmla="*/ 0 w 3405217"/>
              <a:gd name="connsiteY0" fmla="*/ 3699 h 2630745"/>
              <a:gd name="connsiteX1" fmla="*/ 0 w 3405217"/>
              <a:gd name="connsiteY1" fmla="*/ 2630745 h 2630745"/>
              <a:gd name="connsiteX2" fmla="*/ 3131782 w 3405217"/>
              <a:gd name="connsiteY2" fmla="*/ 2619889 h 2630745"/>
              <a:gd name="connsiteX3" fmla="*/ 3405217 w 3405217"/>
              <a:gd name="connsiteY3" fmla="*/ 0 h 2630745"/>
              <a:gd name="connsiteX4" fmla="*/ 0 w 3405217"/>
              <a:gd name="connsiteY4" fmla="*/ 3699 h 263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5217" h="2630745">
                <a:moveTo>
                  <a:pt x="0" y="3699"/>
                </a:moveTo>
                <a:lnTo>
                  <a:pt x="0" y="2630745"/>
                </a:lnTo>
                <a:lnTo>
                  <a:pt x="3131782" y="2619889"/>
                </a:lnTo>
                <a:lnTo>
                  <a:pt x="3405217" y="0"/>
                </a:lnTo>
                <a:lnTo>
                  <a:pt x="0" y="3699"/>
                </a:lnTo>
                <a:close/>
              </a:path>
            </a:pathLst>
          </a:custGeom>
          <a:noFill/>
          <a:ln w="38100" cap="flat" cmpd="sng" algn="ctr">
            <a:solidFill>
              <a:srgbClr val="1DD925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13665" y="4495800"/>
            <a:ext cx="1433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Problem 1: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47327" y="4495800"/>
            <a:ext cx="66932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Overlapping phrases can be useful (and complementary)</a:t>
            </a:r>
            <a:endParaRPr lang="en-US" sz="2200" dirty="0"/>
          </a:p>
        </p:txBody>
      </p:sp>
      <p:sp>
        <p:nvSpPr>
          <p:cNvPr id="64" name="TextBox 63"/>
          <p:cNvSpPr txBox="1"/>
          <p:nvPr/>
        </p:nvSpPr>
        <p:spPr>
          <a:xfrm>
            <a:off x="613665" y="5207913"/>
            <a:ext cx="1433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Problem 2: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47327" y="5207913"/>
            <a:ext cx="66932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Phrases and their sub-phrases can both </a:t>
            </a:r>
            <a:r>
              <a:rPr lang="en-US" sz="2200" dirty="0" smtClean="0"/>
              <a:t>be useful</a:t>
            </a:r>
            <a:endParaRPr lang="en-US" sz="2200" dirty="0"/>
          </a:p>
        </p:txBody>
      </p:sp>
      <p:sp>
        <p:nvSpPr>
          <p:cNvPr id="49" name="TextBox 48"/>
          <p:cNvSpPr txBox="1"/>
          <p:nvPr/>
        </p:nvSpPr>
        <p:spPr>
          <a:xfrm>
            <a:off x="513676" y="5893713"/>
            <a:ext cx="15295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Hypothesis: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43262" y="5893713"/>
            <a:ext cx="66932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This is why models of phrase alignment don’t work well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3" grpId="0"/>
      <p:bldP spid="64" grpId="0"/>
      <p:bldP spid="65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Phrasal Translations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" y="4572000"/>
            <a:ext cx="13134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This talk: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28676" y="4572000"/>
            <a:ext cx="70867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Modeling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sets of overlapping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multi-scale phrase pairs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1155700" y="1677988"/>
            <a:ext cx="2654300" cy="2070100"/>
          </a:xfrm>
          <a:custGeom>
            <a:avLst/>
            <a:gdLst>
              <a:gd name="connsiteX0" fmla="*/ 355600 w 2654300"/>
              <a:gd name="connsiteY0" fmla="*/ 0 h 2070100"/>
              <a:gd name="connsiteX1" fmla="*/ 0 w 2654300"/>
              <a:gd name="connsiteY1" fmla="*/ 0 h 2070100"/>
              <a:gd name="connsiteX2" fmla="*/ 0 w 2654300"/>
              <a:gd name="connsiteY2" fmla="*/ 304800 h 2070100"/>
              <a:gd name="connsiteX3" fmla="*/ 2146300 w 2654300"/>
              <a:gd name="connsiteY3" fmla="*/ 1397000 h 2070100"/>
              <a:gd name="connsiteX4" fmla="*/ 2133600 w 2654300"/>
              <a:gd name="connsiteY4" fmla="*/ 2070100 h 2070100"/>
              <a:gd name="connsiteX5" fmla="*/ 2654300 w 2654300"/>
              <a:gd name="connsiteY5" fmla="*/ 2070100 h 2070100"/>
              <a:gd name="connsiteX6" fmla="*/ 2654300 w 2654300"/>
              <a:gd name="connsiteY6" fmla="*/ 1270000 h 2070100"/>
              <a:gd name="connsiteX7" fmla="*/ 393700 w 2654300"/>
              <a:gd name="connsiteY7" fmla="*/ 279400 h 2070100"/>
              <a:gd name="connsiteX8" fmla="*/ 355600 w 2654300"/>
              <a:gd name="connsiteY8" fmla="*/ 0 h 207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4300" h="2070100">
                <a:moveTo>
                  <a:pt x="355600" y="0"/>
                </a:moveTo>
                <a:lnTo>
                  <a:pt x="0" y="0"/>
                </a:lnTo>
                <a:lnTo>
                  <a:pt x="0" y="304800"/>
                </a:lnTo>
                <a:lnTo>
                  <a:pt x="2146300" y="1397000"/>
                </a:lnTo>
                <a:lnTo>
                  <a:pt x="2133600" y="2070100"/>
                </a:lnTo>
                <a:lnTo>
                  <a:pt x="2654300" y="2070100"/>
                </a:lnTo>
                <a:lnTo>
                  <a:pt x="2654300" y="1270000"/>
                </a:lnTo>
                <a:lnTo>
                  <a:pt x="393700" y="279400"/>
                </a:lnTo>
                <a:lnTo>
                  <a:pt x="355600" y="0"/>
                </a:lnTo>
                <a:close/>
              </a:path>
            </a:pathLst>
          </a:custGeom>
          <a:noFill/>
          <a:ln w="254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098202" y="1643954"/>
            <a:ext cx="2138440" cy="2116834"/>
          </a:xfrm>
          <a:custGeom>
            <a:avLst/>
            <a:gdLst>
              <a:gd name="connsiteX0" fmla="*/ 488476 w 2138440"/>
              <a:gd name="connsiteY0" fmla="*/ 32566 h 2116834"/>
              <a:gd name="connsiteX1" fmla="*/ 0 w 2138440"/>
              <a:gd name="connsiteY1" fmla="*/ 1389511 h 2116834"/>
              <a:gd name="connsiteX2" fmla="*/ 0 w 2138440"/>
              <a:gd name="connsiteY2" fmla="*/ 2116834 h 2116834"/>
              <a:gd name="connsiteX3" fmla="*/ 1389443 w 2138440"/>
              <a:gd name="connsiteY3" fmla="*/ 2105978 h 2116834"/>
              <a:gd name="connsiteX4" fmla="*/ 1400298 w 2138440"/>
              <a:gd name="connsiteY4" fmla="*/ 1346089 h 2116834"/>
              <a:gd name="connsiteX5" fmla="*/ 2138440 w 2138440"/>
              <a:gd name="connsiteY5" fmla="*/ 271389 h 2116834"/>
              <a:gd name="connsiteX6" fmla="*/ 2138440 w 2138440"/>
              <a:gd name="connsiteY6" fmla="*/ 0 h 2116834"/>
              <a:gd name="connsiteX7" fmla="*/ 488476 w 2138440"/>
              <a:gd name="connsiteY7" fmla="*/ 32566 h 211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8440" h="2116834">
                <a:moveTo>
                  <a:pt x="488476" y="32566"/>
                </a:moveTo>
                <a:lnTo>
                  <a:pt x="0" y="1389511"/>
                </a:lnTo>
                <a:lnTo>
                  <a:pt x="0" y="2116834"/>
                </a:lnTo>
                <a:lnTo>
                  <a:pt x="1389443" y="2105978"/>
                </a:lnTo>
                <a:lnTo>
                  <a:pt x="1400298" y="1346089"/>
                </a:lnTo>
                <a:lnTo>
                  <a:pt x="2138440" y="271389"/>
                </a:lnTo>
                <a:lnTo>
                  <a:pt x="2138440" y="0"/>
                </a:lnTo>
                <a:lnTo>
                  <a:pt x="488476" y="32566"/>
                </a:lnTo>
                <a:close/>
              </a:path>
            </a:pathLst>
          </a:custGeom>
          <a:noFill/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578100" y="1640888"/>
            <a:ext cx="1384300" cy="2108200"/>
          </a:xfrm>
          <a:custGeom>
            <a:avLst/>
            <a:gdLst>
              <a:gd name="connsiteX0" fmla="*/ 723900 w 1384300"/>
              <a:gd name="connsiteY0" fmla="*/ 0 h 2108200"/>
              <a:gd name="connsiteX1" fmla="*/ 723900 w 1384300"/>
              <a:gd name="connsiteY1" fmla="*/ 330200 h 2108200"/>
              <a:gd name="connsiteX2" fmla="*/ 0 w 1384300"/>
              <a:gd name="connsiteY2" fmla="*/ 1384300 h 2108200"/>
              <a:gd name="connsiteX3" fmla="*/ 0 w 1384300"/>
              <a:gd name="connsiteY3" fmla="*/ 2108200 h 2108200"/>
              <a:gd name="connsiteX4" fmla="*/ 584200 w 1384300"/>
              <a:gd name="connsiteY4" fmla="*/ 2108200 h 2108200"/>
              <a:gd name="connsiteX5" fmla="*/ 571500 w 1384300"/>
              <a:gd name="connsiteY5" fmla="*/ 1346200 h 2108200"/>
              <a:gd name="connsiteX6" fmla="*/ 1384300 w 1384300"/>
              <a:gd name="connsiteY6" fmla="*/ 317500 h 2108200"/>
              <a:gd name="connsiteX7" fmla="*/ 1384300 w 1384300"/>
              <a:gd name="connsiteY7" fmla="*/ 0 h 2108200"/>
              <a:gd name="connsiteX8" fmla="*/ 723900 w 1384300"/>
              <a:gd name="connsiteY8" fmla="*/ 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4300" h="2108200">
                <a:moveTo>
                  <a:pt x="723900" y="0"/>
                </a:moveTo>
                <a:lnTo>
                  <a:pt x="723900" y="330200"/>
                </a:lnTo>
                <a:lnTo>
                  <a:pt x="0" y="1384300"/>
                </a:lnTo>
                <a:lnTo>
                  <a:pt x="0" y="2108200"/>
                </a:lnTo>
                <a:lnTo>
                  <a:pt x="584200" y="2108200"/>
                </a:lnTo>
                <a:lnTo>
                  <a:pt x="571500" y="1346200"/>
                </a:lnTo>
                <a:lnTo>
                  <a:pt x="1384300" y="317500"/>
                </a:lnTo>
                <a:lnTo>
                  <a:pt x="1384300" y="0"/>
                </a:lnTo>
                <a:lnTo>
                  <a:pt x="723900" y="0"/>
                </a:lnTo>
                <a:close/>
              </a:path>
            </a:pathLst>
          </a:custGeom>
          <a:noFill/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148472" y="1671364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541338" y="1671364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062582" y="1671364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699242" y="1671364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two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258807" y="1671364"/>
            <a:ext cx="76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036443" y="1683032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300931" y="167136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629664" y="1671364"/>
            <a:ext cx="96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12685" y="167136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047871" y="1671364"/>
            <a:ext cx="50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539242" y="1671364"/>
            <a:ext cx="95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citizens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85502" y="16713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143000" y="2902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过去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022778" y="2890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两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671723" y="2890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年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320668" y="2890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中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969613" y="2890564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451859" y="2890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一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100804" y="2890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批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749749" y="2890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美国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629527" y="2890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公民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585502" y="2890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143000" y="3359432"/>
            <a:ext cx="67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past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83290" y="334776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36310" y="3347764"/>
            <a:ext cx="68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year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20668" y="3347764"/>
            <a:ext cx="41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69613" y="3347764"/>
            <a:ext cx="30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43400" y="3347764"/>
            <a:ext cx="62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29200" y="3347764"/>
            <a:ext cx="59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lots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749749" y="3347764"/>
            <a:ext cx="55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77000" y="3347764"/>
            <a:ext cx="8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citizen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1085502" y="1655654"/>
            <a:ext cx="2138440" cy="2116834"/>
          </a:xfrm>
          <a:custGeom>
            <a:avLst/>
            <a:gdLst>
              <a:gd name="connsiteX0" fmla="*/ 488476 w 2138440"/>
              <a:gd name="connsiteY0" fmla="*/ 32566 h 2116834"/>
              <a:gd name="connsiteX1" fmla="*/ 0 w 2138440"/>
              <a:gd name="connsiteY1" fmla="*/ 1389511 h 2116834"/>
              <a:gd name="connsiteX2" fmla="*/ 0 w 2138440"/>
              <a:gd name="connsiteY2" fmla="*/ 2116834 h 2116834"/>
              <a:gd name="connsiteX3" fmla="*/ 1389443 w 2138440"/>
              <a:gd name="connsiteY3" fmla="*/ 2105978 h 2116834"/>
              <a:gd name="connsiteX4" fmla="*/ 1400298 w 2138440"/>
              <a:gd name="connsiteY4" fmla="*/ 1346089 h 2116834"/>
              <a:gd name="connsiteX5" fmla="*/ 2138440 w 2138440"/>
              <a:gd name="connsiteY5" fmla="*/ 271389 h 2116834"/>
              <a:gd name="connsiteX6" fmla="*/ 2138440 w 2138440"/>
              <a:gd name="connsiteY6" fmla="*/ 0 h 2116834"/>
              <a:gd name="connsiteX7" fmla="*/ 488476 w 2138440"/>
              <a:gd name="connsiteY7" fmla="*/ 32566 h 211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8440" h="2116834">
                <a:moveTo>
                  <a:pt x="488476" y="32566"/>
                </a:moveTo>
                <a:lnTo>
                  <a:pt x="0" y="1389511"/>
                </a:lnTo>
                <a:lnTo>
                  <a:pt x="0" y="2116834"/>
                </a:lnTo>
                <a:lnTo>
                  <a:pt x="1389443" y="2105978"/>
                </a:lnTo>
                <a:lnTo>
                  <a:pt x="1400298" y="1346089"/>
                </a:lnTo>
                <a:lnTo>
                  <a:pt x="2138440" y="271389"/>
                </a:lnTo>
                <a:lnTo>
                  <a:pt x="2138440" y="0"/>
                </a:lnTo>
                <a:lnTo>
                  <a:pt x="488476" y="32566"/>
                </a:lnTo>
                <a:close/>
              </a:path>
            </a:pathLst>
          </a:custGeom>
          <a:noFill/>
          <a:ln w="254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2565400" y="1652588"/>
            <a:ext cx="1384300" cy="2108200"/>
          </a:xfrm>
          <a:custGeom>
            <a:avLst/>
            <a:gdLst>
              <a:gd name="connsiteX0" fmla="*/ 723900 w 1384300"/>
              <a:gd name="connsiteY0" fmla="*/ 0 h 2108200"/>
              <a:gd name="connsiteX1" fmla="*/ 723900 w 1384300"/>
              <a:gd name="connsiteY1" fmla="*/ 330200 h 2108200"/>
              <a:gd name="connsiteX2" fmla="*/ 0 w 1384300"/>
              <a:gd name="connsiteY2" fmla="*/ 1384300 h 2108200"/>
              <a:gd name="connsiteX3" fmla="*/ 0 w 1384300"/>
              <a:gd name="connsiteY3" fmla="*/ 2108200 h 2108200"/>
              <a:gd name="connsiteX4" fmla="*/ 584200 w 1384300"/>
              <a:gd name="connsiteY4" fmla="*/ 2108200 h 2108200"/>
              <a:gd name="connsiteX5" fmla="*/ 571500 w 1384300"/>
              <a:gd name="connsiteY5" fmla="*/ 1346200 h 2108200"/>
              <a:gd name="connsiteX6" fmla="*/ 1384300 w 1384300"/>
              <a:gd name="connsiteY6" fmla="*/ 317500 h 2108200"/>
              <a:gd name="connsiteX7" fmla="*/ 1384300 w 1384300"/>
              <a:gd name="connsiteY7" fmla="*/ 0 h 2108200"/>
              <a:gd name="connsiteX8" fmla="*/ 723900 w 1384300"/>
              <a:gd name="connsiteY8" fmla="*/ 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4300" h="2108200">
                <a:moveTo>
                  <a:pt x="723900" y="0"/>
                </a:moveTo>
                <a:lnTo>
                  <a:pt x="723900" y="330200"/>
                </a:lnTo>
                <a:lnTo>
                  <a:pt x="0" y="1384300"/>
                </a:lnTo>
                <a:lnTo>
                  <a:pt x="0" y="2108200"/>
                </a:lnTo>
                <a:lnTo>
                  <a:pt x="584200" y="2108200"/>
                </a:lnTo>
                <a:lnTo>
                  <a:pt x="571500" y="1346200"/>
                </a:lnTo>
                <a:lnTo>
                  <a:pt x="1384300" y="317500"/>
                </a:lnTo>
                <a:lnTo>
                  <a:pt x="1384300" y="0"/>
                </a:lnTo>
                <a:lnTo>
                  <a:pt x="723900" y="0"/>
                </a:lnTo>
                <a:close/>
              </a:path>
            </a:pathLst>
          </a:custGeom>
          <a:noFill/>
          <a:ln w="254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4292600" y="1627188"/>
            <a:ext cx="1752600" cy="2095500"/>
          </a:xfrm>
          <a:custGeom>
            <a:avLst/>
            <a:gdLst>
              <a:gd name="connsiteX0" fmla="*/ 0 w 1752600"/>
              <a:gd name="connsiteY0" fmla="*/ 25400 h 2095500"/>
              <a:gd name="connsiteX1" fmla="*/ 0 w 1752600"/>
              <a:gd name="connsiteY1" fmla="*/ 2095500 h 2095500"/>
              <a:gd name="connsiteX2" fmla="*/ 1295400 w 1752600"/>
              <a:gd name="connsiteY2" fmla="*/ 2095500 h 2095500"/>
              <a:gd name="connsiteX3" fmla="*/ 1752600 w 1752600"/>
              <a:gd name="connsiteY3" fmla="*/ 0 h 2095500"/>
              <a:gd name="connsiteX4" fmla="*/ 0 w 1752600"/>
              <a:gd name="connsiteY4" fmla="*/ 2540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2095500">
                <a:moveTo>
                  <a:pt x="0" y="25400"/>
                </a:moveTo>
                <a:lnTo>
                  <a:pt x="0" y="2095500"/>
                </a:lnTo>
                <a:lnTo>
                  <a:pt x="1295400" y="2095500"/>
                </a:lnTo>
                <a:lnTo>
                  <a:pt x="1752600" y="0"/>
                </a:lnTo>
                <a:lnTo>
                  <a:pt x="0" y="25400"/>
                </a:lnTo>
                <a:close/>
              </a:path>
            </a:pathLst>
          </a:custGeom>
          <a:noFill/>
          <a:ln w="254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5676900" y="1627188"/>
            <a:ext cx="1854200" cy="2082800"/>
          </a:xfrm>
          <a:custGeom>
            <a:avLst/>
            <a:gdLst>
              <a:gd name="connsiteX0" fmla="*/ 444500 w 1854200"/>
              <a:gd name="connsiteY0" fmla="*/ 0 h 2082800"/>
              <a:gd name="connsiteX1" fmla="*/ 0 w 1854200"/>
              <a:gd name="connsiteY1" fmla="*/ 2082800 h 2082800"/>
              <a:gd name="connsiteX2" fmla="*/ 1625600 w 1854200"/>
              <a:gd name="connsiteY2" fmla="*/ 2082800 h 2082800"/>
              <a:gd name="connsiteX3" fmla="*/ 1854200 w 1854200"/>
              <a:gd name="connsiteY3" fmla="*/ 0 h 2082800"/>
              <a:gd name="connsiteX4" fmla="*/ 444500 w 1854200"/>
              <a:gd name="connsiteY4" fmla="*/ 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200" h="2082800">
                <a:moveTo>
                  <a:pt x="444500" y="0"/>
                </a:moveTo>
                <a:lnTo>
                  <a:pt x="0" y="2082800"/>
                </a:lnTo>
                <a:lnTo>
                  <a:pt x="1625600" y="2082800"/>
                </a:lnTo>
                <a:lnTo>
                  <a:pt x="1854200" y="0"/>
                </a:lnTo>
                <a:lnTo>
                  <a:pt x="444500" y="0"/>
                </a:lnTo>
                <a:close/>
              </a:path>
            </a:pathLst>
          </a:custGeom>
          <a:noFill/>
          <a:ln w="254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1905000" y="1524000"/>
            <a:ext cx="2120900" cy="2416176"/>
            <a:chOff x="1905000" y="1878012"/>
            <a:chExt cx="2120900" cy="2416176"/>
          </a:xfrm>
        </p:grpSpPr>
        <p:sp>
          <p:nvSpPr>
            <p:cNvPr id="93" name="Freeform 92"/>
            <p:cNvSpPr/>
            <p:nvPr/>
          </p:nvSpPr>
          <p:spPr>
            <a:xfrm>
              <a:off x="1905000" y="1878012"/>
              <a:ext cx="2120900" cy="2414588"/>
            </a:xfrm>
            <a:custGeom>
              <a:avLst/>
              <a:gdLst>
                <a:gd name="connsiteX0" fmla="*/ 890112 w 1400298"/>
                <a:gd name="connsiteY0" fmla="*/ 0 h 2409934"/>
                <a:gd name="connsiteX1" fmla="*/ 759852 w 1400298"/>
                <a:gd name="connsiteY1" fmla="*/ 586200 h 2409934"/>
                <a:gd name="connsiteX2" fmla="*/ 43420 w 1400298"/>
                <a:gd name="connsiteY2" fmla="*/ 1487212 h 2409934"/>
                <a:gd name="connsiteX3" fmla="*/ 0 w 1400298"/>
                <a:gd name="connsiteY3" fmla="*/ 2409934 h 2409934"/>
                <a:gd name="connsiteX4" fmla="*/ 1280893 w 1400298"/>
                <a:gd name="connsiteY4" fmla="*/ 2388223 h 2409934"/>
                <a:gd name="connsiteX5" fmla="*/ 1400298 w 1400298"/>
                <a:gd name="connsiteY5" fmla="*/ 10855 h 2409934"/>
                <a:gd name="connsiteX6" fmla="*/ 890112 w 1400298"/>
                <a:gd name="connsiteY6" fmla="*/ 0 h 2409934"/>
                <a:gd name="connsiteX0" fmla="*/ 890112 w 1400298"/>
                <a:gd name="connsiteY0" fmla="*/ 0 h 2409934"/>
                <a:gd name="connsiteX1" fmla="*/ 759852 w 1400298"/>
                <a:gd name="connsiteY1" fmla="*/ 586200 h 2409934"/>
                <a:gd name="connsiteX2" fmla="*/ 43420 w 1400298"/>
                <a:gd name="connsiteY2" fmla="*/ 1487212 h 2409934"/>
                <a:gd name="connsiteX3" fmla="*/ 0 w 1400298"/>
                <a:gd name="connsiteY3" fmla="*/ 2409934 h 2409934"/>
                <a:gd name="connsiteX4" fmla="*/ 1280893 w 1400298"/>
                <a:gd name="connsiteY4" fmla="*/ 2388223 h 2409934"/>
                <a:gd name="connsiteX5" fmla="*/ 1329797 w 1400298"/>
                <a:gd name="connsiteY5" fmla="*/ 1400367 h 2409934"/>
                <a:gd name="connsiteX6" fmla="*/ 1400298 w 1400298"/>
                <a:gd name="connsiteY6" fmla="*/ 10855 h 2409934"/>
                <a:gd name="connsiteX7" fmla="*/ 890112 w 1400298"/>
                <a:gd name="connsiteY7" fmla="*/ 0 h 2409934"/>
                <a:gd name="connsiteX0" fmla="*/ 890112 w 2086098"/>
                <a:gd name="connsiteY0" fmla="*/ 0 h 2409934"/>
                <a:gd name="connsiteX1" fmla="*/ 759852 w 2086098"/>
                <a:gd name="connsiteY1" fmla="*/ 586200 h 2409934"/>
                <a:gd name="connsiteX2" fmla="*/ 43420 w 2086098"/>
                <a:gd name="connsiteY2" fmla="*/ 1487212 h 2409934"/>
                <a:gd name="connsiteX3" fmla="*/ 0 w 2086098"/>
                <a:gd name="connsiteY3" fmla="*/ 2409934 h 2409934"/>
                <a:gd name="connsiteX4" fmla="*/ 1280893 w 2086098"/>
                <a:gd name="connsiteY4" fmla="*/ 2388223 h 2409934"/>
                <a:gd name="connsiteX5" fmla="*/ 1329797 w 2086098"/>
                <a:gd name="connsiteY5" fmla="*/ 1400367 h 2409934"/>
                <a:gd name="connsiteX6" fmla="*/ 2086098 w 2086098"/>
                <a:gd name="connsiteY6" fmla="*/ 468055 h 2409934"/>
                <a:gd name="connsiteX7" fmla="*/ 890112 w 2086098"/>
                <a:gd name="connsiteY7" fmla="*/ 0 h 2409934"/>
                <a:gd name="connsiteX0" fmla="*/ 890112 w 2086098"/>
                <a:gd name="connsiteY0" fmla="*/ 0 h 2409934"/>
                <a:gd name="connsiteX1" fmla="*/ 759852 w 2086098"/>
                <a:gd name="connsiteY1" fmla="*/ 586200 h 2409934"/>
                <a:gd name="connsiteX2" fmla="*/ 43420 w 2086098"/>
                <a:gd name="connsiteY2" fmla="*/ 1487212 h 2409934"/>
                <a:gd name="connsiteX3" fmla="*/ 0 w 2086098"/>
                <a:gd name="connsiteY3" fmla="*/ 2409934 h 2409934"/>
                <a:gd name="connsiteX4" fmla="*/ 1280893 w 2086098"/>
                <a:gd name="connsiteY4" fmla="*/ 2388223 h 2409934"/>
                <a:gd name="connsiteX5" fmla="*/ 1329797 w 2086098"/>
                <a:gd name="connsiteY5" fmla="*/ 1400367 h 2409934"/>
                <a:gd name="connsiteX6" fmla="*/ 2086098 w 2086098"/>
                <a:gd name="connsiteY6" fmla="*/ 468055 h 2409934"/>
                <a:gd name="connsiteX7" fmla="*/ 1470912 w 2086098"/>
                <a:gd name="connsiteY7" fmla="*/ 238822 h 2409934"/>
                <a:gd name="connsiteX8" fmla="*/ 890112 w 2086098"/>
                <a:gd name="connsiteY8" fmla="*/ 0 h 2409934"/>
                <a:gd name="connsiteX0" fmla="*/ 890112 w 2156712"/>
                <a:gd name="connsiteY0" fmla="*/ 0 h 2409934"/>
                <a:gd name="connsiteX1" fmla="*/ 759852 w 2156712"/>
                <a:gd name="connsiteY1" fmla="*/ 586200 h 2409934"/>
                <a:gd name="connsiteX2" fmla="*/ 43420 w 2156712"/>
                <a:gd name="connsiteY2" fmla="*/ 1487212 h 2409934"/>
                <a:gd name="connsiteX3" fmla="*/ 0 w 2156712"/>
                <a:gd name="connsiteY3" fmla="*/ 2409934 h 2409934"/>
                <a:gd name="connsiteX4" fmla="*/ 1280893 w 2156712"/>
                <a:gd name="connsiteY4" fmla="*/ 2388223 h 2409934"/>
                <a:gd name="connsiteX5" fmla="*/ 1329797 w 2156712"/>
                <a:gd name="connsiteY5" fmla="*/ 1400367 h 2409934"/>
                <a:gd name="connsiteX6" fmla="*/ 2086098 w 2156712"/>
                <a:gd name="connsiteY6" fmla="*/ 468055 h 2409934"/>
                <a:gd name="connsiteX7" fmla="*/ 2156712 w 2156712"/>
                <a:gd name="connsiteY7" fmla="*/ 86422 h 2409934"/>
                <a:gd name="connsiteX8" fmla="*/ 890112 w 2156712"/>
                <a:gd name="connsiteY8" fmla="*/ 0 h 2409934"/>
                <a:gd name="connsiteX0" fmla="*/ 890112 w 2091050"/>
                <a:gd name="connsiteY0" fmla="*/ 11278 h 2421212"/>
                <a:gd name="connsiteX1" fmla="*/ 759852 w 2091050"/>
                <a:gd name="connsiteY1" fmla="*/ 597478 h 2421212"/>
                <a:gd name="connsiteX2" fmla="*/ 43420 w 2091050"/>
                <a:gd name="connsiteY2" fmla="*/ 1498490 h 2421212"/>
                <a:gd name="connsiteX3" fmla="*/ 0 w 2091050"/>
                <a:gd name="connsiteY3" fmla="*/ 2421212 h 2421212"/>
                <a:gd name="connsiteX4" fmla="*/ 1280893 w 2091050"/>
                <a:gd name="connsiteY4" fmla="*/ 2399501 h 2421212"/>
                <a:gd name="connsiteX5" fmla="*/ 1329797 w 2091050"/>
                <a:gd name="connsiteY5" fmla="*/ 1411645 h 2421212"/>
                <a:gd name="connsiteX6" fmla="*/ 2086098 w 2091050"/>
                <a:gd name="connsiteY6" fmla="*/ 479333 h 2421212"/>
                <a:gd name="connsiteX7" fmla="*/ 2091050 w 2091050"/>
                <a:gd name="connsiteY7" fmla="*/ 0 h 2421212"/>
                <a:gd name="connsiteX8" fmla="*/ 890112 w 2091050"/>
                <a:gd name="connsiteY8" fmla="*/ 11278 h 2421212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29797 w 2120900"/>
                <a:gd name="connsiteY5" fmla="*/ 1405021 h 2414588"/>
                <a:gd name="connsiteX6" fmla="*/ 2086098 w 2120900"/>
                <a:gd name="connsiteY6" fmla="*/ 472709 h 2414588"/>
                <a:gd name="connsiteX7" fmla="*/ 2120900 w 2120900"/>
                <a:gd name="connsiteY7" fmla="*/ 0 h 2414588"/>
                <a:gd name="connsiteX8" fmla="*/ 890112 w 2120900"/>
                <a:gd name="connsiteY8" fmla="*/ 4654 h 2414588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29797 w 2120900"/>
                <a:gd name="connsiteY5" fmla="*/ 1405021 h 2414588"/>
                <a:gd name="connsiteX6" fmla="*/ 2116985 w 2120900"/>
                <a:gd name="connsiteY6" fmla="*/ 427501 h 2414588"/>
                <a:gd name="connsiteX7" fmla="*/ 2120900 w 2120900"/>
                <a:gd name="connsiteY7" fmla="*/ 0 h 2414588"/>
                <a:gd name="connsiteX8" fmla="*/ 890112 w 2120900"/>
                <a:gd name="connsiteY8" fmla="*/ 4654 h 2414588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22190 w 2120900"/>
                <a:gd name="connsiteY5" fmla="*/ 1539677 h 2414588"/>
                <a:gd name="connsiteX6" fmla="*/ 2116985 w 2120900"/>
                <a:gd name="connsiteY6" fmla="*/ 427501 h 2414588"/>
                <a:gd name="connsiteX7" fmla="*/ 2120900 w 2120900"/>
                <a:gd name="connsiteY7" fmla="*/ 0 h 2414588"/>
                <a:gd name="connsiteX8" fmla="*/ 890112 w 2120900"/>
                <a:gd name="connsiteY8" fmla="*/ 4654 h 2414588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09958 w 2120900"/>
                <a:gd name="connsiteY5" fmla="*/ 2360612 h 2414588"/>
                <a:gd name="connsiteX6" fmla="*/ 1322190 w 2120900"/>
                <a:gd name="connsiteY6" fmla="*/ 1539677 h 2414588"/>
                <a:gd name="connsiteX7" fmla="*/ 2116985 w 2120900"/>
                <a:gd name="connsiteY7" fmla="*/ 427501 h 2414588"/>
                <a:gd name="connsiteX8" fmla="*/ 2120900 w 2120900"/>
                <a:gd name="connsiteY8" fmla="*/ 0 h 2414588"/>
                <a:gd name="connsiteX9" fmla="*/ 890112 w 2120900"/>
                <a:gd name="connsiteY9" fmla="*/ 4654 h 2414588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09958 w 2120900"/>
                <a:gd name="connsiteY5" fmla="*/ 2360612 h 2414588"/>
                <a:gd name="connsiteX6" fmla="*/ 1322190 w 2120900"/>
                <a:gd name="connsiteY6" fmla="*/ 1539677 h 2414588"/>
                <a:gd name="connsiteX7" fmla="*/ 2119142 w 2120900"/>
                <a:gd name="connsiteY7" fmla="*/ 420393 h 2414588"/>
                <a:gd name="connsiteX8" fmla="*/ 2120900 w 2120900"/>
                <a:gd name="connsiteY8" fmla="*/ 0 h 2414588"/>
                <a:gd name="connsiteX9" fmla="*/ 890112 w 2120900"/>
                <a:gd name="connsiteY9" fmla="*/ 4654 h 2414588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09958 w 2120900"/>
                <a:gd name="connsiteY5" fmla="*/ 2360612 h 2414588"/>
                <a:gd name="connsiteX6" fmla="*/ 1322190 w 2120900"/>
                <a:gd name="connsiteY6" fmla="*/ 1539677 h 2414588"/>
                <a:gd name="connsiteX7" fmla="*/ 2119142 w 2120900"/>
                <a:gd name="connsiteY7" fmla="*/ 489485 h 2414588"/>
                <a:gd name="connsiteX8" fmla="*/ 2120900 w 2120900"/>
                <a:gd name="connsiteY8" fmla="*/ 0 h 2414588"/>
                <a:gd name="connsiteX9" fmla="*/ 890112 w 2120900"/>
                <a:gd name="connsiteY9" fmla="*/ 4654 h 241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0900" h="2414588">
                  <a:moveTo>
                    <a:pt x="890112" y="4654"/>
                  </a:moveTo>
                  <a:lnTo>
                    <a:pt x="759852" y="590854"/>
                  </a:lnTo>
                  <a:lnTo>
                    <a:pt x="43420" y="1491866"/>
                  </a:lnTo>
                  <a:lnTo>
                    <a:pt x="0" y="2414588"/>
                  </a:lnTo>
                  <a:lnTo>
                    <a:pt x="1280893" y="2392877"/>
                  </a:lnTo>
                  <a:lnTo>
                    <a:pt x="1309958" y="2360612"/>
                  </a:lnTo>
                  <a:lnTo>
                    <a:pt x="1322190" y="1539677"/>
                  </a:lnTo>
                  <a:lnTo>
                    <a:pt x="2119142" y="489485"/>
                  </a:lnTo>
                  <a:cubicBezTo>
                    <a:pt x="2120793" y="329707"/>
                    <a:pt x="2119249" y="159778"/>
                    <a:pt x="2120900" y="0"/>
                  </a:cubicBezTo>
                  <a:lnTo>
                    <a:pt x="890112" y="4654"/>
                  </a:lnTo>
                  <a:close/>
                </a:path>
              </a:pathLst>
            </a:custGeom>
            <a:noFill/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1905000" y="1879600"/>
              <a:ext cx="2120900" cy="2414588"/>
            </a:xfrm>
            <a:custGeom>
              <a:avLst/>
              <a:gdLst>
                <a:gd name="connsiteX0" fmla="*/ 890112 w 1400298"/>
                <a:gd name="connsiteY0" fmla="*/ 0 h 2409934"/>
                <a:gd name="connsiteX1" fmla="*/ 759852 w 1400298"/>
                <a:gd name="connsiteY1" fmla="*/ 586200 h 2409934"/>
                <a:gd name="connsiteX2" fmla="*/ 43420 w 1400298"/>
                <a:gd name="connsiteY2" fmla="*/ 1487212 h 2409934"/>
                <a:gd name="connsiteX3" fmla="*/ 0 w 1400298"/>
                <a:gd name="connsiteY3" fmla="*/ 2409934 h 2409934"/>
                <a:gd name="connsiteX4" fmla="*/ 1280893 w 1400298"/>
                <a:gd name="connsiteY4" fmla="*/ 2388223 h 2409934"/>
                <a:gd name="connsiteX5" fmla="*/ 1400298 w 1400298"/>
                <a:gd name="connsiteY5" fmla="*/ 10855 h 2409934"/>
                <a:gd name="connsiteX6" fmla="*/ 890112 w 1400298"/>
                <a:gd name="connsiteY6" fmla="*/ 0 h 2409934"/>
                <a:gd name="connsiteX0" fmla="*/ 890112 w 1400298"/>
                <a:gd name="connsiteY0" fmla="*/ 0 h 2409934"/>
                <a:gd name="connsiteX1" fmla="*/ 759852 w 1400298"/>
                <a:gd name="connsiteY1" fmla="*/ 586200 h 2409934"/>
                <a:gd name="connsiteX2" fmla="*/ 43420 w 1400298"/>
                <a:gd name="connsiteY2" fmla="*/ 1487212 h 2409934"/>
                <a:gd name="connsiteX3" fmla="*/ 0 w 1400298"/>
                <a:gd name="connsiteY3" fmla="*/ 2409934 h 2409934"/>
                <a:gd name="connsiteX4" fmla="*/ 1280893 w 1400298"/>
                <a:gd name="connsiteY4" fmla="*/ 2388223 h 2409934"/>
                <a:gd name="connsiteX5" fmla="*/ 1329797 w 1400298"/>
                <a:gd name="connsiteY5" fmla="*/ 1400367 h 2409934"/>
                <a:gd name="connsiteX6" fmla="*/ 1400298 w 1400298"/>
                <a:gd name="connsiteY6" fmla="*/ 10855 h 2409934"/>
                <a:gd name="connsiteX7" fmla="*/ 890112 w 1400298"/>
                <a:gd name="connsiteY7" fmla="*/ 0 h 2409934"/>
                <a:gd name="connsiteX0" fmla="*/ 890112 w 2086098"/>
                <a:gd name="connsiteY0" fmla="*/ 0 h 2409934"/>
                <a:gd name="connsiteX1" fmla="*/ 759852 w 2086098"/>
                <a:gd name="connsiteY1" fmla="*/ 586200 h 2409934"/>
                <a:gd name="connsiteX2" fmla="*/ 43420 w 2086098"/>
                <a:gd name="connsiteY2" fmla="*/ 1487212 h 2409934"/>
                <a:gd name="connsiteX3" fmla="*/ 0 w 2086098"/>
                <a:gd name="connsiteY3" fmla="*/ 2409934 h 2409934"/>
                <a:gd name="connsiteX4" fmla="*/ 1280893 w 2086098"/>
                <a:gd name="connsiteY4" fmla="*/ 2388223 h 2409934"/>
                <a:gd name="connsiteX5" fmla="*/ 1329797 w 2086098"/>
                <a:gd name="connsiteY5" fmla="*/ 1400367 h 2409934"/>
                <a:gd name="connsiteX6" fmla="*/ 2086098 w 2086098"/>
                <a:gd name="connsiteY6" fmla="*/ 468055 h 2409934"/>
                <a:gd name="connsiteX7" fmla="*/ 890112 w 2086098"/>
                <a:gd name="connsiteY7" fmla="*/ 0 h 2409934"/>
                <a:gd name="connsiteX0" fmla="*/ 890112 w 2086098"/>
                <a:gd name="connsiteY0" fmla="*/ 0 h 2409934"/>
                <a:gd name="connsiteX1" fmla="*/ 759852 w 2086098"/>
                <a:gd name="connsiteY1" fmla="*/ 586200 h 2409934"/>
                <a:gd name="connsiteX2" fmla="*/ 43420 w 2086098"/>
                <a:gd name="connsiteY2" fmla="*/ 1487212 h 2409934"/>
                <a:gd name="connsiteX3" fmla="*/ 0 w 2086098"/>
                <a:gd name="connsiteY3" fmla="*/ 2409934 h 2409934"/>
                <a:gd name="connsiteX4" fmla="*/ 1280893 w 2086098"/>
                <a:gd name="connsiteY4" fmla="*/ 2388223 h 2409934"/>
                <a:gd name="connsiteX5" fmla="*/ 1329797 w 2086098"/>
                <a:gd name="connsiteY5" fmla="*/ 1400367 h 2409934"/>
                <a:gd name="connsiteX6" fmla="*/ 2086098 w 2086098"/>
                <a:gd name="connsiteY6" fmla="*/ 468055 h 2409934"/>
                <a:gd name="connsiteX7" fmla="*/ 1470912 w 2086098"/>
                <a:gd name="connsiteY7" fmla="*/ 238822 h 2409934"/>
                <a:gd name="connsiteX8" fmla="*/ 890112 w 2086098"/>
                <a:gd name="connsiteY8" fmla="*/ 0 h 2409934"/>
                <a:gd name="connsiteX0" fmla="*/ 890112 w 2156712"/>
                <a:gd name="connsiteY0" fmla="*/ 0 h 2409934"/>
                <a:gd name="connsiteX1" fmla="*/ 759852 w 2156712"/>
                <a:gd name="connsiteY1" fmla="*/ 586200 h 2409934"/>
                <a:gd name="connsiteX2" fmla="*/ 43420 w 2156712"/>
                <a:gd name="connsiteY2" fmla="*/ 1487212 h 2409934"/>
                <a:gd name="connsiteX3" fmla="*/ 0 w 2156712"/>
                <a:gd name="connsiteY3" fmla="*/ 2409934 h 2409934"/>
                <a:gd name="connsiteX4" fmla="*/ 1280893 w 2156712"/>
                <a:gd name="connsiteY4" fmla="*/ 2388223 h 2409934"/>
                <a:gd name="connsiteX5" fmla="*/ 1329797 w 2156712"/>
                <a:gd name="connsiteY5" fmla="*/ 1400367 h 2409934"/>
                <a:gd name="connsiteX6" fmla="*/ 2086098 w 2156712"/>
                <a:gd name="connsiteY6" fmla="*/ 468055 h 2409934"/>
                <a:gd name="connsiteX7" fmla="*/ 2156712 w 2156712"/>
                <a:gd name="connsiteY7" fmla="*/ 86422 h 2409934"/>
                <a:gd name="connsiteX8" fmla="*/ 890112 w 2156712"/>
                <a:gd name="connsiteY8" fmla="*/ 0 h 2409934"/>
                <a:gd name="connsiteX0" fmla="*/ 890112 w 2091050"/>
                <a:gd name="connsiteY0" fmla="*/ 11278 h 2421212"/>
                <a:gd name="connsiteX1" fmla="*/ 759852 w 2091050"/>
                <a:gd name="connsiteY1" fmla="*/ 597478 h 2421212"/>
                <a:gd name="connsiteX2" fmla="*/ 43420 w 2091050"/>
                <a:gd name="connsiteY2" fmla="*/ 1498490 h 2421212"/>
                <a:gd name="connsiteX3" fmla="*/ 0 w 2091050"/>
                <a:gd name="connsiteY3" fmla="*/ 2421212 h 2421212"/>
                <a:gd name="connsiteX4" fmla="*/ 1280893 w 2091050"/>
                <a:gd name="connsiteY4" fmla="*/ 2399501 h 2421212"/>
                <a:gd name="connsiteX5" fmla="*/ 1329797 w 2091050"/>
                <a:gd name="connsiteY5" fmla="*/ 1411645 h 2421212"/>
                <a:gd name="connsiteX6" fmla="*/ 2086098 w 2091050"/>
                <a:gd name="connsiteY6" fmla="*/ 479333 h 2421212"/>
                <a:gd name="connsiteX7" fmla="*/ 2091050 w 2091050"/>
                <a:gd name="connsiteY7" fmla="*/ 0 h 2421212"/>
                <a:gd name="connsiteX8" fmla="*/ 890112 w 2091050"/>
                <a:gd name="connsiteY8" fmla="*/ 11278 h 2421212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29797 w 2120900"/>
                <a:gd name="connsiteY5" fmla="*/ 1405021 h 2414588"/>
                <a:gd name="connsiteX6" fmla="*/ 2086098 w 2120900"/>
                <a:gd name="connsiteY6" fmla="*/ 472709 h 2414588"/>
                <a:gd name="connsiteX7" fmla="*/ 2120900 w 2120900"/>
                <a:gd name="connsiteY7" fmla="*/ 0 h 2414588"/>
                <a:gd name="connsiteX8" fmla="*/ 890112 w 2120900"/>
                <a:gd name="connsiteY8" fmla="*/ 4654 h 2414588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29797 w 2120900"/>
                <a:gd name="connsiteY5" fmla="*/ 1405021 h 2414588"/>
                <a:gd name="connsiteX6" fmla="*/ 2116985 w 2120900"/>
                <a:gd name="connsiteY6" fmla="*/ 427501 h 2414588"/>
                <a:gd name="connsiteX7" fmla="*/ 2120900 w 2120900"/>
                <a:gd name="connsiteY7" fmla="*/ 0 h 2414588"/>
                <a:gd name="connsiteX8" fmla="*/ 890112 w 2120900"/>
                <a:gd name="connsiteY8" fmla="*/ 4654 h 2414588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22190 w 2120900"/>
                <a:gd name="connsiteY5" fmla="*/ 1539677 h 2414588"/>
                <a:gd name="connsiteX6" fmla="*/ 2116985 w 2120900"/>
                <a:gd name="connsiteY6" fmla="*/ 427501 h 2414588"/>
                <a:gd name="connsiteX7" fmla="*/ 2120900 w 2120900"/>
                <a:gd name="connsiteY7" fmla="*/ 0 h 2414588"/>
                <a:gd name="connsiteX8" fmla="*/ 890112 w 2120900"/>
                <a:gd name="connsiteY8" fmla="*/ 4654 h 2414588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09958 w 2120900"/>
                <a:gd name="connsiteY5" fmla="*/ 2360612 h 2414588"/>
                <a:gd name="connsiteX6" fmla="*/ 1322190 w 2120900"/>
                <a:gd name="connsiteY6" fmla="*/ 1539677 h 2414588"/>
                <a:gd name="connsiteX7" fmla="*/ 2116985 w 2120900"/>
                <a:gd name="connsiteY7" fmla="*/ 427501 h 2414588"/>
                <a:gd name="connsiteX8" fmla="*/ 2120900 w 2120900"/>
                <a:gd name="connsiteY8" fmla="*/ 0 h 2414588"/>
                <a:gd name="connsiteX9" fmla="*/ 890112 w 2120900"/>
                <a:gd name="connsiteY9" fmla="*/ 4654 h 2414588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09958 w 2120900"/>
                <a:gd name="connsiteY5" fmla="*/ 2360612 h 2414588"/>
                <a:gd name="connsiteX6" fmla="*/ 1322190 w 2120900"/>
                <a:gd name="connsiteY6" fmla="*/ 1539677 h 2414588"/>
                <a:gd name="connsiteX7" fmla="*/ 2119142 w 2120900"/>
                <a:gd name="connsiteY7" fmla="*/ 420393 h 2414588"/>
                <a:gd name="connsiteX8" fmla="*/ 2120900 w 2120900"/>
                <a:gd name="connsiteY8" fmla="*/ 0 h 2414588"/>
                <a:gd name="connsiteX9" fmla="*/ 890112 w 2120900"/>
                <a:gd name="connsiteY9" fmla="*/ 4654 h 2414588"/>
                <a:gd name="connsiteX0" fmla="*/ 890112 w 2120900"/>
                <a:gd name="connsiteY0" fmla="*/ 4654 h 2414588"/>
                <a:gd name="connsiteX1" fmla="*/ 759852 w 2120900"/>
                <a:gd name="connsiteY1" fmla="*/ 590854 h 2414588"/>
                <a:gd name="connsiteX2" fmla="*/ 43420 w 2120900"/>
                <a:gd name="connsiteY2" fmla="*/ 1491866 h 2414588"/>
                <a:gd name="connsiteX3" fmla="*/ 0 w 2120900"/>
                <a:gd name="connsiteY3" fmla="*/ 2414588 h 2414588"/>
                <a:gd name="connsiteX4" fmla="*/ 1280893 w 2120900"/>
                <a:gd name="connsiteY4" fmla="*/ 2392877 h 2414588"/>
                <a:gd name="connsiteX5" fmla="*/ 1309958 w 2120900"/>
                <a:gd name="connsiteY5" fmla="*/ 2360612 h 2414588"/>
                <a:gd name="connsiteX6" fmla="*/ 1322190 w 2120900"/>
                <a:gd name="connsiteY6" fmla="*/ 1539677 h 2414588"/>
                <a:gd name="connsiteX7" fmla="*/ 2119142 w 2120900"/>
                <a:gd name="connsiteY7" fmla="*/ 489485 h 2414588"/>
                <a:gd name="connsiteX8" fmla="*/ 2120900 w 2120900"/>
                <a:gd name="connsiteY8" fmla="*/ 0 h 2414588"/>
                <a:gd name="connsiteX9" fmla="*/ 890112 w 2120900"/>
                <a:gd name="connsiteY9" fmla="*/ 4654 h 241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0900" h="2414588">
                  <a:moveTo>
                    <a:pt x="890112" y="4654"/>
                  </a:moveTo>
                  <a:lnTo>
                    <a:pt x="759852" y="590854"/>
                  </a:lnTo>
                  <a:lnTo>
                    <a:pt x="43420" y="1491866"/>
                  </a:lnTo>
                  <a:lnTo>
                    <a:pt x="0" y="2414588"/>
                  </a:lnTo>
                  <a:lnTo>
                    <a:pt x="1280893" y="2392877"/>
                  </a:lnTo>
                  <a:lnTo>
                    <a:pt x="1309958" y="2360612"/>
                  </a:lnTo>
                  <a:lnTo>
                    <a:pt x="1322190" y="1539677"/>
                  </a:lnTo>
                  <a:lnTo>
                    <a:pt x="2119142" y="489485"/>
                  </a:lnTo>
                  <a:cubicBezTo>
                    <a:pt x="2120793" y="329707"/>
                    <a:pt x="2119249" y="159778"/>
                    <a:pt x="2120900" y="0"/>
                  </a:cubicBezTo>
                  <a:lnTo>
                    <a:pt x="890112" y="4654"/>
                  </a:lnTo>
                  <a:close/>
                </a:path>
              </a:pathLst>
            </a:custGeom>
            <a:noFill/>
            <a:ln w="25400" cap="flat" cmpd="sng" algn="ctr">
              <a:solidFill>
                <a:srgbClr val="6195C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22860" dir="54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Freeform 95"/>
          <p:cNvSpPr/>
          <p:nvPr/>
        </p:nvSpPr>
        <p:spPr>
          <a:xfrm>
            <a:off x="966097" y="1386156"/>
            <a:ext cx="3148703" cy="2637901"/>
          </a:xfrm>
          <a:custGeom>
            <a:avLst/>
            <a:gdLst>
              <a:gd name="connsiteX0" fmla="*/ 3093682 w 3093682"/>
              <a:gd name="connsiteY0" fmla="*/ 0 h 2637901"/>
              <a:gd name="connsiteX1" fmla="*/ 3082827 w 3093682"/>
              <a:gd name="connsiteY1" fmla="*/ 694756 h 2637901"/>
              <a:gd name="connsiteX2" fmla="*/ 2778886 w 3093682"/>
              <a:gd name="connsiteY2" fmla="*/ 2616190 h 2637901"/>
              <a:gd name="connsiteX3" fmla="*/ 0 w 3093682"/>
              <a:gd name="connsiteY3" fmla="*/ 2637901 h 2637901"/>
              <a:gd name="connsiteX4" fmla="*/ 21710 w 3093682"/>
              <a:gd name="connsiteY4" fmla="*/ 10855 h 2637901"/>
              <a:gd name="connsiteX5" fmla="*/ 3093682 w 3093682"/>
              <a:gd name="connsiteY5" fmla="*/ 0 h 263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3682" h="2637901">
                <a:moveTo>
                  <a:pt x="3093682" y="0"/>
                </a:moveTo>
                <a:lnTo>
                  <a:pt x="3082827" y="694756"/>
                </a:lnTo>
                <a:lnTo>
                  <a:pt x="2778886" y="2616190"/>
                </a:lnTo>
                <a:lnTo>
                  <a:pt x="0" y="2637901"/>
                </a:lnTo>
                <a:lnTo>
                  <a:pt x="21710" y="10855"/>
                </a:lnTo>
                <a:lnTo>
                  <a:pt x="3093682" y="0"/>
                </a:lnTo>
                <a:close/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4227924" y="1371600"/>
            <a:ext cx="3405217" cy="2630745"/>
          </a:xfrm>
          <a:custGeom>
            <a:avLst/>
            <a:gdLst>
              <a:gd name="connsiteX0" fmla="*/ 0 w 3278217"/>
              <a:gd name="connsiteY0" fmla="*/ 0 h 2627046"/>
              <a:gd name="connsiteX1" fmla="*/ 0 w 3278217"/>
              <a:gd name="connsiteY1" fmla="*/ 2627046 h 2627046"/>
              <a:gd name="connsiteX2" fmla="*/ 3093682 w 3278217"/>
              <a:gd name="connsiteY2" fmla="*/ 2616190 h 2627046"/>
              <a:gd name="connsiteX3" fmla="*/ 3278217 w 3278217"/>
              <a:gd name="connsiteY3" fmla="*/ 0 h 2627046"/>
              <a:gd name="connsiteX4" fmla="*/ 0 w 3278217"/>
              <a:gd name="connsiteY4" fmla="*/ 0 h 2627046"/>
              <a:gd name="connsiteX0" fmla="*/ 0 w 3405217"/>
              <a:gd name="connsiteY0" fmla="*/ 3699 h 2630745"/>
              <a:gd name="connsiteX1" fmla="*/ 0 w 3405217"/>
              <a:gd name="connsiteY1" fmla="*/ 2630745 h 2630745"/>
              <a:gd name="connsiteX2" fmla="*/ 3093682 w 3405217"/>
              <a:gd name="connsiteY2" fmla="*/ 2619889 h 2630745"/>
              <a:gd name="connsiteX3" fmla="*/ 3405217 w 3405217"/>
              <a:gd name="connsiteY3" fmla="*/ 0 h 2630745"/>
              <a:gd name="connsiteX4" fmla="*/ 0 w 3405217"/>
              <a:gd name="connsiteY4" fmla="*/ 3699 h 2630745"/>
              <a:gd name="connsiteX0" fmla="*/ 0 w 3405217"/>
              <a:gd name="connsiteY0" fmla="*/ 3699 h 2630745"/>
              <a:gd name="connsiteX1" fmla="*/ 0 w 3405217"/>
              <a:gd name="connsiteY1" fmla="*/ 2630745 h 2630745"/>
              <a:gd name="connsiteX2" fmla="*/ 3131782 w 3405217"/>
              <a:gd name="connsiteY2" fmla="*/ 2619889 h 2630745"/>
              <a:gd name="connsiteX3" fmla="*/ 3405217 w 3405217"/>
              <a:gd name="connsiteY3" fmla="*/ 0 h 2630745"/>
              <a:gd name="connsiteX4" fmla="*/ 0 w 3405217"/>
              <a:gd name="connsiteY4" fmla="*/ 3699 h 263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5217" h="2630745">
                <a:moveTo>
                  <a:pt x="0" y="3699"/>
                </a:moveTo>
                <a:lnTo>
                  <a:pt x="0" y="2630745"/>
                </a:lnTo>
                <a:lnTo>
                  <a:pt x="3131782" y="2619889"/>
                </a:lnTo>
                <a:lnTo>
                  <a:pt x="3405217" y="0"/>
                </a:lnTo>
                <a:lnTo>
                  <a:pt x="0" y="3699"/>
                </a:lnTo>
                <a:close/>
              </a:path>
            </a:pathLst>
          </a:custGeom>
          <a:noFill/>
          <a:ln w="254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40247" y="5105400"/>
            <a:ext cx="2581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Input: sentence pairs</a:t>
            </a:r>
            <a:endParaRPr lang="en-US" sz="2200" dirty="0"/>
          </a:p>
        </p:txBody>
      </p:sp>
      <p:sp>
        <p:nvSpPr>
          <p:cNvPr id="49" name="TextBox 48"/>
          <p:cNvSpPr txBox="1"/>
          <p:nvPr/>
        </p:nvSpPr>
        <p:spPr>
          <a:xfrm>
            <a:off x="1840247" y="5588516"/>
            <a:ext cx="31706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Output: extracted phrases</a:t>
            </a:r>
            <a:endParaRPr lang="en-US" sz="2200" dirty="0"/>
          </a:p>
        </p:txBody>
      </p:sp>
      <p:sp>
        <p:nvSpPr>
          <p:cNvPr id="50" name="Oval 49"/>
          <p:cNvSpPr/>
          <p:nvPr/>
        </p:nvSpPr>
        <p:spPr>
          <a:xfrm>
            <a:off x="1586247" y="5244643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586247" y="5727759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Arrow 33"/>
          <p:cNvSpPr/>
          <p:nvPr/>
        </p:nvSpPr>
        <p:spPr>
          <a:xfrm>
            <a:off x="3002431" y="5372100"/>
            <a:ext cx="553569" cy="4572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… But </a:t>
            </a:r>
            <a:r>
              <a:rPr lang="en-US" dirty="0" smtClean="0"/>
              <a:t>the Standard Pipeline has Overlap!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5369" y="6336268"/>
            <a:ext cx="203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cap="small" spc="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Motivation</a:t>
            </a:r>
            <a:endParaRPr lang="en-US" b="1" cap="small" spc="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150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62100"/>
            <a:ext cx="4025900" cy="2578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96568" y="4267200"/>
            <a:ext cx="419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In</a:t>
            </a:r>
            <a:endParaRPr lang="en-US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09850" y="4267200"/>
            <a:ext cx="5768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3331378" y="4267200"/>
            <a:ext cx="71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past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4158538" y="4267200"/>
            <a:ext cx="623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two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4819703" y="4267200"/>
            <a:ext cx="8873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years</a:t>
            </a:r>
            <a:endParaRPr lang="en-US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19800" y="1689100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过去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19800" y="2286000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两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19800" y="2927866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年</a:t>
            </a:r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3543300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中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7084063" y="1750655"/>
            <a:ext cx="67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past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4063" y="234755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84063" y="2989421"/>
            <a:ext cx="68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year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84063" y="3604855"/>
            <a:ext cx="41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16525" y="1447800"/>
            <a:ext cx="2788875" cy="1556266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937000" y="2108200"/>
            <a:ext cx="1899875" cy="1543566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lternate Process 30"/>
          <p:cNvSpPr/>
          <p:nvPr/>
        </p:nvSpPr>
        <p:spPr>
          <a:xfrm>
            <a:off x="1219200" y="5105400"/>
            <a:ext cx="1524000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Sentence Pair</a:t>
            </a:r>
            <a:endParaRPr lang="en-US" sz="2200" dirty="0"/>
          </a:p>
        </p:txBody>
      </p:sp>
      <p:sp>
        <p:nvSpPr>
          <p:cNvPr id="32" name="Alternate Process 31"/>
          <p:cNvSpPr/>
          <p:nvPr/>
        </p:nvSpPr>
        <p:spPr>
          <a:xfrm>
            <a:off x="3771900" y="5105400"/>
            <a:ext cx="1524000" cy="939800"/>
          </a:xfrm>
          <a:prstGeom prst="flowChartAlternateProcess">
            <a:avLst/>
          </a:prstGeom>
          <a:solidFill>
            <a:srgbClr val="6195C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Word Alignment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3" name="Alternate Process 32"/>
          <p:cNvSpPr/>
          <p:nvPr/>
        </p:nvSpPr>
        <p:spPr>
          <a:xfrm>
            <a:off x="6324600" y="5105400"/>
            <a:ext cx="1524000" cy="939800"/>
          </a:xfrm>
          <a:prstGeom prst="flowChartAlternateProcess">
            <a:avLst/>
          </a:prstGeom>
          <a:solidFill>
            <a:srgbClr val="6195C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Extracted Phrases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5529731" y="5372100"/>
            <a:ext cx="553569" cy="4572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Arrow 33"/>
          <p:cNvSpPr/>
          <p:nvPr/>
        </p:nvSpPr>
        <p:spPr>
          <a:xfrm>
            <a:off x="3008651" y="5334000"/>
            <a:ext cx="553569" cy="4572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5369" y="6336268"/>
            <a:ext cx="203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cap="small" spc="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Motivation</a:t>
            </a:r>
            <a:endParaRPr lang="en-US" b="1" cap="small" spc="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150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lternate Process 30"/>
          <p:cNvSpPr/>
          <p:nvPr/>
        </p:nvSpPr>
        <p:spPr>
          <a:xfrm>
            <a:off x="1219200" y="5105400"/>
            <a:ext cx="1524000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Sentence Pair</a:t>
            </a:r>
            <a:endParaRPr lang="en-US" sz="2200" dirty="0"/>
          </a:p>
        </p:txBody>
      </p:sp>
      <p:sp>
        <p:nvSpPr>
          <p:cNvPr id="32" name="Alternate Process 31"/>
          <p:cNvSpPr/>
          <p:nvPr/>
        </p:nvSpPr>
        <p:spPr>
          <a:xfrm>
            <a:off x="3771900" y="5105400"/>
            <a:ext cx="1524000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lt1"/>
                </a:solidFill>
              </a:rPr>
              <a:t>Word Alignment</a:t>
            </a:r>
            <a:endParaRPr lang="en-US" sz="2200" dirty="0">
              <a:solidFill>
                <a:schemeClr val="lt1"/>
              </a:solidFill>
            </a:endParaRPr>
          </a:p>
        </p:txBody>
      </p:sp>
      <p:sp>
        <p:nvSpPr>
          <p:cNvPr id="33" name="Alternate Process 32"/>
          <p:cNvSpPr/>
          <p:nvPr/>
        </p:nvSpPr>
        <p:spPr>
          <a:xfrm>
            <a:off x="6324600" y="5105400"/>
            <a:ext cx="1524000" cy="9398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Extracted Phrases</a:t>
            </a:r>
            <a:endParaRPr lang="en-US" sz="2200" dirty="0"/>
          </a:p>
        </p:txBody>
      </p:sp>
      <p:sp>
        <p:nvSpPr>
          <p:cNvPr id="52" name="Right Arrow 51"/>
          <p:cNvSpPr/>
          <p:nvPr/>
        </p:nvSpPr>
        <p:spPr>
          <a:xfrm>
            <a:off x="5509299" y="5334000"/>
            <a:ext cx="553569" cy="4572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2438400"/>
            <a:ext cx="2636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Translation models: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2800" y="2438400"/>
            <a:ext cx="44346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Sinuhe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system (</a:t>
            </a:r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Kääriäinen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2009)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3607713"/>
            <a:ext cx="2693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Combining Aligners: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2800" y="3607713"/>
            <a:ext cx="5091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Yonggang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Deng &amp; Bowen Zhou (2009)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Isosceles Triangle 18"/>
          <p:cNvSpPr/>
          <p:nvPr/>
        </p:nvSpPr>
        <p:spPr>
          <a:xfrm rot="5400000">
            <a:off x="1366157" y="3179530"/>
            <a:ext cx="381000" cy="21771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52600" y="3048000"/>
            <a:ext cx="6008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Fixed alignments; learned phrase pair weights</a:t>
            </a:r>
            <a:endParaRPr lang="en-US" sz="22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1366157" y="4348843"/>
            <a:ext cx="381000" cy="21771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52600" y="4217313"/>
            <a:ext cx="6822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Fixed directional alignments; learned </a:t>
            </a:r>
            <a:r>
              <a:rPr lang="en-US" sz="2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symmetrization</a:t>
            </a:r>
            <a:endParaRPr lang="en-US" sz="22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1295400"/>
            <a:ext cx="2318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Extraction models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2800" y="1295400"/>
            <a:ext cx="28483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Moore and Quirk, 2007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 rot="5400000">
            <a:off x="1366157" y="2036530"/>
            <a:ext cx="381000" cy="21771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52600" y="1905000"/>
            <a:ext cx="6008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Fixed alignments; learned phrase pair weights</a:t>
            </a:r>
            <a:endParaRPr lang="en-US" sz="22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Task: Predict Extraction Sets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5369" y="6336268"/>
            <a:ext cx="203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cap="small" spc="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Motivation</a:t>
            </a:r>
            <a:endParaRPr lang="en-US" b="1" cap="small" spc="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150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lternate Process 30"/>
          <p:cNvSpPr/>
          <p:nvPr/>
        </p:nvSpPr>
        <p:spPr>
          <a:xfrm>
            <a:off x="1219200" y="5105400"/>
            <a:ext cx="1524000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Sentence Pair</a:t>
            </a:r>
            <a:endParaRPr lang="en-US" sz="2200" dirty="0"/>
          </a:p>
        </p:txBody>
      </p:sp>
      <p:sp>
        <p:nvSpPr>
          <p:cNvPr id="33" name="Alternate Process 32"/>
          <p:cNvSpPr/>
          <p:nvPr/>
        </p:nvSpPr>
        <p:spPr>
          <a:xfrm>
            <a:off x="6324600" y="5105400"/>
            <a:ext cx="1524000" cy="9398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Extracted Phrases</a:t>
            </a:r>
            <a:endParaRPr lang="en-US" sz="2200" dirty="0"/>
          </a:p>
        </p:txBody>
      </p:sp>
      <p:sp>
        <p:nvSpPr>
          <p:cNvPr id="35" name="Right Arrow 34"/>
          <p:cNvSpPr/>
          <p:nvPr/>
        </p:nvSpPr>
        <p:spPr>
          <a:xfrm>
            <a:off x="3352800" y="5372100"/>
            <a:ext cx="2362200" cy="4572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90600" y="1143000"/>
            <a:ext cx="73202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solidFill>
                  <a:schemeClr val="tx2"/>
                </a:solidFill>
              </a:rPr>
              <a:t>Conditional model of extraction sets given sentence pairs</a:t>
            </a:r>
            <a:endParaRPr lang="en-US" sz="2200" i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0779" y="3741205"/>
            <a:ext cx="286733" cy="290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59788" y="3741205"/>
            <a:ext cx="392743" cy="290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24103" y="3741205"/>
            <a:ext cx="457611" cy="290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56396" y="3741205"/>
            <a:ext cx="430200" cy="290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81866" y="3741205"/>
            <a:ext cx="533787" cy="290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54150" y="2082153"/>
            <a:ext cx="508850" cy="290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过去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54150" y="2466268"/>
            <a:ext cx="327117" cy="290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两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54150" y="2879321"/>
            <a:ext cx="327117" cy="290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年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54150" y="3275362"/>
            <a:ext cx="327117" cy="290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中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2" y="2024944"/>
            <a:ext cx="2868607" cy="1593671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7486469" y="2827951"/>
            <a:ext cx="489131" cy="3753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981371" y="2435498"/>
            <a:ext cx="496389" cy="380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567646" y="2879320"/>
            <a:ext cx="343252" cy="277283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Rounded Rectangle 26"/>
          <p:cNvSpPr/>
          <p:nvPr/>
        </p:nvSpPr>
        <p:spPr>
          <a:xfrm>
            <a:off x="7060940" y="2491374"/>
            <a:ext cx="343252" cy="277283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Rectangle 92"/>
          <p:cNvSpPr/>
          <p:nvPr/>
        </p:nvSpPr>
        <p:spPr>
          <a:xfrm>
            <a:off x="6477726" y="2033452"/>
            <a:ext cx="496389" cy="380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562408" y="2121765"/>
            <a:ext cx="343252" cy="21558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ounded Rectangle 28"/>
          <p:cNvSpPr/>
          <p:nvPr/>
        </p:nvSpPr>
        <p:spPr>
          <a:xfrm>
            <a:off x="6055702" y="2073980"/>
            <a:ext cx="890821" cy="313652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ounded Rectangle 29"/>
          <p:cNvSpPr/>
          <p:nvPr/>
        </p:nvSpPr>
        <p:spPr>
          <a:xfrm>
            <a:off x="6431645" y="1975908"/>
            <a:ext cx="1136001" cy="903412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0" name="Rectangle 89"/>
          <p:cNvSpPr/>
          <p:nvPr/>
        </p:nvSpPr>
        <p:spPr>
          <a:xfrm>
            <a:off x="5486593" y="3227093"/>
            <a:ext cx="481681" cy="3753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916767" y="1828800"/>
            <a:ext cx="1708088" cy="1099556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Rounded Rectangle 36"/>
          <p:cNvSpPr/>
          <p:nvPr/>
        </p:nvSpPr>
        <p:spPr>
          <a:xfrm>
            <a:off x="5557169" y="3267777"/>
            <a:ext cx="343252" cy="277283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Rounded Rectangle 37"/>
          <p:cNvSpPr/>
          <p:nvPr/>
        </p:nvSpPr>
        <p:spPr>
          <a:xfrm>
            <a:off x="6954695" y="2393302"/>
            <a:ext cx="1054275" cy="865715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ounded Rectangle 38"/>
          <p:cNvSpPr/>
          <p:nvPr/>
        </p:nvSpPr>
        <p:spPr>
          <a:xfrm>
            <a:off x="6382609" y="1906108"/>
            <a:ext cx="1675397" cy="1408866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8058006" y="1926872"/>
            <a:ext cx="207225" cy="21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58006" y="2297439"/>
            <a:ext cx="207225" cy="21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58006" y="2689727"/>
            <a:ext cx="207225" cy="21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58006" y="3082015"/>
            <a:ext cx="207225" cy="21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58006" y="3474303"/>
            <a:ext cx="207225" cy="21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85543" y="3594097"/>
            <a:ext cx="207225" cy="21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79777" y="3594097"/>
            <a:ext cx="207225" cy="21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78310" y="3594097"/>
            <a:ext cx="207225" cy="21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85016" y="3594097"/>
            <a:ext cx="207225" cy="21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5375" y="3594097"/>
            <a:ext cx="207225" cy="21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86380" y="3594097"/>
            <a:ext cx="207225" cy="21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09600" y="1926872"/>
            <a:ext cx="3377457" cy="2105104"/>
            <a:chOff x="2247900" y="2514600"/>
            <a:chExt cx="5248432" cy="3271247"/>
          </a:xfrm>
        </p:grpSpPr>
        <p:sp>
          <p:nvSpPr>
            <p:cNvPr id="53" name="TextBox 52"/>
            <p:cNvSpPr txBox="1"/>
            <p:nvPr/>
          </p:nvSpPr>
          <p:spPr>
            <a:xfrm>
              <a:off x="2582368" y="5334000"/>
              <a:ext cx="445571" cy="451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95649" y="5334000"/>
              <a:ext cx="610307" cy="451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17177" y="5334000"/>
              <a:ext cx="711109" cy="451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past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44338" y="5334000"/>
              <a:ext cx="668514" cy="451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two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05502" y="5334000"/>
              <a:ext cx="829483" cy="451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years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05600" y="2755900"/>
              <a:ext cx="790732" cy="451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过去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705600" y="3352800"/>
              <a:ext cx="508327" cy="451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两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05600" y="3994667"/>
              <a:ext cx="508327" cy="451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年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05600" y="4610100"/>
              <a:ext cx="508327" cy="451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中</a:t>
              </a:r>
              <a:endParaRPr lang="en-US" dirty="0"/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7600" y="2667000"/>
              <a:ext cx="4457700" cy="2476500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6400800" y="2514600"/>
              <a:ext cx="322020" cy="33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400800" y="3090446"/>
              <a:ext cx="322020" cy="33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400800" y="3700046"/>
              <a:ext cx="322020" cy="33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00800" y="4309646"/>
              <a:ext cx="322020" cy="33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400800" y="4919246"/>
              <a:ext cx="322020" cy="33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7900" y="5105400"/>
              <a:ext cx="322020" cy="33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015920" y="5105400"/>
              <a:ext cx="322020" cy="33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90620" y="5105400"/>
              <a:ext cx="322020" cy="33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578020" y="5105400"/>
              <a:ext cx="322020" cy="33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40019" y="5105400"/>
              <a:ext cx="322020" cy="33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134100" y="5105400"/>
              <a:ext cx="322020" cy="338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7" name="Alternate Process 31"/>
          <p:cNvSpPr/>
          <p:nvPr/>
        </p:nvSpPr>
        <p:spPr>
          <a:xfrm>
            <a:off x="5949241" y="5105400"/>
            <a:ext cx="2623259" cy="9398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Extracted Phrases + ``Word Alignments’’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91" grpId="0" animBg="1"/>
      <p:bldP spid="92" grpId="0" animBg="1"/>
      <p:bldP spid="26" grpId="0" animBg="1"/>
      <p:bldP spid="27" grpId="0" animBg="1"/>
      <p:bldP spid="93" grpId="0" animBg="1"/>
      <p:bldP spid="28" grpId="0" animBg="1"/>
      <p:bldP spid="29" grpId="0" animBg="1"/>
      <p:bldP spid="30" grpId="0" animBg="1"/>
      <p:bldP spid="90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3073400"/>
            <a:ext cx="4457700" cy="2476500"/>
          </a:xfrm>
          <a:prstGeom prst="rect">
            <a:avLst/>
          </a:prstGeom>
          <a:noFill/>
        </p:spPr>
      </p:pic>
      <p:sp>
        <p:nvSpPr>
          <p:cNvPr id="102" name="Rectangle 101"/>
          <p:cNvSpPr/>
          <p:nvPr/>
        </p:nvSpPr>
        <p:spPr>
          <a:xfrm>
            <a:off x="3187700" y="3086100"/>
            <a:ext cx="7747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949700" y="3086100"/>
            <a:ext cx="7747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37100" y="3683000"/>
            <a:ext cx="774700" cy="622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511800" y="4318000"/>
            <a:ext cx="774700" cy="622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400300" y="4940300"/>
            <a:ext cx="7747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 rot="16200000" flipH="1">
            <a:off x="1429119" y="4376432"/>
            <a:ext cx="2706013" cy="23747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Alignments </a:t>
            </a:r>
            <a:r>
              <a:rPr lang="en-US" dirty="0" smtClean="0"/>
              <a:t>Imply Extraction </a:t>
            </a: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7702" y="6336268"/>
            <a:ext cx="11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cap="small" spc="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endParaRPr lang="en-US" b="1" cap="small" spc="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15000" y="6564868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582368" y="5741313"/>
            <a:ext cx="419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In</a:t>
            </a:r>
            <a:endParaRPr lang="en-US" sz="2200" dirty="0"/>
          </a:p>
        </p:txBody>
      </p:sp>
      <p:sp>
        <p:nvSpPr>
          <p:cNvPr id="51" name="TextBox 50"/>
          <p:cNvSpPr txBox="1"/>
          <p:nvPr/>
        </p:nvSpPr>
        <p:spPr>
          <a:xfrm>
            <a:off x="3295650" y="5741313"/>
            <a:ext cx="5768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</a:t>
            </a:r>
            <a:endParaRPr lang="en-US" sz="2200" dirty="0"/>
          </a:p>
        </p:txBody>
      </p:sp>
      <p:sp>
        <p:nvSpPr>
          <p:cNvPr id="52" name="TextBox 51"/>
          <p:cNvSpPr txBox="1"/>
          <p:nvPr/>
        </p:nvSpPr>
        <p:spPr>
          <a:xfrm>
            <a:off x="4017178" y="5741313"/>
            <a:ext cx="71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past</a:t>
            </a:r>
            <a:endParaRPr lang="en-US" sz="2200" dirty="0"/>
          </a:p>
        </p:txBody>
      </p:sp>
      <p:sp>
        <p:nvSpPr>
          <p:cNvPr id="53" name="TextBox 52"/>
          <p:cNvSpPr txBox="1"/>
          <p:nvPr/>
        </p:nvSpPr>
        <p:spPr>
          <a:xfrm>
            <a:off x="4844338" y="5741313"/>
            <a:ext cx="623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two</a:t>
            </a:r>
            <a:endParaRPr lang="en-US" sz="2200" dirty="0"/>
          </a:p>
        </p:txBody>
      </p:sp>
      <p:sp>
        <p:nvSpPr>
          <p:cNvPr id="54" name="TextBox 53"/>
          <p:cNvSpPr txBox="1"/>
          <p:nvPr/>
        </p:nvSpPr>
        <p:spPr>
          <a:xfrm>
            <a:off x="5505503" y="5741313"/>
            <a:ext cx="8873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years</a:t>
            </a:r>
            <a:endParaRPr lang="en-US" sz="2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05600" y="3163213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过去</a:t>
            </a:r>
            <a:endParaRPr lang="en-US" sz="2200" dirty="0"/>
          </a:p>
        </p:txBody>
      </p:sp>
      <p:sp>
        <p:nvSpPr>
          <p:cNvPr id="56" name="TextBox 55"/>
          <p:cNvSpPr txBox="1"/>
          <p:nvPr/>
        </p:nvSpPr>
        <p:spPr>
          <a:xfrm>
            <a:off x="6705600" y="3760113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两</a:t>
            </a:r>
            <a:endParaRPr lang="en-US" sz="2200" dirty="0"/>
          </a:p>
        </p:txBody>
      </p:sp>
      <p:sp>
        <p:nvSpPr>
          <p:cNvPr id="57" name="TextBox 56"/>
          <p:cNvSpPr txBox="1"/>
          <p:nvPr/>
        </p:nvSpPr>
        <p:spPr>
          <a:xfrm>
            <a:off x="6705600" y="4401979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年</a:t>
            </a:r>
            <a:endParaRPr lang="en-US" sz="2200" dirty="0"/>
          </a:p>
        </p:txBody>
      </p:sp>
      <p:sp>
        <p:nvSpPr>
          <p:cNvPr id="58" name="TextBox 57"/>
          <p:cNvSpPr txBox="1"/>
          <p:nvPr/>
        </p:nvSpPr>
        <p:spPr>
          <a:xfrm>
            <a:off x="6705600" y="5017413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中</a:t>
            </a:r>
            <a:endParaRPr lang="en-US" sz="2200" dirty="0"/>
          </a:p>
        </p:txBody>
      </p:sp>
      <p:sp>
        <p:nvSpPr>
          <p:cNvPr id="59" name="TextBox 58"/>
          <p:cNvSpPr txBox="1"/>
          <p:nvPr/>
        </p:nvSpPr>
        <p:spPr>
          <a:xfrm>
            <a:off x="7769863" y="3224768"/>
            <a:ext cx="67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past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69863" y="38216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69863" y="4463534"/>
            <a:ext cx="68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year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69863" y="5078968"/>
            <a:ext cx="41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00800" y="2921913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00800" y="3497759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400800" y="4107359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0800" y="4716959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400800" y="5326559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47900" y="5512713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15920" y="5512713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790620" y="5512713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78020" y="5512713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40020" y="5512713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134100" y="5512713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16200000" flipH="1">
            <a:off x="2216519" y="4389133"/>
            <a:ext cx="2706013" cy="23747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3016620" y="4389133"/>
            <a:ext cx="2706013" cy="23747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3778620" y="4389134"/>
            <a:ext cx="2706013" cy="23747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 flipH="1">
            <a:off x="4566020" y="4389134"/>
            <a:ext cx="2706013" cy="23747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971800" y="2912308"/>
            <a:ext cx="2654300" cy="1583492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2590800" y="1752600"/>
            <a:ext cx="553569" cy="4572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/>
          <p:cNvSpPr/>
          <p:nvPr/>
        </p:nvSpPr>
        <p:spPr>
          <a:xfrm>
            <a:off x="609600" y="1346200"/>
            <a:ext cx="1714500" cy="12446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Word-level alignment links</a:t>
            </a:r>
            <a:endParaRPr lang="en-US" sz="2200" dirty="0"/>
          </a:p>
        </p:txBody>
      </p:sp>
      <p:sp>
        <p:nvSpPr>
          <p:cNvPr id="75" name="Alternate Process 74"/>
          <p:cNvSpPr/>
          <p:nvPr/>
        </p:nvSpPr>
        <p:spPr>
          <a:xfrm>
            <a:off x="3391331" y="1346200"/>
            <a:ext cx="2115239" cy="12446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Word-to-span alignments</a:t>
            </a:r>
            <a:endParaRPr lang="en-US" sz="2200" dirty="0"/>
          </a:p>
        </p:txBody>
      </p:sp>
      <p:sp>
        <p:nvSpPr>
          <p:cNvPr id="76" name="Right Arrow 75"/>
          <p:cNvSpPr/>
          <p:nvPr/>
        </p:nvSpPr>
        <p:spPr>
          <a:xfrm>
            <a:off x="5777123" y="1752600"/>
            <a:ext cx="553569" cy="4572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/>
          <p:cNvSpPr/>
          <p:nvPr/>
        </p:nvSpPr>
        <p:spPr>
          <a:xfrm>
            <a:off x="6577654" y="1346200"/>
            <a:ext cx="2013639" cy="12446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Extraction set of </a:t>
            </a:r>
            <a:r>
              <a:rPr lang="en-US" sz="2200" dirty="0" err="1" smtClean="0"/>
              <a:t>bispans</a:t>
            </a:r>
            <a:endParaRPr lang="en-US" sz="22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362200" y="3390900"/>
            <a:ext cx="4343400" cy="1816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362200" y="4011384"/>
            <a:ext cx="4343400" cy="1816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362200" y="4622800"/>
            <a:ext cx="4343400" cy="1816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362200" y="5255984"/>
            <a:ext cx="4343400" cy="1816"/>
          </a:xfrm>
          <a:prstGeom prst="line">
            <a:avLst/>
          </a:prstGeom>
          <a:ln w="1905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162300" y="3390900"/>
            <a:ext cx="15621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737100" y="4011612"/>
            <a:ext cx="7620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524500" y="4621212"/>
            <a:ext cx="7620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400300" y="5256212"/>
            <a:ext cx="7620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489200" y="5245100"/>
            <a:ext cx="6096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4053747" y="3404394"/>
            <a:ext cx="6096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4826794" y="3999706"/>
            <a:ext cx="6096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5614194" y="4634706"/>
            <a:ext cx="6096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3264694" y="3390106"/>
            <a:ext cx="609600" cy="1588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ysDash"/>
            <a:round/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3" grpId="0" animBg="1"/>
      <p:bldP spid="75" grpId="0" animBg="1"/>
      <p:bldP spid="76" grpId="0" animBg="1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 and </a:t>
            </a:r>
            <a:r>
              <a:rPr lang="en-US" dirty="0" err="1" smtClean="0"/>
              <a:t>Possibles</a:t>
            </a:r>
            <a:endParaRPr lang="en-US" dirty="0"/>
          </a:p>
        </p:txBody>
      </p:sp>
      <p:sp>
        <p:nvSpPr>
          <p:cNvPr id="7" name="Rectangle 2" descr="Wide downward diagonal"/>
          <p:cNvSpPr>
            <a:spLocks noChangeArrowheads="1"/>
          </p:cNvSpPr>
          <p:nvPr/>
        </p:nvSpPr>
        <p:spPr bwMode="auto">
          <a:xfrm>
            <a:off x="3615758" y="2374900"/>
            <a:ext cx="774700" cy="622300"/>
          </a:xfrm>
          <a:prstGeom prst="rect">
            <a:avLst/>
          </a:prstGeom>
          <a:solidFill>
            <a:schemeClr val="bg1"/>
          </a:solidFill>
          <a:ln w="190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90458" y="2374900"/>
            <a:ext cx="7747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08058" y="1854200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据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5508058" y="2451100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报道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6428211" y="1915755"/>
            <a:ext cx="149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according to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9720" y="2512655"/>
            <a:ext cx="1445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news report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4258" y="3302913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it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3803886" y="3302913"/>
            <a:ext cx="3884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is</a:t>
            </a:r>
            <a:endParaRPr lang="en-US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4279900" y="3302913"/>
            <a:ext cx="1235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reported</a:t>
            </a:r>
            <a:endParaRPr lang="en-US" sz="2200" dirty="0"/>
          </a:p>
        </p:txBody>
      </p:sp>
      <p:sp>
        <p:nvSpPr>
          <p:cNvPr id="16" name="Rectangle 2" descr="Wide downward diagonal"/>
          <p:cNvSpPr>
            <a:spLocks noChangeArrowheads="1"/>
          </p:cNvSpPr>
          <p:nvPr/>
        </p:nvSpPr>
        <p:spPr bwMode="auto">
          <a:xfrm>
            <a:off x="2844800" y="2374900"/>
            <a:ext cx="774700" cy="622300"/>
          </a:xfrm>
          <a:prstGeom prst="rect">
            <a:avLst/>
          </a:prstGeom>
          <a:solidFill>
            <a:schemeClr val="bg1"/>
          </a:solidFill>
          <a:ln w="190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" descr="Wide downward diagonal"/>
          <p:cNvSpPr>
            <a:spLocks noChangeArrowheads="1"/>
          </p:cNvSpPr>
          <p:nvPr/>
        </p:nvSpPr>
        <p:spPr bwMode="auto">
          <a:xfrm>
            <a:off x="3615758" y="1752600"/>
            <a:ext cx="774700" cy="622300"/>
          </a:xfrm>
          <a:prstGeom prst="rect">
            <a:avLst/>
          </a:prstGeom>
          <a:solidFill>
            <a:schemeClr val="bg1"/>
          </a:solidFill>
          <a:ln w="190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" descr="Wide downward diagonal"/>
          <p:cNvSpPr>
            <a:spLocks noChangeArrowheads="1"/>
          </p:cNvSpPr>
          <p:nvPr/>
        </p:nvSpPr>
        <p:spPr bwMode="auto">
          <a:xfrm>
            <a:off x="2844800" y="1752600"/>
            <a:ext cx="774700" cy="622300"/>
          </a:xfrm>
          <a:prstGeom prst="rect">
            <a:avLst/>
          </a:prstGeom>
          <a:solidFill>
            <a:schemeClr val="bg1"/>
          </a:solidFill>
          <a:ln w="190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" descr="Wide downward diagonal"/>
          <p:cNvSpPr>
            <a:spLocks noChangeArrowheads="1"/>
          </p:cNvSpPr>
          <p:nvPr/>
        </p:nvSpPr>
        <p:spPr bwMode="auto">
          <a:xfrm>
            <a:off x="4394200" y="1752600"/>
            <a:ext cx="774700" cy="622300"/>
          </a:xfrm>
          <a:prstGeom prst="rect">
            <a:avLst/>
          </a:prstGeom>
          <a:solidFill>
            <a:schemeClr val="bg1"/>
          </a:solidFill>
          <a:ln w="190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" descr="Wide downward diagonal"/>
          <p:cNvSpPr>
            <a:spLocks noChangeArrowheads="1"/>
          </p:cNvSpPr>
          <p:nvPr/>
        </p:nvSpPr>
        <p:spPr bwMode="auto">
          <a:xfrm>
            <a:off x="3615758" y="4890413"/>
            <a:ext cx="774700" cy="622300"/>
          </a:xfrm>
          <a:prstGeom prst="rect">
            <a:avLst/>
          </a:prstGeom>
          <a:pattFill prst="wdDnDiag">
            <a:fgClr>
              <a:srgbClr val="3F80CD"/>
            </a:fgClr>
            <a:bgClr>
              <a:srgbClr val="FFFFFF"/>
            </a:bgClr>
          </a:pattFill>
          <a:ln w="190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90458" y="4890413"/>
            <a:ext cx="7747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584258" y="4369713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据</a:t>
            </a:r>
            <a:endParaRPr lang="en-US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84258" y="4966613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报道</a:t>
            </a:r>
            <a:endParaRPr 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6504411" y="4431268"/>
            <a:ext cx="149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according to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55920" y="5028168"/>
            <a:ext cx="1445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news report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4258" y="5817513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it</a:t>
            </a:r>
            <a:endParaRPr lang="en-US" sz="2200" dirty="0"/>
          </a:p>
        </p:txBody>
      </p:sp>
      <p:sp>
        <p:nvSpPr>
          <p:cNvPr id="28" name="TextBox 27"/>
          <p:cNvSpPr txBox="1"/>
          <p:nvPr/>
        </p:nvSpPr>
        <p:spPr>
          <a:xfrm>
            <a:off x="3803886" y="5817513"/>
            <a:ext cx="3884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is</a:t>
            </a:r>
            <a:endParaRPr lang="en-US" sz="2200" dirty="0"/>
          </a:p>
        </p:txBody>
      </p:sp>
      <p:sp>
        <p:nvSpPr>
          <p:cNvPr id="29" name="TextBox 28"/>
          <p:cNvSpPr txBox="1"/>
          <p:nvPr/>
        </p:nvSpPr>
        <p:spPr>
          <a:xfrm>
            <a:off x="4279900" y="5817513"/>
            <a:ext cx="1235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reported</a:t>
            </a:r>
            <a:endParaRPr lang="en-US" sz="2200" dirty="0"/>
          </a:p>
        </p:txBody>
      </p:sp>
      <p:sp>
        <p:nvSpPr>
          <p:cNvPr id="30" name="Rectangle 2" descr="Wide downward diagonal"/>
          <p:cNvSpPr>
            <a:spLocks noChangeArrowheads="1"/>
          </p:cNvSpPr>
          <p:nvPr/>
        </p:nvSpPr>
        <p:spPr bwMode="auto">
          <a:xfrm>
            <a:off x="2844800" y="4890413"/>
            <a:ext cx="774700" cy="622300"/>
          </a:xfrm>
          <a:prstGeom prst="rect">
            <a:avLst/>
          </a:prstGeom>
          <a:pattFill prst="wdDnDiag">
            <a:fgClr>
              <a:srgbClr val="3F80CD"/>
            </a:fgClr>
            <a:bgClr>
              <a:srgbClr val="FFFFFF"/>
            </a:bgClr>
          </a:pattFill>
          <a:ln w="190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" descr="Wide downward diagonal"/>
          <p:cNvSpPr>
            <a:spLocks noChangeArrowheads="1"/>
          </p:cNvSpPr>
          <p:nvPr/>
        </p:nvSpPr>
        <p:spPr bwMode="auto">
          <a:xfrm>
            <a:off x="3615758" y="4268113"/>
            <a:ext cx="774700" cy="622300"/>
          </a:xfrm>
          <a:prstGeom prst="rect">
            <a:avLst/>
          </a:prstGeom>
          <a:pattFill prst="wdDnDiag">
            <a:fgClr>
              <a:srgbClr val="3F80CD"/>
            </a:fgClr>
            <a:bgClr>
              <a:srgbClr val="FFFFFF"/>
            </a:bgClr>
          </a:pattFill>
          <a:ln w="190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" descr="Wide downward diagonal"/>
          <p:cNvSpPr>
            <a:spLocks noChangeArrowheads="1"/>
          </p:cNvSpPr>
          <p:nvPr/>
        </p:nvSpPr>
        <p:spPr bwMode="auto">
          <a:xfrm>
            <a:off x="2844800" y="4268113"/>
            <a:ext cx="774700" cy="622300"/>
          </a:xfrm>
          <a:prstGeom prst="rect">
            <a:avLst/>
          </a:prstGeom>
          <a:pattFill prst="wdDnDiag">
            <a:fgClr>
              <a:srgbClr val="3F80CD"/>
            </a:fgClr>
            <a:bgClr>
              <a:srgbClr val="FFFFFF"/>
            </a:bgClr>
          </a:pattFill>
          <a:ln w="190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" descr="Wide downward diagonal"/>
          <p:cNvSpPr>
            <a:spLocks noChangeArrowheads="1"/>
          </p:cNvSpPr>
          <p:nvPr/>
        </p:nvSpPr>
        <p:spPr bwMode="auto">
          <a:xfrm>
            <a:off x="4394200" y="4268113"/>
            <a:ext cx="774700" cy="622300"/>
          </a:xfrm>
          <a:prstGeom prst="rect">
            <a:avLst/>
          </a:prstGeom>
          <a:pattFill prst="wdDnDiag">
            <a:fgClr>
              <a:srgbClr val="3F80CD"/>
            </a:fgClr>
            <a:bgClr>
              <a:srgbClr val="FFFFFF"/>
            </a:bgClr>
          </a:pattFill>
          <a:ln w="1905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4279900" y="2285087"/>
            <a:ext cx="990600" cy="775613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216400" y="1663700"/>
            <a:ext cx="1117600" cy="147411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505200" y="2197101"/>
            <a:ext cx="1892300" cy="9779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416300" y="1574800"/>
            <a:ext cx="2057400" cy="172811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717800" y="1460500"/>
            <a:ext cx="2819400" cy="1918613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292600" y="4813300"/>
            <a:ext cx="990600" cy="775613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667000" y="4114800"/>
            <a:ext cx="2705100" cy="1563013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781300" y="2246987"/>
            <a:ext cx="2692400" cy="97881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243475" y="2133600"/>
            <a:ext cx="890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solidFill>
                  <a:srgbClr val="17375E"/>
                </a:solidFill>
              </a:rPr>
              <a:t>Nulls:</a:t>
            </a:r>
            <a:endParaRPr lang="en-US" sz="2200" dirty="0">
              <a:solidFill>
                <a:srgbClr val="17375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3100" y="4674513"/>
            <a:ext cx="14705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err="1" smtClean="0">
                <a:solidFill>
                  <a:srgbClr val="17375E"/>
                </a:solidFill>
              </a:rPr>
              <a:t>Possibles</a:t>
            </a:r>
            <a:r>
              <a:rPr lang="en-US" sz="2200" dirty="0" smtClean="0">
                <a:solidFill>
                  <a:srgbClr val="17375E"/>
                </a:solidFill>
              </a:rPr>
              <a:t>:</a:t>
            </a:r>
            <a:endParaRPr lang="en-US" sz="2200" dirty="0">
              <a:solidFill>
                <a:srgbClr val="1737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usenames]{color}&#10;\definecolor{MyDarkBlue}{rgb}{0.15,0.25,0.85}&#10;\begin{document}&#10;\[&#10;{\bf w} \cdot \left[ \textcolor{MyDarkBlue}{\sum_{(i,j)} \phi(i,j)} +&#10;  \textcolor{OliveGreen}{\sum_{g\mbox{-}h \Leftrightarrow k\mbox{-}l} \phi(g\mbox{-}h , k\mbox{-}l)} \right]&#10;\]&#10;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58"/>
  <p:tag name="PICTUREFILESIZE" val="1827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4849</TotalTime>
  <Words>1608</Words>
  <Application>Microsoft Office PowerPoint</Application>
  <PresentationFormat>On-screen Show (4:3)</PresentationFormat>
  <Paragraphs>485</Paragraphs>
  <Slides>25</Slides>
  <Notes>18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Discriminative Learning of Extraction Sets for Machine Translation</vt:lpstr>
      <vt:lpstr>Identifying Phrasal Translations</vt:lpstr>
      <vt:lpstr>Unique Segmentations?</vt:lpstr>
      <vt:lpstr>Identifying Phrasal Translations</vt:lpstr>
      <vt:lpstr>     … But the Standard Pipeline has Overlap!</vt:lpstr>
      <vt:lpstr>Related Work</vt:lpstr>
      <vt:lpstr>Our Task: Predict Extraction Sets</vt:lpstr>
      <vt:lpstr>Alignments Imply Extraction Sets</vt:lpstr>
      <vt:lpstr>Nulls and Possibles</vt:lpstr>
      <vt:lpstr>Incorporating Possible Alignments</vt:lpstr>
      <vt:lpstr>Linear Model for Extraction Sets</vt:lpstr>
      <vt:lpstr>Features on Bispans and Sure Links</vt:lpstr>
      <vt:lpstr>Getting Gold Extraction Sets</vt:lpstr>
      <vt:lpstr>Discriminative Training with MIRA</vt:lpstr>
      <vt:lpstr>Inference: An ITG Parser</vt:lpstr>
      <vt:lpstr>Coarse-to-Fine Approximation</vt:lpstr>
      <vt:lpstr>Experimental Setup</vt:lpstr>
      <vt:lpstr>Baselines and Limited Systems</vt:lpstr>
      <vt:lpstr>Word Alignment Performance</vt:lpstr>
      <vt:lpstr>Extracted Bispan Performance</vt:lpstr>
      <vt:lpstr>Translation Performance (BLEU)</vt:lpstr>
      <vt:lpstr>Conclusions</vt:lpstr>
      <vt:lpstr>Thank you!</vt:lpstr>
      <vt:lpstr>The Role of Possible Alignments</vt:lpstr>
      <vt:lpstr>Definition: Phrasal Extraction Set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Discriminative Learning of Extraction Sets for Machine Translation</dc:title>
  <dc:creator>John DeNero</dc:creator>
  <cp:lastModifiedBy>Dan Klein</cp:lastModifiedBy>
  <cp:revision>436</cp:revision>
  <dcterms:created xsi:type="dcterms:W3CDTF">2010-07-08T18:39:27Z</dcterms:created>
  <dcterms:modified xsi:type="dcterms:W3CDTF">2010-07-14T14:33:17Z</dcterms:modified>
</cp:coreProperties>
</file>