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Roboto Black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Playfair Displ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196BC0-2A45-4A48-86D7-5C03258517FB}">
  <a:tblStyle styleId="{1B196BC0-2A45-4A48-86D7-5C03258517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bea479f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bea479f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adc04f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adc04f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3adc04f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3adc04f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94b6577d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f94b6577d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adc04f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adc04f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adc04f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adc04f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bea479f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bea479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[Marcus] prior experiment control was 5 - 5 - 90 vs 7 - 7 - 75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94b6577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94b6577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94b6577d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94b6577d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faf901a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faf901a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94b6577d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94b6577d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bea479f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bea479f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[Marcus]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adc04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adc04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[Marcus]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bea479f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bea479f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[Marcus]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bea479f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bea479f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[Marcus]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193475"/>
            <a:ext cx="9144000" cy="29328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597350"/>
            <a:ext cx="8520600" cy="19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W241 Final Project</a:t>
            </a:r>
            <a:endParaRPr sz="3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Marcus Streips | Jason Papale | Collin Cunningham</a:t>
            </a:r>
            <a:endParaRPr sz="1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Results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13" y="1227638"/>
            <a:ext cx="5561379" cy="12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750" y="3036250"/>
            <a:ext cx="4777525" cy="1905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2"/>
          <p:cNvSpPr txBox="1"/>
          <p:nvPr/>
        </p:nvSpPr>
        <p:spPr>
          <a:xfrm>
            <a:off x="1662800" y="703625"/>
            <a:ext cx="55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T-Test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054750" y="2518025"/>
            <a:ext cx="4777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Linear Regression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Results (Continued)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3"/>
          <p:cNvSpPr txBox="1"/>
          <p:nvPr/>
        </p:nvSpPr>
        <p:spPr>
          <a:xfrm>
            <a:off x="1804400" y="780588"/>
            <a:ext cx="5561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Multiple Regression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025"/>
            <a:ext cx="8839200" cy="350158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Findings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4"/>
          <p:cNvSpPr txBox="1"/>
          <p:nvPr/>
        </p:nvSpPr>
        <p:spPr>
          <a:xfrm>
            <a:off x="300575" y="1009325"/>
            <a:ext cx="80274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treatment effect of -.31 liters is not significant with a p-value of .613; however, the experiment is likely underpowered due to sample size and detecting a significant effect is unlikely.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from multiple regression should be interpreted with caution due to low sample size across a relatively wide number of covariates.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Careful interpretation is required: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results, we fail to reject the null hypothesis that providing a probability  regarding the availability of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critical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resources has an effect on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perceived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necessity of those resources.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However, it is crucial to recognize that this finding is only applicable when the specific information is a 75% probability.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experimentation would be required to understand if this finding changes as the probability of having critical resources be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increases or decreases.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Similarly, the findings of this experiment would support the hypothesis that, in this context, individuals may consider a 75% probability to be comparable to “usually.”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3100" y="-36925"/>
            <a:ext cx="9144000" cy="51804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181100"/>
            <a:ext cx="8520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Questions</a:t>
            </a:r>
            <a:endParaRPr sz="4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13100" y="-36925"/>
            <a:ext cx="9144000" cy="51804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181100"/>
            <a:ext cx="8520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Appendix</a:t>
            </a:r>
            <a:endParaRPr sz="4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Power Calculations (Based on Results of Alternate Experiment)</a:t>
            </a:r>
            <a:endParaRPr sz="23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/>
        </p:nvSpPr>
        <p:spPr>
          <a:xfrm>
            <a:off x="5103488" y="866075"/>
            <a:ext cx="379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priori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538" y="1472075"/>
            <a:ext cx="3795521" cy="35190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83" y="1472075"/>
            <a:ext cx="3788274" cy="3519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7"/>
          <p:cNvSpPr txBox="1"/>
          <p:nvPr/>
        </p:nvSpPr>
        <p:spPr>
          <a:xfrm>
            <a:off x="272725" y="882725"/>
            <a:ext cx="379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 Hoc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8826600" y="4535050"/>
            <a:ext cx="317400" cy="284400"/>
          </a:xfrm>
          <a:prstGeom prst="star4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3988150" y="4535050"/>
            <a:ext cx="317400" cy="284400"/>
          </a:xfrm>
          <a:prstGeom prst="star4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Study Design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8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130660"/>
            <a:ext cx="4352924" cy="273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4572000" y="1003250"/>
            <a:ext cx="3919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Sample Size From Prior Study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Effect Size: 0.4833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Power: 0.8048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Sample Size: </a:t>
            </a:r>
            <a:r>
              <a:rPr b="1" lang="en" sz="1200"/>
              <a:t>136</a:t>
            </a:r>
            <a:endParaRPr b="1" sz="12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75" y="1255085"/>
            <a:ext cx="4352926" cy="355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Problem Background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hiring is often about finding candidates who have experience with specific tools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Applicant Tracking Systems often scan candidates resumes and applications for keywords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Blogs and websites allege that these systems can be beaten or tricked into passing candidates along to human reviewers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Question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Does adding invisible job-relevant keywords at the bottom of your resume </a:t>
            </a:r>
            <a:r>
              <a:rPr i="1" lang="en">
                <a:solidFill>
                  <a:schemeClr val="dk1"/>
                </a:solidFill>
              </a:rPr>
              <a:t>increase </a:t>
            </a:r>
            <a:r>
              <a:rPr i="1" lang="en">
                <a:solidFill>
                  <a:schemeClr val="dk1"/>
                </a:solidFill>
              </a:rPr>
              <a:t>chances of being interviewed?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Study Design</a:t>
            </a:r>
            <a:endParaRPr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fictional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applicant that is seeking employment in data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two iterations of the resume: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that lists experience while avoiding specific keywords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that is identical to the first but with hundreds of data analysis keywords in white font at the bottom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identical ZipRecruiter accounts for each applicant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Sequentially go through relevant job listings, flip a coin and apply to that job with the corresponding account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employers two weeks to respond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Results</a:t>
            </a:r>
            <a:endParaRPr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Pilot Study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Applying on company website: 10 applications, 1 response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ZipRecruiter test: 1 application, 1 response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 Study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Applied to 252 job listings in 4 cities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Received 2 responses: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an MLM company (thrown out) and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true interview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Unable to perform meaningful analysis with one response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What went wrong?</a:t>
            </a:r>
            <a:endParaRPr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Pilot Study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During the pilot study we applied directly to companies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Tested ZipRecruiter with one application which turned out to be promoted and lead us to an MLM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COVID 19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15% of job postings were closed within the first week we started applying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companies froze hiring or began to lay people off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What went wrong? </a:t>
            </a: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(continued)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00575" y="1009325"/>
            <a:ext cx="85206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Study Design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Tracking System (ATS)	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by 98% of Fortune 500 Corps and 40% of all US employers.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Automatically reject 75% of applicants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dominated by top 6 players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to understand how ATS affect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treatment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Conducted patent and literature search to understand process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 Theme: résumé is parsed, labeled and scored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Scoring algorithms have been trained to recognize “keyword stuffing”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Restricted qualified job postings to one solution (ZipRecruiter)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Pivot to Alternate Experiment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00" name="Google Shape;100;p19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9"/>
          <p:cNvSpPr txBox="1"/>
          <p:nvPr/>
        </p:nvSpPr>
        <p:spPr>
          <a:xfrm>
            <a:off x="300575" y="1009325"/>
            <a:ext cx="8223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Due to inability to successfully complete first experiment, we pivoted towards another experiment (Conor and Andrew’s experiment).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Seeks to understand how hikers and backpackers decide to take water along their hikes.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simplified the experiment due 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~2 week turnaround period.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Desire to be able to generalize results outside of hiking context.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Question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To what degree does providing a probability (as opposed to a general statement) regarding the availability of a critical resource (e.g. water) affect its perceived necessity.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Study Design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300575" y="9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{1B196BC0-2A45-4A48-86D7-5C03258517FB}</a:tableStyleId>
              </a:tblPr>
              <a:tblGrid>
                <a:gridCol w="2424525"/>
              </a:tblGrid>
              <a:tr h="34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Question Block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Gender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Height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Weight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Marital Status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Parental Status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Education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Level of Physical Activity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Hiking Experience (general)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Hiking Experience (desert)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Prior Existing Conditions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21550" l="0" r="0" t="0"/>
          <a:stretch/>
        </p:blipFill>
        <p:spPr>
          <a:xfrm>
            <a:off x="3443225" y="1464975"/>
            <a:ext cx="5079800" cy="15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77296"/>
          <a:stretch/>
        </p:blipFill>
        <p:spPr>
          <a:xfrm>
            <a:off x="3419363" y="4391700"/>
            <a:ext cx="5127525" cy="4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223" y="3535173"/>
            <a:ext cx="5079800" cy="38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419375" y="3226450"/>
            <a:ext cx="1888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 (“Usually”)</a:t>
            </a:r>
            <a:endParaRPr b="1"/>
          </a:p>
        </p:txBody>
      </p:sp>
      <p:sp>
        <p:nvSpPr>
          <p:cNvPr id="115" name="Google Shape;115;p20"/>
          <p:cNvSpPr txBox="1"/>
          <p:nvPr/>
        </p:nvSpPr>
        <p:spPr>
          <a:xfrm>
            <a:off x="3367025" y="4068350"/>
            <a:ext cx="2763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Treatment (“75% Chance”)</a:t>
            </a:r>
            <a:endParaRPr b="1"/>
          </a:p>
        </p:txBody>
      </p:sp>
      <p:sp>
        <p:nvSpPr>
          <p:cNvPr id="116" name="Google Shape;116;p20"/>
          <p:cNvSpPr txBox="1"/>
          <p:nvPr/>
        </p:nvSpPr>
        <p:spPr>
          <a:xfrm>
            <a:off x="3443225" y="1095050"/>
            <a:ext cx="1182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13100" y="-36925"/>
            <a:ext cx="9144000" cy="903000"/>
          </a:xfrm>
          <a:prstGeom prst="rect">
            <a:avLst/>
          </a:prstGeom>
          <a:solidFill>
            <a:srgbClr val="2733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128475" y="13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Survey Distribution and Response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3988150" y="1610825"/>
            <a:ext cx="7173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300575" y="1009325"/>
            <a:ext cx="773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Restricted qualified job postings to one solution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883"/>
            <a:ext cx="9144001" cy="74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75" y="1622662"/>
            <a:ext cx="3390725" cy="21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150" y="1844775"/>
            <a:ext cx="3137726" cy="175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0150" y="3890274"/>
            <a:ext cx="1503700" cy="12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200" y="4173591"/>
            <a:ext cx="662550" cy="8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7750" y="3771250"/>
            <a:ext cx="4586375" cy="12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