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1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86" r:id="rId5"/>
    <p:sldMasterId id="2147483744" r:id="rId6"/>
    <p:sldMasterId id="2147483828" r:id="rId7"/>
  </p:sldMasterIdLst>
  <p:notesMasterIdLst>
    <p:notesMasterId r:id="rId29"/>
  </p:notesMasterIdLst>
  <p:sldIdLst>
    <p:sldId id="273" r:id="rId8"/>
    <p:sldId id="544" r:id="rId9"/>
    <p:sldId id="799" r:id="rId10"/>
    <p:sldId id="545" r:id="rId11"/>
    <p:sldId id="800" r:id="rId12"/>
    <p:sldId id="6569" r:id="rId13"/>
    <p:sldId id="801" r:id="rId14"/>
    <p:sldId id="807" r:id="rId15"/>
    <p:sldId id="808" r:id="rId16"/>
    <p:sldId id="809" r:id="rId17"/>
    <p:sldId id="810" r:id="rId18"/>
    <p:sldId id="811" r:id="rId19"/>
    <p:sldId id="812" r:id="rId20"/>
    <p:sldId id="813" r:id="rId21"/>
    <p:sldId id="814" r:id="rId22"/>
    <p:sldId id="815" r:id="rId23"/>
    <p:sldId id="816" r:id="rId24"/>
    <p:sldId id="802" r:id="rId25"/>
    <p:sldId id="817" r:id="rId26"/>
    <p:sldId id="805" r:id="rId27"/>
    <p:sldId id="803" r:id="rId2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udhari, Nikhil" initials="NC" lastIdx="6" clrIdx="0">
    <p:extLst>
      <p:ext uri="{19B8F6BF-5375-455C-9EA6-DF929625EA0E}">
        <p15:presenceInfo xmlns:p15="http://schemas.microsoft.com/office/powerpoint/2012/main" userId="Chaudhari, Nikhil" providerId="None"/>
      </p:ext>
    </p:extLst>
  </p:cmAuthor>
  <p:cmAuthor id="2" name="Ghiya, Prerna" initials="GP" lastIdx="13" clrIdx="1">
    <p:extLst>
      <p:ext uri="{19B8F6BF-5375-455C-9EA6-DF929625EA0E}">
        <p15:presenceInfo xmlns:p15="http://schemas.microsoft.com/office/powerpoint/2012/main" userId="S-1-5-21-238447276-1040861923-1850952788-1623007" providerId="AD"/>
      </p:ext>
    </p:extLst>
  </p:cmAuthor>
  <p:cmAuthor id="3" name="Shanker, Ankita" initials="AS" lastIdx="8" clrIdx="2">
    <p:extLst>
      <p:ext uri="{19B8F6BF-5375-455C-9EA6-DF929625EA0E}">
        <p15:presenceInfo xmlns:p15="http://schemas.microsoft.com/office/powerpoint/2012/main" userId="Shanker, Ankita" providerId="None"/>
      </p:ext>
    </p:extLst>
  </p:cmAuthor>
  <p:cmAuthor id="4" name="Buscaino, Raquel" initials="BR" lastIdx="1" clrIdx="3">
    <p:extLst>
      <p:ext uri="{19B8F6BF-5375-455C-9EA6-DF929625EA0E}">
        <p15:presenceInfo xmlns:p15="http://schemas.microsoft.com/office/powerpoint/2012/main" userId="S-1-5-21-238447276-1040861923-1850952788-23418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79911" autoAdjust="0"/>
  </p:normalViewPr>
  <p:slideViewPr>
    <p:cSldViewPr snapToGrid="0">
      <p:cViewPr>
        <p:scale>
          <a:sx n="70" d="100"/>
          <a:sy n="70" d="100"/>
        </p:scale>
        <p:origin x="844" y="-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commentAuthors" Target="commentAuthors.xml"/><Relationship Id="rId8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79026D7-F71E-4FF2-ACBD-A60EFE4C74D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9C9539C-E059-42FA-809A-9FDD1362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67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31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9539C-E059-42FA-809A-9FDD13621E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0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9539C-E059-42FA-809A-9FDD13621E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27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9539C-E059-42FA-809A-9FDD13621E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99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9539C-E059-42FA-809A-9FDD13621E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9539C-E059-42FA-809A-9FDD13621E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99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C9539C-E059-42FA-809A-9FDD13621E32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902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9539C-E059-42FA-809A-9FDD13621E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3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9539C-E059-42FA-809A-9FDD13621E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12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9539C-E059-42FA-809A-9FDD13621E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75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9539C-E059-42FA-809A-9FDD13621E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9539C-E059-42FA-809A-9FDD13621E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83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9539C-E059-42FA-809A-9FDD13621E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4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94261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86467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3687650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894225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1305497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4525594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2617311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468756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2843798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1924656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04561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529811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Machine Learning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65359"/>
      </p:ext>
    </p:extLst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0804730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1656093"/>
      </p:ext>
    </p:extLst>
  </p:cSld>
  <p:clrMapOvr>
    <a:masterClrMapping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4476076"/>
      </p:ext>
    </p:extLst>
  </p:cSld>
  <p:clrMapOvr>
    <a:masterClrMapping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2520379"/>
      </p:ext>
    </p:extLst>
  </p:cSld>
  <p:clrMapOvr>
    <a:masterClrMapping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214890"/>
      </p:ext>
    </p:extLst>
  </p:cSld>
  <p:clrMapOvr>
    <a:masterClrMapping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97995229"/>
      </p:ext>
    </p:extLst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9839757"/>
      </p:ext>
    </p:extLst>
  </p:cSld>
  <p:clrMapOvr>
    <a:masterClrMapping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9369312"/>
      </p:ext>
    </p:extLst>
  </p:cSld>
  <p:clrMapOvr>
    <a:masterClrMapping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4926238"/>
      </p:ext>
    </p:extLst>
  </p:cSld>
  <p:clrMapOvr>
    <a:masterClrMapping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978830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Machine Learning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42324"/>
      </p:ext>
    </p:extLst>
  </p:cSld>
  <p:clrMapOvr>
    <a:masterClrMapping/>
  </p:clrMapOvr>
  <p:transition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6327139"/>
      </p:ext>
    </p:extLst>
  </p:cSld>
  <p:clrMapOvr>
    <a:masterClrMapping/>
  </p:clrMapOvr>
  <p:transition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252016"/>
      </p:ext>
    </p:extLst>
  </p:cSld>
  <p:clrMapOvr>
    <a:masterClrMapping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248934"/>
      </p:ext>
    </p:extLst>
  </p:cSld>
  <p:clrMapOvr>
    <a:masterClrMapping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7941804"/>
      </p:ext>
    </p:extLst>
  </p:cSld>
  <p:clrMapOvr>
    <a:masterClrMapping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32104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009227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ircl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889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irc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4167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Machine Learning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0835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Machine Learning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405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Machine Learning Guild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644593"/>
      </p:ext>
    </p:extLst>
  </p:cSld>
  <p:clrMapOvr>
    <a:masterClrMapping/>
  </p:clrMapOvr>
  <p:transition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Machine Learning Guild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715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Machine Learning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453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Machine Learning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376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65255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Machine Learning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33582"/>
      </p:ext>
    </p:extLst>
  </p:cSld>
  <p:clrMapOvr>
    <a:masterClrMapping/>
  </p:clrMapOvr>
  <p:transition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Machine Learning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27097"/>
      </p:ext>
    </p:extLst>
  </p:cSld>
  <p:clrMapOvr>
    <a:masterClrMapping/>
  </p:clrMapOvr>
  <p:transition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Machine Learning Guild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40031"/>
      </p:ext>
    </p:extLst>
  </p:cSld>
  <p:clrMapOvr>
    <a:masterClrMapping/>
  </p:clrMapOvr>
  <p:transition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Machine Learning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24285"/>
      </p:ext>
    </p:extLst>
  </p:cSld>
  <p:clrMapOvr>
    <a:masterClrMapping/>
  </p:clrMapOvr>
  <p:transition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2193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557263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Machine Learning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79360"/>
      </p:ext>
    </p:extLst>
  </p:cSld>
  <p:clrMapOvr>
    <a:masterClrMapping/>
  </p:clrMapOvr>
  <p:transition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5235849"/>
      </p:ext>
    </p:extLst>
  </p:cSld>
  <p:clrMapOvr>
    <a:masterClrMapping/>
  </p:clrMapOvr>
  <p:transition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3858649"/>
      </p:ext>
    </p:extLst>
  </p:cSld>
  <p:clrMapOvr>
    <a:masterClrMapping/>
  </p:clrMapOvr>
  <p:transition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4278116"/>
      </p:ext>
    </p:extLst>
  </p:cSld>
  <p:clrMapOvr>
    <a:masterClrMapping/>
  </p:clrMapOvr>
  <p:transition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778721"/>
      </p:ext>
    </p:extLst>
  </p:cSld>
  <p:clrMapOvr>
    <a:masterClrMapping/>
  </p:clrMapOvr>
  <p:transition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1370863"/>
      </p:ext>
    </p:extLst>
  </p:cSld>
  <p:clrMapOvr>
    <a:masterClrMapping/>
  </p:clrMapOvr>
  <p:transition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564839"/>
      </p:ext>
    </p:extLst>
  </p:cSld>
  <p:clrMapOvr>
    <a:masterClrMapping/>
  </p:clrMapOvr>
  <p:transition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0626965"/>
      </p:ext>
    </p:extLst>
  </p:cSld>
  <p:clrMapOvr>
    <a:masterClrMapping/>
  </p:clrMapOvr>
  <p:transition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632852"/>
      </p:ext>
    </p:extLst>
  </p:cSld>
  <p:clrMapOvr>
    <a:masterClrMapping/>
  </p:clrMapOvr>
  <p:transition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5398938"/>
      </p:ext>
    </p:extLst>
  </p:cSld>
  <p:clrMapOvr>
    <a:masterClrMapping/>
  </p:clrMapOvr>
  <p:transition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136738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1553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0667486"/>
      </p:ext>
    </p:extLst>
  </p:cSld>
  <p:clrMapOvr>
    <a:masterClrMapping/>
  </p:clrMapOvr>
  <p:transition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3323308"/>
      </p:ext>
    </p:extLst>
  </p:cSld>
  <p:clrMapOvr>
    <a:masterClrMapping/>
  </p:clrMapOvr>
  <p:transition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3838379"/>
      </p:ext>
    </p:extLst>
  </p:cSld>
  <p:clrMapOvr>
    <a:masterClrMapping/>
  </p:clrMapOvr>
  <p:transition>
    <p:fade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0411066"/>
      </p:ext>
    </p:extLst>
  </p:cSld>
  <p:clrMapOvr>
    <a:masterClrMapping/>
  </p:clrMapOvr>
  <p:transition>
    <p:fade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5403266"/>
      </p:ext>
    </p:extLst>
  </p:cSld>
  <p:clrMapOvr>
    <a:masterClrMapping/>
  </p:clrMapOvr>
  <p:transition>
    <p:fade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6927912"/>
      </p:ext>
    </p:extLst>
  </p:cSld>
  <p:clrMapOvr>
    <a:masterClrMapping/>
  </p:clrMapOvr>
  <p:transition>
    <p:fade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6774660"/>
      </p:ext>
    </p:extLst>
  </p:cSld>
  <p:clrMapOvr>
    <a:masterClrMapping/>
  </p:clrMapOvr>
  <p:transition>
    <p:fade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4293813"/>
      </p:ext>
    </p:extLst>
  </p:cSld>
  <p:clrMapOvr>
    <a:masterClrMapping/>
  </p:clrMapOvr>
  <p:transition>
    <p:fade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1583256"/>
      </p:ext>
    </p:extLst>
  </p:cSld>
  <p:clrMapOvr>
    <a:masterClrMapping/>
  </p:clrMapOvr>
  <p:transition>
    <p:fade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564882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8275227"/>
      </p:ext>
    </p:extLst>
  </p:cSld>
  <p:clrMapOvr>
    <a:masterClrMapping/>
  </p:clrMapOvr>
  <p:transition>
    <p:fade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Machine Learning Guild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3263036"/>
      </p:ext>
    </p:extLst>
  </p:cSld>
  <p:clrMapOvr>
    <a:masterClrMapping/>
  </p:clrMapOvr>
  <p:transition>
    <p:fade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638045"/>
      </p:ext>
    </p:extLst>
  </p:cSld>
  <p:clrMapOvr>
    <a:masterClrMapping/>
  </p:clrMapOvr>
  <p:transition>
    <p:fade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682289"/>
      </p:ext>
    </p:extLst>
  </p:cSld>
  <p:clrMapOvr>
    <a:masterClrMapping/>
  </p:clrMapOvr>
  <p:transition>
    <p:fade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511110"/>
      </p:ext>
    </p:extLst>
  </p:cSld>
  <p:clrMapOvr>
    <a:masterClrMapping/>
  </p:clrMapOvr>
  <p:transition>
    <p:fade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208561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538143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85953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683061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734267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09319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151174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13366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375569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683450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473301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658367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14623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703317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544104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ircl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333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801757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353828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460145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73218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204078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92591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04812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Machine Learning Guild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116367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1863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671108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irc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1698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21463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256225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44932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798264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ircl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437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irc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82386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Machine Learning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4712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Machine Learning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8754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Machine Learning Guild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9611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Machine Learning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6440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Machine Learning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004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Machine Learning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68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09939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Machine Learning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055696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Machine Learning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7129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Machine Learning Guild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088908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Machine Learning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25716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58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429363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614149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79892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Machine Learning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326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517831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9752497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696565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8914971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4658493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7849867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73672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0018808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3301391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04690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Machine Learning Guild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354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144276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5329820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1261646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622232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99278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4253202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373497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1341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Machine Learning Guild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2128342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19061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Machine Learning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3290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1607047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357256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323242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00548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05248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ircl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847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irc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5811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4300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090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2609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Machine Learning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2017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1645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8328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84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25722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208074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883850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815838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114030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0856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2776305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3211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vmlDrawing" Target="../drawings/vmlDrawing1.v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emf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9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62.xml"/><Relationship Id="rId34" Type="http://schemas.openxmlformats.org/officeDocument/2006/relationships/slideLayout" Target="../slideLayouts/slideLayout75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32" Type="http://schemas.openxmlformats.org/officeDocument/2006/relationships/slideLayout" Target="../slideLayouts/slideLayout73.xml"/><Relationship Id="rId37" Type="http://schemas.openxmlformats.org/officeDocument/2006/relationships/slideLayout" Target="../slideLayouts/slideLayout78.xml"/><Relationship Id="rId40" Type="http://schemas.openxmlformats.org/officeDocument/2006/relationships/slideLayout" Target="../slideLayouts/slideLayout81.xml"/><Relationship Id="rId45" Type="http://schemas.openxmlformats.org/officeDocument/2006/relationships/oleObject" Target="../embeddings/oleObject1.bin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36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72.xml"/><Relationship Id="rId44" Type="http://schemas.openxmlformats.org/officeDocument/2006/relationships/tags" Target="../tags/tag2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Relationship Id="rId35" Type="http://schemas.openxmlformats.org/officeDocument/2006/relationships/slideLayout" Target="../slideLayouts/slideLayout76.xml"/><Relationship Id="rId43" Type="http://schemas.openxmlformats.org/officeDocument/2006/relationships/vmlDrawing" Target="../drawings/vmlDrawing2.vml"/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33" Type="http://schemas.openxmlformats.org/officeDocument/2006/relationships/slideLayout" Target="../slideLayouts/slideLayout74.xml"/><Relationship Id="rId38" Type="http://schemas.openxmlformats.org/officeDocument/2006/relationships/slideLayout" Target="../slideLayouts/slideLayout79.xml"/><Relationship Id="rId46" Type="http://schemas.openxmlformats.org/officeDocument/2006/relationships/image" Target="../media/image1.emf"/><Relationship Id="rId20" Type="http://schemas.openxmlformats.org/officeDocument/2006/relationships/slideLayout" Target="../slideLayouts/slideLayout61.xml"/><Relationship Id="rId41" Type="http://schemas.openxmlformats.org/officeDocument/2006/relationships/slideLayout" Target="../slideLayouts/slideLayout8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5.xml"/><Relationship Id="rId18" Type="http://schemas.openxmlformats.org/officeDocument/2006/relationships/slideLayout" Target="../slideLayouts/slideLayout100.xml"/><Relationship Id="rId26" Type="http://schemas.openxmlformats.org/officeDocument/2006/relationships/slideLayout" Target="../slideLayouts/slideLayout108.xml"/><Relationship Id="rId39" Type="http://schemas.openxmlformats.org/officeDocument/2006/relationships/slideLayout" Target="../slideLayouts/slideLayout121.xml"/><Relationship Id="rId21" Type="http://schemas.openxmlformats.org/officeDocument/2006/relationships/slideLayout" Target="../slideLayouts/slideLayout103.xml"/><Relationship Id="rId34" Type="http://schemas.openxmlformats.org/officeDocument/2006/relationships/slideLayout" Target="../slideLayouts/slideLayout116.xml"/><Relationship Id="rId42" Type="http://schemas.openxmlformats.org/officeDocument/2006/relationships/theme" Target="../theme/theme3.xml"/><Relationship Id="rId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98.xml"/><Relationship Id="rId29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24" Type="http://schemas.openxmlformats.org/officeDocument/2006/relationships/slideLayout" Target="../slideLayouts/slideLayout106.xml"/><Relationship Id="rId32" Type="http://schemas.openxmlformats.org/officeDocument/2006/relationships/slideLayout" Target="../slideLayouts/slideLayout114.xml"/><Relationship Id="rId37" Type="http://schemas.openxmlformats.org/officeDocument/2006/relationships/slideLayout" Target="../slideLayouts/slideLayout119.xml"/><Relationship Id="rId40" Type="http://schemas.openxmlformats.org/officeDocument/2006/relationships/slideLayout" Target="../slideLayouts/slideLayout122.xml"/><Relationship Id="rId45" Type="http://schemas.openxmlformats.org/officeDocument/2006/relationships/oleObject" Target="../embeddings/oleObject2.bin"/><Relationship Id="rId5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97.xml"/><Relationship Id="rId23" Type="http://schemas.openxmlformats.org/officeDocument/2006/relationships/slideLayout" Target="../slideLayouts/slideLayout105.xml"/><Relationship Id="rId28" Type="http://schemas.openxmlformats.org/officeDocument/2006/relationships/slideLayout" Target="../slideLayouts/slideLayout110.xml"/><Relationship Id="rId36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92.xml"/><Relationship Id="rId19" Type="http://schemas.openxmlformats.org/officeDocument/2006/relationships/slideLayout" Target="../slideLayouts/slideLayout101.xml"/><Relationship Id="rId31" Type="http://schemas.openxmlformats.org/officeDocument/2006/relationships/slideLayout" Target="../slideLayouts/slideLayout113.xml"/><Relationship Id="rId44" Type="http://schemas.openxmlformats.org/officeDocument/2006/relationships/tags" Target="../tags/tag3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6.xml"/><Relationship Id="rId22" Type="http://schemas.openxmlformats.org/officeDocument/2006/relationships/slideLayout" Target="../slideLayouts/slideLayout104.xml"/><Relationship Id="rId27" Type="http://schemas.openxmlformats.org/officeDocument/2006/relationships/slideLayout" Target="../slideLayouts/slideLayout109.xml"/><Relationship Id="rId30" Type="http://schemas.openxmlformats.org/officeDocument/2006/relationships/slideLayout" Target="../slideLayouts/slideLayout112.xml"/><Relationship Id="rId35" Type="http://schemas.openxmlformats.org/officeDocument/2006/relationships/slideLayout" Target="../slideLayouts/slideLayout117.xml"/><Relationship Id="rId43" Type="http://schemas.openxmlformats.org/officeDocument/2006/relationships/vmlDrawing" Target="../drawings/vmlDrawing3.vml"/><Relationship Id="rId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4.xml"/><Relationship Id="rId17" Type="http://schemas.openxmlformats.org/officeDocument/2006/relationships/slideLayout" Target="../slideLayouts/slideLayout99.xml"/><Relationship Id="rId25" Type="http://schemas.openxmlformats.org/officeDocument/2006/relationships/slideLayout" Target="../slideLayouts/slideLayout107.xml"/><Relationship Id="rId33" Type="http://schemas.openxmlformats.org/officeDocument/2006/relationships/slideLayout" Target="../slideLayouts/slideLayout115.xml"/><Relationship Id="rId38" Type="http://schemas.openxmlformats.org/officeDocument/2006/relationships/slideLayout" Target="../slideLayouts/slideLayout120.xml"/><Relationship Id="rId46" Type="http://schemas.openxmlformats.org/officeDocument/2006/relationships/image" Target="../media/image1.emf"/><Relationship Id="rId20" Type="http://schemas.openxmlformats.org/officeDocument/2006/relationships/slideLayout" Target="../slideLayouts/slideLayout102.xml"/><Relationship Id="rId41" Type="http://schemas.openxmlformats.org/officeDocument/2006/relationships/slideLayout" Target="../slideLayouts/slideLayout12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6.xml"/><Relationship Id="rId18" Type="http://schemas.openxmlformats.org/officeDocument/2006/relationships/slideLayout" Target="../slideLayouts/slideLayout141.xml"/><Relationship Id="rId26" Type="http://schemas.openxmlformats.org/officeDocument/2006/relationships/slideLayout" Target="../slideLayouts/slideLayout149.xml"/><Relationship Id="rId39" Type="http://schemas.openxmlformats.org/officeDocument/2006/relationships/slideLayout" Target="../slideLayouts/slideLayout162.xml"/><Relationship Id="rId21" Type="http://schemas.openxmlformats.org/officeDocument/2006/relationships/slideLayout" Target="../slideLayouts/slideLayout144.xml"/><Relationship Id="rId34" Type="http://schemas.openxmlformats.org/officeDocument/2006/relationships/slideLayout" Target="../slideLayouts/slideLayout157.xml"/><Relationship Id="rId42" Type="http://schemas.openxmlformats.org/officeDocument/2006/relationships/theme" Target="../theme/theme4.xml"/><Relationship Id="rId7" Type="http://schemas.openxmlformats.org/officeDocument/2006/relationships/slideLayout" Target="../slideLayouts/slideLayout130.xml"/><Relationship Id="rId2" Type="http://schemas.openxmlformats.org/officeDocument/2006/relationships/slideLayout" Target="../slideLayouts/slideLayout125.xml"/><Relationship Id="rId16" Type="http://schemas.openxmlformats.org/officeDocument/2006/relationships/slideLayout" Target="../slideLayouts/slideLayout139.xml"/><Relationship Id="rId29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24" Type="http://schemas.openxmlformats.org/officeDocument/2006/relationships/slideLayout" Target="../slideLayouts/slideLayout147.xml"/><Relationship Id="rId32" Type="http://schemas.openxmlformats.org/officeDocument/2006/relationships/slideLayout" Target="../slideLayouts/slideLayout155.xml"/><Relationship Id="rId37" Type="http://schemas.openxmlformats.org/officeDocument/2006/relationships/slideLayout" Target="../slideLayouts/slideLayout160.xml"/><Relationship Id="rId40" Type="http://schemas.openxmlformats.org/officeDocument/2006/relationships/slideLayout" Target="../slideLayouts/slideLayout163.xml"/><Relationship Id="rId45" Type="http://schemas.openxmlformats.org/officeDocument/2006/relationships/oleObject" Target="../embeddings/oleObject6.bin"/><Relationship Id="rId5" Type="http://schemas.openxmlformats.org/officeDocument/2006/relationships/slideLayout" Target="../slideLayouts/slideLayout128.xml"/><Relationship Id="rId15" Type="http://schemas.openxmlformats.org/officeDocument/2006/relationships/slideLayout" Target="../slideLayouts/slideLayout138.xml"/><Relationship Id="rId23" Type="http://schemas.openxmlformats.org/officeDocument/2006/relationships/slideLayout" Target="../slideLayouts/slideLayout146.xml"/><Relationship Id="rId28" Type="http://schemas.openxmlformats.org/officeDocument/2006/relationships/slideLayout" Target="../slideLayouts/slideLayout151.xml"/><Relationship Id="rId36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33.xml"/><Relationship Id="rId19" Type="http://schemas.openxmlformats.org/officeDocument/2006/relationships/slideLayout" Target="../slideLayouts/slideLayout142.xml"/><Relationship Id="rId31" Type="http://schemas.openxmlformats.org/officeDocument/2006/relationships/slideLayout" Target="../slideLayouts/slideLayout154.xml"/><Relationship Id="rId44" Type="http://schemas.openxmlformats.org/officeDocument/2006/relationships/tags" Target="../tags/tag7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Relationship Id="rId14" Type="http://schemas.openxmlformats.org/officeDocument/2006/relationships/slideLayout" Target="../slideLayouts/slideLayout137.xml"/><Relationship Id="rId22" Type="http://schemas.openxmlformats.org/officeDocument/2006/relationships/slideLayout" Target="../slideLayouts/slideLayout145.xml"/><Relationship Id="rId27" Type="http://schemas.openxmlformats.org/officeDocument/2006/relationships/slideLayout" Target="../slideLayouts/slideLayout150.xml"/><Relationship Id="rId30" Type="http://schemas.openxmlformats.org/officeDocument/2006/relationships/slideLayout" Target="../slideLayouts/slideLayout153.xml"/><Relationship Id="rId35" Type="http://schemas.openxmlformats.org/officeDocument/2006/relationships/slideLayout" Target="../slideLayouts/slideLayout158.xml"/><Relationship Id="rId43" Type="http://schemas.openxmlformats.org/officeDocument/2006/relationships/vmlDrawing" Target="../drawings/vmlDrawing7.vml"/><Relationship Id="rId8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5.xml"/><Relationship Id="rId17" Type="http://schemas.openxmlformats.org/officeDocument/2006/relationships/slideLayout" Target="../slideLayouts/slideLayout140.xml"/><Relationship Id="rId25" Type="http://schemas.openxmlformats.org/officeDocument/2006/relationships/slideLayout" Target="../slideLayouts/slideLayout148.xml"/><Relationship Id="rId33" Type="http://schemas.openxmlformats.org/officeDocument/2006/relationships/slideLayout" Target="../slideLayouts/slideLayout156.xml"/><Relationship Id="rId38" Type="http://schemas.openxmlformats.org/officeDocument/2006/relationships/slideLayout" Target="../slideLayouts/slideLayout161.xml"/><Relationship Id="rId46" Type="http://schemas.openxmlformats.org/officeDocument/2006/relationships/image" Target="../media/image1.emf"/><Relationship Id="rId20" Type="http://schemas.openxmlformats.org/officeDocument/2006/relationships/slideLayout" Target="../slideLayouts/slideLayout143.xml"/><Relationship Id="rId41" Type="http://schemas.openxmlformats.org/officeDocument/2006/relationships/slideLayout" Target="../slideLayouts/slideLayout1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4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think-cell Slide" r:id="rId45" imgW="270" imgH="270" progId="TCLayout.ActiveDocument.1">
                  <p:embed/>
                </p:oleObj>
              </mc:Choice>
              <mc:Fallback>
                <p:oleObj name="think-cell Slide" r:id="rId4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black"/>
                </a:solidFill>
              </a:rPr>
              <a:t>Blockchain Guild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black"/>
                </a:solidFill>
              </a:rPr>
              <a:t>Copyright © 2021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black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3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9" pos="4986">
          <p15:clr>
            <a:srgbClr val="F26B43"/>
          </p15:clr>
        </p15:guide>
        <p15:guide id="10" pos="1382">
          <p15:clr>
            <a:srgbClr val="F26B43"/>
          </p15:clr>
        </p15:guide>
        <p15:guide id="11" pos="1496">
          <p15:clr>
            <a:srgbClr val="F26B43"/>
          </p15:clr>
        </p15:guide>
        <p15:guide id="12" pos="2581">
          <p15:clr>
            <a:srgbClr val="F26B43"/>
          </p15:clr>
        </p15:guide>
        <p15:guide id="13" pos="2695">
          <p15:clr>
            <a:srgbClr val="F26B43"/>
          </p15:clr>
        </p15:guide>
        <p15:guide id="14" pos="6185">
          <p15:clr>
            <a:srgbClr val="F26B43"/>
          </p15:clr>
        </p15:guide>
        <p15:guide id="15" pos="3783">
          <p15:clr>
            <a:srgbClr val="F26B43"/>
          </p15:clr>
        </p15:guide>
        <p15:guide id="16" pos="3896">
          <p15:clr>
            <a:srgbClr val="F26B43"/>
          </p15:clr>
        </p15:guide>
        <p15:guide id="17" pos="3840">
          <p15:clr>
            <a:srgbClr val="F26B43"/>
          </p15:clr>
        </p15:guide>
        <p15:guide id="18" pos="6299">
          <p15:clr>
            <a:srgbClr val="F26B43"/>
          </p15:clr>
        </p15:guide>
        <p15:guide id="19" orient="horz" pos="1049">
          <p15:clr>
            <a:srgbClr val="F26B43"/>
          </p15:clr>
        </p15:guide>
        <p15:guide id="20" orient="horz" pos="641">
          <p15:clr>
            <a:srgbClr val="F26B43"/>
          </p15:clr>
        </p15:guide>
        <p15:guide id="21" orient="horz" pos="2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4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think-cell Slide" r:id="rId45" imgW="270" imgH="270" progId="TCLayout.ActiveDocument.1">
                  <p:embed/>
                </p:oleObj>
              </mc:Choice>
              <mc:Fallback>
                <p:oleObj name="think-cell Slide" r:id="rId4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black"/>
                </a:solidFill>
              </a:rPr>
              <a:t>Blockchain Guild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black"/>
                </a:solidFill>
              </a:rPr>
              <a:t>Copyright © 2021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black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0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0" r:id="rId34"/>
    <p:sldLayoutId id="2147483821" r:id="rId35"/>
    <p:sldLayoutId id="2147483822" r:id="rId36"/>
    <p:sldLayoutId id="2147483823" r:id="rId37"/>
    <p:sldLayoutId id="2147483824" r:id="rId38"/>
    <p:sldLayoutId id="2147483825" r:id="rId39"/>
    <p:sldLayoutId id="2147483826" r:id="rId40"/>
    <p:sldLayoutId id="2147483827" r:id="rId41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9" pos="4986">
          <p15:clr>
            <a:srgbClr val="F26B43"/>
          </p15:clr>
        </p15:guide>
        <p15:guide id="10" pos="1382">
          <p15:clr>
            <a:srgbClr val="F26B43"/>
          </p15:clr>
        </p15:guide>
        <p15:guide id="11" pos="1496">
          <p15:clr>
            <a:srgbClr val="F26B43"/>
          </p15:clr>
        </p15:guide>
        <p15:guide id="12" pos="2581">
          <p15:clr>
            <a:srgbClr val="F26B43"/>
          </p15:clr>
        </p15:guide>
        <p15:guide id="13" pos="2695">
          <p15:clr>
            <a:srgbClr val="F26B43"/>
          </p15:clr>
        </p15:guide>
        <p15:guide id="14" pos="6185">
          <p15:clr>
            <a:srgbClr val="F26B43"/>
          </p15:clr>
        </p15:guide>
        <p15:guide id="15" pos="3783">
          <p15:clr>
            <a:srgbClr val="F26B43"/>
          </p15:clr>
        </p15:guide>
        <p15:guide id="16" pos="3896">
          <p15:clr>
            <a:srgbClr val="F26B43"/>
          </p15:clr>
        </p15:guide>
        <p15:guide id="17" pos="3840">
          <p15:clr>
            <a:srgbClr val="F26B43"/>
          </p15:clr>
        </p15:guide>
        <p15:guide id="18" pos="6299">
          <p15:clr>
            <a:srgbClr val="F26B43"/>
          </p15:clr>
        </p15:guide>
        <p15:guide id="19" orient="horz" pos="1049">
          <p15:clr>
            <a:srgbClr val="F26B43"/>
          </p15:clr>
        </p15:guide>
        <p15:guide id="20" orient="horz" pos="641">
          <p15:clr>
            <a:srgbClr val="F26B43"/>
          </p15:clr>
        </p15:guide>
        <p15:guide id="21" orient="horz" pos="2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4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think-cell Slide" r:id="rId45" imgW="270" imgH="270" progId="TCLayout.ActiveDocument.1">
                  <p:embed/>
                </p:oleObj>
              </mc:Choice>
              <mc:Fallback>
                <p:oleObj name="think-cell Slide" r:id="rId4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tx1"/>
                </a:solidFill>
              </a:rPr>
              <a:t>Machine Learning Guild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1219170" rtl="0" eaLnBrk="1" latinLnBrk="0" hangingPunct="1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b="0" noProof="0" dirty="0">
                <a:solidFill>
                  <a:schemeClr val="tx1"/>
                </a:solidFill>
                <a:latin typeface="+mn-lt"/>
              </a:rPr>
              <a:t>Copyright © 2021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70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  <p:sldLayoutId id="2147483764" r:id="rId20"/>
    <p:sldLayoutId id="2147483765" r:id="rId21"/>
    <p:sldLayoutId id="2147483766" r:id="rId22"/>
    <p:sldLayoutId id="2147483767" r:id="rId23"/>
    <p:sldLayoutId id="2147483768" r:id="rId24"/>
    <p:sldLayoutId id="2147483769" r:id="rId25"/>
    <p:sldLayoutId id="2147483770" r:id="rId26"/>
    <p:sldLayoutId id="2147483771" r:id="rId27"/>
    <p:sldLayoutId id="2147483772" r:id="rId28"/>
    <p:sldLayoutId id="2147483773" r:id="rId29"/>
    <p:sldLayoutId id="2147483774" r:id="rId30"/>
    <p:sldLayoutId id="2147483775" r:id="rId31"/>
    <p:sldLayoutId id="2147483776" r:id="rId32"/>
    <p:sldLayoutId id="2147483777" r:id="rId33"/>
    <p:sldLayoutId id="2147483778" r:id="rId34"/>
    <p:sldLayoutId id="2147483779" r:id="rId35"/>
    <p:sldLayoutId id="2147483780" r:id="rId36"/>
    <p:sldLayoutId id="2147483781" r:id="rId37"/>
    <p:sldLayoutId id="2147483782" r:id="rId38"/>
    <p:sldLayoutId id="2147483783" r:id="rId39"/>
    <p:sldLayoutId id="2147483784" r:id="rId40"/>
    <p:sldLayoutId id="2147483785" r:id="rId41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4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think-cell Slide" r:id="rId45" imgW="270" imgH="270" progId="TCLayout.ActiveDocument.1">
                  <p:embed/>
                </p:oleObj>
              </mc:Choice>
              <mc:Fallback>
                <p:oleObj name="think-cell Slide" r:id="rId4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black"/>
                </a:solidFill>
              </a:rPr>
              <a:t>Blockchain Guild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black"/>
                </a:solidFill>
              </a:rPr>
              <a:t>Copyright © 2021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>
                <a:solidFill>
                  <a:prstClr val="black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32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  <p:sldLayoutId id="2147483847" r:id="rId19"/>
    <p:sldLayoutId id="2147483848" r:id="rId20"/>
    <p:sldLayoutId id="2147483849" r:id="rId21"/>
    <p:sldLayoutId id="2147483850" r:id="rId22"/>
    <p:sldLayoutId id="2147483851" r:id="rId23"/>
    <p:sldLayoutId id="2147483852" r:id="rId24"/>
    <p:sldLayoutId id="2147483853" r:id="rId25"/>
    <p:sldLayoutId id="2147483854" r:id="rId26"/>
    <p:sldLayoutId id="2147483855" r:id="rId27"/>
    <p:sldLayoutId id="2147483856" r:id="rId28"/>
    <p:sldLayoutId id="2147483857" r:id="rId29"/>
    <p:sldLayoutId id="2147483858" r:id="rId30"/>
    <p:sldLayoutId id="2147483859" r:id="rId31"/>
    <p:sldLayoutId id="2147483860" r:id="rId32"/>
    <p:sldLayoutId id="2147483861" r:id="rId33"/>
    <p:sldLayoutId id="2147483862" r:id="rId34"/>
    <p:sldLayoutId id="2147483863" r:id="rId35"/>
    <p:sldLayoutId id="2147483864" r:id="rId36"/>
    <p:sldLayoutId id="2147483865" r:id="rId37"/>
    <p:sldLayoutId id="2147483866" r:id="rId38"/>
    <p:sldLayoutId id="2147483867" r:id="rId39"/>
    <p:sldLayoutId id="2147483868" r:id="rId40"/>
    <p:sldLayoutId id="2147483869" r:id="rId41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9" pos="4986">
          <p15:clr>
            <a:srgbClr val="F26B43"/>
          </p15:clr>
        </p15:guide>
        <p15:guide id="10" pos="1382">
          <p15:clr>
            <a:srgbClr val="F26B43"/>
          </p15:clr>
        </p15:guide>
        <p15:guide id="11" pos="1496">
          <p15:clr>
            <a:srgbClr val="F26B43"/>
          </p15:clr>
        </p15:guide>
        <p15:guide id="12" pos="2581">
          <p15:clr>
            <a:srgbClr val="F26B43"/>
          </p15:clr>
        </p15:guide>
        <p15:guide id="13" pos="2695">
          <p15:clr>
            <a:srgbClr val="F26B43"/>
          </p15:clr>
        </p15:guide>
        <p15:guide id="14" pos="6185">
          <p15:clr>
            <a:srgbClr val="F26B43"/>
          </p15:clr>
        </p15:guide>
        <p15:guide id="15" pos="3783">
          <p15:clr>
            <a:srgbClr val="F26B43"/>
          </p15:clr>
        </p15:guide>
        <p15:guide id="16" pos="3896">
          <p15:clr>
            <a:srgbClr val="F26B43"/>
          </p15:clr>
        </p15:guide>
        <p15:guide id="17" pos="3840">
          <p15:clr>
            <a:srgbClr val="F26B43"/>
          </p15:clr>
        </p15:guide>
        <p15:guide id="18" pos="6299">
          <p15:clr>
            <a:srgbClr val="F26B43"/>
          </p15:clr>
        </p15:guide>
        <p15:guide id="19" orient="horz" pos="1049">
          <p15:clr>
            <a:srgbClr val="F26B43"/>
          </p15:clr>
        </p15:guide>
        <p15:guide id="20" orient="horz" pos="641">
          <p15:clr>
            <a:srgbClr val="F26B43"/>
          </p15:clr>
        </p15:guide>
        <p15:guide id="21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loittesurvey.deloitte.com/Community/se/3FC11B261CB5AF09" TargetMode="External"/><Relationship Id="rId1" Type="http://schemas.openxmlformats.org/officeDocument/2006/relationships/slideLayout" Target="../slideLayouts/slideLayout8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P8o8cI-xQI&amp;feature=youtu.be" TargetMode="External"/><Relationship Id="rId2" Type="http://schemas.openxmlformats.org/officeDocument/2006/relationships/hyperlink" Target="https://www2.deloitte.com/de/de/pages/innovation/contents/how-blockchain-can-change-banking.html" TargetMode="External"/><Relationship Id="rId1" Type="http://schemas.openxmlformats.org/officeDocument/2006/relationships/slideLayout" Target="../slideLayouts/slideLayout81.xml"/><Relationship Id="rId5" Type="http://schemas.openxmlformats.org/officeDocument/2006/relationships/hyperlink" Target="https://kx.deloitteresources.com/hot_topics/pages/blockchain.aspx" TargetMode="External"/><Relationship Id="rId4" Type="http://schemas.openxmlformats.org/officeDocument/2006/relationships/hyperlink" Target="http://www3.weforum.org/docs/WEF_Realizing_Potential_Blockchain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guildprogam@deloitte.com?subject=Blockchain%20Guild%20Explorer%20Pathway%20-%20PT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3.xml"/><Relationship Id="rId4" Type="http://schemas.openxmlformats.org/officeDocument/2006/relationships/hyperlink" Target="mailto:guildprogram@deloitte.com?subject=Blockchain%20Guild%20Explorer%20Level%20sea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5199" y="5744380"/>
            <a:ext cx="10618899" cy="50564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/>
              <a:t>Technology Guild Program: Blockchain Guild</a:t>
            </a: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b="0" dirty="0"/>
              <a:t>Mastery Program | Explorer Level Monthly Touchpoint</a:t>
            </a:r>
            <a:endParaRPr lang="en-US" sz="2000" b="0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Emerging Tech and Tech Leadership | March 2021</a:t>
            </a:r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152DDE-2C97-4473-803B-48E2E1B29A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5930900"/>
            <a:ext cx="640080" cy="638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FD19F8-3430-429F-9B07-09EDA685DF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73" y="1111864"/>
            <a:ext cx="10466853" cy="420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2504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41AE1B1C-2B81-4DC9-A73F-EC5C7DD95F68}"/>
              </a:ext>
            </a:extLst>
          </p:cNvPr>
          <p:cNvSpPr txBox="1">
            <a:spLocks/>
          </p:cNvSpPr>
          <p:nvPr/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Yourself: Question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E968D-30CB-4636-A113-C25A34650D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45" b="18040"/>
          <a:stretch/>
        </p:blipFill>
        <p:spPr>
          <a:xfrm>
            <a:off x="2335270" y="914401"/>
            <a:ext cx="7664514" cy="328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6080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41AE1B1C-2B81-4DC9-A73F-EC5C7DD95F68}"/>
              </a:ext>
            </a:extLst>
          </p:cNvPr>
          <p:cNvSpPr txBox="1">
            <a:spLocks/>
          </p:cNvSpPr>
          <p:nvPr/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Yourself: Question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E968D-30CB-4636-A113-C25A34650D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45" b="18040"/>
          <a:stretch/>
        </p:blipFill>
        <p:spPr>
          <a:xfrm>
            <a:off x="2335270" y="914401"/>
            <a:ext cx="7664514" cy="32898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950A58-3A86-47D8-AC97-3D7D2C13395F}"/>
              </a:ext>
            </a:extLst>
          </p:cNvPr>
          <p:cNvSpPr/>
          <p:nvPr/>
        </p:nvSpPr>
        <p:spPr bwMode="gray">
          <a:xfrm>
            <a:off x="2447693" y="1925043"/>
            <a:ext cx="7348654" cy="624468"/>
          </a:xfrm>
          <a:prstGeom prst="rect">
            <a:avLst/>
          </a:prstGeom>
          <a:noFill/>
          <a:ln w="3810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15287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41AE1B1C-2B81-4DC9-A73F-EC5C7DD95F68}"/>
              </a:ext>
            </a:extLst>
          </p:cNvPr>
          <p:cNvSpPr txBox="1">
            <a:spLocks/>
          </p:cNvSpPr>
          <p:nvPr/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Yourself: Question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921AB5-6A2C-4491-B2E0-7254E72E7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463"/>
          <a:stretch/>
        </p:blipFill>
        <p:spPr>
          <a:xfrm>
            <a:off x="2365087" y="911088"/>
            <a:ext cx="7606308" cy="260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6301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41AE1B1C-2B81-4DC9-A73F-EC5C7DD95F68}"/>
              </a:ext>
            </a:extLst>
          </p:cNvPr>
          <p:cNvSpPr txBox="1">
            <a:spLocks/>
          </p:cNvSpPr>
          <p:nvPr/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Yourself: Question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921AB5-6A2C-4491-B2E0-7254E72E7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463"/>
          <a:stretch/>
        </p:blipFill>
        <p:spPr>
          <a:xfrm>
            <a:off x="2365087" y="911088"/>
            <a:ext cx="7606308" cy="26073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8863A8-90A7-41FB-89D1-55296B66B508}"/>
              </a:ext>
            </a:extLst>
          </p:cNvPr>
          <p:cNvSpPr/>
          <p:nvPr/>
        </p:nvSpPr>
        <p:spPr bwMode="gray">
          <a:xfrm>
            <a:off x="2447693" y="2799687"/>
            <a:ext cx="7348654" cy="624468"/>
          </a:xfrm>
          <a:prstGeom prst="rect">
            <a:avLst/>
          </a:prstGeom>
          <a:noFill/>
          <a:ln w="3810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73366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41AE1B1C-2B81-4DC9-A73F-EC5C7DD95F68}"/>
              </a:ext>
            </a:extLst>
          </p:cNvPr>
          <p:cNvSpPr txBox="1">
            <a:spLocks/>
          </p:cNvSpPr>
          <p:nvPr/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Yourself: Question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5463B-AC0B-4CC1-8D41-449FB95B0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884"/>
          <a:stretch/>
        </p:blipFill>
        <p:spPr>
          <a:xfrm>
            <a:off x="2731821" y="920182"/>
            <a:ext cx="6728359" cy="52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28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41AE1B1C-2B81-4DC9-A73F-EC5C7DD95F68}"/>
              </a:ext>
            </a:extLst>
          </p:cNvPr>
          <p:cNvSpPr txBox="1">
            <a:spLocks/>
          </p:cNvSpPr>
          <p:nvPr/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Yourself: Question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5463B-AC0B-4CC1-8D41-449FB95B0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884"/>
          <a:stretch/>
        </p:blipFill>
        <p:spPr>
          <a:xfrm>
            <a:off x="2731821" y="920182"/>
            <a:ext cx="6728359" cy="52241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C03FC7-9A69-4BB8-B846-781CEF9AEC63}"/>
              </a:ext>
            </a:extLst>
          </p:cNvPr>
          <p:cNvSpPr/>
          <p:nvPr/>
        </p:nvSpPr>
        <p:spPr bwMode="gray">
          <a:xfrm>
            <a:off x="2964527" y="4891748"/>
            <a:ext cx="6258986" cy="535016"/>
          </a:xfrm>
          <a:prstGeom prst="rect">
            <a:avLst/>
          </a:prstGeom>
          <a:noFill/>
          <a:ln w="3810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49218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41AE1B1C-2B81-4DC9-A73F-EC5C7DD95F68}"/>
              </a:ext>
            </a:extLst>
          </p:cNvPr>
          <p:cNvSpPr txBox="1">
            <a:spLocks/>
          </p:cNvSpPr>
          <p:nvPr/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Yourself: Question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5CE430-9124-4578-A408-166E94B5B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844" y="920182"/>
            <a:ext cx="7748312" cy="435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0021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41AE1B1C-2B81-4DC9-A73F-EC5C7DD95F68}"/>
              </a:ext>
            </a:extLst>
          </p:cNvPr>
          <p:cNvSpPr txBox="1">
            <a:spLocks/>
          </p:cNvSpPr>
          <p:nvPr/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Yourself: Question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5CE430-9124-4578-A408-166E94B5B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844" y="920182"/>
            <a:ext cx="7748312" cy="43574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AEE436-FD55-4BC5-B579-EDDB32FB83E4}"/>
              </a:ext>
            </a:extLst>
          </p:cNvPr>
          <p:cNvSpPr/>
          <p:nvPr/>
        </p:nvSpPr>
        <p:spPr bwMode="gray">
          <a:xfrm>
            <a:off x="2388057" y="1989522"/>
            <a:ext cx="7411925" cy="594652"/>
          </a:xfrm>
          <a:prstGeom prst="rect">
            <a:avLst/>
          </a:prstGeom>
          <a:noFill/>
          <a:ln w="3810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82509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16B476-2112-4D7F-AE81-5EBE97562FF4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C33D1-FBE7-4FD7-8363-806B7B5A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298260783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E444835-96EA-42EF-8F28-99C616C42328}"/>
              </a:ext>
            </a:extLst>
          </p:cNvPr>
          <p:cNvSpPr txBox="1">
            <a:spLocks/>
          </p:cNvSpPr>
          <p:nvPr/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General Explorer Announcements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FC7D03-06AB-4936-ADB6-60F3FCB80239}"/>
              </a:ext>
            </a:extLst>
          </p:cNvPr>
          <p:cNvGrpSpPr/>
          <p:nvPr/>
        </p:nvGrpSpPr>
        <p:grpSpPr>
          <a:xfrm>
            <a:off x="4364330" y="1777676"/>
            <a:ext cx="3463340" cy="5597408"/>
            <a:chOff x="2167783" y="1777676"/>
            <a:chExt cx="3463340" cy="5597408"/>
          </a:xfrm>
        </p:grpSpPr>
        <p:sp>
          <p:nvSpPr>
            <p:cNvPr id="10" name="Text Placeholder 8">
              <a:extLst>
                <a:ext uri="{FF2B5EF4-FFF2-40B4-BE49-F238E27FC236}">
                  <a16:creationId xmlns:a16="http://schemas.microsoft.com/office/drawing/2014/main" id="{F29EEE22-5F89-4530-98D0-0CC8783B014F}"/>
                </a:ext>
              </a:extLst>
            </p:cNvPr>
            <p:cNvSpPr txBox="1">
              <a:spLocks/>
            </p:cNvSpPr>
            <p:nvPr/>
          </p:nvSpPr>
          <p:spPr>
            <a:xfrm>
              <a:off x="2394289" y="3980284"/>
              <a:ext cx="3010328" cy="3394800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SzPct val="100000"/>
                <a:buFontTx/>
                <a:buNone/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7000" indent="-12700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79400" indent="-12700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−"/>
                <a:defRPr lang="en-US"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1800" indent="-12700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◦"/>
                <a:defRPr lang="en-US"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84200" indent="-127000" algn="l" defTabSz="1064657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−"/>
                <a:tabLst/>
                <a:defRPr lang="en-US"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75188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5188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5188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75188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 lvl="0" algn="ctr">
                <a:lnSpc>
                  <a:spcPct val="114000"/>
                </a:lnSpc>
                <a:spcBef>
                  <a:spcPts val="600"/>
                </a:spcBef>
                <a:spcAft>
                  <a:spcPts val="0"/>
                </a:spcAft>
                <a:buSzTx/>
                <a:defRPr/>
              </a:pPr>
              <a:r>
                <a:rPr lang="en-US" sz="1600" dirty="0">
                  <a:solidFill>
                    <a:srgbClr val="000000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Share your knowledge through completing the quiz </a:t>
              </a:r>
              <a:r>
                <a:rPr lang="en-US" sz="1600" dirty="0">
                  <a:solidFill>
                    <a:srgbClr val="000000"/>
                  </a:solidFill>
                  <a:ea typeface="Verdana" panose="020B0604030504040204" pitchFamily="34" charset="0"/>
                  <a:cs typeface="Verdana" panose="020B0604030504040204" pitchFamily="34" charset="0"/>
                  <a:hlinkClick r:id="rId2"/>
                </a:rPr>
                <a:t>here</a:t>
              </a:r>
              <a:r>
                <a:rPr lang="en-US" sz="1600" dirty="0">
                  <a:solidFill>
                    <a:srgbClr val="000000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 by </a:t>
              </a:r>
              <a:r>
                <a:rPr lang="en-US" sz="1600" b="1" dirty="0">
                  <a:solidFill>
                    <a:srgbClr val="000000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April 5</a:t>
              </a:r>
              <a:r>
                <a:rPr lang="en-US" sz="1600" b="1" baseline="30000" dirty="0">
                  <a:solidFill>
                    <a:srgbClr val="000000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th</a:t>
              </a:r>
              <a:r>
                <a:rPr lang="en-US" sz="1600" dirty="0">
                  <a:solidFill>
                    <a:srgbClr val="000000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!</a:t>
              </a:r>
            </a:p>
          </p:txBody>
        </p:sp>
        <p:sp>
          <p:nvSpPr>
            <p:cNvPr id="11" name="Text Placeholder 2">
              <a:extLst>
                <a:ext uri="{FF2B5EF4-FFF2-40B4-BE49-F238E27FC236}">
                  <a16:creationId xmlns:a16="http://schemas.microsoft.com/office/drawing/2014/main" id="{39B95332-369A-4D76-BB34-3DF6787855F6}"/>
                </a:ext>
              </a:extLst>
            </p:cNvPr>
            <p:cNvSpPr txBox="1">
              <a:spLocks/>
            </p:cNvSpPr>
            <p:nvPr/>
          </p:nvSpPr>
          <p:spPr>
            <a:xfrm>
              <a:off x="2167783" y="1777676"/>
              <a:ext cx="3463340" cy="674603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SzPct val="100000"/>
                <a:buFontTx/>
                <a:buNone/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7000" indent="-12700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79400" indent="-12700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−"/>
                <a:defRPr lang="en-US"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1800" indent="-12700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◦"/>
                <a:defRPr lang="en-US"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84200" indent="-127000" algn="l" defTabSz="1064657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−"/>
                <a:tabLst/>
                <a:defRPr lang="en-US"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75188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5188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5188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75188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/>
                  <a:ea typeface="Verdana" panose="020B0604030504040204" pitchFamily="34" charset="0"/>
                  <a:cs typeface="Verdana" panose="020B0604030504040204" pitchFamily="34" charset="0"/>
                </a:rPr>
                <a:t>Take a Quick Quiz!</a:t>
              </a:r>
            </a:p>
          </p:txBody>
        </p:sp>
        <p:grpSp>
          <p:nvGrpSpPr>
            <p:cNvPr id="16" name="Group 331">
              <a:extLst>
                <a:ext uri="{FF2B5EF4-FFF2-40B4-BE49-F238E27FC236}">
                  <a16:creationId xmlns:a16="http://schemas.microsoft.com/office/drawing/2014/main" id="{CC7834CA-BDF2-49A7-9DB6-FF42AFA3AF6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74453" y="2452279"/>
              <a:ext cx="1250001" cy="1250001"/>
              <a:chOff x="3832" y="1197"/>
              <a:chExt cx="340" cy="340"/>
            </a:xfrm>
            <a:solidFill>
              <a:schemeClr val="accent4"/>
            </a:solidFill>
          </p:grpSpPr>
          <p:sp>
            <p:nvSpPr>
              <p:cNvPr id="17" name="Freeform 332">
                <a:extLst>
                  <a:ext uri="{FF2B5EF4-FFF2-40B4-BE49-F238E27FC236}">
                    <a16:creationId xmlns:a16="http://schemas.microsoft.com/office/drawing/2014/main" id="{8F7CE7E7-6669-4E44-A688-2AB00259A1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32" y="1197"/>
                <a:ext cx="340" cy="340"/>
              </a:xfrm>
              <a:custGeom>
                <a:avLst/>
                <a:gdLst>
                  <a:gd name="T0" fmla="*/ 337 w 512"/>
                  <a:gd name="T1" fmla="*/ 171 h 512"/>
                  <a:gd name="T2" fmla="*/ 299 w 512"/>
                  <a:gd name="T3" fmla="*/ 171 h 512"/>
                  <a:gd name="T4" fmla="*/ 299 w 512"/>
                  <a:gd name="T5" fmla="*/ 133 h 512"/>
                  <a:gd name="T6" fmla="*/ 337 w 512"/>
                  <a:gd name="T7" fmla="*/ 171 h 512"/>
                  <a:gd name="T8" fmla="*/ 288 w 512"/>
                  <a:gd name="T9" fmla="*/ 192 h 512"/>
                  <a:gd name="T10" fmla="*/ 352 w 512"/>
                  <a:gd name="T11" fmla="*/ 192 h 512"/>
                  <a:gd name="T12" fmla="*/ 352 w 512"/>
                  <a:gd name="T13" fmla="*/ 395 h 512"/>
                  <a:gd name="T14" fmla="*/ 160 w 512"/>
                  <a:gd name="T15" fmla="*/ 395 h 512"/>
                  <a:gd name="T16" fmla="*/ 160 w 512"/>
                  <a:gd name="T17" fmla="*/ 118 h 512"/>
                  <a:gd name="T18" fmla="*/ 277 w 512"/>
                  <a:gd name="T19" fmla="*/ 118 h 512"/>
                  <a:gd name="T20" fmla="*/ 277 w 512"/>
                  <a:gd name="T21" fmla="*/ 182 h 512"/>
                  <a:gd name="T22" fmla="*/ 288 w 512"/>
                  <a:gd name="T23" fmla="*/ 192 h 512"/>
                  <a:gd name="T24" fmla="*/ 331 w 512"/>
                  <a:gd name="T25" fmla="*/ 363 h 512"/>
                  <a:gd name="T26" fmla="*/ 320 w 512"/>
                  <a:gd name="T27" fmla="*/ 352 h 512"/>
                  <a:gd name="T28" fmla="*/ 192 w 512"/>
                  <a:gd name="T29" fmla="*/ 352 h 512"/>
                  <a:gd name="T30" fmla="*/ 181 w 512"/>
                  <a:gd name="T31" fmla="*/ 363 h 512"/>
                  <a:gd name="T32" fmla="*/ 192 w 512"/>
                  <a:gd name="T33" fmla="*/ 374 h 512"/>
                  <a:gd name="T34" fmla="*/ 320 w 512"/>
                  <a:gd name="T35" fmla="*/ 374 h 512"/>
                  <a:gd name="T36" fmla="*/ 331 w 512"/>
                  <a:gd name="T37" fmla="*/ 363 h 512"/>
                  <a:gd name="T38" fmla="*/ 331 w 512"/>
                  <a:gd name="T39" fmla="*/ 320 h 512"/>
                  <a:gd name="T40" fmla="*/ 320 w 512"/>
                  <a:gd name="T41" fmla="*/ 310 h 512"/>
                  <a:gd name="T42" fmla="*/ 192 w 512"/>
                  <a:gd name="T43" fmla="*/ 310 h 512"/>
                  <a:gd name="T44" fmla="*/ 181 w 512"/>
                  <a:gd name="T45" fmla="*/ 320 h 512"/>
                  <a:gd name="T46" fmla="*/ 192 w 512"/>
                  <a:gd name="T47" fmla="*/ 331 h 512"/>
                  <a:gd name="T48" fmla="*/ 320 w 512"/>
                  <a:gd name="T49" fmla="*/ 331 h 512"/>
                  <a:gd name="T50" fmla="*/ 331 w 512"/>
                  <a:gd name="T51" fmla="*/ 320 h 512"/>
                  <a:gd name="T52" fmla="*/ 331 w 512"/>
                  <a:gd name="T53" fmla="*/ 278 h 512"/>
                  <a:gd name="T54" fmla="*/ 320 w 512"/>
                  <a:gd name="T55" fmla="*/ 267 h 512"/>
                  <a:gd name="T56" fmla="*/ 192 w 512"/>
                  <a:gd name="T57" fmla="*/ 267 h 512"/>
                  <a:gd name="T58" fmla="*/ 181 w 512"/>
                  <a:gd name="T59" fmla="*/ 278 h 512"/>
                  <a:gd name="T60" fmla="*/ 192 w 512"/>
                  <a:gd name="T61" fmla="*/ 288 h 512"/>
                  <a:gd name="T62" fmla="*/ 320 w 512"/>
                  <a:gd name="T63" fmla="*/ 288 h 512"/>
                  <a:gd name="T64" fmla="*/ 331 w 512"/>
                  <a:gd name="T65" fmla="*/ 278 h 512"/>
                  <a:gd name="T66" fmla="*/ 320 w 512"/>
                  <a:gd name="T67" fmla="*/ 224 h 512"/>
                  <a:gd name="T68" fmla="*/ 192 w 512"/>
                  <a:gd name="T69" fmla="*/ 224 h 512"/>
                  <a:gd name="T70" fmla="*/ 181 w 512"/>
                  <a:gd name="T71" fmla="*/ 235 h 512"/>
                  <a:gd name="T72" fmla="*/ 192 w 512"/>
                  <a:gd name="T73" fmla="*/ 246 h 512"/>
                  <a:gd name="T74" fmla="*/ 320 w 512"/>
                  <a:gd name="T75" fmla="*/ 246 h 512"/>
                  <a:gd name="T76" fmla="*/ 331 w 512"/>
                  <a:gd name="T77" fmla="*/ 235 h 512"/>
                  <a:gd name="T78" fmla="*/ 320 w 512"/>
                  <a:gd name="T79" fmla="*/ 224 h 512"/>
                  <a:gd name="T80" fmla="*/ 512 w 512"/>
                  <a:gd name="T81" fmla="*/ 256 h 512"/>
                  <a:gd name="T82" fmla="*/ 256 w 512"/>
                  <a:gd name="T83" fmla="*/ 512 h 512"/>
                  <a:gd name="T84" fmla="*/ 0 w 512"/>
                  <a:gd name="T85" fmla="*/ 256 h 512"/>
                  <a:gd name="T86" fmla="*/ 256 w 512"/>
                  <a:gd name="T87" fmla="*/ 0 h 512"/>
                  <a:gd name="T88" fmla="*/ 512 w 512"/>
                  <a:gd name="T89" fmla="*/ 256 h 512"/>
                  <a:gd name="T90" fmla="*/ 373 w 512"/>
                  <a:gd name="T91" fmla="*/ 182 h 512"/>
                  <a:gd name="T92" fmla="*/ 373 w 512"/>
                  <a:gd name="T93" fmla="*/ 178 h 512"/>
                  <a:gd name="T94" fmla="*/ 370 w 512"/>
                  <a:gd name="T95" fmla="*/ 174 h 512"/>
                  <a:gd name="T96" fmla="*/ 296 w 512"/>
                  <a:gd name="T97" fmla="*/ 99 h 512"/>
                  <a:gd name="T98" fmla="*/ 292 w 512"/>
                  <a:gd name="T99" fmla="*/ 97 h 512"/>
                  <a:gd name="T100" fmla="*/ 288 w 512"/>
                  <a:gd name="T101" fmla="*/ 96 h 512"/>
                  <a:gd name="T102" fmla="*/ 149 w 512"/>
                  <a:gd name="T103" fmla="*/ 96 h 512"/>
                  <a:gd name="T104" fmla="*/ 139 w 512"/>
                  <a:gd name="T105" fmla="*/ 107 h 512"/>
                  <a:gd name="T106" fmla="*/ 139 w 512"/>
                  <a:gd name="T107" fmla="*/ 406 h 512"/>
                  <a:gd name="T108" fmla="*/ 149 w 512"/>
                  <a:gd name="T109" fmla="*/ 416 h 512"/>
                  <a:gd name="T110" fmla="*/ 363 w 512"/>
                  <a:gd name="T111" fmla="*/ 416 h 512"/>
                  <a:gd name="T112" fmla="*/ 373 w 512"/>
                  <a:gd name="T113" fmla="*/ 406 h 512"/>
                  <a:gd name="T114" fmla="*/ 373 w 512"/>
                  <a:gd name="T115" fmla="*/ 18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2" h="512">
                    <a:moveTo>
                      <a:pt x="337" y="171"/>
                    </a:moveTo>
                    <a:cubicBezTo>
                      <a:pt x="299" y="171"/>
                      <a:pt x="299" y="171"/>
                      <a:pt x="299" y="171"/>
                    </a:cubicBezTo>
                    <a:cubicBezTo>
                      <a:pt x="299" y="133"/>
                      <a:pt x="299" y="133"/>
                      <a:pt x="299" y="133"/>
                    </a:cubicBezTo>
                    <a:lnTo>
                      <a:pt x="337" y="171"/>
                    </a:lnTo>
                    <a:close/>
                    <a:moveTo>
                      <a:pt x="288" y="192"/>
                    </a:moveTo>
                    <a:cubicBezTo>
                      <a:pt x="352" y="192"/>
                      <a:pt x="352" y="192"/>
                      <a:pt x="352" y="192"/>
                    </a:cubicBezTo>
                    <a:cubicBezTo>
                      <a:pt x="352" y="395"/>
                      <a:pt x="352" y="395"/>
                      <a:pt x="352" y="395"/>
                    </a:cubicBezTo>
                    <a:cubicBezTo>
                      <a:pt x="160" y="395"/>
                      <a:pt x="160" y="395"/>
                      <a:pt x="160" y="395"/>
                    </a:cubicBezTo>
                    <a:cubicBezTo>
                      <a:pt x="160" y="118"/>
                      <a:pt x="160" y="118"/>
                      <a:pt x="160" y="118"/>
                    </a:cubicBezTo>
                    <a:cubicBezTo>
                      <a:pt x="277" y="118"/>
                      <a:pt x="277" y="118"/>
                      <a:pt x="277" y="118"/>
                    </a:cubicBezTo>
                    <a:cubicBezTo>
                      <a:pt x="277" y="182"/>
                      <a:pt x="277" y="182"/>
                      <a:pt x="277" y="182"/>
                    </a:cubicBezTo>
                    <a:cubicBezTo>
                      <a:pt x="277" y="188"/>
                      <a:pt x="282" y="192"/>
                      <a:pt x="288" y="192"/>
                    </a:cubicBezTo>
                    <a:close/>
                    <a:moveTo>
                      <a:pt x="331" y="363"/>
                    </a:moveTo>
                    <a:cubicBezTo>
                      <a:pt x="331" y="357"/>
                      <a:pt x="326" y="352"/>
                      <a:pt x="320" y="352"/>
                    </a:cubicBezTo>
                    <a:cubicBezTo>
                      <a:pt x="192" y="352"/>
                      <a:pt x="192" y="352"/>
                      <a:pt x="192" y="352"/>
                    </a:cubicBezTo>
                    <a:cubicBezTo>
                      <a:pt x="186" y="352"/>
                      <a:pt x="181" y="357"/>
                      <a:pt x="181" y="363"/>
                    </a:cubicBezTo>
                    <a:cubicBezTo>
                      <a:pt x="181" y="369"/>
                      <a:pt x="186" y="374"/>
                      <a:pt x="192" y="374"/>
                    </a:cubicBezTo>
                    <a:cubicBezTo>
                      <a:pt x="320" y="374"/>
                      <a:pt x="320" y="374"/>
                      <a:pt x="320" y="374"/>
                    </a:cubicBezTo>
                    <a:cubicBezTo>
                      <a:pt x="326" y="374"/>
                      <a:pt x="331" y="369"/>
                      <a:pt x="331" y="363"/>
                    </a:cubicBezTo>
                    <a:close/>
                    <a:moveTo>
                      <a:pt x="331" y="320"/>
                    </a:moveTo>
                    <a:cubicBezTo>
                      <a:pt x="331" y="314"/>
                      <a:pt x="326" y="310"/>
                      <a:pt x="320" y="310"/>
                    </a:cubicBezTo>
                    <a:cubicBezTo>
                      <a:pt x="192" y="310"/>
                      <a:pt x="192" y="310"/>
                      <a:pt x="192" y="310"/>
                    </a:cubicBezTo>
                    <a:cubicBezTo>
                      <a:pt x="186" y="310"/>
                      <a:pt x="181" y="314"/>
                      <a:pt x="181" y="320"/>
                    </a:cubicBezTo>
                    <a:cubicBezTo>
                      <a:pt x="181" y="326"/>
                      <a:pt x="186" y="331"/>
                      <a:pt x="192" y="331"/>
                    </a:cubicBezTo>
                    <a:cubicBezTo>
                      <a:pt x="320" y="331"/>
                      <a:pt x="320" y="331"/>
                      <a:pt x="320" y="331"/>
                    </a:cubicBezTo>
                    <a:cubicBezTo>
                      <a:pt x="326" y="331"/>
                      <a:pt x="331" y="326"/>
                      <a:pt x="331" y="320"/>
                    </a:cubicBezTo>
                    <a:close/>
                    <a:moveTo>
                      <a:pt x="331" y="278"/>
                    </a:moveTo>
                    <a:cubicBezTo>
                      <a:pt x="331" y="272"/>
                      <a:pt x="326" y="267"/>
                      <a:pt x="320" y="267"/>
                    </a:cubicBezTo>
                    <a:cubicBezTo>
                      <a:pt x="192" y="267"/>
                      <a:pt x="192" y="267"/>
                      <a:pt x="192" y="267"/>
                    </a:cubicBezTo>
                    <a:cubicBezTo>
                      <a:pt x="186" y="267"/>
                      <a:pt x="181" y="272"/>
                      <a:pt x="181" y="278"/>
                    </a:cubicBezTo>
                    <a:cubicBezTo>
                      <a:pt x="181" y="284"/>
                      <a:pt x="186" y="288"/>
                      <a:pt x="192" y="288"/>
                    </a:cubicBezTo>
                    <a:cubicBezTo>
                      <a:pt x="320" y="288"/>
                      <a:pt x="320" y="288"/>
                      <a:pt x="320" y="288"/>
                    </a:cubicBezTo>
                    <a:cubicBezTo>
                      <a:pt x="326" y="288"/>
                      <a:pt x="331" y="284"/>
                      <a:pt x="331" y="278"/>
                    </a:cubicBezTo>
                    <a:close/>
                    <a:moveTo>
                      <a:pt x="320" y="224"/>
                    </a:moveTo>
                    <a:cubicBezTo>
                      <a:pt x="192" y="224"/>
                      <a:pt x="192" y="224"/>
                      <a:pt x="192" y="224"/>
                    </a:cubicBezTo>
                    <a:cubicBezTo>
                      <a:pt x="186" y="224"/>
                      <a:pt x="181" y="229"/>
                      <a:pt x="181" y="235"/>
                    </a:cubicBezTo>
                    <a:cubicBezTo>
                      <a:pt x="181" y="241"/>
                      <a:pt x="186" y="246"/>
                      <a:pt x="192" y="246"/>
                    </a:cubicBezTo>
                    <a:cubicBezTo>
                      <a:pt x="320" y="246"/>
                      <a:pt x="320" y="246"/>
                      <a:pt x="320" y="246"/>
                    </a:cubicBezTo>
                    <a:cubicBezTo>
                      <a:pt x="326" y="246"/>
                      <a:pt x="331" y="241"/>
                      <a:pt x="331" y="235"/>
                    </a:cubicBezTo>
                    <a:cubicBezTo>
                      <a:pt x="331" y="229"/>
                      <a:pt x="326" y="224"/>
                      <a:pt x="320" y="224"/>
                    </a:cubicBezTo>
                    <a:close/>
                    <a:moveTo>
                      <a:pt x="512" y="256"/>
                    </a:moveTo>
                    <a:cubicBezTo>
                      <a:pt x="512" y="398"/>
                      <a:pt x="397" y="512"/>
                      <a:pt x="256" y="512"/>
                    </a:cubicBezTo>
                    <a:cubicBezTo>
                      <a:pt x="115" y="512"/>
                      <a:pt x="0" y="398"/>
                      <a:pt x="0" y="256"/>
                    </a:cubicBezTo>
                    <a:cubicBezTo>
                      <a:pt x="0" y="115"/>
                      <a:pt x="115" y="0"/>
                      <a:pt x="256" y="0"/>
                    </a:cubicBezTo>
                    <a:cubicBezTo>
                      <a:pt x="397" y="0"/>
                      <a:pt x="512" y="115"/>
                      <a:pt x="512" y="256"/>
                    </a:cubicBezTo>
                    <a:close/>
                    <a:moveTo>
                      <a:pt x="373" y="182"/>
                    </a:moveTo>
                    <a:cubicBezTo>
                      <a:pt x="373" y="180"/>
                      <a:pt x="373" y="179"/>
                      <a:pt x="373" y="178"/>
                    </a:cubicBezTo>
                    <a:cubicBezTo>
                      <a:pt x="372" y="176"/>
                      <a:pt x="371" y="175"/>
                      <a:pt x="370" y="174"/>
                    </a:cubicBezTo>
                    <a:cubicBezTo>
                      <a:pt x="296" y="99"/>
                      <a:pt x="296" y="99"/>
                      <a:pt x="296" y="99"/>
                    </a:cubicBezTo>
                    <a:cubicBezTo>
                      <a:pt x="295" y="98"/>
                      <a:pt x="293" y="98"/>
                      <a:pt x="292" y="97"/>
                    </a:cubicBezTo>
                    <a:cubicBezTo>
                      <a:pt x="291" y="97"/>
                      <a:pt x="289" y="96"/>
                      <a:pt x="288" y="96"/>
                    </a:cubicBezTo>
                    <a:cubicBezTo>
                      <a:pt x="149" y="96"/>
                      <a:pt x="149" y="96"/>
                      <a:pt x="149" y="96"/>
                    </a:cubicBezTo>
                    <a:cubicBezTo>
                      <a:pt x="143" y="96"/>
                      <a:pt x="139" y="101"/>
                      <a:pt x="139" y="107"/>
                    </a:cubicBezTo>
                    <a:cubicBezTo>
                      <a:pt x="139" y="406"/>
                      <a:pt x="139" y="406"/>
                      <a:pt x="139" y="406"/>
                    </a:cubicBezTo>
                    <a:cubicBezTo>
                      <a:pt x="139" y="412"/>
                      <a:pt x="143" y="416"/>
                      <a:pt x="149" y="416"/>
                    </a:cubicBezTo>
                    <a:cubicBezTo>
                      <a:pt x="363" y="416"/>
                      <a:pt x="363" y="416"/>
                      <a:pt x="363" y="416"/>
                    </a:cubicBezTo>
                    <a:cubicBezTo>
                      <a:pt x="369" y="416"/>
                      <a:pt x="373" y="412"/>
                      <a:pt x="373" y="406"/>
                    </a:cubicBezTo>
                    <a:lnTo>
                      <a:pt x="373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Freeform 333">
                <a:extLst>
                  <a:ext uri="{FF2B5EF4-FFF2-40B4-BE49-F238E27FC236}">
                    <a16:creationId xmlns:a16="http://schemas.microsoft.com/office/drawing/2014/main" id="{8A419F92-F251-4C3F-913C-C4450EFC5E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32" y="1197"/>
                <a:ext cx="340" cy="340"/>
              </a:xfrm>
              <a:custGeom>
                <a:avLst/>
                <a:gdLst>
                  <a:gd name="T0" fmla="*/ 337 w 512"/>
                  <a:gd name="T1" fmla="*/ 171 h 512"/>
                  <a:gd name="T2" fmla="*/ 299 w 512"/>
                  <a:gd name="T3" fmla="*/ 171 h 512"/>
                  <a:gd name="T4" fmla="*/ 299 w 512"/>
                  <a:gd name="T5" fmla="*/ 133 h 512"/>
                  <a:gd name="T6" fmla="*/ 337 w 512"/>
                  <a:gd name="T7" fmla="*/ 171 h 512"/>
                  <a:gd name="T8" fmla="*/ 288 w 512"/>
                  <a:gd name="T9" fmla="*/ 192 h 512"/>
                  <a:gd name="T10" fmla="*/ 352 w 512"/>
                  <a:gd name="T11" fmla="*/ 192 h 512"/>
                  <a:gd name="T12" fmla="*/ 352 w 512"/>
                  <a:gd name="T13" fmla="*/ 395 h 512"/>
                  <a:gd name="T14" fmla="*/ 160 w 512"/>
                  <a:gd name="T15" fmla="*/ 395 h 512"/>
                  <a:gd name="T16" fmla="*/ 160 w 512"/>
                  <a:gd name="T17" fmla="*/ 118 h 512"/>
                  <a:gd name="T18" fmla="*/ 277 w 512"/>
                  <a:gd name="T19" fmla="*/ 118 h 512"/>
                  <a:gd name="T20" fmla="*/ 277 w 512"/>
                  <a:gd name="T21" fmla="*/ 182 h 512"/>
                  <a:gd name="T22" fmla="*/ 288 w 512"/>
                  <a:gd name="T23" fmla="*/ 192 h 512"/>
                  <a:gd name="T24" fmla="*/ 331 w 512"/>
                  <a:gd name="T25" fmla="*/ 363 h 512"/>
                  <a:gd name="T26" fmla="*/ 320 w 512"/>
                  <a:gd name="T27" fmla="*/ 352 h 512"/>
                  <a:gd name="T28" fmla="*/ 192 w 512"/>
                  <a:gd name="T29" fmla="*/ 352 h 512"/>
                  <a:gd name="T30" fmla="*/ 181 w 512"/>
                  <a:gd name="T31" fmla="*/ 363 h 512"/>
                  <a:gd name="T32" fmla="*/ 192 w 512"/>
                  <a:gd name="T33" fmla="*/ 374 h 512"/>
                  <a:gd name="T34" fmla="*/ 320 w 512"/>
                  <a:gd name="T35" fmla="*/ 374 h 512"/>
                  <a:gd name="T36" fmla="*/ 331 w 512"/>
                  <a:gd name="T37" fmla="*/ 363 h 512"/>
                  <a:gd name="T38" fmla="*/ 331 w 512"/>
                  <a:gd name="T39" fmla="*/ 320 h 512"/>
                  <a:gd name="T40" fmla="*/ 320 w 512"/>
                  <a:gd name="T41" fmla="*/ 310 h 512"/>
                  <a:gd name="T42" fmla="*/ 192 w 512"/>
                  <a:gd name="T43" fmla="*/ 310 h 512"/>
                  <a:gd name="T44" fmla="*/ 181 w 512"/>
                  <a:gd name="T45" fmla="*/ 320 h 512"/>
                  <a:gd name="T46" fmla="*/ 192 w 512"/>
                  <a:gd name="T47" fmla="*/ 331 h 512"/>
                  <a:gd name="T48" fmla="*/ 320 w 512"/>
                  <a:gd name="T49" fmla="*/ 331 h 512"/>
                  <a:gd name="T50" fmla="*/ 331 w 512"/>
                  <a:gd name="T51" fmla="*/ 320 h 512"/>
                  <a:gd name="T52" fmla="*/ 331 w 512"/>
                  <a:gd name="T53" fmla="*/ 278 h 512"/>
                  <a:gd name="T54" fmla="*/ 320 w 512"/>
                  <a:gd name="T55" fmla="*/ 267 h 512"/>
                  <a:gd name="T56" fmla="*/ 192 w 512"/>
                  <a:gd name="T57" fmla="*/ 267 h 512"/>
                  <a:gd name="T58" fmla="*/ 181 w 512"/>
                  <a:gd name="T59" fmla="*/ 278 h 512"/>
                  <a:gd name="T60" fmla="*/ 192 w 512"/>
                  <a:gd name="T61" fmla="*/ 288 h 512"/>
                  <a:gd name="T62" fmla="*/ 320 w 512"/>
                  <a:gd name="T63" fmla="*/ 288 h 512"/>
                  <a:gd name="T64" fmla="*/ 331 w 512"/>
                  <a:gd name="T65" fmla="*/ 278 h 512"/>
                  <a:gd name="T66" fmla="*/ 320 w 512"/>
                  <a:gd name="T67" fmla="*/ 224 h 512"/>
                  <a:gd name="T68" fmla="*/ 192 w 512"/>
                  <a:gd name="T69" fmla="*/ 224 h 512"/>
                  <a:gd name="T70" fmla="*/ 181 w 512"/>
                  <a:gd name="T71" fmla="*/ 235 h 512"/>
                  <a:gd name="T72" fmla="*/ 192 w 512"/>
                  <a:gd name="T73" fmla="*/ 246 h 512"/>
                  <a:gd name="T74" fmla="*/ 320 w 512"/>
                  <a:gd name="T75" fmla="*/ 246 h 512"/>
                  <a:gd name="T76" fmla="*/ 331 w 512"/>
                  <a:gd name="T77" fmla="*/ 235 h 512"/>
                  <a:gd name="T78" fmla="*/ 320 w 512"/>
                  <a:gd name="T79" fmla="*/ 224 h 512"/>
                  <a:gd name="T80" fmla="*/ 512 w 512"/>
                  <a:gd name="T81" fmla="*/ 256 h 512"/>
                  <a:gd name="T82" fmla="*/ 256 w 512"/>
                  <a:gd name="T83" fmla="*/ 512 h 512"/>
                  <a:gd name="T84" fmla="*/ 0 w 512"/>
                  <a:gd name="T85" fmla="*/ 256 h 512"/>
                  <a:gd name="T86" fmla="*/ 256 w 512"/>
                  <a:gd name="T87" fmla="*/ 0 h 512"/>
                  <a:gd name="T88" fmla="*/ 512 w 512"/>
                  <a:gd name="T89" fmla="*/ 256 h 512"/>
                  <a:gd name="T90" fmla="*/ 373 w 512"/>
                  <a:gd name="T91" fmla="*/ 182 h 512"/>
                  <a:gd name="T92" fmla="*/ 373 w 512"/>
                  <a:gd name="T93" fmla="*/ 178 h 512"/>
                  <a:gd name="T94" fmla="*/ 370 w 512"/>
                  <a:gd name="T95" fmla="*/ 174 h 512"/>
                  <a:gd name="T96" fmla="*/ 296 w 512"/>
                  <a:gd name="T97" fmla="*/ 99 h 512"/>
                  <a:gd name="T98" fmla="*/ 292 w 512"/>
                  <a:gd name="T99" fmla="*/ 97 h 512"/>
                  <a:gd name="T100" fmla="*/ 288 w 512"/>
                  <a:gd name="T101" fmla="*/ 96 h 512"/>
                  <a:gd name="T102" fmla="*/ 149 w 512"/>
                  <a:gd name="T103" fmla="*/ 96 h 512"/>
                  <a:gd name="T104" fmla="*/ 139 w 512"/>
                  <a:gd name="T105" fmla="*/ 107 h 512"/>
                  <a:gd name="T106" fmla="*/ 139 w 512"/>
                  <a:gd name="T107" fmla="*/ 406 h 512"/>
                  <a:gd name="T108" fmla="*/ 149 w 512"/>
                  <a:gd name="T109" fmla="*/ 416 h 512"/>
                  <a:gd name="T110" fmla="*/ 363 w 512"/>
                  <a:gd name="T111" fmla="*/ 416 h 512"/>
                  <a:gd name="T112" fmla="*/ 373 w 512"/>
                  <a:gd name="T113" fmla="*/ 406 h 512"/>
                  <a:gd name="T114" fmla="*/ 373 w 512"/>
                  <a:gd name="T115" fmla="*/ 18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2" h="512">
                    <a:moveTo>
                      <a:pt x="337" y="171"/>
                    </a:moveTo>
                    <a:cubicBezTo>
                      <a:pt x="299" y="171"/>
                      <a:pt x="299" y="171"/>
                      <a:pt x="299" y="171"/>
                    </a:cubicBezTo>
                    <a:cubicBezTo>
                      <a:pt x="299" y="133"/>
                      <a:pt x="299" y="133"/>
                      <a:pt x="299" y="133"/>
                    </a:cubicBezTo>
                    <a:lnTo>
                      <a:pt x="337" y="171"/>
                    </a:lnTo>
                    <a:close/>
                    <a:moveTo>
                      <a:pt x="288" y="192"/>
                    </a:moveTo>
                    <a:cubicBezTo>
                      <a:pt x="352" y="192"/>
                      <a:pt x="352" y="192"/>
                      <a:pt x="352" y="192"/>
                    </a:cubicBezTo>
                    <a:cubicBezTo>
                      <a:pt x="352" y="395"/>
                      <a:pt x="352" y="395"/>
                      <a:pt x="352" y="395"/>
                    </a:cubicBezTo>
                    <a:cubicBezTo>
                      <a:pt x="160" y="395"/>
                      <a:pt x="160" y="395"/>
                      <a:pt x="160" y="395"/>
                    </a:cubicBezTo>
                    <a:cubicBezTo>
                      <a:pt x="160" y="118"/>
                      <a:pt x="160" y="118"/>
                      <a:pt x="160" y="118"/>
                    </a:cubicBezTo>
                    <a:cubicBezTo>
                      <a:pt x="277" y="118"/>
                      <a:pt x="277" y="118"/>
                      <a:pt x="277" y="118"/>
                    </a:cubicBezTo>
                    <a:cubicBezTo>
                      <a:pt x="277" y="182"/>
                      <a:pt x="277" y="182"/>
                      <a:pt x="277" y="182"/>
                    </a:cubicBezTo>
                    <a:cubicBezTo>
                      <a:pt x="277" y="188"/>
                      <a:pt x="282" y="192"/>
                      <a:pt x="288" y="192"/>
                    </a:cubicBezTo>
                    <a:close/>
                    <a:moveTo>
                      <a:pt x="331" y="363"/>
                    </a:moveTo>
                    <a:cubicBezTo>
                      <a:pt x="331" y="357"/>
                      <a:pt x="326" y="352"/>
                      <a:pt x="320" y="352"/>
                    </a:cubicBezTo>
                    <a:cubicBezTo>
                      <a:pt x="192" y="352"/>
                      <a:pt x="192" y="352"/>
                      <a:pt x="192" y="352"/>
                    </a:cubicBezTo>
                    <a:cubicBezTo>
                      <a:pt x="186" y="352"/>
                      <a:pt x="181" y="357"/>
                      <a:pt x="181" y="363"/>
                    </a:cubicBezTo>
                    <a:cubicBezTo>
                      <a:pt x="181" y="369"/>
                      <a:pt x="186" y="374"/>
                      <a:pt x="192" y="374"/>
                    </a:cubicBezTo>
                    <a:cubicBezTo>
                      <a:pt x="320" y="374"/>
                      <a:pt x="320" y="374"/>
                      <a:pt x="320" y="374"/>
                    </a:cubicBezTo>
                    <a:cubicBezTo>
                      <a:pt x="326" y="374"/>
                      <a:pt x="331" y="369"/>
                      <a:pt x="331" y="363"/>
                    </a:cubicBezTo>
                    <a:close/>
                    <a:moveTo>
                      <a:pt x="331" y="320"/>
                    </a:moveTo>
                    <a:cubicBezTo>
                      <a:pt x="331" y="314"/>
                      <a:pt x="326" y="310"/>
                      <a:pt x="320" y="310"/>
                    </a:cubicBezTo>
                    <a:cubicBezTo>
                      <a:pt x="192" y="310"/>
                      <a:pt x="192" y="310"/>
                      <a:pt x="192" y="310"/>
                    </a:cubicBezTo>
                    <a:cubicBezTo>
                      <a:pt x="186" y="310"/>
                      <a:pt x="181" y="314"/>
                      <a:pt x="181" y="320"/>
                    </a:cubicBezTo>
                    <a:cubicBezTo>
                      <a:pt x="181" y="326"/>
                      <a:pt x="186" y="331"/>
                      <a:pt x="192" y="331"/>
                    </a:cubicBezTo>
                    <a:cubicBezTo>
                      <a:pt x="320" y="331"/>
                      <a:pt x="320" y="331"/>
                      <a:pt x="320" y="331"/>
                    </a:cubicBezTo>
                    <a:cubicBezTo>
                      <a:pt x="326" y="331"/>
                      <a:pt x="331" y="326"/>
                      <a:pt x="331" y="320"/>
                    </a:cubicBezTo>
                    <a:close/>
                    <a:moveTo>
                      <a:pt x="331" y="278"/>
                    </a:moveTo>
                    <a:cubicBezTo>
                      <a:pt x="331" y="272"/>
                      <a:pt x="326" y="267"/>
                      <a:pt x="320" y="267"/>
                    </a:cubicBezTo>
                    <a:cubicBezTo>
                      <a:pt x="192" y="267"/>
                      <a:pt x="192" y="267"/>
                      <a:pt x="192" y="267"/>
                    </a:cubicBezTo>
                    <a:cubicBezTo>
                      <a:pt x="186" y="267"/>
                      <a:pt x="181" y="272"/>
                      <a:pt x="181" y="278"/>
                    </a:cubicBezTo>
                    <a:cubicBezTo>
                      <a:pt x="181" y="284"/>
                      <a:pt x="186" y="288"/>
                      <a:pt x="192" y="288"/>
                    </a:cubicBezTo>
                    <a:cubicBezTo>
                      <a:pt x="320" y="288"/>
                      <a:pt x="320" y="288"/>
                      <a:pt x="320" y="288"/>
                    </a:cubicBezTo>
                    <a:cubicBezTo>
                      <a:pt x="326" y="288"/>
                      <a:pt x="331" y="284"/>
                      <a:pt x="331" y="278"/>
                    </a:cubicBezTo>
                    <a:close/>
                    <a:moveTo>
                      <a:pt x="320" y="224"/>
                    </a:moveTo>
                    <a:cubicBezTo>
                      <a:pt x="192" y="224"/>
                      <a:pt x="192" y="224"/>
                      <a:pt x="192" y="224"/>
                    </a:cubicBezTo>
                    <a:cubicBezTo>
                      <a:pt x="186" y="224"/>
                      <a:pt x="181" y="229"/>
                      <a:pt x="181" y="235"/>
                    </a:cubicBezTo>
                    <a:cubicBezTo>
                      <a:pt x="181" y="241"/>
                      <a:pt x="186" y="246"/>
                      <a:pt x="192" y="246"/>
                    </a:cubicBezTo>
                    <a:cubicBezTo>
                      <a:pt x="320" y="246"/>
                      <a:pt x="320" y="246"/>
                      <a:pt x="320" y="246"/>
                    </a:cubicBezTo>
                    <a:cubicBezTo>
                      <a:pt x="326" y="246"/>
                      <a:pt x="331" y="241"/>
                      <a:pt x="331" y="235"/>
                    </a:cubicBezTo>
                    <a:cubicBezTo>
                      <a:pt x="331" y="229"/>
                      <a:pt x="326" y="224"/>
                      <a:pt x="320" y="224"/>
                    </a:cubicBezTo>
                    <a:close/>
                    <a:moveTo>
                      <a:pt x="512" y="256"/>
                    </a:moveTo>
                    <a:cubicBezTo>
                      <a:pt x="512" y="398"/>
                      <a:pt x="397" y="512"/>
                      <a:pt x="256" y="512"/>
                    </a:cubicBezTo>
                    <a:cubicBezTo>
                      <a:pt x="115" y="512"/>
                      <a:pt x="0" y="398"/>
                      <a:pt x="0" y="256"/>
                    </a:cubicBezTo>
                    <a:cubicBezTo>
                      <a:pt x="0" y="115"/>
                      <a:pt x="115" y="0"/>
                      <a:pt x="256" y="0"/>
                    </a:cubicBezTo>
                    <a:cubicBezTo>
                      <a:pt x="397" y="0"/>
                      <a:pt x="512" y="115"/>
                      <a:pt x="512" y="256"/>
                    </a:cubicBezTo>
                    <a:close/>
                    <a:moveTo>
                      <a:pt x="373" y="182"/>
                    </a:moveTo>
                    <a:cubicBezTo>
                      <a:pt x="373" y="180"/>
                      <a:pt x="373" y="179"/>
                      <a:pt x="373" y="178"/>
                    </a:cubicBezTo>
                    <a:cubicBezTo>
                      <a:pt x="372" y="176"/>
                      <a:pt x="371" y="175"/>
                      <a:pt x="370" y="174"/>
                    </a:cubicBezTo>
                    <a:cubicBezTo>
                      <a:pt x="296" y="99"/>
                      <a:pt x="296" y="99"/>
                      <a:pt x="296" y="99"/>
                    </a:cubicBezTo>
                    <a:cubicBezTo>
                      <a:pt x="295" y="98"/>
                      <a:pt x="293" y="98"/>
                      <a:pt x="292" y="97"/>
                    </a:cubicBezTo>
                    <a:cubicBezTo>
                      <a:pt x="291" y="97"/>
                      <a:pt x="289" y="96"/>
                      <a:pt x="288" y="96"/>
                    </a:cubicBezTo>
                    <a:cubicBezTo>
                      <a:pt x="149" y="96"/>
                      <a:pt x="149" y="96"/>
                      <a:pt x="149" y="96"/>
                    </a:cubicBezTo>
                    <a:cubicBezTo>
                      <a:pt x="143" y="96"/>
                      <a:pt x="139" y="101"/>
                      <a:pt x="139" y="107"/>
                    </a:cubicBezTo>
                    <a:cubicBezTo>
                      <a:pt x="139" y="406"/>
                      <a:pt x="139" y="406"/>
                      <a:pt x="139" y="406"/>
                    </a:cubicBezTo>
                    <a:cubicBezTo>
                      <a:pt x="139" y="412"/>
                      <a:pt x="143" y="416"/>
                      <a:pt x="149" y="416"/>
                    </a:cubicBezTo>
                    <a:cubicBezTo>
                      <a:pt x="363" y="416"/>
                      <a:pt x="363" y="416"/>
                      <a:pt x="363" y="416"/>
                    </a:cubicBezTo>
                    <a:cubicBezTo>
                      <a:pt x="369" y="416"/>
                      <a:pt x="373" y="412"/>
                      <a:pt x="373" y="406"/>
                    </a:cubicBezTo>
                    <a:lnTo>
                      <a:pt x="373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58456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>
            <a:extLst>
              <a:ext uri="{FF2B5EF4-FFF2-40B4-BE49-F238E27FC236}">
                <a16:creationId xmlns:a16="http://schemas.microsoft.com/office/drawing/2014/main" id="{88923A1F-650A-499E-A6DF-CD0EB3EF50A3}"/>
              </a:ext>
            </a:extLst>
          </p:cNvPr>
          <p:cNvSpPr txBox="1">
            <a:spLocks/>
          </p:cNvSpPr>
          <p:nvPr/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E57CBA-B92D-4896-8BA3-44A55F3D861F}"/>
              </a:ext>
            </a:extLst>
          </p:cNvPr>
          <p:cNvGrpSpPr/>
          <p:nvPr/>
        </p:nvGrpSpPr>
        <p:grpSpPr>
          <a:xfrm>
            <a:off x="981628" y="1406191"/>
            <a:ext cx="4286898" cy="646750"/>
            <a:chOff x="914400" y="1741750"/>
            <a:chExt cx="4286898" cy="6467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2A6765-9591-417B-B29B-D5CE7D8C748D}"/>
                </a:ext>
              </a:extLst>
            </p:cNvPr>
            <p:cNvSpPr txBox="1"/>
            <p:nvPr/>
          </p:nvSpPr>
          <p:spPr>
            <a:xfrm>
              <a:off x="914400" y="1752071"/>
              <a:ext cx="46198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dirty="0">
                  <a:latin typeface="+mj-lt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B56809-0B19-429B-82ED-E7F6C0E2412E}"/>
                </a:ext>
              </a:extLst>
            </p:cNvPr>
            <p:cNvSpPr txBox="1"/>
            <p:nvPr/>
          </p:nvSpPr>
          <p:spPr>
            <a:xfrm>
              <a:off x="1805881" y="1899641"/>
              <a:ext cx="339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Learning Pathway Overview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10D5CD-D781-4F93-A997-A8EC54B519C9}"/>
                </a:ext>
              </a:extLst>
            </p:cNvPr>
            <p:cNvCxnSpPr/>
            <p:nvPr/>
          </p:nvCxnSpPr>
          <p:spPr>
            <a:xfrm>
              <a:off x="1576091" y="1741750"/>
              <a:ext cx="0" cy="6467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FD7E5C-2178-4868-9157-77DB6F832EAE}"/>
              </a:ext>
            </a:extLst>
          </p:cNvPr>
          <p:cNvGrpSpPr/>
          <p:nvPr/>
        </p:nvGrpSpPr>
        <p:grpSpPr>
          <a:xfrm>
            <a:off x="981628" y="2366304"/>
            <a:ext cx="3438973" cy="646750"/>
            <a:chOff x="914400" y="1741750"/>
            <a:chExt cx="3438973" cy="6467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7D10D9-19C5-49EB-89C4-3A3886DDB1E5}"/>
                </a:ext>
              </a:extLst>
            </p:cNvPr>
            <p:cNvSpPr txBox="1"/>
            <p:nvPr/>
          </p:nvSpPr>
          <p:spPr>
            <a:xfrm>
              <a:off x="914400" y="1757348"/>
              <a:ext cx="46198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dirty="0">
                  <a:latin typeface="+mj-lt"/>
                </a:rPr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F9D5CA0-C643-45C3-BF55-4B0DD17F8751}"/>
                </a:ext>
              </a:extLst>
            </p:cNvPr>
            <p:cNvSpPr txBox="1"/>
            <p:nvPr/>
          </p:nvSpPr>
          <p:spPr>
            <a:xfrm>
              <a:off x="1805881" y="1899641"/>
              <a:ext cx="2547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Upcoming Deadlines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02328B2-B500-48C0-A9ED-528E27EF39FA}"/>
                </a:ext>
              </a:extLst>
            </p:cNvPr>
            <p:cNvCxnSpPr/>
            <p:nvPr/>
          </p:nvCxnSpPr>
          <p:spPr>
            <a:xfrm>
              <a:off x="1576091" y="1741750"/>
              <a:ext cx="0" cy="64675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6D51F4-C25E-4333-81D8-ECF2694160F0}"/>
              </a:ext>
            </a:extLst>
          </p:cNvPr>
          <p:cNvGrpSpPr/>
          <p:nvPr/>
        </p:nvGrpSpPr>
        <p:grpSpPr>
          <a:xfrm>
            <a:off x="981628" y="3326417"/>
            <a:ext cx="2540266" cy="646750"/>
            <a:chOff x="914400" y="1741750"/>
            <a:chExt cx="2540266" cy="64675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0AC732-BB14-4904-8CC7-2FFE5F701246}"/>
                </a:ext>
              </a:extLst>
            </p:cNvPr>
            <p:cNvSpPr txBox="1"/>
            <p:nvPr/>
          </p:nvSpPr>
          <p:spPr>
            <a:xfrm>
              <a:off x="914400" y="1757348"/>
              <a:ext cx="46198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dirty="0">
                  <a:latin typeface="+mj-lt"/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9B6832-E561-4460-BF22-62986939335C}"/>
                </a:ext>
              </a:extLst>
            </p:cNvPr>
            <p:cNvSpPr txBox="1"/>
            <p:nvPr/>
          </p:nvSpPr>
          <p:spPr>
            <a:xfrm>
              <a:off x="1805881" y="1899641"/>
              <a:ext cx="1648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 Yourself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A0369D-4D54-4932-BE25-91FA9CCF7989}"/>
                </a:ext>
              </a:extLst>
            </p:cNvPr>
            <p:cNvCxnSpPr/>
            <p:nvPr/>
          </p:nvCxnSpPr>
          <p:spPr>
            <a:xfrm>
              <a:off x="1576091" y="1741750"/>
              <a:ext cx="0" cy="646750"/>
            </a:xfrm>
            <a:prstGeom prst="line">
              <a:avLst/>
            </a:prstGeom>
            <a:ln w="635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7DFF5CF-B203-410C-8A8B-1D4177FF393F}"/>
              </a:ext>
            </a:extLst>
          </p:cNvPr>
          <p:cNvGrpSpPr/>
          <p:nvPr/>
        </p:nvGrpSpPr>
        <p:grpSpPr>
          <a:xfrm>
            <a:off x="981628" y="4286530"/>
            <a:ext cx="2934028" cy="655689"/>
            <a:chOff x="914400" y="1741750"/>
            <a:chExt cx="2934028" cy="65568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B534EB2-D6DC-484B-A339-33C6644181F2}"/>
                </a:ext>
              </a:extLst>
            </p:cNvPr>
            <p:cNvSpPr txBox="1"/>
            <p:nvPr/>
          </p:nvSpPr>
          <p:spPr>
            <a:xfrm>
              <a:off x="914400" y="1781886"/>
              <a:ext cx="46198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dirty="0">
                  <a:latin typeface="+mj-lt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D0180E-2DE1-491A-A7F9-8F66A13E3EBB}"/>
                </a:ext>
              </a:extLst>
            </p:cNvPr>
            <p:cNvSpPr txBox="1"/>
            <p:nvPr/>
          </p:nvSpPr>
          <p:spPr>
            <a:xfrm>
              <a:off x="1805881" y="1899641"/>
              <a:ext cx="2042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Announcements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2A4E7BB-9F2C-4A83-B5F8-826587865C34}"/>
                </a:ext>
              </a:extLst>
            </p:cNvPr>
            <p:cNvCxnSpPr/>
            <p:nvPr/>
          </p:nvCxnSpPr>
          <p:spPr>
            <a:xfrm>
              <a:off x="1576091" y="1741750"/>
              <a:ext cx="0" cy="64675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5223A4-9C92-4808-B99C-0FBB9DEEC3C3}"/>
              </a:ext>
            </a:extLst>
          </p:cNvPr>
          <p:cNvGrpSpPr/>
          <p:nvPr/>
        </p:nvGrpSpPr>
        <p:grpSpPr>
          <a:xfrm>
            <a:off x="981628" y="5255583"/>
            <a:ext cx="1582696" cy="655689"/>
            <a:chOff x="914400" y="1741750"/>
            <a:chExt cx="1582696" cy="65568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FB0DF44-FB27-404C-9503-610EA6355E10}"/>
                </a:ext>
              </a:extLst>
            </p:cNvPr>
            <p:cNvSpPr txBox="1"/>
            <p:nvPr/>
          </p:nvSpPr>
          <p:spPr>
            <a:xfrm>
              <a:off x="914400" y="1781886"/>
              <a:ext cx="46198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dirty="0">
                  <a:latin typeface="+mj-lt"/>
                </a:rPr>
                <a:t>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E2D3D72-AA9A-4755-85F8-6871D67A83B1}"/>
                </a:ext>
              </a:extLst>
            </p:cNvPr>
            <p:cNvSpPr txBox="1"/>
            <p:nvPr/>
          </p:nvSpPr>
          <p:spPr>
            <a:xfrm>
              <a:off x="1805881" y="189964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Q&amp;A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1E9A59D-C6D2-4523-B7E1-FBEDE7ADB08E}"/>
                </a:ext>
              </a:extLst>
            </p:cNvPr>
            <p:cNvCxnSpPr/>
            <p:nvPr/>
          </p:nvCxnSpPr>
          <p:spPr>
            <a:xfrm>
              <a:off x="1576091" y="1741750"/>
              <a:ext cx="0" cy="646750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07344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E444835-96EA-42EF-8F28-99C616C42328}"/>
              </a:ext>
            </a:extLst>
          </p:cNvPr>
          <p:cNvSpPr txBox="1">
            <a:spLocks/>
          </p:cNvSpPr>
          <p:nvPr/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 involved with other guild opportunities!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EF03B4-0C30-4312-AFDE-9C7403ABEF0D}"/>
              </a:ext>
            </a:extLst>
          </p:cNvPr>
          <p:cNvGrpSpPr/>
          <p:nvPr/>
        </p:nvGrpSpPr>
        <p:grpSpPr>
          <a:xfrm>
            <a:off x="4356256" y="1715008"/>
            <a:ext cx="3479489" cy="4116520"/>
            <a:chOff x="6192759" y="1715008"/>
            <a:chExt cx="3479489" cy="411652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2566B2E-D382-4A54-8111-4E32D8BA9856}"/>
                </a:ext>
              </a:extLst>
            </p:cNvPr>
            <p:cNvGrpSpPr/>
            <p:nvPr/>
          </p:nvGrpSpPr>
          <p:grpSpPr>
            <a:xfrm>
              <a:off x="6192759" y="2519189"/>
              <a:ext cx="3479489" cy="3312339"/>
              <a:chOff x="818225" y="2720643"/>
              <a:chExt cx="2149223" cy="3312339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70238F3-68FF-47B4-BECB-EFD99D99A4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288" y="2720643"/>
                <a:ext cx="1956313" cy="0"/>
              </a:xfrm>
              <a:prstGeom prst="line">
                <a:avLst/>
              </a:prstGeom>
              <a:ln w="571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38AABC9-E827-4110-9AFA-3A9176FC090D}"/>
                  </a:ext>
                </a:extLst>
              </p:cNvPr>
              <p:cNvSpPr/>
              <p:nvPr/>
            </p:nvSpPr>
            <p:spPr>
              <a:xfrm>
                <a:off x="818225" y="2955216"/>
                <a:ext cx="2149223" cy="3077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Pct val="100000"/>
                  <a:buFontTx/>
                  <a:buNone/>
                  <a:tabLst/>
                  <a:defRPr/>
                </a:pPr>
                <a:r>
                  <a:rPr lang="en-US" sz="2000" b="1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Other Blockchain Insights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Pct val="100000"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Open Sans"/>
                    <a:ea typeface="Open Sans" panose="020B0606030504020204" pitchFamily="34" charset="0"/>
                    <a:cs typeface="Open Sans" panose="020B0606030504020204" pitchFamily="34" charset="0"/>
                  </a:rPr>
                  <a:t>Stay up-to-date on blockchain industry insights! You’re a part of an innovative, global community, so take advantage of all the resources out there.</a:t>
                </a:r>
                <a:endParaRPr lang="en-US" sz="1200" b="1" dirty="0">
                  <a:solidFill>
                    <a:srgbClr val="000000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Pct val="100000"/>
                  <a:buFontTx/>
                  <a:buNone/>
                  <a:tabLst/>
                  <a:defRPr/>
                </a:pPr>
                <a:r>
                  <a:rPr lang="en-US" sz="1200" b="1" dirty="0">
                    <a:solidFill>
                      <a:srgbClr val="000000"/>
                    </a:solidFill>
                    <a:latin typeface="Open Sans"/>
                    <a:ea typeface="Open Sans" panose="020B0606030504020204" pitchFamily="34" charset="0"/>
                    <a:cs typeface="Open Sans" panose="020B0606030504020204" pitchFamily="34" charset="0"/>
                  </a:rPr>
                  <a:t>Some industry insights published recently:</a:t>
                </a:r>
              </a:p>
              <a:p>
                <a:pPr marL="171450" lvl="1" indent="-171450">
                  <a:spcBef>
                    <a:spcPts val="600"/>
                  </a:spcBef>
                  <a:buSzPct val="100000"/>
                  <a:buFontTx/>
                  <a:buChar char="-"/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Open Sans"/>
                    <a:ea typeface="Open Sans" panose="020B0606030504020204" pitchFamily="34" charset="0"/>
                    <a:cs typeface="Open Sans" panose="020B0606030504020204" pitchFamily="34" charset="0"/>
                  </a:rPr>
                  <a:t>Article: </a:t>
                </a:r>
                <a:r>
                  <a:rPr lang="en-US" sz="1200" dirty="0">
                    <a:solidFill>
                      <a:srgbClr val="000000"/>
                    </a:solidFill>
                    <a:latin typeface="Open Sans"/>
                    <a:ea typeface="Open Sans" panose="020B0606030504020204" pitchFamily="34" charset="0"/>
                    <a:cs typeface="Open Sans" panose="020B0606030504020204" pitchFamily="34" charset="0"/>
                    <a:hlinkClick r:id="rId2"/>
                  </a:rPr>
                  <a:t>How Blockchain Can Change Banking</a:t>
                </a:r>
                <a:endParaRPr lang="en-US" sz="1200" dirty="0">
                  <a:solidFill>
                    <a:srgbClr val="000000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171450" lvl="1" indent="-171450">
                  <a:spcBef>
                    <a:spcPts val="600"/>
                  </a:spcBef>
                  <a:buSzPct val="100000"/>
                  <a:buFontTx/>
                  <a:buChar char="-"/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Open Sans"/>
                    <a:ea typeface="Open Sans" panose="020B0606030504020204" pitchFamily="34" charset="0"/>
                    <a:cs typeface="Open Sans" panose="020B0606030504020204" pitchFamily="34" charset="0"/>
                  </a:rPr>
                  <a:t>Video: </a:t>
                </a:r>
                <a:r>
                  <a:rPr lang="en-US" sz="1200" dirty="0">
                    <a:solidFill>
                      <a:srgbClr val="000000"/>
                    </a:solidFill>
                    <a:latin typeface="Open Sans"/>
                    <a:ea typeface="Open Sans" panose="020B0606030504020204" pitchFamily="34" charset="0"/>
                    <a:cs typeface="Open Sans" panose="020B0606030504020204" pitchFamily="34" charset="0"/>
                    <a:hlinkClick r:id="rId3"/>
                  </a:rPr>
                  <a:t>Can Blockchain Enable Identity Management? </a:t>
                </a:r>
                <a:endParaRPr lang="en-US" sz="1200" dirty="0">
                  <a:solidFill>
                    <a:srgbClr val="000000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171450" lvl="1" indent="-171450">
                  <a:spcBef>
                    <a:spcPts val="600"/>
                  </a:spcBef>
                  <a:buSzPct val="100000"/>
                  <a:buFontTx/>
                  <a:buChar char="-"/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Open Sans"/>
                    <a:ea typeface="Open Sans" panose="020B0606030504020204" pitchFamily="34" charset="0"/>
                    <a:cs typeface="Open Sans" panose="020B0606030504020204" pitchFamily="34" charset="0"/>
                  </a:rPr>
                  <a:t>Whitepaper: </a:t>
                </a:r>
                <a:r>
                  <a:rPr lang="en-US" sz="1200" dirty="0">
                    <a:solidFill>
                      <a:srgbClr val="000000"/>
                    </a:solidFill>
                    <a:latin typeface="Open Sans"/>
                    <a:ea typeface="Open Sans" panose="020B0606030504020204" pitchFamily="34" charset="0"/>
                    <a:cs typeface="Open Sans" panose="020B0606030504020204" pitchFamily="34" charset="0"/>
                    <a:hlinkClick r:id="rId4"/>
                  </a:rPr>
                  <a:t>Realizing the Potential of Blockchain</a:t>
                </a:r>
                <a:endParaRPr lang="en-US" sz="1200" dirty="0">
                  <a:solidFill>
                    <a:srgbClr val="000000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171450" lvl="1" indent="-171450">
                  <a:spcBef>
                    <a:spcPts val="600"/>
                  </a:spcBef>
                  <a:buSzPct val="100000"/>
                  <a:buFontTx/>
                  <a:buChar char="-"/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Open Sans"/>
                    <a:ea typeface="Open Sans" panose="020B0606030504020204" pitchFamily="34" charset="0"/>
                    <a:cs typeface="Open Sans" panose="020B0606030504020204" pitchFamily="34" charset="0"/>
                    <a:hlinkClick r:id="rId5"/>
                  </a:rPr>
                  <a:t>Deloitte’s Blockchain KX Site</a:t>
                </a:r>
                <a:endParaRPr lang="en-US" sz="1200" dirty="0">
                  <a:solidFill>
                    <a:srgbClr val="000000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D4E7869-CB3D-4CEA-A91C-AF358A0C1045}"/>
                </a:ext>
              </a:extLst>
            </p:cNvPr>
            <p:cNvGrpSpPr/>
            <p:nvPr/>
          </p:nvGrpSpPr>
          <p:grpSpPr>
            <a:xfrm>
              <a:off x="6370946" y="1715008"/>
              <a:ext cx="640080" cy="640080"/>
              <a:chOff x="9812338" y="2919413"/>
              <a:chExt cx="382588" cy="438150"/>
            </a:xfrm>
            <a:solidFill>
              <a:schemeClr val="accent3"/>
            </a:solidFill>
          </p:grpSpPr>
          <p:sp>
            <p:nvSpPr>
              <p:cNvPr id="71" name="Freeform 503">
                <a:extLst>
                  <a:ext uri="{FF2B5EF4-FFF2-40B4-BE49-F238E27FC236}">
                    <a16:creationId xmlns:a16="http://schemas.microsoft.com/office/drawing/2014/main" id="{C1B0076A-C579-4EFE-9273-0376B035CD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12338" y="2919413"/>
                <a:ext cx="382588" cy="438150"/>
              </a:xfrm>
              <a:custGeom>
                <a:avLst/>
                <a:gdLst>
                  <a:gd name="T0" fmla="*/ 200 w 206"/>
                  <a:gd name="T1" fmla="*/ 59 h 236"/>
                  <a:gd name="T2" fmla="*/ 117 w 206"/>
                  <a:gd name="T3" fmla="*/ 0 h 236"/>
                  <a:gd name="T4" fmla="*/ 113 w 206"/>
                  <a:gd name="T5" fmla="*/ 0 h 236"/>
                  <a:gd name="T6" fmla="*/ 22 w 206"/>
                  <a:gd name="T7" fmla="*/ 71 h 236"/>
                  <a:gd name="T8" fmla="*/ 8 w 206"/>
                  <a:gd name="T9" fmla="*/ 111 h 236"/>
                  <a:gd name="T10" fmla="*/ 3 w 206"/>
                  <a:gd name="T11" fmla="*/ 127 h 236"/>
                  <a:gd name="T12" fmla="*/ 17 w 206"/>
                  <a:gd name="T13" fmla="*/ 134 h 236"/>
                  <a:gd name="T14" fmla="*/ 17 w 206"/>
                  <a:gd name="T15" fmla="*/ 137 h 236"/>
                  <a:gd name="T16" fmla="*/ 16 w 206"/>
                  <a:gd name="T17" fmla="*/ 143 h 236"/>
                  <a:gd name="T18" fmla="*/ 20 w 206"/>
                  <a:gd name="T19" fmla="*/ 151 h 236"/>
                  <a:gd name="T20" fmla="*/ 23 w 206"/>
                  <a:gd name="T21" fmla="*/ 163 h 236"/>
                  <a:gd name="T22" fmla="*/ 23 w 206"/>
                  <a:gd name="T23" fmla="*/ 171 h 236"/>
                  <a:gd name="T24" fmla="*/ 51 w 206"/>
                  <a:gd name="T25" fmla="*/ 192 h 236"/>
                  <a:gd name="T26" fmla="*/ 52 w 206"/>
                  <a:gd name="T27" fmla="*/ 192 h 236"/>
                  <a:gd name="T28" fmla="*/ 60 w 206"/>
                  <a:gd name="T29" fmla="*/ 191 h 236"/>
                  <a:gd name="T30" fmla="*/ 65 w 206"/>
                  <a:gd name="T31" fmla="*/ 193 h 236"/>
                  <a:gd name="T32" fmla="*/ 69 w 206"/>
                  <a:gd name="T33" fmla="*/ 198 h 236"/>
                  <a:gd name="T34" fmla="*/ 75 w 206"/>
                  <a:gd name="T35" fmla="*/ 216 h 236"/>
                  <a:gd name="T36" fmla="*/ 77 w 206"/>
                  <a:gd name="T37" fmla="*/ 232 h 236"/>
                  <a:gd name="T38" fmla="*/ 78 w 206"/>
                  <a:gd name="T39" fmla="*/ 233 h 236"/>
                  <a:gd name="T40" fmla="*/ 82 w 206"/>
                  <a:gd name="T41" fmla="*/ 236 h 236"/>
                  <a:gd name="T42" fmla="*/ 84 w 206"/>
                  <a:gd name="T43" fmla="*/ 236 h 236"/>
                  <a:gd name="T44" fmla="*/ 165 w 206"/>
                  <a:gd name="T45" fmla="*/ 212 h 236"/>
                  <a:gd name="T46" fmla="*/ 168 w 206"/>
                  <a:gd name="T47" fmla="*/ 206 h 236"/>
                  <a:gd name="T48" fmla="*/ 180 w 206"/>
                  <a:gd name="T49" fmla="*/ 143 h 236"/>
                  <a:gd name="T50" fmla="*/ 189 w 206"/>
                  <a:gd name="T51" fmla="*/ 128 h 236"/>
                  <a:gd name="T52" fmla="*/ 200 w 206"/>
                  <a:gd name="T53" fmla="*/ 59 h 236"/>
                  <a:gd name="T54" fmla="*/ 181 w 206"/>
                  <a:gd name="T55" fmla="*/ 123 h 236"/>
                  <a:gd name="T56" fmla="*/ 172 w 206"/>
                  <a:gd name="T57" fmla="*/ 138 h 236"/>
                  <a:gd name="T58" fmla="*/ 158 w 206"/>
                  <a:gd name="T59" fmla="*/ 204 h 236"/>
                  <a:gd name="T60" fmla="*/ 86 w 206"/>
                  <a:gd name="T61" fmla="*/ 225 h 236"/>
                  <a:gd name="T62" fmla="*/ 85 w 206"/>
                  <a:gd name="T63" fmla="*/ 216 h 236"/>
                  <a:gd name="T64" fmla="*/ 76 w 206"/>
                  <a:gd name="T65" fmla="*/ 191 h 236"/>
                  <a:gd name="T66" fmla="*/ 73 w 206"/>
                  <a:gd name="T67" fmla="*/ 187 h 236"/>
                  <a:gd name="T68" fmla="*/ 60 w 206"/>
                  <a:gd name="T69" fmla="*/ 181 h 236"/>
                  <a:gd name="T70" fmla="*/ 51 w 206"/>
                  <a:gd name="T71" fmla="*/ 182 h 236"/>
                  <a:gd name="T72" fmla="*/ 50 w 206"/>
                  <a:gd name="T73" fmla="*/ 183 h 236"/>
                  <a:gd name="T74" fmla="*/ 33 w 206"/>
                  <a:gd name="T75" fmla="*/ 171 h 236"/>
                  <a:gd name="T76" fmla="*/ 29 w 206"/>
                  <a:gd name="T77" fmla="*/ 156 h 236"/>
                  <a:gd name="T78" fmla="*/ 30 w 206"/>
                  <a:gd name="T79" fmla="*/ 153 h 236"/>
                  <a:gd name="T80" fmla="*/ 30 w 206"/>
                  <a:gd name="T81" fmla="*/ 152 h 236"/>
                  <a:gd name="T82" fmla="*/ 31 w 206"/>
                  <a:gd name="T83" fmla="*/ 148 h 236"/>
                  <a:gd name="T84" fmla="*/ 28 w 206"/>
                  <a:gd name="T85" fmla="*/ 145 h 236"/>
                  <a:gd name="T86" fmla="*/ 25 w 206"/>
                  <a:gd name="T87" fmla="*/ 143 h 236"/>
                  <a:gd name="T88" fmla="*/ 26 w 206"/>
                  <a:gd name="T89" fmla="*/ 140 h 236"/>
                  <a:gd name="T90" fmla="*/ 28 w 206"/>
                  <a:gd name="T91" fmla="*/ 131 h 236"/>
                  <a:gd name="T92" fmla="*/ 24 w 206"/>
                  <a:gd name="T93" fmla="*/ 125 h 236"/>
                  <a:gd name="T94" fmla="*/ 18 w 206"/>
                  <a:gd name="T95" fmla="*/ 125 h 236"/>
                  <a:gd name="T96" fmla="*/ 12 w 206"/>
                  <a:gd name="T97" fmla="*/ 124 h 236"/>
                  <a:gd name="T98" fmla="*/ 15 w 206"/>
                  <a:gd name="T99" fmla="*/ 118 h 236"/>
                  <a:gd name="T100" fmla="*/ 32 w 206"/>
                  <a:gd name="T101" fmla="*/ 72 h 236"/>
                  <a:gd name="T102" fmla="*/ 113 w 206"/>
                  <a:gd name="T103" fmla="*/ 10 h 236"/>
                  <a:gd name="T104" fmla="*/ 117 w 206"/>
                  <a:gd name="T105" fmla="*/ 10 h 236"/>
                  <a:gd name="T106" fmla="*/ 191 w 206"/>
                  <a:gd name="T107" fmla="*/ 60 h 236"/>
                  <a:gd name="T108" fmla="*/ 181 w 206"/>
                  <a:gd name="T109" fmla="*/ 12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06" h="236">
                    <a:moveTo>
                      <a:pt x="200" y="59"/>
                    </a:moveTo>
                    <a:cubicBezTo>
                      <a:pt x="193" y="11"/>
                      <a:pt x="128" y="0"/>
                      <a:pt x="117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34" y="0"/>
                      <a:pt x="24" y="54"/>
                      <a:pt x="22" y="71"/>
                    </a:cubicBezTo>
                    <a:cubicBezTo>
                      <a:pt x="21" y="82"/>
                      <a:pt x="16" y="103"/>
                      <a:pt x="8" y="111"/>
                    </a:cubicBezTo>
                    <a:cubicBezTo>
                      <a:pt x="6" y="114"/>
                      <a:pt x="0" y="120"/>
                      <a:pt x="3" y="127"/>
                    </a:cubicBezTo>
                    <a:cubicBezTo>
                      <a:pt x="5" y="134"/>
                      <a:pt x="13" y="134"/>
                      <a:pt x="17" y="134"/>
                    </a:cubicBezTo>
                    <a:cubicBezTo>
                      <a:pt x="17" y="136"/>
                      <a:pt x="17" y="137"/>
                      <a:pt x="17" y="137"/>
                    </a:cubicBezTo>
                    <a:cubicBezTo>
                      <a:pt x="16" y="139"/>
                      <a:pt x="16" y="141"/>
                      <a:pt x="16" y="143"/>
                    </a:cubicBezTo>
                    <a:cubicBezTo>
                      <a:pt x="16" y="147"/>
                      <a:pt x="17" y="149"/>
                      <a:pt x="20" y="151"/>
                    </a:cubicBezTo>
                    <a:cubicBezTo>
                      <a:pt x="18" y="156"/>
                      <a:pt x="19" y="160"/>
                      <a:pt x="23" y="163"/>
                    </a:cubicBezTo>
                    <a:cubicBezTo>
                      <a:pt x="23" y="164"/>
                      <a:pt x="23" y="165"/>
                      <a:pt x="23" y="171"/>
                    </a:cubicBezTo>
                    <a:cubicBezTo>
                      <a:pt x="23" y="187"/>
                      <a:pt x="39" y="194"/>
                      <a:pt x="51" y="192"/>
                    </a:cubicBezTo>
                    <a:cubicBezTo>
                      <a:pt x="52" y="192"/>
                      <a:pt x="52" y="192"/>
                      <a:pt x="52" y="192"/>
                    </a:cubicBezTo>
                    <a:cubicBezTo>
                      <a:pt x="55" y="192"/>
                      <a:pt x="58" y="191"/>
                      <a:pt x="60" y="191"/>
                    </a:cubicBezTo>
                    <a:cubicBezTo>
                      <a:pt x="63" y="191"/>
                      <a:pt x="64" y="192"/>
                      <a:pt x="65" y="193"/>
                    </a:cubicBezTo>
                    <a:cubicBezTo>
                      <a:pt x="66" y="195"/>
                      <a:pt x="68" y="196"/>
                      <a:pt x="69" y="198"/>
                    </a:cubicBezTo>
                    <a:cubicBezTo>
                      <a:pt x="73" y="202"/>
                      <a:pt x="75" y="205"/>
                      <a:pt x="75" y="216"/>
                    </a:cubicBezTo>
                    <a:cubicBezTo>
                      <a:pt x="75" y="226"/>
                      <a:pt x="77" y="230"/>
                      <a:pt x="77" y="232"/>
                    </a:cubicBezTo>
                    <a:cubicBezTo>
                      <a:pt x="78" y="233"/>
                      <a:pt x="78" y="233"/>
                      <a:pt x="78" y="233"/>
                    </a:cubicBezTo>
                    <a:cubicBezTo>
                      <a:pt x="78" y="235"/>
                      <a:pt x="80" y="236"/>
                      <a:pt x="82" y="236"/>
                    </a:cubicBezTo>
                    <a:cubicBezTo>
                      <a:pt x="83" y="236"/>
                      <a:pt x="83" y="236"/>
                      <a:pt x="84" y="236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7" y="211"/>
                      <a:pt x="169" y="209"/>
                      <a:pt x="168" y="206"/>
                    </a:cubicBezTo>
                    <a:cubicBezTo>
                      <a:pt x="166" y="191"/>
                      <a:pt x="168" y="164"/>
                      <a:pt x="180" y="143"/>
                    </a:cubicBezTo>
                    <a:cubicBezTo>
                      <a:pt x="184" y="137"/>
                      <a:pt x="186" y="132"/>
                      <a:pt x="189" y="128"/>
                    </a:cubicBezTo>
                    <a:cubicBezTo>
                      <a:pt x="203" y="103"/>
                      <a:pt x="206" y="99"/>
                      <a:pt x="200" y="59"/>
                    </a:cubicBezTo>
                    <a:close/>
                    <a:moveTo>
                      <a:pt x="181" y="123"/>
                    </a:moveTo>
                    <a:cubicBezTo>
                      <a:pt x="178" y="127"/>
                      <a:pt x="175" y="132"/>
                      <a:pt x="172" y="138"/>
                    </a:cubicBezTo>
                    <a:cubicBezTo>
                      <a:pt x="160" y="160"/>
                      <a:pt x="157" y="186"/>
                      <a:pt x="158" y="204"/>
                    </a:cubicBezTo>
                    <a:cubicBezTo>
                      <a:pt x="86" y="225"/>
                      <a:pt x="86" y="225"/>
                      <a:pt x="86" y="225"/>
                    </a:cubicBezTo>
                    <a:cubicBezTo>
                      <a:pt x="85" y="223"/>
                      <a:pt x="85" y="220"/>
                      <a:pt x="85" y="216"/>
                    </a:cubicBezTo>
                    <a:cubicBezTo>
                      <a:pt x="85" y="202"/>
                      <a:pt x="81" y="197"/>
                      <a:pt x="76" y="191"/>
                    </a:cubicBezTo>
                    <a:cubicBezTo>
                      <a:pt x="75" y="190"/>
                      <a:pt x="74" y="189"/>
                      <a:pt x="73" y="187"/>
                    </a:cubicBezTo>
                    <a:cubicBezTo>
                      <a:pt x="69" y="182"/>
                      <a:pt x="64" y="181"/>
                      <a:pt x="60" y="181"/>
                    </a:cubicBezTo>
                    <a:cubicBezTo>
                      <a:pt x="57" y="181"/>
                      <a:pt x="54" y="182"/>
                      <a:pt x="51" y="182"/>
                    </a:cubicBezTo>
                    <a:cubicBezTo>
                      <a:pt x="50" y="183"/>
                      <a:pt x="50" y="183"/>
                      <a:pt x="50" y="183"/>
                    </a:cubicBezTo>
                    <a:cubicBezTo>
                      <a:pt x="42" y="184"/>
                      <a:pt x="33" y="180"/>
                      <a:pt x="33" y="171"/>
                    </a:cubicBezTo>
                    <a:cubicBezTo>
                      <a:pt x="33" y="161"/>
                      <a:pt x="32" y="159"/>
                      <a:pt x="29" y="156"/>
                    </a:cubicBezTo>
                    <a:cubicBezTo>
                      <a:pt x="29" y="155"/>
                      <a:pt x="28" y="155"/>
                      <a:pt x="30" y="153"/>
                    </a:cubicBezTo>
                    <a:cubicBezTo>
                      <a:pt x="30" y="153"/>
                      <a:pt x="30" y="152"/>
                      <a:pt x="30" y="152"/>
                    </a:cubicBezTo>
                    <a:cubicBezTo>
                      <a:pt x="31" y="151"/>
                      <a:pt x="31" y="149"/>
                      <a:pt x="31" y="148"/>
                    </a:cubicBezTo>
                    <a:cubicBezTo>
                      <a:pt x="30" y="146"/>
                      <a:pt x="29" y="145"/>
                      <a:pt x="28" y="145"/>
                    </a:cubicBezTo>
                    <a:cubicBezTo>
                      <a:pt x="25" y="144"/>
                      <a:pt x="25" y="144"/>
                      <a:pt x="25" y="143"/>
                    </a:cubicBezTo>
                    <a:cubicBezTo>
                      <a:pt x="25" y="142"/>
                      <a:pt x="26" y="141"/>
                      <a:pt x="26" y="140"/>
                    </a:cubicBezTo>
                    <a:cubicBezTo>
                      <a:pt x="27" y="138"/>
                      <a:pt x="27" y="136"/>
                      <a:pt x="28" y="131"/>
                    </a:cubicBezTo>
                    <a:cubicBezTo>
                      <a:pt x="28" y="128"/>
                      <a:pt x="26" y="126"/>
                      <a:pt x="24" y="125"/>
                    </a:cubicBezTo>
                    <a:cubicBezTo>
                      <a:pt x="22" y="125"/>
                      <a:pt x="20" y="125"/>
                      <a:pt x="18" y="125"/>
                    </a:cubicBezTo>
                    <a:cubicBezTo>
                      <a:pt x="15" y="125"/>
                      <a:pt x="12" y="125"/>
                      <a:pt x="12" y="124"/>
                    </a:cubicBezTo>
                    <a:cubicBezTo>
                      <a:pt x="11" y="123"/>
                      <a:pt x="12" y="121"/>
                      <a:pt x="15" y="118"/>
                    </a:cubicBezTo>
                    <a:cubicBezTo>
                      <a:pt x="28" y="105"/>
                      <a:pt x="32" y="72"/>
                      <a:pt x="32" y="72"/>
                    </a:cubicBezTo>
                    <a:cubicBezTo>
                      <a:pt x="37" y="14"/>
                      <a:pt x="95" y="10"/>
                      <a:pt x="113" y="10"/>
                    </a:cubicBezTo>
                    <a:cubicBezTo>
                      <a:pt x="117" y="10"/>
                      <a:pt x="117" y="10"/>
                      <a:pt x="117" y="10"/>
                    </a:cubicBezTo>
                    <a:cubicBezTo>
                      <a:pt x="125" y="10"/>
                      <a:pt x="185" y="19"/>
                      <a:pt x="191" y="60"/>
                    </a:cubicBezTo>
                    <a:cubicBezTo>
                      <a:pt x="196" y="97"/>
                      <a:pt x="194" y="100"/>
                      <a:pt x="181" y="1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0682" tIns="40341" rIns="80682" bIns="4034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88" dirty="0"/>
              </a:p>
            </p:txBody>
          </p:sp>
          <p:sp>
            <p:nvSpPr>
              <p:cNvPr id="72" name="Freeform 504">
                <a:extLst>
                  <a:ext uri="{FF2B5EF4-FFF2-40B4-BE49-F238E27FC236}">
                    <a16:creationId xmlns:a16="http://schemas.microsoft.com/office/drawing/2014/main" id="{459FD86A-4E4E-4406-B530-2FAD379A56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85375" y="3032125"/>
                <a:ext cx="84138" cy="82550"/>
              </a:xfrm>
              <a:custGeom>
                <a:avLst/>
                <a:gdLst>
                  <a:gd name="T0" fmla="*/ 22 w 45"/>
                  <a:gd name="T1" fmla="*/ 0 h 44"/>
                  <a:gd name="T2" fmla="*/ 0 w 45"/>
                  <a:gd name="T3" fmla="*/ 22 h 44"/>
                  <a:gd name="T4" fmla="*/ 22 w 45"/>
                  <a:gd name="T5" fmla="*/ 44 h 44"/>
                  <a:gd name="T6" fmla="*/ 45 w 45"/>
                  <a:gd name="T7" fmla="*/ 22 h 44"/>
                  <a:gd name="T8" fmla="*/ 22 w 45"/>
                  <a:gd name="T9" fmla="*/ 0 h 44"/>
                  <a:gd name="T10" fmla="*/ 22 w 45"/>
                  <a:gd name="T11" fmla="*/ 35 h 44"/>
                  <a:gd name="T12" fmla="*/ 10 w 45"/>
                  <a:gd name="T13" fmla="*/ 22 h 44"/>
                  <a:gd name="T14" fmla="*/ 22 w 45"/>
                  <a:gd name="T15" fmla="*/ 10 h 44"/>
                  <a:gd name="T16" fmla="*/ 35 w 45"/>
                  <a:gd name="T17" fmla="*/ 22 h 44"/>
                  <a:gd name="T18" fmla="*/ 22 w 45"/>
                  <a:gd name="T19" fmla="*/ 3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4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35"/>
                      <a:pt x="10" y="44"/>
                      <a:pt x="22" y="44"/>
                    </a:cubicBezTo>
                    <a:cubicBezTo>
                      <a:pt x="35" y="44"/>
                      <a:pt x="45" y="35"/>
                      <a:pt x="45" y="22"/>
                    </a:cubicBezTo>
                    <a:cubicBezTo>
                      <a:pt x="45" y="10"/>
                      <a:pt x="35" y="0"/>
                      <a:pt x="22" y="0"/>
                    </a:cubicBezTo>
                    <a:close/>
                    <a:moveTo>
                      <a:pt x="22" y="35"/>
                    </a:moveTo>
                    <a:cubicBezTo>
                      <a:pt x="16" y="35"/>
                      <a:pt x="10" y="29"/>
                      <a:pt x="10" y="22"/>
                    </a:cubicBezTo>
                    <a:cubicBezTo>
                      <a:pt x="10" y="15"/>
                      <a:pt x="16" y="10"/>
                      <a:pt x="22" y="10"/>
                    </a:cubicBezTo>
                    <a:cubicBezTo>
                      <a:pt x="29" y="10"/>
                      <a:pt x="35" y="15"/>
                      <a:pt x="35" y="22"/>
                    </a:cubicBezTo>
                    <a:cubicBezTo>
                      <a:pt x="35" y="29"/>
                      <a:pt x="29" y="35"/>
                      <a:pt x="2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0682" tIns="40341" rIns="80682" bIns="4034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88" dirty="0"/>
              </a:p>
            </p:txBody>
          </p:sp>
          <p:sp>
            <p:nvSpPr>
              <p:cNvPr id="73" name="Freeform 505">
                <a:extLst>
                  <a:ext uri="{FF2B5EF4-FFF2-40B4-BE49-F238E27FC236}">
                    <a16:creationId xmlns:a16="http://schemas.microsoft.com/office/drawing/2014/main" id="{3BD8E119-E587-4A95-B84C-5209B32E31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31400" y="2978150"/>
                <a:ext cx="192088" cy="192088"/>
              </a:xfrm>
              <a:custGeom>
                <a:avLst/>
                <a:gdLst>
                  <a:gd name="T0" fmla="*/ 89 w 103"/>
                  <a:gd name="T1" fmla="*/ 39 h 103"/>
                  <a:gd name="T2" fmla="*/ 93 w 103"/>
                  <a:gd name="T3" fmla="*/ 26 h 103"/>
                  <a:gd name="T4" fmla="*/ 83 w 103"/>
                  <a:gd name="T5" fmla="*/ 10 h 103"/>
                  <a:gd name="T6" fmla="*/ 69 w 103"/>
                  <a:gd name="T7" fmla="*/ 16 h 103"/>
                  <a:gd name="T8" fmla="*/ 63 w 103"/>
                  <a:gd name="T9" fmla="*/ 4 h 103"/>
                  <a:gd name="T10" fmla="*/ 44 w 103"/>
                  <a:gd name="T11" fmla="*/ 0 h 103"/>
                  <a:gd name="T12" fmla="*/ 39 w 103"/>
                  <a:gd name="T13" fmla="*/ 14 h 103"/>
                  <a:gd name="T14" fmla="*/ 26 w 103"/>
                  <a:gd name="T15" fmla="*/ 10 h 103"/>
                  <a:gd name="T16" fmla="*/ 15 w 103"/>
                  <a:gd name="T17" fmla="*/ 15 h 103"/>
                  <a:gd name="T18" fmla="*/ 10 w 103"/>
                  <a:gd name="T19" fmla="*/ 20 h 103"/>
                  <a:gd name="T20" fmla="*/ 16 w 103"/>
                  <a:gd name="T21" fmla="*/ 34 h 103"/>
                  <a:gd name="T22" fmla="*/ 5 w 103"/>
                  <a:gd name="T23" fmla="*/ 40 h 103"/>
                  <a:gd name="T24" fmla="*/ 0 w 103"/>
                  <a:gd name="T25" fmla="*/ 51 h 103"/>
                  <a:gd name="T26" fmla="*/ 0 w 103"/>
                  <a:gd name="T27" fmla="*/ 58 h 103"/>
                  <a:gd name="T28" fmla="*/ 14 w 103"/>
                  <a:gd name="T29" fmla="*/ 64 h 103"/>
                  <a:gd name="T30" fmla="*/ 10 w 103"/>
                  <a:gd name="T31" fmla="*/ 77 h 103"/>
                  <a:gd name="T32" fmla="*/ 15 w 103"/>
                  <a:gd name="T33" fmla="*/ 87 h 103"/>
                  <a:gd name="T34" fmla="*/ 20 w 103"/>
                  <a:gd name="T35" fmla="*/ 93 h 103"/>
                  <a:gd name="T36" fmla="*/ 34 w 103"/>
                  <a:gd name="T37" fmla="*/ 87 h 103"/>
                  <a:gd name="T38" fmla="*/ 40 w 103"/>
                  <a:gd name="T39" fmla="*/ 98 h 103"/>
                  <a:gd name="T40" fmla="*/ 51 w 103"/>
                  <a:gd name="T41" fmla="*/ 103 h 103"/>
                  <a:gd name="T42" fmla="*/ 63 w 103"/>
                  <a:gd name="T43" fmla="*/ 98 h 103"/>
                  <a:gd name="T44" fmla="*/ 69 w 103"/>
                  <a:gd name="T45" fmla="*/ 87 h 103"/>
                  <a:gd name="T46" fmla="*/ 83 w 103"/>
                  <a:gd name="T47" fmla="*/ 92 h 103"/>
                  <a:gd name="T48" fmla="*/ 93 w 103"/>
                  <a:gd name="T49" fmla="*/ 77 h 103"/>
                  <a:gd name="T50" fmla="*/ 89 w 103"/>
                  <a:gd name="T51" fmla="*/ 64 h 103"/>
                  <a:gd name="T52" fmla="*/ 103 w 103"/>
                  <a:gd name="T53" fmla="*/ 58 h 103"/>
                  <a:gd name="T54" fmla="*/ 103 w 103"/>
                  <a:gd name="T55" fmla="*/ 44 h 103"/>
                  <a:gd name="T56" fmla="*/ 93 w 103"/>
                  <a:gd name="T57" fmla="*/ 54 h 103"/>
                  <a:gd name="T58" fmla="*/ 80 w 103"/>
                  <a:gd name="T59" fmla="*/ 58 h 103"/>
                  <a:gd name="T60" fmla="*/ 77 w 103"/>
                  <a:gd name="T61" fmla="*/ 72 h 103"/>
                  <a:gd name="T62" fmla="*/ 80 w 103"/>
                  <a:gd name="T63" fmla="*/ 83 h 103"/>
                  <a:gd name="T64" fmla="*/ 67 w 103"/>
                  <a:gd name="T65" fmla="*/ 77 h 103"/>
                  <a:gd name="T66" fmla="*/ 55 w 103"/>
                  <a:gd name="T67" fmla="*/ 84 h 103"/>
                  <a:gd name="T68" fmla="*/ 49 w 103"/>
                  <a:gd name="T69" fmla="*/ 93 h 103"/>
                  <a:gd name="T70" fmla="*/ 44 w 103"/>
                  <a:gd name="T71" fmla="*/ 80 h 103"/>
                  <a:gd name="T72" fmla="*/ 30 w 103"/>
                  <a:gd name="T73" fmla="*/ 77 h 103"/>
                  <a:gd name="T74" fmla="*/ 22 w 103"/>
                  <a:gd name="T75" fmla="*/ 81 h 103"/>
                  <a:gd name="T76" fmla="*/ 20 w 103"/>
                  <a:gd name="T77" fmla="*/ 79 h 103"/>
                  <a:gd name="T78" fmla="*/ 26 w 103"/>
                  <a:gd name="T79" fmla="*/ 67 h 103"/>
                  <a:gd name="T80" fmla="*/ 18 w 103"/>
                  <a:gd name="T81" fmla="*/ 55 h 103"/>
                  <a:gd name="T82" fmla="*/ 10 w 103"/>
                  <a:gd name="T83" fmla="*/ 52 h 103"/>
                  <a:gd name="T84" fmla="*/ 10 w 103"/>
                  <a:gd name="T85" fmla="*/ 49 h 103"/>
                  <a:gd name="T86" fmla="*/ 23 w 103"/>
                  <a:gd name="T87" fmla="*/ 44 h 103"/>
                  <a:gd name="T88" fmla="*/ 26 w 103"/>
                  <a:gd name="T89" fmla="*/ 30 h 103"/>
                  <a:gd name="T90" fmla="*/ 21 w 103"/>
                  <a:gd name="T91" fmla="*/ 22 h 103"/>
                  <a:gd name="T92" fmla="*/ 23 w 103"/>
                  <a:gd name="T93" fmla="*/ 20 h 103"/>
                  <a:gd name="T94" fmla="*/ 36 w 103"/>
                  <a:gd name="T95" fmla="*/ 26 h 103"/>
                  <a:gd name="T96" fmla="*/ 48 w 103"/>
                  <a:gd name="T97" fmla="*/ 18 h 103"/>
                  <a:gd name="T98" fmla="*/ 54 w 103"/>
                  <a:gd name="T99" fmla="*/ 9 h 103"/>
                  <a:gd name="T100" fmla="*/ 58 w 103"/>
                  <a:gd name="T101" fmla="*/ 22 h 103"/>
                  <a:gd name="T102" fmla="*/ 72 w 103"/>
                  <a:gd name="T103" fmla="*/ 26 h 103"/>
                  <a:gd name="T104" fmla="*/ 83 w 103"/>
                  <a:gd name="T105" fmla="*/ 23 h 103"/>
                  <a:gd name="T106" fmla="*/ 77 w 103"/>
                  <a:gd name="T107" fmla="*/ 36 h 103"/>
                  <a:gd name="T108" fmla="*/ 84 w 103"/>
                  <a:gd name="T109" fmla="*/ 48 h 103"/>
                  <a:gd name="T110" fmla="*/ 93 w 103"/>
                  <a:gd name="T111" fmla="*/ 5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3" h="103">
                    <a:moveTo>
                      <a:pt x="98" y="40"/>
                    </a:moveTo>
                    <a:cubicBezTo>
                      <a:pt x="89" y="39"/>
                      <a:pt x="89" y="39"/>
                      <a:pt x="89" y="39"/>
                    </a:cubicBezTo>
                    <a:cubicBezTo>
                      <a:pt x="88" y="37"/>
                      <a:pt x="88" y="35"/>
                      <a:pt x="87" y="34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4" y="24"/>
                      <a:pt x="94" y="22"/>
                      <a:pt x="93" y="20"/>
                    </a:cubicBezTo>
                    <a:cubicBezTo>
                      <a:pt x="90" y="16"/>
                      <a:pt x="86" y="13"/>
                      <a:pt x="83" y="10"/>
                    </a:cubicBezTo>
                    <a:cubicBezTo>
                      <a:pt x="81" y="9"/>
                      <a:pt x="78" y="9"/>
                      <a:pt x="77" y="10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7" y="15"/>
                      <a:pt x="66" y="15"/>
                      <a:pt x="64" y="14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2" y="2"/>
                      <a:pt x="61" y="1"/>
                      <a:pt x="59" y="0"/>
                    </a:cubicBezTo>
                    <a:cubicBezTo>
                      <a:pt x="54" y="0"/>
                      <a:pt x="49" y="0"/>
                      <a:pt x="44" y="0"/>
                    </a:cubicBezTo>
                    <a:cubicBezTo>
                      <a:pt x="42" y="1"/>
                      <a:pt x="41" y="2"/>
                      <a:pt x="40" y="4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7" y="15"/>
                      <a:pt x="36" y="15"/>
                      <a:pt x="34" y="16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2" y="9"/>
                      <a:pt x="20" y="10"/>
                    </a:cubicBezTo>
                    <a:cubicBezTo>
                      <a:pt x="19" y="11"/>
                      <a:pt x="17" y="13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3" y="17"/>
                      <a:pt x="12" y="19"/>
                      <a:pt x="10" y="20"/>
                    </a:cubicBezTo>
                    <a:cubicBezTo>
                      <a:pt x="9" y="22"/>
                      <a:pt x="9" y="24"/>
                      <a:pt x="10" y="26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5" y="35"/>
                      <a:pt x="15" y="37"/>
                      <a:pt x="14" y="39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2" y="40"/>
                      <a:pt x="1" y="42"/>
                      <a:pt x="0" y="44"/>
                    </a:cubicBezTo>
                    <a:cubicBezTo>
                      <a:pt x="0" y="46"/>
                      <a:pt x="0" y="48"/>
                      <a:pt x="0" y="5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4"/>
                      <a:pt x="0" y="56"/>
                      <a:pt x="0" y="58"/>
                    </a:cubicBezTo>
                    <a:cubicBezTo>
                      <a:pt x="1" y="61"/>
                      <a:pt x="2" y="62"/>
                      <a:pt x="5" y="63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5" y="66"/>
                      <a:pt x="15" y="67"/>
                      <a:pt x="16" y="69"/>
                    </a:cubicBezTo>
                    <a:cubicBezTo>
                      <a:pt x="10" y="77"/>
                      <a:pt x="10" y="77"/>
                      <a:pt x="10" y="77"/>
                    </a:cubicBezTo>
                    <a:cubicBezTo>
                      <a:pt x="9" y="78"/>
                      <a:pt x="9" y="81"/>
                      <a:pt x="10" y="82"/>
                    </a:cubicBezTo>
                    <a:cubicBezTo>
                      <a:pt x="12" y="84"/>
                      <a:pt x="13" y="86"/>
                      <a:pt x="15" y="87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7" y="90"/>
                      <a:pt x="19" y="91"/>
                      <a:pt x="20" y="93"/>
                    </a:cubicBezTo>
                    <a:cubicBezTo>
                      <a:pt x="22" y="94"/>
                      <a:pt x="25" y="94"/>
                      <a:pt x="26" y="92"/>
                    </a:cubicBezTo>
                    <a:cubicBezTo>
                      <a:pt x="34" y="87"/>
                      <a:pt x="34" y="87"/>
                      <a:pt x="34" y="87"/>
                    </a:cubicBezTo>
                    <a:cubicBezTo>
                      <a:pt x="36" y="87"/>
                      <a:pt x="37" y="88"/>
                      <a:pt x="39" y="89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41" y="100"/>
                      <a:pt x="42" y="102"/>
                      <a:pt x="44" y="102"/>
                    </a:cubicBezTo>
                    <a:cubicBezTo>
                      <a:pt x="47" y="103"/>
                      <a:pt x="49" y="103"/>
                      <a:pt x="51" y="103"/>
                    </a:cubicBezTo>
                    <a:cubicBezTo>
                      <a:pt x="54" y="103"/>
                      <a:pt x="56" y="103"/>
                      <a:pt x="59" y="102"/>
                    </a:cubicBezTo>
                    <a:cubicBezTo>
                      <a:pt x="61" y="102"/>
                      <a:pt x="62" y="100"/>
                      <a:pt x="63" y="98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6" y="88"/>
                      <a:pt x="67" y="87"/>
                      <a:pt x="69" y="87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8" y="94"/>
                      <a:pt x="81" y="94"/>
                      <a:pt x="83" y="92"/>
                    </a:cubicBezTo>
                    <a:cubicBezTo>
                      <a:pt x="86" y="90"/>
                      <a:pt x="90" y="86"/>
                      <a:pt x="93" y="82"/>
                    </a:cubicBezTo>
                    <a:cubicBezTo>
                      <a:pt x="94" y="81"/>
                      <a:pt x="94" y="78"/>
                      <a:pt x="93" y="77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8" y="67"/>
                      <a:pt x="88" y="66"/>
                      <a:pt x="89" y="64"/>
                    </a:cubicBezTo>
                    <a:cubicBezTo>
                      <a:pt x="98" y="63"/>
                      <a:pt x="98" y="63"/>
                      <a:pt x="98" y="63"/>
                    </a:cubicBezTo>
                    <a:cubicBezTo>
                      <a:pt x="101" y="62"/>
                      <a:pt x="102" y="61"/>
                      <a:pt x="103" y="58"/>
                    </a:cubicBezTo>
                    <a:cubicBezTo>
                      <a:pt x="103" y="56"/>
                      <a:pt x="103" y="54"/>
                      <a:pt x="103" y="51"/>
                    </a:cubicBezTo>
                    <a:cubicBezTo>
                      <a:pt x="103" y="49"/>
                      <a:pt x="103" y="47"/>
                      <a:pt x="103" y="44"/>
                    </a:cubicBezTo>
                    <a:cubicBezTo>
                      <a:pt x="102" y="42"/>
                      <a:pt x="101" y="40"/>
                      <a:pt x="98" y="40"/>
                    </a:cubicBezTo>
                    <a:close/>
                    <a:moveTo>
                      <a:pt x="93" y="54"/>
                    </a:moveTo>
                    <a:cubicBezTo>
                      <a:pt x="84" y="55"/>
                      <a:pt x="84" y="55"/>
                      <a:pt x="84" y="55"/>
                    </a:cubicBezTo>
                    <a:cubicBezTo>
                      <a:pt x="83" y="55"/>
                      <a:pt x="81" y="56"/>
                      <a:pt x="80" y="58"/>
                    </a:cubicBezTo>
                    <a:cubicBezTo>
                      <a:pt x="80" y="61"/>
                      <a:pt x="79" y="64"/>
                      <a:pt x="77" y="67"/>
                    </a:cubicBezTo>
                    <a:cubicBezTo>
                      <a:pt x="76" y="69"/>
                      <a:pt x="76" y="71"/>
                      <a:pt x="77" y="72"/>
                    </a:cubicBezTo>
                    <a:cubicBezTo>
                      <a:pt x="83" y="79"/>
                      <a:pt x="83" y="79"/>
                      <a:pt x="83" y="79"/>
                    </a:cubicBezTo>
                    <a:cubicBezTo>
                      <a:pt x="82" y="80"/>
                      <a:pt x="81" y="82"/>
                      <a:pt x="80" y="83"/>
                    </a:cubicBezTo>
                    <a:cubicBezTo>
                      <a:pt x="72" y="77"/>
                      <a:pt x="72" y="77"/>
                      <a:pt x="72" y="77"/>
                    </a:cubicBezTo>
                    <a:cubicBezTo>
                      <a:pt x="71" y="76"/>
                      <a:pt x="69" y="76"/>
                      <a:pt x="67" y="77"/>
                    </a:cubicBezTo>
                    <a:cubicBezTo>
                      <a:pt x="64" y="78"/>
                      <a:pt x="61" y="80"/>
                      <a:pt x="58" y="80"/>
                    </a:cubicBezTo>
                    <a:cubicBezTo>
                      <a:pt x="57" y="81"/>
                      <a:pt x="55" y="82"/>
                      <a:pt x="55" y="84"/>
                    </a:cubicBezTo>
                    <a:cubicBezTo>
                      <a:pt x="54" y="93"/>
                      <a:pt x="54" y="93"/>
                      <a:pt x="54" y="93"/>
                    </a:cubicBezTo>
                    <a:cubicBezTo>
                      <a:pt x="52" y="93"/>
                      <a:pt x="51" y="93"/>
                      <a:pt x="49" y="93"/>
                    </a:cubicBezTo>
                    <a:cubicBezTo>
                      <a:pt x="48" y="84"/>
                      <a:pt x="48" y="84"/>
                      <a:pt x="48" y="84"/>
                    </a:cubicBezTo>
                    <a:cubicBezTo>
                      <a:pt x="48" y="82"/>
                      <a:pt x="46" y="81"/>
                      <a:pt x="44" y="80"/>
                    </a:cubicBezTo>
                    <a:cubicBezTo>
                      <a:pt x="41" y="80"/>
                      <a:pt x="39" y="78"/>
                      <a:pt x="36" y="77"/>
                    </a:cubicBezTo>
                    <a:cubicBezTo>
                      <a:pt x="34" y="76"/>
                      <a:pt x="32" y="76"/>
                      <a:pt x="30" y="77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3" y="82"/>
                      <a:pt x="23" y="82"/>
                      <a:pt x="22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0"/>
                      <a:pt x="21" y="80"/>
                      <a:pt x="20" y="79"/>
                    </a:cubicBezTo>
                    <a:cubicBezTo>
                      <a:pt x="26" y="72"/>
                      <a:pt x="26" y="72"/>
                      <a:pt x="26" y="72"/>
                    </a:cubicBezTo>
                    <a:cubicBezTo>
                      <a:pt x="27" y="71"/>
                      <a:pt x="27" y="69"/>
                      <a:pt x="26" y="67"/>
                    </a:cubicBezTo>
                    <a:cubicBezTo>
                      <a:pt x="24" y="64"/>
                      <a:pt x="23" y="61"/>
                      <a:pt x="23" y="58"/>
                    </a:cubicBezTo>
                    <a:cubicBezTo>
                      <a:pt x="22" y="56"/>
                      <a:pt x="20" y="55"/>
                      <a:pt x="18" y="55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3"/>
                      <a:pt x="10" y="53"/>
                      <a:pt x="10" y="52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10" y="50"/>
                      <a:pt x="10" y="50"/>
                      <a:pt x="10" y="49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20" y="48"/>
                      <a:pt x="22" y="46"/>
                      <a:pt x="23" y="44"/>
                    </a:cubicBezTo>
                    <a:cubicBezTo>
                      <a:pt x="23" y="41"/>
                      <a:pt x="24" y="38"/>
                      <a:pt x="26" y="36"/>
                    </a:cubicBezTo>
                    <a:cubicBezTo>
                      <a:pt x="27" y="34"/>
                      <a:pt x="27" y="32"/>
                      <a:pt x="26" y="30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1" y="23"/>
                      <a:pt x="21" y="22"/>
                      <a:pt x="21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3" y="21"/>
                      <a:pt x="23" y="21"/>
                      <a:pt x="23" y="20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2" y="27"/>
                      <a:pt x="34" y="27"/>
                      <a:pt x="36" y="26"/>
                    </a:cubicBezTo>
                    <a:cubicBezTo>
                      <a:pt x="39" y="24"/>
                      <a:pt x="41" y="23"/>
                      <a:pt x="44" y="22"/>
                    </a:cubicBezTo>
                    <a:cubicBezTo>
                      <a:pt x="46" y="22"/>
                      <a:pt x="48" y="20"/>
                      <a:pt x="48" y="18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51" y="9"/>
                      <a:pt x="52" y="9"/>
                      <a:pt x="54" y="9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20"/>
                      <a:pt x="57" y="22"/>
                      <a:pt x="58" y="22"/>
                    </a:cubicBezTo>
                    <a:cubicBezTo>
                      <a:pt x="61" y="23"/>
                      <a:pt x="64" y="24"/>
                      <a:pt x="67" y="26"/>
                    </a:cubicBezTo>
                    <a:cubicBezTo>
                      <a:pt x="69" y="27"/>
                      <a:pt x="71" y="27"/>
                      <a:pt x="72" y="26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1"/>
                      <a:pt x="82" y="22"/>
                      <a:pt x="83" y="23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6" y="32"/>
                      <a:pt x="76" y="34"/>
                      <a:pt x="77" y="36"/>
                    </a:cubicBezTo>
                    <a:cubicBezTo>
                      <a:pt x="79" y="38"/>
                      <a:pt x="80" y="41"/>
                      <a:pt x="80" y="44"/>
                    </a:cubicBezTo>
                    <a:cubicBezTo>
                      <a:pt x="81" y="46"/>
                      <a:pt x="83" y="48"/>
                      <a:pt x="84" y="48"/>
                    </a:cubicBez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50"/>
                      <a:pt x="93" y="51"/>
                      <a:pt x="93" y="51"/>
                    </a:cubicBezTo>
                    <a:cubicBezTo>
                      <a:pt x="93" y="52"/>
                      <a:pt x="93" y="53"/>
                      <a:pt x="9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0682" tIns="40341" rIns="80682" bIns="4034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88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862520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16B476-2112-4D7F-AE81-5EBE97562FF4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C33D1-FBE7-4FD7-8363-806B7B5A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5912087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16B476-2112-4D7F-AE81-5EBE97562FF4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C33D1-FBE7-4FD7-8363-806B7B5A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Pathway Overview</a:t>
            </a:r>
          </a:p>
        </p:txBody>
      </p:sp>
    </p:spTree>
    <p:extLst>
      <p:ext uri="{BB962C8B-B14F-4D97-AF65-F5344CB8AC3E}">
        <p14:creationId xmlns:p14="http://schemas.microsoft.com/office/powerpoint/2010/main" val="229491713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18C8EB5D-212A-4F24-89CB-93A42BF0F125}"/>
              </a:ext>
            </a:extLst>
          </p:cNvPr>
          <p:cNvSpPr txBox="1">
            <a:spLocks/>
          </p:cNvSpPr>
          <p:nvPr/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Explorer Learning Pathway: Overview</a:t>
            </a:r>
            <a:endParaRPr lang="en-US" dirty="0"/>
          </a:p>
        </p:txBody>
      </p:sp>
      <p:grpSp>
        <p:nvGrpSpPr>
          <p:cNvPr id="9216" name="Group 9215">
            <a:extLst>
              <a:ext uri="{FF2B5EF4-FFF2-40B4-BE49-F238E27FC236}">
                <a16:creationId xmlns:a16="http://schemas.microsoft.com/office/drawing/2014/main" id="{78137671-0E80-4865-994D-20B7AE9D497B}"/>
              </a:ext>
            </a:extLst>
          </p:cNvPr>
          <p:cNvGrpSpPr/>
          <p:nvPr/>
        </p:nvGrpSpPr>
        <p:grpSpPr>
          <a:xfrm>
            <a:off x="403225" y="1640118"/>
            <a:ext cx="11734981" cy="1990150"/>
            <a:chOff x="403225" y="1820594"/>
            <a:chExt cx="11734981" cy="199015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3C06CBE-93D1-4873-AC55-19A67C27FAE6}"/>
                </a:ext>
              </a:extLst>
            </p:cNvPr>
            <p:cNvSpPr txBox="1"/>
            <p:nvPr/>
          </p:nvSpPr>
          <p:spPr bwMode="gray">
            <a:xfrm rot="19120882">
              <a:off x="5716418" y="1820594"/>
              <a:ext cx="2721864" cy="457200"/>
            </a:xfrm>
            <a:prstGeom prst="rect">
              <a:avLst/>
            </a:prstGeom>
          </p:spPr>
          <p:txBody>
            <a:bodyPr wrap="square" lIns="0" rIns="0" rtlCol="0" anchor="b" anchorCtr="0">
              <a:normAutofit/>
            </a:bodyPr>
            <a:lstStyle/>
            <a:p>
              <a:pPr defTabSz="1219170">
                <a:lnSpc>
                  <a:spcPts val="900"/>
                </a:lnSpc>
              </a:pPr>
              <a:r>
                <a:rPr lang="en-US" sz="1200" b="1" dirty="0">
                  <a:solidFill>
                    <a:prstClr val="black"/>
                  </a:solidFill>
                </a:rPr>
                <a:t>Introduction to Ethereum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5D38D0F-9476-4A23-B143-15A63B0A1B36}"/>
                </a:ext>
              </a:extLst>
            </p:cNvPr>
            <p:cNvGrpSpPr/>
            <p:nvPr/>
          </p:nvGrpSpPr>
          <p:grpSpPr>
            <a:xfrm>
              <a:off x="403225" y="1908782"/>
              <a:ext cx="11734981" cy="1901962"/>
              <a:chOff x="403225" y="1908782"/>
              <a:chExt cx="11734981" cy="1901962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0204DBF-6F91-44A9-91B9-18CB68EE2922}"/>
                  </a:ext>
                </a:extLst>
              </p:cNvPr>
              <p:cNvSpPr txBox="1"/>
              <p:nvPr/>
            </p:nvSpPr>
            <p:spPr bwMode="gray">
              <a:xfrm rot="19120882">
                <a:off x="3136304" y="2005572"/>
                <a:ext cx="2405531" cy="457200"/>
              </a:xfrm>
              <a:prstGeom prst="rect">
                <a:avLst/>
              </a:prstGeom>
            </p:spPr>
            <p:txBody>
              <a:bodyPr wrap="square" lIns="0" rIns="0" rtlCol="0" anchor="b" anchorCtr="0">
                <a:normAutofit/>
              </a:bodyPr>
              <a:lstStyle/>
              <a:p>
                <a:pPr defTabSz="1219170"/>
                <a:r>
                  <a:rPr lang="en-US" sz="1200" b="1" dirty="0">
                    <a:solidFill>
                      <a:prstClr val="black"/>
                    </a:solidFill>
                  </a:rPr>
                  <a:t>Introduction to Blockchain Architecture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87C7901-E04D-497B-A999-EA97D40C095B}"/>
                  </a:ext>
                </a:extLst>
              </p:cNvPr>
              <p:cNvSpPr txBox="1"/>
              <p:nvPr/>
            </p:nvSpPr>
            <p:spPr bwMode="gray">
              <a:xfrm>
                <a:off x="4373608" y="3602995"/>
                <a:ext cx="914400" cy="207749"/>
              </a:xfrm>
              <a:prstGeom prst="rect">
                <a:avLst/>
              </a:prstGeom>
            </p:spPr>
            <p:txBody>
              <a:bodyPr wrap="square" lIns="0" rIns="0" rtlCol="0" anchor="b" anchorCtr="0">
                <a:spAutoFit/>
              </a:bodyPr>
              <a:lstStyle/>
              <a:p>
                <a:pPr algn="ctr" defTabSz="1219170">
                  <a:lnSpc>
                    <a:spcPts val="900"/>
                  </a:lnSpc>
                </a:pPr>
                <a:r>
                  <a:rPr lang="en-US" sz="1000" dirty="0">
                    <a:solidFill>
                      <a:prstClr val="black"/>
                    </a:solidFill>
                  </a:rPr>
                  <a:t>Week 7</a:t>
                </a: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79F8B66-52C1-4240-A1B1-FEF941D6E2E5}"/>
                  </a:ext>
                </a:extLst>
              </p:cNvPr>
              <p:cNvGrpSpPr/>
              <p:nvPr/>
            </p:nvGrpSpPr>
            <p:grpSpPr>
              <a:xfrm>
                <a:off x="403225" y="1929752"/>
                <a:ext cx="11734981" cy="1880992"/>
                <a:chOff x="3130605" y="1632824"/>
                <a:chExt cx="11734981" cy="1880992"/>
              </a:xfrm>
            </p:grpSpPr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0D5036F5-C800-4372-85A4-624DDFB4D6F0}"/>
                    </a:ext>
                  </a:extLst>
                </p:cNvPr>
                <p:cNvCxnSpPr/>
                <p:nvPr/>
              </p:nvCxnSpPr>
              <p:spPr>
                <a:xfrm flipV="1">
                  <a:off x="3549924" y="3108305"/>
                  <a:ext cx="10058400" cy="0"/>
                </a:xfrm>
                <a:prstGeom prst="straightConnector1">
                  <a:avLst/>
                </a:prstGeom>
                <a:ln w="34925">
                  <a:solidFill>
                    <a:srgbClr val="D0D0CE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9F7B4310-1C1D-43D8-B774-E714A7C5F3FC}"/>
                    </a:ext>
                  </a:extLst>
                </p:cNvPr>
                <p:cNvSpPr/>
                <p:nvPr/>
              </p:nvSpPr>
              <p:spPr bwMode="gray">
                <a:xfrm>
                  <a:off x="4774106" y="2960204"/>
                  <a:ext cx="274320" cy="274320"/>
                </a:xfrm>
                <a:prstGeom prst="ellipse">
                  <a:avLst/>
                </a:prstGeom>
                <a:solidFill>
                  <a:srgbClr val="62B5E5"/>
                </a:solidFill>
                <a:ln w="19050" algn="ctr">
                  <a:noFill/>
                  <a:miter lim="800000"/>
                  <a:headEnd/>
                  <a:tailEnd/>
                </a:ln>
              </p:spPr>
              <p:txBody>
                <a:bodyPr wrap="square" lIns="88900" tIns="88900" rIns="88900" bIns="88900" rtlCol="0" anchor="ctr"/>
                <a:lstStyle/>
                <a:p>
                  <a:pPr algn="ctr" defTabSz="1219170">
                    <a:lnSpc>
                      <a:spcPct val="106000"/>
                    </a:lnSpc>
                    <a:buFont typeface="Wingdings 2" pitchFamily="18" charset="2"/>
                    <a:buNone/>
                  </a:pPr>
                  <a:endParaRPr lang="en-US" sz="1600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A5D9818A-9F01-41AE-8D83-108382AB14A9}"/>
                    </a:ext>
                  </a:extLst>
                </p:cNvPr>
                <p:cNvSpPr/>
                <p:nvPr/>
              </p:nvSpPr>
              <p:spPr bwMode="gray">
                <a:xfrm>
                  <a:off x="6097567" y="2960204"/>
                  <a:ext cx="274320" cy="274320"/>
                </a:xfrm>
                <a:prstGeom prst="ellipse">
                  <a:avLst/>
                </a:prstGeom>
                <a:solidFill>
                  <a:srgbClr val="1A9EC6"/>
                </a:solidFill>
                <a:ln w="19050" algn="ctr">
                  <a:noFill/>
                  <a:miter lim="800000"/>
                  <a:headEnd/>
                  <a:tailEnd/>
                </a:ln>
              </p:spPr>
              <p:txBody>
                <a:bodyPr wrap="square" lIns="88900" tIns="88900" rIns="88900" bIns="88900" rtlCol="0" anchor="ctr"/>
                <a:lstStyle/>
                <a:p>
                  <a:pPr algn="ctr" defTabSz="1219170">
                    <a:lnSpc>
                      <a:spcPct val="106000"/>
                    </a:lnSpc>
                    <a:buFont typeface="Wingdings 2" pitchFamily="18" charset="2"/>
                    <a:buNone/>
                  </a:pPr>
                  <a:endParaRPr lang="en-US" sz="1600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F51348C2-9F96-42A7-B744-92E3639C5A54}"/>
                    </a:ext>
                  </a:extLst>
                </p:cNvPr>
                <p:cNvSpPr/>
                <p:nvPr/>
              </p:nvSpPr>
              <p:spPr bwMode="gray">
                <a:xfrm>
                  <a:off x="8744489" y="2960204"/>
                  <a:ext cx="274320" cy="274320"/>
                </a:xfrm>
                <a:prstGeom prst="ellipse">
                  <a:avLst/>
                </a:prstGeom>
                <a:solidFill>
                  <a:srgbClr val="1A9EC6"/>
                </a:solidFill>
                <a:ln w="19050" algn="ctr">
                  <a:noFill/>
                  <a:miter lim="800000"/>
                  <a:headEnd/>
                  <a:tailEnd/>
                </a:ln>
              </p:spPr>
              <p:txBody>
                <a:bodyPr wrap="square" lIns="88900" tIns="88900" rIns="88900" bIns="88900" rtlCol="0" anchor="ctr"/>
                <a:lstStyle/>
                <a:p>
                  <a:pPr algn="ctr" defTabSz="1219170">
                    <a:lnSpc>
                      <a:spcPct val="106000"/>
                    </a:lnSpc>
                    <a:buFont typeface="Wingdings 2" pitchFamily="18" charset="2"/>
                    <a:buNone/>
                  </a:pPr>
                  <a:endParaRPr lang="en-US" sz="1600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6EC6CF93-5DC2-4AB7-93A7-35ED23DB8296}"/>
                    </a:ext>
                  </a:extLst>
                </p:cNvPr>
                <p:cNvSpPr/>
                <p:nvPr/>
              </p:nvSpPr>
              <p:spPr bwMode="gray">
                <a:xfrm>
                  <a:off x="10067950" y="2960204"/>
                  <a:ext cx="274320" cy="274320"/>
                </a:xfrm>
                <a:prstGeom prst="ellipse">
                  <a:avLst/>
                </a:prstGeom>
                <a:solidFill>
                  <a:srgbClr val="62B5E5"/>
                </a:solidFill>
                <a:ln w="19050" algn="ctr">
                  <a:noFill/>
                  <a:miter lim="800000"/>
                  <a:headEnd/>
                  <a:tailEnd/>
                </a:ln>
              </p:spPr>
              <p:txBody>
                <a:bodyPr wrap="square" lIns="88900" tIns="88900" rIns="88900" bIns="88900" rtlCol="0" anchor="ctr"/>
                <a:lstStyle/>
                <a:p>
                  <a:pPr algn="ctr" defTabSz="1219170">
                    <a:lnSpc>
                      <a:spcPct val="106000"/>
                    </a:lnSpc>
                    <a:buFont typeface="Wingdings 2" pitchFamily="18" charset="2"/>
                    <a:buNone/>
                  </a:pPr>
                  <a:endParaRPr lang="en-US" sz="1600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4D74F7F-6FB5-4B4C-89F6-C849F0EDDF76}"/>
                    </a:ext>
                  </a:extLst>
                </p:cNvPr>
                <p:cNvSpPr txBox="1"/>
                <p:nvPr/>
              </p:nvSpPr>
              <p:spPr bwMode="gray">
                <a:xfrm>
                  <a:off x="4457286" y="3306067"/>
                  <a:ext cx="914400" cy="207749"/>
                </a:xfrm>
                <a:prstGeom prst="rect">
                  <a:avLst/>
                </a:prstGeom>
              </p:spPr>
              <p:txBody>
                <a:bodyPr wrap="square" lIns="0" rIns="0" rtlCol="0" anchor="b" anchorCtr="0">
                  <a:spAutoFit/>
                </a:bodyPr>
                <a:lstStyle/>
                <a:p>
                  <a:pPr algn="ctr" defTabSz="1219170">
                    <a:lnSpc>
                      <a:spcPts val="900"/>
                    </a:lnSpc>
                  </a:pPr>
                  <a:r>
                    <a:rPr lang="en-US" sz="1000" dirty="0">
                      <a:solidFill>
                        <a:prstClr val="black"/>
                      </a:solidFill>
                    </a:rPr>
                    <a:t>Day 1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F07FB97-9849-4479-9295-745E2F3A78CC}"/>
                    </a:ext>
                  </a:extLst>
                </p:cNvPr>
                <p:cNvSpPr txBox="1"/>
                <p:nvPr/>
              </p:nvSpPr>
              <p:spPr bwMode="gray">
                <a:xfrm>
                  <a:off x="5763386" y="3306067"/>
                  <a:ext cx="914400" cy="207749"/>
                </a:xfrm>
                <a:prstGeom prst="rect">
                  <a:avLst/>
                </a:prstGeom>
              </p:spPr>
              <p:txBody>
                <a:bodyPr wrap="square" lIns="0" rIns="0" rtlCol="0" anchor="b" anchorCtr="0">
                  <a:spAutoFit/>
                </a:bodyPr>
                <a:lstStyle/>
                <a:p>
                  <a:pPr algn="ctr" defTabSz="1219170">
                    <a:lnSpc>
                      <a:spcPts val="900"/>
                    </a:lnSpc>
                  </a:pPr>
                  <a:r>
                    <a:rPr lang="en-US" sz="1000" dirty="0">
                      <a:solidFill>
                        <a:prstClr val="black"/>
                      </a:solidFill>
                    </a:rPr>
                    <a:t>Weeks 1-7</a:t>
                  </a: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7C676D13-2078-46F2-B971-D46EE0421AD2}"/>
                    </a:ext>
                  </a:extLst>
                </p:cNvPr>
                <p:cNvSpPr/>
                <p:nvPr/>
              </p:nvSpPr>
              <p:spPr bwMode="gray">
                <a:xfrm>
                  <a:off x="3450645" y="2960204"/>
                  <a:ext cx="274320" cy="274320"/>
                </a:xfrm>
                <a:prstGeom prst="ellipse">
                  <a:avLst/>
                </a:prstGeom>
                <a:solidFill>
                  <a:schemeClr val="bg2"/>
                </a:solidFill>
                <a:ln w="19050" algn="ctr">
                  <a:noFill/>
                  <a:miter lim="800000"/>
                  <a:headEnd/>
                  <a:tailEnd/>
                </a:ln>
              </p:spPr>
              <p:txBody>
                <a:bodyPr wrap="square" lIns="88900" tIns="88900" rIns="88900" bIns="88900" rtlCol="0" anchor="ctr"/>
                <a:lstStyle/>
                <a:p>
                  <a:pPr algn="ctr" defTabSz="1219170">
                    <a:lnSpc>
                      <a:spcPct val="106000"/>
                    </a:lnSpc>
                    <a:buFont typeface="Wingdings 2" pitchFamily="18" charset="2"/>
                    <a:buNone/>
                  </a:pPr>
                  <a:endParaRPr lang="en-US" sz="1600" b="1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778DF4B9-C71B-42E3-9F25-C24CCE01943C}"/>
                    </a:ext>
                  </a:extLst>
                </p:cNvPr>
                <p:cNvSpPr txBox="1"/>
                <p:nvPr/>
              </p:nvSpPr>
              <p:spPr bwMode="gray">
                <a:xfrm>
                  <a:off x="3130605" y="3306067"/>
                  <a:ext cx="914400" cy="207749"/>
                </a:xfrm>
                <a:prstGeom prst="rect">
                  <a:avLst/>
                </a:prstGeom>
              </p:spPr>
              <p:txBody>
                <a:bodyPr wrap="square" lIns="0" rIns="0" rtlCol="0" anchor="b" anchorCtr="0">
                  <a:spAutoFit/>
                </a:bodyPr>
                <a:lstStyle/>
                <a:p>
                  <a:pPr algn="ctr" defTabSz="1219170">
                    <a:lnSpc>
                      <a:spcPts val="900"/>
                    </a:lnSpc>
                  </a:pPr>
                  <a:r>
                    <a:rPr lang="en-US" sz="1000" dirty="0">
                      <a:solidFill>
                        <a:prstClr val="black"/>
                      </a:solidFill>
                    </a:rPr>
                    <a:t>Pre-Requisite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3EA4A45C-4987-4650-95F4-DE6124079D93}"/>
                    </a:ext>
                  </a:extLst>
                </p:cNvPr>
                <p:cNvSpPr txBox="1"/>
                <p:nvPr/>
              </p:nvSpPr>
              <p:spPr bwMode="gray">
                <a:xfrm>
                  <a:off x="8424449" y="3306067"/>
                  <a:ext cx="914400" cy="207749"/>
                </a:xfrm>
                <a:prstGeom prst="rect">
                  <a:avLst/>
                </a:prstGeom>
              </p:spPr>
              <p:txBody>
                <a:bodyPr wrap="square" lIns="0" rIns="0" rtlCol="0" anchor="b" anchorCtr="0">
                  <a:spAutoFit/>
                </a:bodyPr>
                <a:lstStyle/>
                <a:p>
                  <a:pPr algn="ctr" defTabSz="1219170">
                    <a:lnSpc>
                      <a:spcPts val="900"/>
                    </a:lnSpc>
                  </a:pPr>
                  <a:r>
                    <a:rPr lang="en-US" sz="1000" dirty="0">
                      <a:solidFill>
                        <a:prstClr val="black"/>
                      </a:solidFill>
                    </a:rPr>
                    <a:t>Week 8</a:t>
                  </a:r>
                </a:p>
              </p:txBody>
            </p:sp>
            <p:sp>
              <p:nvSpPr>
                <p:cNvPr id="80" name="5-Point Star 17">
                  <a:extLst>
                    <a:ext uri="{FF2B5EF4-FFF2-40B4-BE49-F238E27FC236}">
                      <a16:creationId xmlns:a16="http://schemas.microsoft.com/office/drawing/2014/main" id="{ABE0EF2B-404F-452C-B53C-806B9FC8C4D1}"/>
                    </a:ext>
                  </a:extLst>
                </p:cNvPr>
                <p:cNvSpPr/>
                <p:nvPr/>
              </p:nvSpPr>
              <p:spPr bwMode="gray">
                <a:xfrm>
                  <a:off x="12714875" y="2903054"/>
                  <a:ext cx="365760" cy="365760"/>
                </a:xfrm>
                <a:prstGeom prst="star5">
                  <a:avLst/>
                </a:prstGeom>
                <a:solidFill>
                  <a:schemeClr val="accent4"/>
                </a:solidFill>
                <a:ln w="19050" algn="ctr">
                  <a:noFill/>
                  <a:miter lim="800000"/>
                  <a:headEnd/>
                  <a:tailEnd/>
                </a:ln>
              </p:spPr>
              <p:txBody>
                <a:bodyPr wrap="square" lIns="88900" tIns="88900" rIns="88900" bIns="88900" rtlCol="0" anchor="ctr"/>
                <a:lstStyle/>
                <a:p>
                  <a:pPr algn="ctr" defTabSz="1219170">
                    <a:lnSpc>
                      <a:spcPct val="106000"/>
                    </a:lnSpc>
                    <a:buFont typeface="Wingdings 2" pitchFamily="18" charset="2"/>
                    <a:buNone/>
                  </a:pPr>
                  <a:endParaRPr lang="en-US" sz="1600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99081C1-C9A7-4CBD-AB81-5458AB5D45A4}"/>
                    </a:ext>
                  </a:extLst>
                </p:cNvPr>
                <p:cNvSpPr txBox="1"/>
                <p:nvPr/>
              </p:nvSpPr>
              <p:spPr bwMode="gray">
                <a:xfrm>
                  <a:off x="11071371" y="3306067"/>
                  <a:ext cx="914400" cy="207749"/>
                </a:xfrm>
                <a:prstGeom prst="rect">
                  <a:avLst/>
                </a:prstGeom>
              </p:spPr>
              <p:txBody>
                <a:bodyPr wrap="square" lIns="0" rIns="0" rtlCol="0" anchor="b" anchorCtr="0">
                  <a:spAutoFit/>
                </a:bodyPr>
                <a:lstStyle/>
                <a:p>
                  <a:pPr algn="ctr" defTabSz="1219170">
                    <a:lnSpc>
                      <a:spcPts val="900"/>
                    </a:lnSpc>
                  </a:pPr>
                  <a:r>
                    <a:rPr lang="en-US" sz="1000" dirty="0">
                      <a:solidFill>
                        <a:prstClr val="black"/>
                      </a:solidFill>
                    </a:rPr>
                    <a:t>Week 10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48516DF-E57E-4E4F-AB88-4C4FFFA52981}"/>
                    </a:ext>
                  </a:extLst>
                </p:cNvPr>
                <p:cNvSpPr txBox="1"/>
                <p:nvPr/>
              </p:nvSpPr>
              <p:spPr bwMode="gray">
                <a:xfrm>
                  <a:off x="9747910" y="3306067"/>
                  <a:ext cx="914400" cy="207749"/>
                </a:xfrm>
                <a:prstGeom prst="rect">
                  <a:avLst/>
                </a:prstGeom>
              </p:spPr>
              <p:txBody>
                <a:bodyPr wrap="square" lIns="0" rIns="0" rtlCol="0" anchor="b" anchorCtr="0">
                  <a:spAutoFit/>
                </a:bodyPr>
                <a:lstStyle/>
                <a:p>
                  <a:pPr algn="ctr" defTabSz="1219170">
                    <a:lnSpc>
                      <a:spcPts val="900"/>
                    </a:lnSpc>
                  </a:pPr>
                  <a:r>
                    <a:rPr lang="en-US" sz="1000" dirty="0">
                      <a:solidFill>
                        <a:prstClr val="black"/>
                      </a:solidFill>
                    </a:rPr>
                    <a:t>Week 9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24075ED-24AA-431D-B177-F3CBB2F1E0FB}"/>
                    </a:ext>
                  </a:extLst>
                </p:cNvPr>
                <p:cNvSpPr txBox="1"/>
                <p:nvPr/>
              </p:nvSpPr>
              <p:spPr bwMode="gray">
                <a:xfrm rot="19120882">
                  <a:off x="3172982" y="1669031"/>
                  <a:ext cx="2405531" cy="457200"/>
                </a:xfrm>
                <a:prstGeom prst="rect">
                  <a:avLst/>
                </a:prstGeom>
              </p:spPr>
              <p:txBody>
                <a:bodyPr wrap="square" lIns="0" rIns="0" rtlCol="0" anchor="b" anchorCtr="0">
                  <a:normAutofit/>
                </a:bodyPr>
                <a:lstStyle/>
                <a:p>
                  <a:pPr defTabSz="1219170"/>
                  <a:r>
                    <a:rPr lang="en-US" sz="1200" b="1" dirty="0">
                      <a:solidFill>
                        <a:prstClr val="black"/>
                      </a:solidFill>
                    </a:rPr>
                    <a:t>Blockchain Business Foundations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80BAD97-0A6F-44F8-A430-2F74E5F8CBF3}"/>
                    </a:ext>
                  </a:extLst>
                </p:cNvPr>
                <p:cNvSpPr txBox="1"/>
                <p:nvPr/>
              </p:nvSpPr>
              <p:spPr bwMode="gray">
                <a:xfrm rot="19120882">
                  <a:off x="7185548" y="1632824"/>
                  <a:ext cx="2405531" cy="457200"/>
                </a:xfrm>
                <a:prstGeom prst="rect">
                  <a:avLst/>
                </a:prstGeom>
              </p:spPr>
              <p:txBody>
                <a:bodyPr wrap="square" lIns="0" rIns="0" rtlCol="0" anchor="b" anchorCtr="0">
                  <a:normAutofit/>
                </a:bodyPr>
                <a:lstStyle/>
                <a:p>
                  <a:pPr defTabSz="1219170"/>
                  <a:r>
                    <a:rPr lang="en-US" sz="1200" b="1" dirty="0">
                      <a:solidFill>
                        <a:prstClr val="black"/>
                      </a:solidFill>
                    </a:rPr>
                    <a:t>Blockchain Solution Architecture Checkpoint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13BECC90-8615-4309-9B1F-4C869DC3845D}"/>
                    </a:ext>
                  </a:extLst>
                </p:cNvPr>
                <p:cNvSpPr txBox="1"/>
                <p:nvPr/>
              </p:nvSpPr>
              <p:spPr bwMode="gray">
                <a:xfrm rot="19120882">
                  <a:off x="12460055" y="1632824"/>
                  <a:ext cx="2405531" cy="457200"/>
                </a:xfrm>
                <a:prstGeom prst="rect">
                  <a:avLst/>
                </a:prstGeom>
              </p:spPr>
              <p:txBody>
                <a:bodyPr wrap="square" lIns="0" rIns="0" rtlCol="0" anchor="b" anchorCtr="0">
                  <a:normAutofit/>
                </a:bodyPr>
                <a:lstStyle>
                  <a:defPPr>
                    <a:defRPr lang="en-US"/>
                  </a:defPPr>
                  <a:lvl1pPr>
                    <a:defRPr sz="1300" b="1"/>
                  </a:lvl1pPr>
                </a:lstStyle>
                <a:p>
                  <a:pPr defTabSz="1219170"/>
                  <a:r>
                    <a:rPr lang="en-US" sz="1200" dirty="0">
                      <a:solidFill>
                        <a:prstClr val="black"/>
                      </a:solidFill>
                    </a:rPr>
                    <a:t>Review &amp; Final Exam</a:t>
                  </a:r>
                </a:p>
                <a:p>
                  <a:pPr defTabSz="1219170"/>
                  <a:r>
                    <a:rPr lang="en-US" sz="1200" dirty="0">
                      <a:solidFill>
                        <a:prstClr val="black"/>
                      </a:solidFill>
                    </a:rPr>
                    <a:t>(90 Questions, 60 Minutes)</a:t>
                  </a:r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087187-BEA7-419D-B3EB-EF61C1F0FD5E}"/>
                  </a:ext>
                </a:extLst>
              </p:cNvPr>
              <p:cNvSpPr txBox="1"/>
              <p:nvPr/>
            </p:nvSpPr>
            <p:spPr bwMode="gray">
              <a:xfrm rot="19120882">
                <a:off x="7077656" y="1908782"/>
                <a:ext cx="2405531" cy="457200"/>
              </a:xfrm>
              <a:prstGeom prst="rect">
                <a:avLst/>
              </a:prstGeom>
            </p:spPr>
            <p:txBody>
              <a:bodyPr wrap="square" lIns="0" rIns="0" rtlCol="0" anchor="b" anchorCtr="0">
                <a:normAutofit/>
              </a:bodyPr>
              <a:lstStyle/>
              <a:p>
                <a:pPr defTabSz="1219170"/>
                <a:r>
                  <a:rPr lang="en-US" sz="1200" b="1" dirty="0">
                    <a:solidFill>
                      <a:prstClr val="black"/>
                    </a:solidFill>
                  </a:rPr>
                  <a:t>Introduction to Corda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48F27FE-FE70-4AD8-91AD-051BC6CFD516}"/>
                  </a:ext>
                </a:extLst>
              </p:cNvPr>
              <p:cNvSpPr/>
              <p:nvPr/>
            </p:nvSpPr>
            <p:spPr bwMode="gray">
              <a:xfrm>
                <a:off x="8664031" y="3251079"/>
                <a:ext cx="274320" cy="274320"/>
              </a:xfrm>
              <a:prstGeom prst="ellipse">
                <a:avLst/>
              </a:prstGeom>
              <a:solidFill>
                <a:srgbClr val="1A9EC6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 defTabSz="1219170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3D7FE31-F6F4-4250-95C6-2EE6A50AE742}"/>
                  </a:ext>
                </a:extLst>
              </p:cNvPr>
              <p:cNvSpPr txBox="1"/>
              <p:nvPr/>
            </p:nvSpPr>
            <p:spPr bwMode="gray">
              <a:xfrm>
                <a:off x="9881172" y="3602995"/>
                <a:ext cx="914400" cy="207749"/>
              </a:xfrm>
              <a:prstGeom prst="rect">
                <a:avLst/>
              </a:prstGeom>
            </p:spPr>
            <p:txBody>
              <a:bodyPr wrap="square" lIns="0" rIns="0" rtlCol="0" anchor="b" anchorCtr="0">
                <a:spAutoFit/>
              </a:bodyPr>
              <a:lstStyle/>
              <a:p>
                <a:pPr defTabSz="1219170">
                  <a:lnSpc>
                    <a:spcPts val="900"/>
                  </a:lnSpc>
                </a:pPr>
                <a:r>
                  <a:rPr lang="en-US" sz="1000" dirty="0">
                    <a:solidFill>
                      <a:prstClr val="black"/>
                    </a:solidFill>
                  </a:rPr>
                  <a:t>Week 11-12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4CCCA9-2963-4362-9126-75DF451A40CF}"/>
                  </a:ext>
                </a:extLst>
              </p:cNvPr>
              <p:cNvSpPr txBox="1"/>
              <p:nvPr/>
            </p:nvSpPr>
            <p:spPr bwMode="gray">
              <a:xfrm rot="19120882">
                <a:off x="1853333" y="1959877"/>
                <a:ext cx="2405531" cy="457200"/>
              </a:xfrm>
              <a:prstGeom prst="rect">
                <a:avLst/>
              </a:prstGeom>
            </p:spPr>
            <p:txBody>
              <a:bodyPr wrap="square" lIns="0" rIns="0" rtlCol="0" anchor="b" anchorCtr="0">
                <a:normAutofit/>
              </a:bodyPr>
              <a:lstStyle/>
              <a:p>
                <a:pPr defTabSz="1219170"/>
                <a:r>
                  <a:rPr lang="en-US" sz="1200" b="1" dirty="0">
                    <a:solidFill>
                      <a:prstClr val="black"/>
                    </a:solidFill>
                  </a:rPr>
                  <a:t>Kickoff – Guild Expectations</a:t>
                </a:r>
              </a:p>
            </p:txBody>
          </p:sp>
          <p:sp>
            <p:nvSpPr>
              <p:cNvPr id="92" name="5-Point Star 17">
                <a:extLst>
                  <a:ext uri="{FF2B5EF4-FFF2-40B4-BE49-F238E27FC236}">
                    <a16:creationId xmlns:a16="http://schemas.microsoft.com/office/drawing/2014/main" id="{705B7332-55D4-4928-8E66-C7E311F8A031}"/>
                  </a:ext>
                </a:extLst>
              </p:cNvPr>
              <p:cNvSpPr/>
              <p:nvPr/>
            </p:nvSpPr>
            <p:spPr bwMode="gray">
              <a:xfrm>
                <a:off x="4668460" y="3211412"/>
                <a:ext cx="365760" cy="365760"/>
              </a:xfrm>
              <a:prstGeom prst="star5">
                <a:avLst/>
              </a:prstGeom>
              <a:solidFill>
                <a:schemeClr val="accent4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 defTabSz="1219170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A689C2-2AA1-4EB6-9118-804FEB2965CD}"/>
                  </a:ext>
                </a:extLst>
              </p:cNvPr>
              <p:cNvSpPr txBox="1"/>
              <p:nvPr/>
            </p:nvSpPr>
            <p:spPr bwMode="gray">
              <a:xfrm rot="19120882">
                <a:off x="3737603" y="1929751"/>
                <a:ext cx="2405531" cy="457200"/>
              </a:xfrm>
              <a:prstGeom prst="rect">
                <a:avLst/>
              </a:prstGeom>
            </p:spPr>
            <p:txBody>
              <a:bodyPr wrap="square" lIns="0" rIns="0" rtlCol="0" anchor="b" anchorCtr="0">
                <a:normAutofit/>
              </a:bodyPr>
              <a:lstStyle/>
              <a:p>
                <a:pPr defTabSz="1219170"/>
                <a:r>
                  <a:rPr lang="en-US" sz="1200" b="1" dirty="0">
                    <a:solidFill>
                      <a:srgbClr val="FF0000"/>
                    </a:solidFill>
                  </a:rPr>
                  <a:t>We are here</a:t>
                </a:r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9B587361-705E-41CE-A4F3-029ED83E86C4}"/>
              </a:ext>
            </a:extLst>
          </p:cNvPr>
          <p:cNvSpPr txBox="1"/>
          <p:nvPr/>
        </p:nvSpPr>
        <p:spPr bwMode="gray">
          <a:xfrm>
            <a:off x="578036" y="3705963"/>
            <a:ext cx="4998817" cy="2610134"/>
          </a:xfrm>
          <a:prstGeom prst="rect">
            <a:avLst/>
          </a:prstGeom>
        </p:spPr>
        <p:txBody>
          <a:bodyPr wrap="square" lIns="0" rIns="0" rtlCol="0" anchor="t" anchorCtr="0">
            <a:normAutofit lnSpcReduction="10000"/>
          </a:bodyPr>
          <a:lstStyle/>
          <a:p>
            <a:pPr defTabSz="1219170"/>
            <a:r>
              <a:rPr lang="en-US" sz="1200" b="1" dirty="0">
                <a:solidFill>
                  <a:prstClr val="black"/>
                </a:solidFill>
              </a:rPr>
              <a:t>Goal:</a:t>
            </a:r>
          </a:p>
          <a:p>
            <a:pPr lvl="0">
              <a:defRPr/>
            </a:pPr>
            <a:r>
              <a:rPr lang="en-US" sz="1200" dirty="0"/>
              <a:t>Explorers will learn foundational blockchain architecture principles and explore the differences between the most common vendors Deloitte works with. Courses will be taken online through the learning partner </a:t>
            </a:r>
            <a:r>
              <a:rPr lang="en-US" sz="1200" i="1" dirty="0"/>
              <a:t>Blockchain Training Alliance</a:t>
            </a:r>
            <a:r>
              <a:rPr lang="en-US" sz="1200" dirty="0"/>
              <a:t>.</a:t>
            </a:r>
          </a:p>
          <a:p>
            <a:pPr lvl="0">
              <a:defRPr/>
            </a:pPr>
            <a:endParaRPr lang="en-US" sz="1200" b="1" dirty="0">
              <a:solidFill>
                <a:prstClr val="black"/>
              </a:solidFill>
            </a:endParaRPr>
          </a:p>
          <a:p>
            <a:pPr defTabSz="1219170"/>
            <a:r>
              <a:rPr lang="en-US" sz="1200" b="1" dirty="0"/>
              <a:t>Learning Requirement: </a:t>
            </a:r>
          </a:p>
          <a:p>
            <a:pPr marL="171450" indent="-171450" defTabSz="1219170">
              <a:buFont typeface="Wingdings" panose="05000000000000000000" pitchFamily="2" charset="2"/>
              <a:buChar char="§"/>
            </a:pPr>
            <a:r>
              <a:rPr lang="en-US" sz="1200" dirty="0"/>
              <a:t>An approximately 12-week </a:t>
            </a:r>
            <a:r>
              <a:rPr lang="en-US" sz="1200" i="1" dirty="0"/>
              <a:t>Blockchain Training Alliance </a:t>
            </a:r>
            <a:r>
              <a:rPr lang="en-US" sz="1200" dirty="0"/>
              <a:t>license will be provided to you to take the required courses</a:t>
            </a:r>
          </a:p>
          <a:p>
            <a:pPr marL="171450" indent="-171450" defTabSz="1219170">
              <a:buFont typeface="Wingdings" panose="05000000000000000000" pitchFamily="2" charset="2"/>
              <a:buChar char="§"/>
            </a:pPr>
            <a:r>
              <a:rPr lang="en-US" sz="1200" dirty="0"/>
              <a:t>You are expected to take roughly 40 course hours of interactive education with continuous feedback</a:t>
            </a:r>
          </a:p>
          <a:p>
            <a:pPr marL="171450" indent="-171450" defTabSz="1219170">
              <a:buFont typeface="Wingdings" panose="05000000000000000000" pitchFamily="2" charset="2"/>
              <a:buChar char="§"/>
            </a:pPr>
            <a:r>
              <a:rPr lang="en-US" sz="1200" dirty="0"/>
              <a:t>This program lasts approximately 12 weeks, and you are expected to dedicate time on a weekly basis to the curriculum.</a:t>
            </a:r>
          </a:p>
          <a:p>
            <a:pPr marL="171450" indent="-171450" defTabSz="1219170">
              <a:buFont typeface="Wingdings" panose="05000000000000000000" pitchFamily="2" charset="2"/>
              <a:buChar char="§"/>
            </a:pPr>
            <a:endParaRPr lang="en-US" sz="1200" dirty="0">
              <a:solidFill>
                <a:prstClr val="black"/>
              </a:solidFill>
            </a:endParaRPr>
          </a:p>
        </p:txBody>
      </p:sp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5FCE5DC2-D8D2-4D5E-B411-438413C32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69359"/>
              </p:ext>
            </p:extLst>
          </p:nvPr>
        </p:nvGraphicFramePr>
        <p:xfrm>
          <a:off x="5716812" y="3856274"/>
          <a:ext cx="6217513" cy="2444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6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975">
                <a:tc>
                  <a:txBody>
                    <a:bodyPr/>
                    <a:lstStyle/>
                    <a:p>
                      <a:r>
                        <a:rPr lang="en-US" sz="1200"/>
                        <a:t>Role</a:t>
                      </a:r>
                    </a:p>
                  </a:txBody>
                  <a:tcPr anchor="ctr">
                    <a:solidFill>
                      <a:srgbClr val="1A9E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Responsibility</a:t>
                      </a:r>
                    </a:p>
                  </a:txBody>
                  <a:tcPr anchor="ctr">
                    <a:solidFill>
                      <a:srgbClr val="1A9E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4381">
                <a:tc>
                  <a:txBody>
                    <a:bodyPr/>
                    <a:lstStyle/>
                    <a:p>
                      <a:r>
                        <a:rPr lang="en-US" sz="1200" b="1"/>
                        <a:t>Explorer</a:t>
                      </a:r>
                    </a:p>
                  </a:txBody>
                  <a:tcPr anchor="ctr"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dirty="0"/>
                        <a:t>The Explorer is responsible for completing courses in an allotted timeframe and to escalate any issues to the Coordinator. A learning cohort will be assigned to each Explorer. Active participation is highly encouraged.</a:t>
                      </a:r>
                    </a:p>
                  </a:txBody>
                  <a:tcPr anchor="ctr"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9951">
                <a:tc>
                  <a:txBody>
                    <a:bodyPr/>
                    <a:lstStyle/>
                    <a:p>
                      <a:r>
                        <a:rPr lang="en-US" sz="1200" b="1" dirty="0"/>
                        <a:t>Coordinator</a:t>
                      </a:r>
                    </a:p>
                  </a:txBody>
                  <a:tcPr anchor="ctr"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dirty="0"/>
                        <a:t>A Coordinator assigned to each cohort </a:t>
                      </a:r>
                      <a:r>
                        <a:rPr lang="en-US" sz="1200" baseline="0" dirty="0"/>
                        <a:t>will meet with the </a:t>
                      </a:r>
                      <a:r>
                        <a:rPr lang="en-US" sz="1200" dirty="0"/>
                        <a:t>student group bi-weekly </a:t>
                      </a:r>
                      <a:r>
                        <a:rPr lang="en-US" sz="1200" baseline="0" dirty="0"/>
                        <a:t>to t</a:t>
                      </a:r>
                      <a:r>
                        <a:rPr lang="en-US" sz="1200" dirty="0"/>
                        <a:t>rack</a:t>
                      </a:r>
                      <a:r>
                        <a:rPr lang="en-US" sz="1200" baseline="0" dirty="0"/>
                        <a:t> progress and </a:t>
                      </a:r>
                      <a:r>
                        <a:rPr lang="en-US" sz="1200" dirty="0"/>
                        <a:t>answer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content questions.</a:t>
                      </a:r>
                    </a:p>
                  </a:txBody>
                  <a:tcPr anchor="ctr"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5B3302A1-E7F0-4E78-BFA2-A2F2E7B07043}"/>
              </a:ext>
            </a:extLst>
          </p:cNvPr>
          <p:cNvSpPr txBox="1"/>
          <p:nvPr/>
        </p:nvSpPr>
        <p:spPr bwMode="gray">
          <a:xfrm rot="19120882">
            <a:off x="8537857" y="1825095"/>
            <a:ext cx="2405531" cy="457200"/>
          </a:xfrm>
          <a:prstGeom prst="rect">
            <a:avLst/>
          </a:prstGeom>
        </p:spPr>
        <p:txBody>
          <a:bodyPr wrap="square" lIns="0" rIns="0" rtlCol="0" anchor="b" anchorCtr="0">
            <a:normAutofit/>
          </a:bodyPr>
          <a:lstStyle/>
          <a:p>
            <a:pPr defTabSz="1219170"/>
            <a:r>
              <a:rPr lang="en-US" sz="1200" b="1" dirty="0">
                <a:solidFill>
                  <a:prstClr val="black"/>
                </a:solidFill>
              </a:rPr>
              <a:t>Introduction to Hyperledger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5DB294-A44E-41F1-AF82-932A6B192B51}"/>
              </a:ext>
            </a:extLst>
          </p:cNvPr>
          <p:cNvCxnSpPr>
            <a:cxnSpLocks/>
          </p:cNvCxnSpPr>
          <p:nvPr/>
        </p:nvCxnSpPr>
        <p:spPr>
          <a:xfrm>
            <a:off x="4164496" y="2922717"/>
            <a:ext cx="0" cy="707551"/>
          </a:xfrm>
          <a:prstGeom prst="line">
            <a:avLst/>
          </a:prstGeom>
          <a:ln w="28575">
            <a:solidFill>
              <a:srgbClr val="DA291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8243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16B476-2112-4D7F-AE81-5EBE97562FF4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C33D1-FBE7-4FD7-8363-806B7B5A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Deadlines</a:t>
            </a:r>
          </a:p>
        </p:txBody>
      </p:sp>
    </p:spTree>
    <p:extLst>
      <p:ext uri="{BB962C8B-B14F-4D97-AF65-F5344CB8AC3E}">
        <p14:creationId xmlns:p14="http://schemas.microsoft.com/office/powerpoint/2010/main" val="4104511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41AE1B1C-2B81-4DC9-A73F-EC5C7DD95F68}"/>
              </a:ext>
            </a:extLst>
          </p:cNvPr>
          <p:cNvSpPr txBox="1">
            <a:spLocks/>
          </p:cNvSpPr>
          <p:nvPr/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Explorer Learning Pathway: Mandatory Courses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E9758F-8BDE-4971-A0E7-17C6ADEB1614}"/>
              </a:ext>
            </a:extLst>
          </p:cNvPr>
          <p:cNvSpPr/>
          <p:nvPr/>
        </p:nvSpPr>
        <p:spPr>
          <a:xfrm>
            <a:off x="469899" y="1169787"/>
            <a:ext cx="5497267" cy="438581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You are expected to complete all coursework and quizzes/checkpoints by the assigned due date.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If you fall behind by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2 weeks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worth of due dates, your seat will be cancelled and you will not be able to reapply for a year. Email the Guild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  <a:hlinkClick r:id="rId3"/>
              </a:rPr>
              <a:t>mailbox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 advance if you have any planned PTO that will prevent you from completing an assignment on time.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If your schedule does not allow you to make this commitment, please email the Guild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mailbox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ASAP confirming your inability to continue so that we may reassign your seat to others in the waitlist.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You 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MUST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complete all coursework using 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desktop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. Coursework completed on a mobile device cannot be tracked.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Quizzes and the Solution Architecture Checkpoint must be passed with a grade of 80% or higher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. The Explorer Final Exam is optional to complete the Explorer Program but required to move to the Apprentice program.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 order to be fast tracked for the Apprentice program, you must take the Explorer final exam by 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May 31, 2021.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66DFF02-D02F-42FD-A2AD-7CA43A9EF0BD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169787"/>
          <a:ext cx="5626101" cy="504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3295">
                  <a:extLst>
                    <a:ext uri="{9D8B030D-6E8A-4147-A177-3AD203B41FA5}">
                      <a16:colId xmlns:a16="http://schemas.microsoft.com/office/drawing/2014/main" val="1001157277"/>
                    </a:ext>
                  </a:extLst>
                </a:gridCol>
                <a:gridCol w="781403">
                  <a:extLst>
                    <a:ext uri="{9D8B030D-6E8A-4147-A177-3AD203B41FA5}">
                      <a16:colId xmlns:a16="http://schemas.microsoft.com/office/drawing/2014/main" val="3628069650"/>
                    </a:ext>
                  </a:extLst>
                </a:gridCol>
                <a:gridCol w="781403">
                  <a:extLst>
                    <a:ext uri="{9D8B030D-6E8A-4147-A177-3AD203B41FA5}">
                      <a16:colId xmlns:a16="http://schemas.microsoft.com/office/drawing/2014/main" val="150004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Courses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Start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Due By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371785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pPr marL="91440" algn="l" fontAlgn="ctr"/>
                      <a:r>
                        <a:rPr lang="en-US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Explorer : Blockchain Architecture Training</a:t>
                      </a:r>
                    </a:p>
                  </a:txBody>
                  <a:tcPr marL="6350" marR="6350" marT="6350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8610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Chapter 1: What is Blockchain</a:t>
                      </a:r>
                    </a:p>
                  </a:txBody>
                  <a:tcPr marL="6350" marR="6350" marT="635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</a:rPr>
                        <a:t>2/12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</a:rPr>
                        <a:t>2/22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5897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Chapter 2: How Does Blockchain Work</a:t>
                      </a:r>
                    </a:p>
                  </a:txBody>
                  <a:tcPr marL="6350" marR="6350" marT="635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2/12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n-lt"/>
                        </a:rPr>
                        <a:t>3/1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166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Chapter 3: Types of Blockchains</a:t>
                      </a:r>
                    </a:p>
                  </a:txBody>
                  <a:tcPr marL="6350" marR="6350" marT="635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2/12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n-lt"/>
                        </a:rPr>
                        <a:t>3/8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86984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Chapter 4: How is Blockchain Different Than What We Have Today</a:t>
                      </a:r>
                    </a:p>
                  </a:txBody>
                  <a:tcPr marL="6350" marR="6350" marT="635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2/12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n-lt"/>
                        </a:rPr>
                        <a:t>3/15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1722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Chapter 5: What Does a Blockchain Application Look Like?</a:t>
                      </a:r>
                    </a:p>
                  </a:txBody>
                  <a:tcPr marL="6350" marR="6350" marT="635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2/12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n-lt"/>
                        </a:rPr>
                        <a:t>3/22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1645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Chapter 6: How Do I Design and Develop a Blockchain Application?</a:t>
                      </a:r>
                    </a:p>
                  </a:txBody>
                  <a:tcPr marL="6350" marR="6350" marT="635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2/12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dirty="0">
                          <a:latin typeface="+mn-lt"/>
                        </a:rPr>
                        <a:t>3/29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705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Chapter 7: How Do I test a Blockchain Application?</a:t>
                      </a:r>
                    </a:p>
                  </a:txBody>
                  <a:tcPr marL="6350" marR="6350" marT="635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2/12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n-lt"/>
                        </a:rPr>
                        <a:t>4/5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2712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Chapter 8: Use Cases for Blockchain</a:t>
                      </a:r>
                    </a:p>
                  </a:txBody>
                  <a:tcPr marL="6350" marR="6350" marT="635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2/12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n-lt"/>
                        </a:rPr>
                        <a:t>4/12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2946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Chapter 9: Blockchain Cybersecurity</a:t>
                      </a:r>
                    </a:p>
                  </a:txBody>
                  <a:tcPr marL="6350" marR="6350" marT="635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2/12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n-lt"/>
                        </a:rPr>
                        <a:t>4/12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162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Explorer Blockchain Solution Architecture Checkpoint</a:t>
                      </a:r>
                    </a:p>
                  </a:txBody>
                  <a:tcPr marL="6350" marR="6350" marT="635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2/12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n-lt"/>
                        </a:rPr>
                        <a:t>4/19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588521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pPr marL="91440" marR="0" lvl="0" indent="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Explorer : Platform Overview</a:t>
                      </a:r>
                    </a:p>
                  </a:txBody>
                  <a:tcPr marL="6350" marR="6350" marT="635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1435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Chapter 10: Ethereum</a:t>
                      </a:r>
                    </a:p>
                  </a:txBody>
                  <a:tcPr marL="6350" marR="6350" marT="635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2/12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n-lt"/>
                        </a:rPr>
                        <a:t>4/26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0563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Chapter 11: Corda</a:t>
                      </a:r>
                    </a:p>
                  </a:txBody>
                  <a:tcPr marL="6350" marR="6350" marT="635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2/12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n-lt"/>
                        </a:rPr>
                        <a:t>5/3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791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Chapter 12: Hyperledger</a:t>
                      </a:r>
                    </a:p>
                  </a:txBody>
                  <a:tcPr marL="6350" marR="6350" marT="635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2/12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n-lt"/>
                        </a:rPr>
                        <a:t>5/10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6276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Explorer Final Exam</a:t>
                      </a:r>
                    </a:p>
                  </a:txBody>
                  <a:tcPr marL="6350" marR="6350" marT="635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5/11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n-lt"/>
                        </a:rPr>
                        <a:t>5/31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62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68222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16B476-2112-4D7F-AE81-5EBE97562FF4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C33D1-FBE7-4FD7-8363-806B7B5A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Checkpoint: Test Yourself</a:t>
            </a:r>
          </a:p>
        </p:txBody>
      </p:sp>
    </p:spTree>
    <p:extLst>
      <p:ext uri="{BB962C8B-B14F-4D97-AF65-F5344CB8AC3E}">
        <p14:creationId xmlns:p14="http://schemas.microsoft.com/office/powerpoint/2010/main" val="147216642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41AE1B1C-2B81-4DC9-A73F-EC5C7DD95F68}"/>
              </a:ext>
            </a:extLst>
          </p:cNvPr>
          <p:cNvSpPr txBox="1">
            <a:spLocks/>
          </p:cNvSpPr>
          <p:nvPr/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Yourself: Question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16275-05FF-44B4-B392-57D0BF4C1F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450"/>
          <a:stretch/>
        </p:blipFill>
        <p:spPr>
          <a:xfrm>
            <a:off x="1833442" y="914401"/>
            <a:ext cx="8525116" cy="532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449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41AE1B1C-2B81-4DC9-A73F-EC5C7DD95F68}"/>
              </a:ext>
            </a:extLst>
          </p:cNvPr>
          <p:cNvSpPr txBox="1">
            <a:spLocks/>
          </p:cNvSpPr>
          <p:nvPr/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Yourself: Question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16275-05FF-44B4-B392-57D0BF4C1F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450"/>
          <a:stretch/>
        </p:blipFill>
        <p:spPr>
          <a:xfrm>
            <a:off x="1833442" y="914401"/>
            <a:ext cx="8525116" cy="5325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7E3C64-FDC7-459F-B9E5-7600BEE1D0C6}"/>
              </a:ext>
            </a:extLst>
          </p:cNvPr>
          <p:cNvSpPr/>
          <p:nvPr/>
        </p:nvSpPr>
        <p:spPr bwMode="gray">
          <a:xfrm>
            <a:off x="2447693" y="3902928"/>
            <a:ext cx="7348654" cy="624468"/>
          </a:xfrm>
          <a:prstGeom prst="rect">
            <a:avLst/>
          </a:prstGeom>
          <a:noFill/>
          <a:ln w="3810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6626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2.xml><?xml version="1.0" encoding="utf-8"?>
<a:theme xmlns:a="http://schemas.openxmlformats.org/drawingml/2006/main" name="3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3.xml><?xml version="1.0" encoding="utf-8"?>
<a:theme xmlns:a="http://schemas.openxmlformats.org/drawingml/2006/main" name="2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4.xml><?xml version="1.0" encoding="utf-8"?>
<a:theme xmlns:a="http://schemas.openxmlformats.org/drawingml/2006/main" name="4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A24584C23FDF4BB8656E52E9AA5D01" ma:contentTypeVersion="7" ma:contentTypeDescription="Create a new document." ma:contentTypeScope="" ma:versionID="0a647e2e0691143e12a295de8deb97a0">
  <xsd:schema xmlns:xsd="http://www.w3.org/2001/XMLSchema" xmlns:xs="http://www.w3.org/2001/XMLSchema" xmlns:p="http://schemas.microsoft.com/office/2006/metadata/properties" xmlns:ns2="bc35cd33-ac99-4bdf-afb1-5d174353cdd5" xmlns:ns3="2e9196fe-87c2-4263-8992-3ae1dbaa9fde" targetNamespace="http://schemas.microsoft.com/office/2006/metadata/properties" ma:root="true" ma:fieldsID="e4a32f8f8282f8411b78e6d6c937e686" ns2:_="" ns3:_="">
    <xsd:import namespace="bc35cd33-ac99-4bdf-afb1-5d174353cdd5"/>
    <xsd:import namespace="2e9196fe-87c2-4263-8992-3ae1dbaa9f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5cd33-ac99-4bdf-afb1-5d174353cd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9196fe-87c2-4263-8992-3ae1dbaa9fd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E03734-C66B-486B-BE6B-5B7FB4B2B005}"/>
</file>

<file path=customXml/itemProps2.xml><?xml version="1.0" encoding="utf-8"?>
<ds:datastoreItem xmlns:ds="http://schemas.openxmlformats.org/officeDocument/2006/customXml" ds:itemID="{5DBA9FBE-FD47-4EEE-ABFC-D5B2CED4BD0D}">
  <ds:schemaRefs>
    <ds:schemaRef ds:uri="bc35cd33-ac99-4bdf-afb1-5d174353cdd5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C30452C-1161-485A-92BD-6AC092BFB5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27822</TotalTime>
  <Words>747</Words>
  <Application>Microsoft Office PowerPoint</Application>
  <PresentationFormat>Widescreen</PresentationFormat>
  <Paragraphs>141</Paragraphs>
  <Slides>21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Open Sans</vt:lpstr>
      <vt:lpstr>Verdana</vt:lpstr>
      <vt:lpstr>Wingdings</vt:lpstr>
      <vt:lpstr>Wingdings 2</vt:lpstr>
      <vt:lpstr>1_Deloitte_US_Onscreen</vt:lpstr>
      <vt:lpstr>3_Deloitte_US_Onscreen</vt:lpstr>
      <vt:lpstr>2_Deloitte_US_Onscreen</vt:lpstr>
      <vt:lpstr>4_Deloitte_US_Onscreen</vt:lpstr>
      <vt:lpstr>think-cell Slide</vt:lpstr>
      <vt:lpstr>PowerPoint Presentation</vt:lpstr>
      <vt:lpstr>PowerPoint Presentation</vt:lpstr>
      <vt:lpstr>Learning Pathway Overview</vt:lpstr>
      <vt:lpstr>PowerPoint Presentation</vt:lpstr>
      <vt:lpstr>Upcoming Deadlines</vt:lpstr>
      <vt:lpstr>PowerPoint Presentation</vt:lpstr>
      <vt:lpstr>Progress Checkpoint: Test Yourself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Announcements</vt:lpstr>
      <vt:lpstr>PowerPoint Presentation</vt:lpstr>
      <vt:lpstr>PowerPoint Presentation</vt:lpstr>
      <vt:lpstr>Q&amp;A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Explorer Learning Pathway</dc:title>
  <dc:creator>Cavalieri, Lauren</dc:creator>
  <cp:lastModifiedBy>Williams, Christopher L</cp:lastModifiedBy>
  <cp:revision>327</cp:revision>
  <cp:lastPrinted>2018-01-11T21:30:03Z</cp:lastPrinted>
  <dcterms:created xsi:type="dcterms:W3CDTF">2017-12-07T21:36:06Z</dcterms:created>
  <dcterms:modified xsi:type="dcterms:W3CDTF">2021-03-22T14:51:41Z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0x010100F1A24584C23FDF4BB8656E52E9AA5D01</vt:lpwstr>
  </property>
</Properties>
</file>