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2540" y="9272841"/>
            <a:ext cx="154939" cy="171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13683" y="9281871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817" y="2299461"/>
            <a:ext cx="5095875" cy="143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7330" marR="5080" indent="-1485265">
              <a:lnSpc>
                <a:spcPct val="1094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CAREER ENTRY COURSE </a:t>
            </a:r>
            <a:r>
              <a:rPr dirty="0" sz="1800" b="1">
                <a:latin typeface="Carlito"/>
                <a:cs typeface="Carlito"/>
              </a:rPr>
              <a:t>FOR SOFTWARE </a:t>
            </a:r>
            <a:r>
              <a:rPr dirty="0" sz="1800" spc="-5" b="1">
                <a:latin typeface="Carlito"/>
                <a:cs typeface="Carlito"/>
              </a:rPr>
              <a:t>DEVELOPERS  MICROSOFT.NET</a:t>
            </a:r>
            <a:r>
              <a:rPr dirty="0" sz="1800" b="1">
                <a:latin typeface="Carlito"/>
                <a:cs typeface="Carlito"/>
              </a:rPr>
              <a:t> NCIV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algn="ctr" marR="255904">
              <a:lnSpc>
                <a:spcPct val="100000"/>
              </a:lnSpc>
            </a:pPr>
            <a:r>
              <a:rPr dirty="0" sz="1800" b="1">
                <a:latin typeface="Carlito"/>
                <a:cs typeface="Carlito"/>
              </a:rPr>
              <a:t>NEIL </a:t>
            </a:r>
            <a:r>
              <a:rPr dirty="0" sz="1800" spc="-5" b="1">
                <a:latin typeface="Carlito"/>
                <a:cs typeface="Carlito"/>
              </a:rPr>
              <a:t>MOTORCYCLE </a:t>
            </a:r>
            <a:r>
              <a:rPr dirty="0" sz="1800" b="1">
                <a:latin typeface="Carlito"/>
                <a:cs typeface="Carlito"/>
              </a:rPr>
              <a:t>RENTAL</a:t>
            </a:r>
            <a:r>
              <a:rPr dirty="0" sz="1800" spc="-25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SYSTEM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5623" y="5024754"/>
            <a:ext cx="2122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rlito"/>
                <a:cs typeface="Carlito"/>
              </a:rPr>
              <a:t>SYSTEM</a:t>
            </a:r>
            <a:r>
              <a:rPr dirty="0" sz="1800" spc="-75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DEVELOPERS: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7704" y="5498719"/>
          <a:ext cx="6115685" cy="78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0705"/>
                <a:gridCol w="3014345"/>
              </a:tblGrid>
              <a:tr h="253746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Maryjane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 Acido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735">
                        <a:lnSpc>
                          <a:spcPts val="1710"/>
                        </a:lnSpc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Project</a:t>
                      </a:r>
                      <a:r>
                        <a:rPr dirty="0" sz="1800" spc="-3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Manager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  <a:tr h="278891">
                <a:tc>
                  <a:txBody>
                    <a:bodyPr/>
                    <a:lstStyle/>
                    <a:p>
                      <a:pPr marL="127000">
                        <a:lnSpc>
                          <a:spcPts val="1910"/>
                        </a:lnSpc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Andres</a:t>
                      </a:r>
                      <a:r>
                        <a:rPr dirty="0" sz="1800" spc="-1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latin typeface="Carlito"/>
                          <a:cs typeface="Carlito"/>
                        </a:rPr>
                        <a:t>Ojario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735">
                        <a:lnSpc>
                          <a:spcPts val="1910"/>
                        </a:lnSpc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Programmer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  <a:tr h="253746">
                <a:tc>
                  <a:txBody>
                    <a:bodyPr/>
                    <a:lstStyle/>
                    <a:p>
                      <a:pPr marL="127000">
                        <a:lnSpc>
                          <a:spcPts val="1900"/>
                        </a:lnSpc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Cris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Dale </a:t>
                      </a:r>
                      <a:r>
                        <a:rPr dirty="0" sz="1800" spc="-5" b="1">
                          <a:latin typeface="Carlito"/>
                          <a:cs typeface="Carlito"/>
                        </a:rPr>
                        <a:t>Cabanlit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735">
                        <a:lnSpc>
                          <a:spcPts val="1900"/>
                        </a:lnSpc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Researcher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57373" y="7346441"/>
            <a:ext cx="3056255" cy="83058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dirty="0" sz="1800" spc="-5" b="1">
                <a:latin typeface="Carlito"/>
                <a:cs typeface="Carlito"/>
              </a:rPr>
              <a:t>RAYPEE JOHN </a:t>
            </a:r>
            <a:r>
              <a:rPr dirty="0" sz="1800" b="1">
                <a:latin typeface="Carlito"/>
                <a:cs typeface="Carlito"/>
              </a:rPr>
              <a:t>N.</a:t>
            </a:r>
            <a:r>
              <a:rPr dirty="0" sz="1800" spc="-45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PAGLUMOTAN</a:t>
            </a:r>
            <a:endParaRPr sz="1800">
              <a:latin typeface="Carlito"/>
              <a:cs typeface="Carlito"/>
            </a:endParaRPr>
          </a:p>
          <a:p>
            <a:pPr algn="ctr" marL="54610">
              <a:lnSpc>
                <a:spcPct val="100000"/>
              </a:lnSpc>
              <a:spcBef>
                <a:spcPts val="1010"/>
              </a:spcBef>
            </a:pPr>
            <a:r>
              <a:rPr dirty="0" sz="1800" spc="-5" b="1">
                <a:latin typeface="Carlito"/>
                <a:cs typeface="Carlito"/>
              </a:rPr>
              <a:t>Trainer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120" y="431437"/>
            <a:ext cx="1782229" cy="1244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58229" y="400050"/>
            <a:ext cx="1466215" cy="1365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44598" y="705195"/>
            <a:ext cx="3525520" cy="8039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1700" spc="-35" b="1">
                <a:solidFill>
                  <a:srgbClr val="00AF50"/>
                </a:solidFill>
                <a:latin typeface="Arial"/>
                <a:cs typeface="Arial"/>
              </a:rPr>
              <a:t>PROFESSIONAL </a:t>
            </a:r>
            <a:r>
              <a:rPr dirty="0" sz="1700" spc="-55" b="1">
                <a:solidFill>
                  <a:srgbClr val="00AF50"/>
                </a:solidFill>
                <a:latin typeface="Arial"/>
                <a:cs typeface="Arial"/>
              </a:rPr>
              <a:t>CAREER</a:t>
            </a:r>
            <a:r>
              <a:rPr dirty="0" sz="1700" spc="10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00AF50"/>
                </a:solidFill>
                <a:latin typeface="Arial"/>
                <a:cs typeface="Arial"/>
              </a:rPr>
              <a:t>ONLINE</a:t>
            </a:r>
            <a:endParaRPr sz="170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  <a:spcBef>
                <a:spcPts val="125"/>
              </a:spcBef>
            </a:pPr>
            <a:r>
              <a:rPr dirty="0" sz="1700" spc="40" b="1">
                <a:latin typeface="Arial"/>
                <a:cs typeface="Arial"/>
              </a:rPr>
              <a:t>INSTITUTE</a:t>
            </a:r>
            <a:r>
              <a:rPr dirty="0" sz="1700" spc="85" b="1">
                <a:latin typeface="Arial"/>
                <a:cs typeface="Arial"/>
              </a:rPr>
              <a:t> </a:t>
            </a:r>
            <a:r>
              <a:rPr dirty="0" sz="1700" spc="15" b="1">
                <a:latin typeface="Arial"/>
                <a:cs typeface="Arial"/>
              </a:rPr>
              <a:t>INC.</a:t>
            </a:r>
            <a:endParaRPr sz="17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120"/>
              </a:spcBef>
            </a:pPr>
            <a:r>
              <a:rPr dirty="0" sz="1400" b="1">
                <a:latin typeface="Arial"/>
                <a:cs typeface="Arial"/>
              </a:rPr>
              <a:t>TESDA </a:t>
            </a:r>
            <a:r>
              <a:rPr dirty="0" sz="1400" spc="90">
                <a:latin typeface="Trebuchet MS"/>
                <a:cs typeface="Trebuchet MS"/>
              </a:rPr>
              <a:t>ACCREDITED</a:t>
            </a:r>
            <a:r>
              <a:rPr dirty="0" sz="1400" spc="45">
                <a:latin typeface="Trebuchet MS"/>
                <a:cs typeface="Trebuchet MS"/>
              </a:rPr>
              <a:t> </a:t>
            </a:r>
            <a:r>
              <a:rPr dirty="0" sz="1400" spc="70">
                <a:latin typeface="Trebuchet MS"/>
                <a:cs typeface="Trebuchet MS"/>
              </a:rPr>
              <a:t>INSTITUTION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75563"/>
            <a:ext cx="5970270" cy="829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SIGNIFICANCE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Businesses </a:t>
            </a:r>
            <a:r>
              <a:rPr dirty="0" sz="1200">
                <a:latin typeface="Times New Roman"/>
                <a:cs typeface="Times New Roman"/>
              </a:rPr>
              <a:t>today are now </a:t>
            </a:r>
            <a:r>
              <a:rPr dirty="0" sz="1200" spc="-5">
                <a:latin typeface="Times New Roman"/>
                <a:cs typeface="Times New Roman"/>
              </a:rPr>
              <a:t>operating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competitive environment 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compete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its  competitors working </a:t>
            </a:r>
            <a:r>
              <a:rPr dirty="0" sz="1200">
                <a:latin typeface="Times New Roman"/>
                <a:cs typeface="Times New Roman"/>
              </a:rPr>
              <a:t>hard </a:t>
            </a:r>
            <a:r>
              <a:rPr dirty="0" sz="1200" spc="-5">
                <a:latin typeface="Times New Roman"/>
                <a:cs typeface="Times New Roman"/>
              </a:rPr>
              <a:t>alone </a:t>
            </a:r>
            <a:r>
              <a:rPr dirty="0" sz="1200">
                <a:latin typeface="Times New Roman"/>
                <a:cs typeface="Times New Roman"/>
              </a:rPr>
              <a:t>isn’t </a:t>
            </a:r>
            <a:r>
              <a:rPr dirty="0" sz="1200" spc="-5">
                <a:latin typeface="Times New Roman"/>
                <a:cs typeface="Times New Roman"/>
              </a:rPr>
              <a:t>enough, </a:t>
            </a:r>
            <a:r>
              <a:rPr dirty="0" sz="1200">
                <a:latin typeface="Times New Roman"/>
                <a:cs typeface="Times New Roman"/>
              </a:rPr>
              <a:t>they need to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 method that </a:t>
            </a:r>
            <a:r>
              <a:rPr dirty="0" sz="1200" spc="-5">
                <a:latin typeface="Times New Roman"/>
                <a:cs typeface="Times New Roman"/>
              </a:rPr>
              <a:t>can cost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5">
                <a:latin typeface="Times New Roman"/>
                <a:cs typeface="Times New Roman"/>
              </a:rPr>
              <a:t>less  and </a:t>
            </a:r>
            <a:r>
              <a:rPr dirty="0" sz="1200">
                <a:latin typeface="Times New Roman"/>
                <a:cs typeface="Times New Roman"/>
              </a:rPr>
              <a:t>a method that </a:t>
            </a:r>
            <a:r>
              <a:rPr dirty="0" sz="1200" spc="-5">
                <a:latin typeface="Times New Roman"/>
                <a:cs typeface="Times New Roman"/>
              </a:rPr>
              <a:t>is environment and customer friendly. </a:t>
            </a:r>
            <a:r>
              <a:rPr dirty="0" sz="1200">
                <a:latin typeface="Times New Roman"/>
                <a:cs typeface="Times New Roman"/>
              </a:rPr>
              <a:t>With the help of Motor </a:t>
            </a:r>
            <a:r>
              <a:rPr dirty="0" sz="1200" spc="-5">
                <a:latin typeface="Times New Roman"/>
                <a:cs typeface="Times New Roman"/>
              </a:rPr>
              <a:t>Rental System,  Neil Motorcycle Rental can </a:t>
            </a:r>
            <a:r>
              <a:rPr dirty="0" sz="1200">
                <a:latin typeface="Times New Roman"/>
                <a:cs typeface="Times New Roman"/>
              </a:rPr>
              <a:t>easily </a:t>
            </a:r>
            <a:r>
              <a:rPr dirty="0" sz="1200" spc="-5">
                <a:latin typeface="Times New Roman"/>
                <a:cs typeface="Times New Roman"/>
              </a:rPr>
              <a:t>connect customers anytime and anywhere </a:t>
            </a:r>
            <a:r>
              <a:rPr dirty="0" sz="1200">
                <a:latin typeface="Times New Roman"/>
                <a:cs typeface="Times New Roman"/>
              </a:rPr>
              <a:t>in the Philippines.  When </a:t>
            </a:r>
            <a:r>
              <a:rPr dirty="0" sz="1200" spc="-5">
                <a:latin typeface="Times New Roman"/>
                <a:cs typeface="Times New Roman"/>
              </a:rPr>
              <a:t>considering </a:t>
            </a:r>
            <a:r>
              <a:rPr dirty="0" sz="1200">
                <a:latin typeface="Times New Roman"/>
                <a:cs typeface="Times New Roman"/>
              </a:rPr>
              <a:t>smart, </a:t>
            </a:r>
            <a:r>
              <a:rPr dirty="0" sz="1200" spc="-5">
                <a:latin typeface="Times New Roman"/>
                <a:cs typeface="Times New Roman"/>
              </a:rPr>
              <a:t>reflecting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>
                <a:latin typeface="Times New Roman"/>
                <a:cs typeface="Times New Roman"/>
              </a:rPr>
              <a:t>trend is </a:t>
            </a:r>
            <a:r>
              <a:rPr dirty="0" sz="1200" spc="-5">
                <a:latin typeface="Times New Roman"/>
                <a:cs typeface="Times New Roman"/>
              </a:rPr>
              <a:t>primary and </a:t>
            </a:r>
            <a:r>
              <a:rPr dirty="0" sz="1200">
                <a:latin typeface="Times New Roman"/>
                <a:cs typeface="Times New Roman"/>
              </a:rPr>
              <a:t>that’s </a:t>
            </a:r>
            <a:r>
              <a:rPr dirty="0" sz="1200" spc="-5">
                <a:latin typeface="Times New Roman"/>
                <a:cs typeface="Times New Roman"/>
              </a:rPr>
              <a:t>what takes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business  far from </a:t>
            </a:r>
            <a:r>
              <a:rPr dirty="0" sz="1200">
                <a:latin typeface="Times New Roman"/>
                <a:cs typeface="Times New Roman"/>
              </a:rPr>
              <a:t>the rest.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terms of a motor </a:t>
            </a:r>
            <a:r>
              <a:rPr dirty="0" sz="1200" spc="-5">
                <a:latin typeface="Times New Roman"/>
                <a:cs typeface="Times New Roman"/>
              </a:rPr>
              <a:t>rental company,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smart </a:t>
            </a:r>
            <a:r>
              <a:rPr dirty="0" sz="1200">
                <a:latin typeface="Times New Roman"/>
                <a:cs typeface="Times New Roman"/>
              </a:rPr>
              <a:t>move to put in </a:t>
            </a:r>
            <a:r>
              <a:rPr dirty="0" sz="1200" spc="-5">
                <a:latin typeface="Times New Roman"/>
                <a:cs typeface="Times New Roman"/>
              </a:rPr>
              <a:t>place is </a:t>
            </a:r>
            <a:r>
              <a:rPr dirty="0" sz="1200">
                <a:latin typeface="Times New Roman"/>
                <a:cs typeface="Times New Roman"/>
              </a:rPr>
              <a:t>systemizing  the </a:t>
            </a:r>
            <a:r>
              <a:rPr dirty="0" sz="1200" spc="-5">
                <a:latin typeface="Times New Roman"/>
                <a:cs typeface="Times New Roman"/>
              </a:rPr>
              <a:t>entire process and </a:t>
            </a:r>
            <a:r>
              <a:rPr dirty="0" sz="1200">
                <a:latin typeface="Times New Roman"/>
                <a:cs typeface="Times New Roman"/>
              </a:rPr>
              <a:t>connecting the </a:t>
            </a: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rental system.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>
                <a:latin typeface="Times New Roman"/>
                <a:cs typeface="Times New Roman"/>
              </a:rPr>
              <a:t>the company to  </a:t>
            </a:r>
            <a:r>
              <a:rPr dirty="0" sz="1200" spc="-5">
                <a:latin typeface="Times New Roman"/>
                <a:cs typeface="Times New Roman"/>
              </a:rPr>
              <a:t>improve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terms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sales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time it </a:t>
            </a:r>
            <a:r>
              <a:rPr dirty="0" sz="1200" spc="-5">
                <a:latin typeface="Times New Roman"/>
                <a:cs typeface="Times New Roman"/>
              </a:rPr>
              <a:t>would have </a:t>
            </a:r>
            <a:r>
              <a:rPr dirty="0" sz="1200">
                <a:latin typeface="Times New Roman"/>
                <a:cs typeface="Times New Roman"/>
              </a:rPr>
              <a:t>a positive </a:t>
            </a:r>
            <a:r>
              <a:rPr dirty="0" sz="1200" spc="-5">
                <a:latin typeface="Times New Roman"/>
                <a:cs typeface="Times New Roman"/>
              </a:rPr>
              <a:t>impact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customers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terms  </a:t>
            </a:r>
            <a:r>
              <a:rPr dirty="0" sz="1200">
                <a:latin typeface="Times New Roman"/>
                <a:cs typeface="Times New Roman"/>
              </a:rPr>
              <a:t>of user </a:t>
            </a:r>
            <a:r>
              <a:rPr dirty="0" sz="1200" spc="-5">
                <a:latin typeface="Times New Roman"/>
                <a:cs typeface="Times New Roman"/>
              </a:rPr>
              <a:t>experience. Furthermore, </a:t>
            </a:r>
            <a:r>
              <a:rPr dirty="0" sz="1200">
                <a:latin typeface="Times New Roman"/>
                <a:cs typeface="Times New Roman"/>
              </a:rPr>
              <a:t>Motor </a:t>
            </a:r>
            <a:r>
              <a:rPr dirty="0" sz="1200" spc="-5">
                <a:latin typeface="Times New Roman"/>
                <a:cs typeface="Times New Roman"/>
              </a:rPr>
              <a:t>Rental System can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-5">
                <a:latin typeface="Times New Roman"/>
                <a:cs typeface="Times New Roman"/>
              </a:rPr>
              <a:t>customers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productive </a:t>
            </a:r>
            <a:r>
              <a:rPr dirty="0" sz="1200">
                <a:latin typeface="Times New Roman"/>
                <a:cs typeface="Times New Roman"/>
              </a:rPr>
              <a:t>in  other </a:t>
            </a:r>
            <a:r>
              <a:rPr dirty="0" sz="1200" spc="-5">
                <a:latin typeface="Times New Roman"/>
                <a:cs typeface="Times New Roman"/>
              </a:rPr>
              <a:t>aspects as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won’t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tied </a:t>
            </a:r>
            <a:r>
              <a:rPr dirty="0" sz="1200">
                <a:latin typeface="Times New Roman"/>
                <a:cs typeface="Times New Roman"/>
              </a:rPr>
              <a:t>to the phone for </a:t>
            </a:r>
            <a:r>
              <a:rPr dirty="0" sz="1200" spc="-5">
                <a:latin typeface="Times New Roman"/>
                <a:cs typeface="Times New Roman"/>
              </a:rPr>
              <a:t>reservation </a:t>
            </a:r>
            <a:r>
              <a:rPr dirty="0" sz="1200">
                <a:latin typeface="Times New Roman"/>
                <a:cs typeface="Times New Roman"/>
              </a:rPr>
              <a:t>calls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plugin </a:t>
            </a:r>
            <a:r>
              <a:rPr dirty="0" sz="1200">
                <a:latin typeface="Times New Roman"/>
                <a:cs typeface="Times New Roman"/>
              </a:rPr>
              <a:t>is in place  now. Online </a:t>
            </a:r>
            <a:r>
              <a:rPr dirty="0" sz="1200" spc="-5">
                <a:latin typeface="Times New Roman"/>
                <a:cs typeface="Times New Roman"/>
              </a:rPr>
              <a:t>reservation plugin reduces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workloads and </a:t>
            </a:r>
            <a:r>
              <a:rPr dirty="0" sz="1200">
                <a:latin typeface="Times New Roman"/>
                <a:cs typeface="Times New Roman"/>
              </a:rPr>
              <a:t>optimizes </a:t>
            </a:r>
            <a:r>
              <a:rPr dirty="0" sz="1200" spc="-5">
                <a:latin typeface="Times New Roman"/>
                <a:cs typeface="Times New Roman"/>
              </a:rPr>
              <a:t>client service. These  platforms will ensure that reservations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synced, and therefore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availableness is updated  </a:t>
            </a:r>
            <a:r>
              <a:rPr dirty="0" sz="1200">
                <a:latin typeface="Times New Roman"/>
                <a:cs typeface="Times New Roman"/>
              </a:rPr>
              <a:t>with every </a:t>
            </a:r>
            <a:r>
              <a:rPr dirty="0" sz="1200" spc="-5">
                <a:latin typeface="Times New Roman"/>
                <a:cs typeface="Times New Roman"/>
              </a:rPr>
              <a:t>reservation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This online </a:t>
            </a:r>
            <a:r>
              <a:rPr dirty="0" sz="1200" spc="-5">
                <a:latin typeface="Times New Roman"/>
                <a:cs typeface="Times New Roman"/>
              </a:rPr>
              <a:t>motorcycle </a:t>
            </a:r>
            <a:r>
              <a:rPr dirty="0" sz="1200">
                <a:latin typeface="Times New Roman"/>
                <a:cs typeface="Times New Roman"/>
              </a:rPr>
              <a:t>rental solution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fully </a:t>
            </a:r>
            <a:r>
              <a:rPr dirty="0" sz="1200" spc="-5">
                <a:latin typeface="Times New Roman"/>
                <a:cs typeface="Times New Roman"/>
              </a:rPr>
              <a:t>functional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flexible.</a:t>
            </a:r>
            <a:endParaRPr sz="1200">
              <a:latin typeface="Times New Roman"/>
              <a:cs typeface="Times New Roman"/>
            </a:endParaRPr>
          </a:p>
          <a:p>
            <a:pPr marL="12700" marR="7620" indent="456565">
              <a:lnSpc>
                <a:spcPct val="197500"/>
              </a:lnSpc>
              <a:spcBef>
                <a:spcPts val="10"/>
              </a:spcBef>
              <a:buFont typeface="Symbol"/>
              <a:buChar char=""/>
              <a:tabLst>
                <a:tab pos="648335" algn="l"/>
              </a:tabLst>
            </a:pPr>
            <a:r>
              <a:rPr dirty="0" sz="1200">
                <a:latin typeface="Times New Roman"/>
                <a:cs typeface="Times New Roman"/>
              </a:rPr>
              <a:t>This online </a:t>
            </a:r>
            <a:r>
              <a:rPr dirty="0" sz="1200" spc="-5">
                <a:latin typeface="Times New Roman"/>
                <a:cs typeface="Times New Roman"/>
              </a:rPr>
              <a:t>motorcycle rental system </a:t>
            </a:r>
            <a:r>
              <a:rPr dirty="0" sz="1200">
                <a:latin typeface="Times New Roman"/>
                <a:cs typeface="Times New Roman"/>
              </a:rPr>
              <a:t>helps in </a:t>
            </a:r>
            <a:r>
              <a:rPr dirty="0" sz="1200" spc="-5">
                <a:latin typeface="Times New Roman"/>
                <a:cs typeface="Times New Roman"/>
              </a:rPr>
              <a:t>back office administration </a:t>
            </a:r>
            <a:r>
              <a:rPr dirty="0" sz="1200" spc="5">
                <a:latin typeface="Times New Roman"/>
                <a:cs typeface="Times New Roman"/>
              </a:rPr>
              <a:t>by   </a:t>
            </a:r>
            <a:r>
              <a:rPr dirty="0" sz="1200" spc="-5">
                <a:latin typeface="Times New Roman"/>
                <a:cs typeface="Times New Roman"/>
              </a:rPr>
              <a:t>streamlining and </a:t>
            </a:r>
            <a:r>
              <a:rPr dirty="0" sz="1200">
                <a:latin typeface="Times New Roman"/>
                <a:cs typeface="Times New Roman"/>
              </a:rPr>
              <a:t>standardizing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579120" indent="-110489">
              <a:lnSpc>
                <a:spcPct val="100000"/>
              </a:lnSpc>
              <a:buFont typeface="Symbol"/>
              <a:buChar char=""/>
              <a:tabLst>
                <a:tab pos="579755" algn="l"/>
              </a:tabLst>
            </a:pP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very easy to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and it </a:t>
            </a:r>
            <a:r>
              <a:rPr dirty="0" sz="1200" spc="-5">
                <a:latin typeface="Times New Roman"/>
                <a:cs typeface="Times New Roman"/>
              </a:rPr>
              <a:t>saves </a:t>
            </a:r>
            <a:r>
              <a:rPr dirty="0" sz="1200">
                <a:latin typeface="Times New Roman"/>
                <a:cs typeface="Times New Roman"/>
              </a:rPr>
              <a:t>a lot of </a:t>
            </a:r>
            <a:r>
              <a:rPr dirty="0" sz="1200" spc="-5">
                <a:latin typeface="Times New Roman"/>
                <a:cs typeface="Times New Roman"/>
              </a:rPr>
              <a:t>time, </a:t>
            </a:r>
            <a:r>
              <a:rPr dirty="0" sz="1200">
                <a:latin typeface="Times New Roman"/>
                <a:cs typeface="Times New Roman"/>
              </a:rPr>
              <a:t>money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labor.</a:t>
            </a:r>
            <a:endParaRPr sz="1200">
              <a:latin typeface="Times New Roman"/>
              <a:cs typeface="Times New Roman"/>
            </a:endParaRPr>
          </a:p>
          <a:p>
            <a:pPr marL="12700" marR="5715" indent="494665">
              <a:lnSpc>
                <a:spcPct val="197700"/>
              </a:lnSpc>
              <a:spcBef>
                <a:spcPts val="95"/>
              </a:spcBef>
              <a:buFont typeface="Symbol"/>
              <a:buChar char=""/>
              <a:tabLst>
                <a:tab pos="655955" algn="l"/>
              </a:tabLst>
            </a:pPr>
            <a:r>
              <a:rPr dirty="0" sz="1200" spc="-5">
                <a:latin typeface="Times New Roman"/>
                <a:cs typeface="Times New Roman"/>
              </a:rPr>
              <a:t>Eco-friendly: </a:t>
            </a:r>
            <a:r>
              <a:rPr dirty="0" sz="1200">
                <a:latin typeface="Times New Roman"/>
                <a:cs typeface="Times New Roman"/>
              </a:rPr>
              <a:t>The monitoring of the </a:t>
            </a:r>
            <a:r>
              <a:rPr dirty="0" sz="1200" spc="-5">
                <a:latin typeface="Times New Roman"/>
                <a:cs typeface="Times New Roman"/>
              </a:rPr>
              <a:t>motorcycle </a:t>
            </a:r>
            <a:r>
              <a:rPr dirty="0" sz="1200">
                <a:latin typeface="Times New Roman"/>
                <a:cs typeface="Times New Roman"/>
              </a:rPr>
              <a:t>activity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overall business  becomes </a:t>
            </a:r>
            <a:r>
              <a:rPr dirty="0" sz="1200">
                <a:latin typeface="Times New Roman"/>
                <a:cs typeface="Times New Roman"/>
              </a:rPr>
              <a:t>easy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includes the </a:t>
            </a:r>
            <a:r>
              <a:rPr dirty="0" sz="1200" spc="-5">
                <a:latin typeface="Times New Roman"/>
                <a:cs typeface="Times New Roman"/>
              </a:rPr>
              <a:t>least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paperwork.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577850" indent="-109220">
              <a:lnSpc>
                <a:spcPct val="100000"/>
              </a:lnSpc>
              <a:buFont typeface="Symbol"/>
              <a:buChar char=""/>
              <a:tabLst>
                <a:tab pos="578485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acts </a:t>
            </a:r>
            <a:r>
              <a:rPr dirty="0" sz="1200" spc="-5">
                <a:latin typeface="Times New Roman"/>
                <a:cs typeface="Times New Roman"/>
              </a:rPr>
              <a:t>as an office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open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24/7.</a:t>
            </a:r>
            <a:endParaRPr sz="1200">
              <a:latin typeface="Times New Roman"/>
              <a:cs typeface="Times New Roman"/>
            </a:endParaRPr>
          </a:p>
          <a:p>
            <a:pPr marL="12700" marR="6350" indent="456565">
              <a:lnSpc>
                <a:spcPct val="197500"/>
              </a:lnSpc>
              <a:spcBef>
                <a:spcPts val="95"/>
              </a:spcBef>
              <a:buFont typeface="Symbol"/>
              <a:buChar char=""/>
              <a:tabLst>
                <a:tab pos="622300" algn="l"/>
              </a:tabLst>
            </a:pP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increases </a:t>
            </a:r>
            <a:r>
              <a:rPr dirty="0" sz="1200">
                <a:latin typeface="Times New Roman"/>
                <a:cs typeface="Times New Roman"/>
              </a:rPr>
              <a:t>the efficiency of the management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offering quality </a:t>
            </a:r>
            <a:r>
              <a:rPr dirty="0" sz="1200" spc="-5">
                <a:latin typeface="Times New Roman"/>
                <a:cs typeface="Times New Roman"/>
              </a:rPr>
              <a:t>services </a:t>
            </a:r>
            <a:r>
              <a:rPr dirty="0" sz="1200">
                <a:latin typeface="Times New Roman"/>
                <a:cs typeface="Times New Roman"/>
              </a:rPr>
              <a:t>to the  </a:t>
            </a:r>
            <a:r>
              <a:rPr dirty="0" sz="1200" spc="-5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7107" y="9281871"/>
            <a:ext cx="2197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rlito"/>
                <a:cs typeface="Carlito"/>
              </a:rPr>
              <a:t>10</a:t>
            </a:fld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523" y="575563"/>
            <a:ext cx="21971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SCOPE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LIMITATIONS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107" y="9281871"/>
            <a:ext cx="2197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rlito"/>
                <a:cs typeface="Carlito"/>
              </a:rPr>
              <a:t>10</a:t>
            </a:fld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95730"/>
            <a:ext cx="5969635" cy="7276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System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Scopes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456565">
              <a:lnSpc>
                <a:spcPct val="191700"/>
              </a:lnSpc>
              <a:spcBef>
                <a:spcPts val="21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scope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study </a:t>
            </a:r>
            <a:r>
              <a:rPr dirty="0" sz="1200" spc="-5">
                <a:latin typeface="Times New Roman"/>
                <a:cs typeface="Times New Roman"/>
              </a:rPr>
              <a:t>was confined </a:t>
            </a:r>
            <a:r>
              <a:rPr dirty="0" sz="1200">
                <a:latin typeface="Times New Roman"/>
                <a:cs typeface="Times New Roman"/>
              </a:rPr>
              <a:t>mainly in the </a:t>
            </a:r>
            <a:r>
              <a:rPr dirty="0" sz="1200" spc="-5">
                <a:latin typeface="Times New Roman"/>
                <a:cs typeface="Times New Roman"/>
              </a:rPr>
              <a:t>Dumaguete. </a:t>
            </a:r>
            <a:r>
              <a:rPr dirty="0" sz="1200">
                <a:latin typeface="Times New Roman"/>
                <a:cs typeface="Times New Roman"/>
              </a:rPr>
              <a:t>The study focused </a:t>
            </a:r>
            <a:r>
              <a:rPr dirty="0" sz="1200" spc="-5">
                <a:latin typeface="Times New Roman"/>
                <a:cs typeface="Times New Roman"/>
              </a:rPr>
              <a:t>its  attention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barriers encountered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motorcycle rental business and its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 indent="456565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developer is going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develop prototype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semi-system </a:t>
            </a:r>
            <a:r>
              <a:rPr dirty="0" sz="1200" spc="-5">
                <a:latin typeface="Times New Roman"/>
                <a:cs typeface="Times New Roman"/>
              </a:rPr>
              <a:t>which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tested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 public </a:t>
            </a:r>
            <a:r>
              <a:rPr dirty="0" sz="1200" spc="-5">
                <a:latin typeface="Times New Roman"/>
                <a:cs typeface="Times New Roman"/>
              </a:rPr>
              <a:t>users. Then </a:t>
            </a:r>
            <a:r>
              <a:rPr dirty="0" sz="1200">
                <a:latin typeface="Times New Roman"/>
                <a:cs typeface="Times New Roman"/>
              </a:rPr>
              <a:t>the fully </a:t>
            </a:r>
            <a:r>
              <a:rPr dirty="0" sz="1200" spc="-5">
                <a:latin typeface="Times New Roman"/>
                <a:cs typeface="Times New Roman"/>
              </a:rPr>
              <a:t>functional  Neil Motorcycle Rental System.  </a:t>
            </a:r>
            <a:r>
              <a:rPr dirty="0" sz="1200" spc="-15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functions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916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which storing, </a:t>
            </a:r>
            <a:r>
              <a:rPr dirty="0" sz="1200">
                <a:latin typeface="Times New Roman"/>
                <a:cs typeface="Times New Roman"/>
              </a:rPr>
              <a:t>processing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handling customer </a:t>
            </a:r>
            <a:r>
              <a:rPr dirty="0" sz="1200" spc="-5">
                <a:latin typeface="Times New Roman"/>
                <a:cs typeface="Times New Roman"/>
              </a:rPr>
              <a:t>information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of the most  </a:t>
            </a:r>
            <a:r>
              <a:rPr dirty="0" sz="1200" spc="-5">
                <a:latin typeface="Times New Roman"/>
                <a:cs typeface="Times New Roman"/>
              </a:rPr>
              <a:t>valuable assets which </a:t>
            </a:r>
            <a:r>
              <a:rPr dirty="0" sz="1200">
                <a:latin typeface="Times New Roman"/>
                <a:cs typeface="Times New Roman"/>
              </a:rPr>
              <a:t>are the </a:t>
            </a:r>
            <a:r>
              <a:rPr dirty="0" sz="1200" spc="-5">
                <a:latin typeface="Times New Roman"/>
                <a:cs typeface="Times New Roman"/>
              </a:rPr>
              <a:t>motorcycles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company.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administrator is </a:t>
            </a:r>
            <a:r>
              <a:rPr dirty="0" sz="1200">
                <a:latin typeface="Times New Roman"/>
                <a:cs typeface="Times New Roman"/>
              </a:rPr>
              <a:t>the one  who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full </a:t>
            </a:r>
            <a:r>
              <a:rPr dirty="0" sz="1200" spc="-5">
                <a:latin typeface="Times New Roman"/>
                <a:cs typeface="Times New Roman"/>
              </a:rPr>
              <a:t>control and </a:t>
            </a:r>
            <a:r>
              <a:rPr dirty="0" sz="1200">
                <a:latin typeface="Times New Roman"/>
                <a:cs typeface="Times New Roman"/>
              </a:rPr>
              <a:t>authority to </a:t>
            </a:r>
            <a:r>
              <a:rPr dirty="0" sz="1200" spc="-5">
                <a:latin typeface="Times New Roman"/>
                <a:cs typeface="Times New Roman"/>
              </a:rPr>
              <a:t>control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privilege and update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propose system from  time-to-time.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addition,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also required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different type </a:t>
            </a:r>
            <a:r>
              <a:rPr dirty="0" sz="1200">
                <a:latin typeface="Times New Roman"/>
                <a:cs typeface="Times New Roman"/>
              </a:rPr>
              <a:t>of user </a:t>
            </a:r>
            <a:r>
              <a:rPr dirty="0" sz="1200" spc="-5">
                <a:latin typeface="Times New Roman"/>
                <a:cs typeface="Times New Roman"/>
              </a:rPr>
              <a:t>access </a:t>
            </a:r>
            <a:r>
              <a:rPr dirty="0" sz="1200">
                <a:latin typeface="Times New Roman"/>
                <a:cs typeface="Times New Roman"/>
              </a:rPr>
              <a:t>via  their </a:t>
            </a:r>
            <a:r>
              <a:rPr dirty="0" sz="1200" spc="-5">
                <a:latin typeface="Times New Roman"/>
                <a:cs typeface="Times New Roman"/>
              </a:rPr>
              <a:t>permitting </a:t>
            </a:r>
            <a:r>
              <a:rPr dirty="0" sz="1200">
                <a:latin typeface="Times New Roman"/>
                <a:cs typeface="Times New Roman"/>
              </a:rPr>
              <a:t>level. The </a:t>
            </a:r>
            <a:r>
              <a:rPr dirty="0" sz="1200" spc="-5">
                <a:latin typeface="Times New Roman"/>
                <a:cs typeface="Times New Roman"/>
              </a:rPr>
              <a:t>unregistered </a:t>
            </a:r>
            <a:r>
              <a:rPr dirty="0" sz="1200">
                <a:latin typeface="Times New Roman"/>
                <a:cs typeface="Times New Roman"/>
              </a:rPr>
              <a:t>members or </a:t>
            </a:r>
            <a:r>
              <a:rPr dirty="0" sz="1200" spc="-5">
                <a:latin typeface="Times New Roman"/>
                <a:cs typeface="Times New Roman"/>
              </a:rPr>
              <a:t>users are restricted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view, update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delete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information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registered </a:t>
            </a:r>
            <a:r>
              <a:rPr dirty="0" sz="1200">
                <a:latin typeface="Times New Roman"/>
                <a:cs typeface="Times New Roman"/>
              </a:rPr>
              <a:t>members'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motorcycle reservation  history. </a:t>
            </a:r>
            <a:r>
              <a:rPr dirty="0" sz="1200">
                <a:latin typeface="Times New Roman"/>
                <a:cs typeface="Times New Roman"/>
              </a:rPr>
              <a:t>They are </a:t>
            </a:r>
            <a:r>
              <a:rPr dirty="0" sz="1200" spc="-5">
                <a:latin typeface="Times New Roman"/>
                <a:cs typeface="Times New Roman"/>
              </a:rPr>
              <a:t>allowed </a:t>
            </a:r>
            <a:r>
              <a:rPr dirty="0" sz="1200">
                <a:latin typeface="Times New Roman"/>
                <a:cs typeface="Times New Roman"/>
              </a:rPr>
              <a:t>to view the </a:t>
            </a:r>
            <a:r>
              <a:rPr dirty="0" sz="1200" spc="-5">
                <a:latin typeface="Times New Roman"/>
                <a:cs typeface="Times New Roman"/>
              </a:rPr>
              <a:t>latest promotion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company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guides,  motorcycle’s </a:t>
            </a:r>
            <a:r>
              <a:rPr dirty="0" sz="1200">
                <a:latin typeface="Times New Roman"/>
                <a:cs typeface="Times New Roman"/>
              </a:rPr>
              <a:t>information, </a:t>
            </a:r>
            <a:r>
              <a:rPr dirty="0" sz="1200" spc="-5">
                <a:latin typeface="Times New Roman"/>
                <a:cs typeface="Times New Roman"/>
              </a:rPr>
              <a:t>etc.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addition,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registered members are </a:t>
            </a:r>
            <a:r>
              <a:rPr dirty="0" sz="1200">
                <a:latin typeface="Times New Roman"/>
                <a:cs typeface="Times New Roman"/>
              </a:rPr>
              <a:t>allowed to </a:t>
            </a:r>
            <a:r>
              <a:rPr dirty="0" sz="1200" spc="-5">
                <a:latin typeface="Times New Roman"/>
                <a:cs typeface="Times New Roman"/>
              </a:rPr>
              <a:t>update </a:t>
            </a:r>
            <a:r>
              <a:rPr dirty="0" sz="1200">
                <a:latin typeface="Times New Roman"/>
                <a:cs typeface="Times New Roman"/>
              </a:rPr>
              <a:t>their  </a:t>
            </a:r>
            <a:r>
              <a:rPr dirty="0" sz="1200" spc="-5">
                <a:latin typeface="Times New Roman"/>
                <a:cs typeface="Times New Roman"/>
              </a:rPr>
              <a:t>personal information </a:t>
            </a:r>
            <a:r>
              <a:rPr dirty="0" sz="1200">
                <a:latin typeface="Times New Roman"/>
                <a:cs typeface="Times New Roman"/>
              </a:rPr>
              <a:t>if necessary with their own </a:t>
            </a:r>
            <a:r>
              <a:rPr dirty="0" sz="1200" spc="-5">
                <a:latin typeface="Times New Roman"/>
                <a:cs typeface="Times New Roman"/>
              </a:rPr>
              <a:t>valid username and password through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proposed system. Each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updated personal information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stored and kept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company's  database and categorized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company </a:t>
            </a:r>
            <a:r>
              <a:rPr dirty="0" sz="1200" spc="-5">
                <a:latin typeface="Times New Roman"/>
                <a:cs typeface="Times New Roman"/>
              </a:rPr>
              <a:t>confidential information. </a:t>
            </a:r>
            <a:r>
              <a:rPr dirty="0" sz="1200">
                <a:latin typeface="Times New Roman"/>
                <a:cs typeface="Times New Roman"/>
              </a:rPr>
              <a:t>And, the company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sale 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customer's </a:t>
            </a:r>
            <a:r>
              <a:rPr dirty="0" sz="1200">
                <a:latin typeface="Times New Roman"/>
                <a:cs typeface="Times New Roman"/>
              </a:rPr>
              <a:t>information to any third party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earn </a:t>
            </a:r>
            <a:r>
              <a:rPr dirty="0" sz="1200">
                <a:latin typeface="Times New Roman"/>
                <a:cs typeface="Times New Roman"/>
              </a:rPr>
              <a:t>extra income for their </a:t>
            </a:r>
            <a:r>
              <a:rPr dirty="0" sz="1200" spc="-5">
                <a:latin typeface="Times New Roman"/>
                <a:cs typeface="Times New Roman"/>
              </a:rPr>
              <a:t>company.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reports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generated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propose system </a:t>
            </a:r>
            <a:r>
              <a:rPr dirty="0" sz="1200">
                <a:latin typeface="Times New Roman"/>
                <a:cs typeface="Times New Roman"/>
              </a:rPr>
              <a:t>based on the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requirement such </a:t>
            </a:r>
            <a:r>
              <a:rPr dirty="0" sz="1200" spc="-5">
                <a:latin typeface="Times New Roman"/>
                <a:cs typeface="Times New Roman"/>
              </a:rPr>
              <a:t>as print  and </a:t>
            </a:r>
            <a:r>
              <a:rPr dirty="0" sz="1200">
                <a:latin typeface="Times New Roman"/>
                <a:cs typeface="Times New Roman"/>
              </a:rPr>
              <a:t>view the </a:t>
            </a:r>
            <a:r>
              <a:rPr dirty="0" sz="1200" spc="-5">
                <a:latin typeface="Times New Roman"/>
                <a:cs typeface="Times New Roman"/>
              </a:rPr>
              <a:t>reports </a:t>
            </a:r>
            <a:r>
              <a:rPr dirty="0" sz="1200">
                <a:latin typeface="Times New Roman"/>
                <a:cs typeface="Times New Roman"/>
              </a:rPr>
              <a:t>in monthly or quarterly basis. The </a:t>
            </a:r>
            <a:r>
              <a:rPr dirty="0" sz="1200" spc="-5">
                <a:latin typeface="Times New Roman"/>
                <a:cs typeface="Times New Roman"/>
              </a:rPr>
              <a:t>management is 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improve and  provide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better </a:t>
            </a:r>
            <a:r>
              <a:rPr dirty="0" sz="1200">
                <a:latin typeface="Times New Roman"/>
                <a:cs typeface="Times New Roman"/>
              </a:rPr>
              <a:t>services to their </a:t>
            </a:r>
            <a:r>
              <a:rPr dirty="0" sz="1200" spc="-5">
                <a:latin typeface="Times New Roman"/>
                <a:cs typeface="Times New Roman"/>
              </a:rPr>
              <a:t>customers </a:t>
            </a:r>
            <a:r>
              <a:rPr dirty="0" sz="1200">
                <a:latin typeface="Times New Roman"/>
                <a:cs typeface="Times New Roman"/>
              </a:rPr>
              <a:t>from time-to-time or make it </a:t>
            </a:r>
            <a:r>
              <a:rPr dirty="0" sz="1200" spc="-5">
                <a:latin typeface="Times New Roman"/>
                <a:cs typeface="Times New Roman"/>
              </a:rPr>
              <a:t>as future references. 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proposed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concept.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2871"/>
            <a:ext cx="5965825" cy="55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permission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privilege.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Therefore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functionality </a:t>
            </a:r>
            <a:r>
              <a:rPr dirty="0" sz="1200">
                <a:latin typeface="Times New Roman"/>
                <a:cs typeface="Times New Roman"/>
              </a:rPr>
              <a:t>of the proposed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107" y="9281871"/>
            <a:ext cx="2197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rlito"/>
                <a:cs typeface="Carlito"/>
              </a:rPr>
              <a:t>10</a:t>
            </a:fld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24685"/>
            <a:ext cx="5836285" cy="236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Limitations</a:t>
            </a:r>
            <a:endParaRPr sz="1400">
              <a:latin typeface="Times New Roman"/>
              <a:cs typeface="Times New Roman"/>
            </a:endParaRPr>
          </a:p>
          <a:p>
            <a:pPr marL="12700" marR="225425">
              <a:lnSpc>
                <a:spcPct val="191700"/>
              </a:lnSpc>
              <a:spcBef>
                <a:spcPts val="215"/>
              </a:spcBef>
            </a:pP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10">
                <a:latin typeface="Times New Roman"/>
                <a:cs typeface="Times New Roman"/>
              </a:rPr>
              <a:t>.In </a:t>
            </a:r>
            <a:r>
              <a:rPr dirty="0" sz="1200">
                <a:latin typeface="Times New Roman"/>
                <a:cs typeface="Times New Roman"/>
              </a:rPr>
              <a:t>order to </a:t>
            </a:r>
            <a:r>
              <a:rPr dirty="0" sz="1200" spc="-5">
                <a:latin typeface="Times New Roman"/>
                <a:cs typeface="Times New Roman"/>
              </a:rPr>
              <a:t>perform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rent </a:t>
            </a:r>
            <a:r>
              <a:rPr dirty="0" sz="1200">
                <a:latin typeface="Times New Roman"/>
                <a:cs typeface="Times New Roman"/>
              </a:rPr>
              <a:t>a car </a:t>
            </a:r>
            <a:r>
              <a:rPr dirty="0" sz="1200" spc="-5">
                <a:latin typeface="Times New Roman"/>
                <a:cs typeface="Times New Roman"/>
              </a:rPr>
              <a:t>capability;-Customers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login </a:t>
            </a:r>
            <a:r>
              <a:rPr dirty="0" sz="1200">
                <a:latin typeface="Times New Roman"/>
                <a:cs typeface="Times New Roman"/>
              </a:rPr>
              <a:t>to their own </a:t>
            </a:r>
            <a:r>
              <a:rPr dirty="0" sz="1200" spc="-5">
                <a:latin typeface="Times New Roman"/>
                <a:cs typeface="Times New Roman"/>
              </a:rPr>
              <a:t>profiles.-  Guests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their own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accounts.</a:t>
            </a:r>
            <a:endParaRPr sz="1200">
              <a:latin typeface="Times New Roman"/>
              <a:cs typeface="Times New Roman"/>
            </a:endParaRPr>
          </a:p>
          <a:p>
            <a:pPr marL="12700" marR="229235">
              <a:lnSpc>
                <a:spcPct val="191700"/>
              </a:lnSpc>
              <a:buSzPct val="91666"/>
              <a:buAutoNum type="arabicPeriod" startAt="2"/>
              <a:tabLst>
                <a:tab pos="127635" algn="l"/>
              </a:tabLst>
            </a:pPr>
            <a:r>
              <a:rPr dirty="0" sz="1200" spc="-5">
                <a:latin typeface="Times New Roman"/>
                <a:cs typeface="Times New Roman"/>
              </a:rPr>
              <a:t>Unless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customer is unregistered,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will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allow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perform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viewing and  renting capabilities.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buSzPct val="91666"/>
              <a:buAutoNum type="arabicPeriod" startAt="2"/>
              <a:tabLst>
                <a:tab pos="127635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does </a:t>
            </a:r>
            <a:r>
              <a:rPr dirty="0" sz="1200">
                <a:latin typeface="Times New Roman"/>
                <a:cs typeface="Times New Roman"/>
              </a:rPr>
              <a:t>not allow </a:t>
            </a:r>
            <a:r>
              <a:rPr dirty="0" sz="1200" spc="-5">
                <a:latin typeface="Times New Roman"/>
                <a:cs typeface="Times New Roman"/>
              </a:rPr>
              <a:t>rent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motorcycle for the same </a:t>
            </a:r>
            <a:r>
              <a:rPr dirty="0" sz="1200" spc="-5">
                <a:latin typeface="Times New Roman"/>
                <a:cs typeface="Times New Roman"/>
              </a:rPr>
              <a:t>date.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such a consequence  </a:t>
            </a:r>
            <a:r>
              <a:rPr dirty="0" sz="1200" spc="-15">
                <a:latin typeface="Times New Roman"/>
                <a:cs typeface="Times New Roman"/>
              </a:rPr>
              <a:t>happened,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system </a:t>
            </a:r>
            <a:r>
              <a:rPr dirty="0" sz="1200" spc="-10">
                <a:latin typeface="Times New Roman"/>
                <a:cs typeface="Times New Roman"/>
              </a:rPr>
              <a:t>will give </a:t>
            </a:r>
            <a:r>
              <a:rPr dirty="0" sz="1200" spc="-5">
                <a:latin typeface="Times New Roman"/>
                <a:cs typeface="Times New Roman"/>
              </a:rPr>
              <a:t>pop </a:t>
            </a:r>
            <a:r>
              <a:rPr dirty="0" sz="1200" spc="-10">
                <a:latin typeface="Times New Roman"/>
                <a:cs typeface="Times New Roman"/>
              </a:rPr>
              <a:t>warning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75563"/>
            <a:ext cx="5969635" cy="3627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Motorcycle rental </a:t>
            </a:r>
            <a:r>
              <a:rPr dirty="0" sz="1200">
                <a:latin typeface="Times New Roman"/>
                <a:cs typeface="Times New Roman"/>
              </a:rPr>
              <a:t>business </a:t>
            </a:r>
            <a:r>
              <a:rPr dirty="0" sz="1200" spc="-5">
                <a:latin typeface="Times New Roman"/>
                <a:cs typeface="Times New Roman"/>
              </a:rPr>
              <a:t>has emerged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new goodies </a:t>
            </a:r>
            <a:r>
              <a:rPr dirty="0" sz="1200">
                <a:latin typeface="Times New Roman"/>
                <a:cs typeface="Times New Roman"/>
              </a:rPr>
              <a:t>compared to the past  </a:t>
            </a:r>
            <a:r>
              <a:rPr dirty="0" sz="1200" spc="-5">
                <a:latin typeface="Times New Roman"/>
                <a:cs typeface="Times New Roman"/>
              </a:rPr>
              <a:t>experience </a:t>
            </a:r>
            <a:r>
              <a:rPr dirty="0" sz="1200">
                <a:latin typeface="Times New Roman"/>
                <a:cs typeface="Times New Roman"/>
              </a:rPr>
              <a:t>where every activity </a:t>
            </a:r>
            <a:r>
              <a:rPr dirty="0" sz="1200" spc="-5">
                <a:latin typeface="Times New Roman"/>
                <a:cs typeface="Times New Roman"/>
              </a:rPr>
              <a:t>concerning motorcycle rental business is </a:t>
            </a:r>
            <a:r>
              <a:rPr dirty="0" sz="1200">
                <a:latin typeface="Times New Roman"/>
                <a:cs typeface="Times New Roman"/>
              </a:rPr>
              <a:t>limited to a </a:t>
            </a:r>
            <a:r>
              <a:rPr dirty="0" sz="1200" spc="-5">
                <a:latin typeface="Times New Roman"/>
                <a:cs typeface="Times New Roman"/>
              </a:rPr>
              <a:t>physical  location only. Even though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physical location has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totally </a:t>
            </a:r>
            <a:r>
              <a:rPr dirty="0" sz="1200" spc="-5">
                <a:latin typeface="Times New Roman"/>
                <a:cs typeface="Times New Roman"/>
              </a:rPr>
              <a:t>eradicated;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nature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functions and </a:t>
            </a:r>
            <a:r>
              <a:rPr dirty="0" sz="1200">
                <a:latin typeface="Times New Roman"/>
                <a:cs typeface="Times New Roman"/>
              </a:rPr>
              <a:t>how these </a:t>
            </a:r>
            <a:r>
              <a:rPr dirty="0" sz="1200" spc="-5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are achieved </a:t>
            </a:r>
            <a:r>
              <a:rPr dirty="0" sz="1200" spc="-5">
                <a:latin typeface="Times New Roman"/>
                <a:cs typeface="Times New Roman"/>
              </a:rPr>
              <a:t>has been reshaped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power of </a:t>
            </a:r>
            <a:r>
              <a:rPr dirty="0" sz="1200" spc="-5">
                <a:latin typeface="Times New Roman"/>
                <a:cs typeface="Times New Roman"/>
              </a:rPr>
              <a:t>internet.  Nowadays, </a:t>
            </a:r>
            <a:r>
              <a:rPr dirty="0" sz="1200">
                <a:latin typeface="Times New Roman"/>
                <a:cs typeface="Times New Roman"/>
              </a:rPr>
              <a:t>customers can </a:t>
            </a:r>
            <a:r>
              <a:rPr dirty="0" sz="1200" spc="-5">
                <a:latin typeface="Times New Roman"/>
                <a:cs typeface="Times New Roman"/>
              </a:rPr>
              <a:t>reserve motorcycle online, rent motorcycle online, and have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motorcycle brought </a:t>
            </a:r>
            <a:r>
              <a:rPr dirty="0" sz="1200">
                <a:latin typeface="Times New Roman"/>
                <a:cs typeface="Times New Roman"/>
              </a:rPr>
              <a:t>to their door step once the </a:t>
            </a:r>
            <a:r>
              <a:rPr dirty="0" sz="1200" spc="-5">
                <a:latin typeface="Times New Roman"/>
                <a:cs typeface="Times New Roman"/>
              </a:rPr>
              <a:t>customer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registered member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the  </a:t>
            </a:r>
            <a:r>
              <a:rPr dirty="0" sz="1200" spc="-5">
                <a:latin typeface="Times New Roman"/>
                <a:cs typeface="Times New Roman"/>
              </a:rPr>
              <a:t>office </a:t>
            </a:r>
            <a:r>
              <a:rPr dirty="0" sz="1200">
                <a:latin typeface="Times New Roman"/>
                <a:cs typeface="Times New Roman"/>
              </a:rPr>
              <a:t>to pick the </a:t>
            </a:r>
            <a:r>
              <a:rPr dirty="0" sz="1200" spc="-5">
                <a:latin typeface="Times New Roman"/>
                <a:cs typeface="Times New Roman"/>
              </a:rPr>
              <a:t>motorcycle.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based </a:t>
            </a:r>
            <a:r>
              <a:rPr dirty="0" sz="1200" spc="-5">
                <a:latin typeface="Times New Roman"/>
                <a:cs typeface="Times New Roman"/>
              </a:rPr>
              <a:t>motorcycle rental system has offered an advantage  </a:t>
            </a:r>
            <a:r>
              <a:rPr dirty="0" sz="1200">
                <a:latin typeface="Times New Roman"/>
                <a:cs typeface="Times New Roman"/>
              </a:rPr>
              <a:t>to both </a:t>
            </a:r>
            <a:r>
              <a:rPr dirty="0" sz="1200" spc="-5">
                <a:latin typeface="Times New Roman"/>
                <a:cs typeface="Times New Roman"/>
              </a:rPr>
              <a:t>customers as </a:t>
            </a:r>
            <a:r>
              <a:rPr dirty="0" sz="1200">
                <a:latin typeface="Times New Roman"/>
                <a:cs typeface="Times New Roman"/>
              </a:rPr>
              <a:t>well </a:t>
            </a:r>
            <a:r>
              <a:rPr dirty="0" sz="1200" spc="-5">
                <a:latin typeface="Times New Roman"/>
                <a:cs typeface="Times New Roman"/>
              </a:rPr>
              <a:t>as motorcycle Rental </a:t>
            </a:r>
            <a:r>
              <a:rPr dirty="0" sz="1200">
                <a:latin typeface="Times New Roman"/>
                <a:cs typeface="Times New Roman"/>
              </a:rPr>
              <a:t>Company to efficiently and effectively </a:t>
            </a:r>
            <a:r>
              <a:rPr dirty="0" sz="1200" spc="-5">
                <a:latin typeface="Times New Roman"/>
                <a:cs typeface="Times New Roman"/>
              </a:rPr>
              <a:t>manage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business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satisfies customers’ </a:t>
            </a:r>
            <a:r>
              <a:rPr dirty="0" sz="1200">
                <a:latin typeface="Times New Roman"/>
                <a:cs typeface="Times New Roman"/>
              </a:rPr>
              <a:t>need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click of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107" y="9281871"/>
            <a:ext cx="2197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rlito"/>
                <a:cs typeface="Carlito"/>
              </a:rPr>
              <a:t>10</a:t>
            </a:fld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51958"/>
            <a:ext cx="5969000" cy="2927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RECOMMENDATIONS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91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researchers </a:t>
            </a:r>
            <a:r>
              <a:rPr dirty="0" sz="1200">
                <a:latin typeface="Times New Roman"/>
                <a:cs typeface="Times New Roman"/>
              </a:rPr>
              <a:t>strongly </a:t>
            </a:r>
            <a:r>
              <a:rPr dirty="0" sz="1200" spc="-5">
                <a:latin typeface="Times New Roman"/>
                <a:cs typeface="Times New Roman"/>
              </a:rPr>
              <a:t>recommended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implementation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Neil Motorcycle Rental  System. Based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functionalities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can help </a:t>
            </a:r>
            <a:r>
              <a:rPr dirty="0" sz="1200">
                <a:latin typeface="Times New Roman"/>
                <a:cs typeface="Times New Roman"/>
              </a:rPr>
              <a:t>solve the efficiency of </a:t>
            </a:r>
            <a:r>
              <a:rPr dirty="0" sz="1200" spc="-5">
                <a:latin typeface="Times New Roman"/>
                <a:cs typeface="Times New Roman"/>
              </a:rPr>
              <a:t>motorcycle  reservation and </a:t>
            </a:r>
            <a:r>
              <a:rPr dirty="0" sz="1200">
                <a:latin typeface="Times New Roman"/>
                <a:cs typeface="Times New Roman"/>
              </a:rPr>
              <a:t>keeping </a:t>
            </a:r>
            <a:r>
              <a:rPr dirty="0" sz="1200" spc="-5">
                <a:latin typeface="Times New Roman"/>
                <a:cs typeface="Times New Roman"/>
              </a:rPr>
              <a:t>customer records,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developers </a:t>
            </a:r>
            <a:r>
              <a:rPr dirty="0" sz="1200">
                <a:latin typeface="Times New Roman"/>
                <a:cs typeface="Times New Roman"/>
              </a:rPr>
              <a:t>of this </a:t>
            </a:r>
            <a:r>
              <a:rPr dirty="0" sz="1200" spc="-5">
                <a:latin typeface="Times New Roman"/>
                <a:cs typeface="Times New Roman"/>
              </a:rPr>
              <a:t>system recommends </a:t>
            </a:r>
            <a:r>
              <a:rPr dirty="0" sz="1200">
                <a:latin typeface="Times New Roman"/>
                <a:cs typeface="Times New Roman"/>
              </a:rPr>
              <a:t>this 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to be implemented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company.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user </a:t>
            </a:r>
            <a:r>
              <a:rPr dirty="0" sz="1200" spc="-5">
                <a:latin typeface="Times New Roman"/>
                <a:cs typeface="Times New Roman"/>
              </a:rPr>
              <a:t>friendliness and performance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cut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cost  </a:t>
            </a:r>
            <a:r>
              <a:rPr dirty="0" sz="1200">
                <a:latin typeface="Times New Roman"/>
                <a:cs typeface="Times New Roman"/>
              </a:rPr>
              <a:t>of manpower to </a:t>
            </a:r>
            <a:r>
              <a:rPr dirty="0" sz="1200" spc="-5">
                <a:latin typeface="Times New Roman"/>
                <a:cs typeface="Times New Roman"/>
              </a:rPr>
              <a:t>administer reservation process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marketing </a:t>
            </a:r>
            <a:r>
              <a:rPr dirty="0" sz="1200">
                <a:latin typeface="Times New Roman"/>
                <a:cs typeface="Times New Roman"/>
              </a:rPr>
              <a:t>their product, while </a:t>
            </a:r>
            <a:r>
              <a:rPr dirty="0" sz="1200" spc="-5">
                <a:latin typeface="Times New Roman"/>
                <a:cs typeface="Times New Roman"/>
              </a:rPr>
              <a:t>managing and  tracking </a:t>
            </a:r>
            <a:r>
              <a:rPr dirty="0" sz="1200">
                <a:latin typeface="Times New Roman"/>
                <a:cs typeface="Times New Roman"/>
              </a:rPr>
              <a:t>efficiently their </a:t>
            </a:r>
            <a:r>
              <a:rPr dirty="0" sz="1200" spc="-5">
                <a:latin typeface="Times New Roman"/>
                <a:cs typeface="Times New Roman"/>
              </a:rPr>
              <a:t>customer’s records and reservations. Customers </a:t>
            </a:r>
            <a:r>
              <a:rPr dirty="0" sz="1200">
                <a:latin typeface="Times New Roman"/>
                <a:cs typeface="Times New Roman"/>
              </a:rPr>
              <a:t>can already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aware of  their </a:t>
            </a:r>
            <a:r>
              <a:rPr dirty="0" sz="1200" spc="5">
                <a:latin typeface="Times New Roman"/>
                <a:cs typeface="Times New Roman"/>
              </a:rPr>
              <a:t>pay </a:t>
            </a:r>
            <a:r>
              <a:rPr dirty="0" sz="1200" spc="-5">
                <a:latin typeface="Times New Roman"/>
                <a:cs typeface="Times New Roman"/>
              </a:rPr>
              <a:t>through 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3684"/>
            <a:ext cx="5973445" cy="833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91700"/>
              </a:lnSpc>
              <a:spcBef>
                <a:spcPts val="229"/>
              </a:spcBef>
            </a:pPr>
            <a:r>
              <a:rPr dirty="0" sz="1200" spc="-5">
                <a:latin typeface="Times New Roman"/>
                <a:cs typeface="Times New Roman"/>
              </a:rPr>
              <a:t>Transport </a:t>
            </a:r>
            <a:r>
              <a:rPr dirty="0" sz="1200">
                <a:latin typeface="Times New Roman"/>
                <a:cs typeface="Times New Roman"/>
              </a:rPr>
              <a:t>facility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matter of headache for those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who do not have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personal  transport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Dumaguete City. On </a:t>
            </a:r>
            <a:r>
              <a:rPr dirty="0" sz="1200">
                <a:latin typeface="Times New Roman"/>
                <a:cs typeface="Times New Roman"/>
              </a:rPr>
              <a:t>occasions like </a:t>
            </a:r>
            <a:r>
              <a:rPr dirty="0" sz="1200" spc="-5">
                <a:latin typeface="Times New Roman"/>
                <a:cs typeface="Times New Roman"/>
              </a:rPr>
              <a:t>stay-in vacation, Island </a:t>
            </a:r>
            <a:r>
              <a:rPr dirty="0" sz="1200">
                <a:latin typeface="Times New Roman"/>
                <a:cs typeface="Times New Roman"/>
              </a:rPr>
              <a:t>tour, or </a:t>
            </a:r>
            <a:r>
              <a:rPr dirty="0" sz="1200" spc="-5">
                <a:latin typeface="Times New Roman"/>
                <a:cs typeface="Times New Roman"/>
              </a:rPr>
              <a:t>travelling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any  </a:t>
            </a:r>
            <a:r>
              <a:rPr dirty="0" sz="1200" spc="-5">
                <a:latin typeface="Times New Roman"/>
                <a:cs typeface="Times New Roman"/>
              </a:rPr>
              <a:t>sort that needs </a:t>
            </a:r>
            <a:r>
              <a:rPr dirty="0" sz="1200">
                <a:latin typeface="Times New Roman"/>
                <a:cs typeface="Times New Roman"/>
              </a:rPr>
              <a:t>vehicular </a:t>
            </a:r>
            <a:r>
              <a:rPr dirty="0" sz="1200" spc="-5">
                <a:latin typeface="Times New Roman"/>
                <a:cs typeface="Times New Roman"/>
              </a:rPr>
              <a:t>transportation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feel the necessity of a vehicle to sort out the  </a:t>
            </a:r>
            <a:r>
              <a:rPr dirty="0" sz="1200" spc="-5">
                <a:latin typeface="Times New Roman"/>
                <a:cs typeface="Times New Roman"/>
              </a:rPr>
              <a:t>problems.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an </a:t>
            </a:r>
            <a:r>
              <a:rPr dirty="0" sz="1200">
                <a:latin typeface="Times New Roman"/>
                <a:cs typeface="Times New Roman"/>
              </a:rPr>
              <a:t>integral </a:t>
            </a:r>
            <a:r>
              <a:rPr dirty="0" sz="1200" spc="-5">
                <a:latin typeface="Times New Roman"/>
                <a:cs typeface="Times New Roman"/>
              </a:rPr>
              <a:t>part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many </a:t>
            </a:r>
            <a:r>
              <a:rPr dirty="0" sz="1200" spc="-5">
                <a:latin typeface="Times New Roman"/>
                <a:cs typeface="Times New Roman"/>
              </a:rPr>
              <a:t>people's travel </a:t>
            </a:r>
            <a:r>
              <a:rPr dirty="0" sz="1200">
                <a:latin typeface="Times New Roman"/>
                <a:cs typeface="Times New Roman"/>
              </a:rPr>
              <a:t>plans </a:t>
            </a:r>
            <a:r>
              <a:rPr dirty="0" sz="1200" spc="-5">
                <a:latin typeface="Times New Roman"/>
                <a:cs typeface="Times New Roman"/>
              </a:rPr>
              <a:t>and is </a:t>
            </a:r>
            <a:r>
              <a:rPr dirty="0" sz="1200">
                <a:latin typeface="Times New Roman"/>
                <a:cs typeface="Times New Roman"/>
              </a:rPr>
              <a:t>used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around in </a:t>
            </a:r>
            <a:r>
              <a:rPr dirty="0" sz="1200" spc="-5">
                <a:latin typeface="Times New Roman"/>
                <a:cs typeface="Times New Roman"/>
              </a:rPr>
              <a:t>Dumaguete  </a:t>
            </a:r>
            <a:r>
              <a:rPr dirty="0" sz="1200">
                <a:latin typeface="Times New Roman"/>
                <a:cs typeface="Times New Roman"/>
              </a:rPr>
              <a:t>City to </a:t>
            </a:r>
            <a:r>
              <a:rPr dirty="0" sz="1200" spc="-5">
                <a:latin typeface="Times New Roman"/>
                <a:cs typeface="Times New Roman"/>
              </a:rPr>
              <a:t>travel from </a:t>
            </a:r>
            <a:r>
              <a:rPr dirty="0" sz="1200">
                <a:latin typeface="Times New Roman"/>
                <a:cs typeface="Times New Roman"/>
              </a:rPr>
              <a:t>place to </a:t>
            </a:r>
            <a:r>
              <a:rPr dirty="0" sz="1200" spc="-5">
                <a:latin typeface="Times New Roman"/>
                <a:cs typeface="Times New Roman"/>
              </a:rPr>
              <a:t>place. </a:t>
            </a:r>
            <a:r>
              <a:rPr dirty="0" sz="1200">
                <a:latin typeface="Times New Roman"/>
                <a:cs typeface="Times New Roman"/>
              </a:rPr>
              <a:t>Whether travelling on </a:t>
            </a:r>
            <a:r>
              <a:rPr dirty="0" sz="1200" spc="-5">
                <a:latin typeface="Times New Roman"/>
                <a:cs typeface="Times New Roman"/>
              </a:rPr>
              <a:t>business, </a:t>
            </a:r>
            <a:r>
              <a:rPr dirty="0" sz="1200">
                <a:latin typeface="Times New Roman"/>
                <a:cs typeface="Times New Roman"/>
              </a:rPr>
              <a:t>journeying with the family or  simply spending on a </a:t>
            </a:r>
            <a:r>
              <a:rPr dirty="0" sz="1200" spc="-5">
                <a:latin typeface="Times New Roman"/>
                <a:cs typeface="Times New Roman"/>
              </a:rPr>
              <a:t>holiday, motorcycle rental services </a:t>
            </a:r>
            <a:r>
              <a:rPr dirty="0" sz="1200">
                <a:latin typeface="Times New Roman"/>
                <a:cs typeface="Times New Roman"/>
              </a:rPr>
              <a:t>are extremely helpful especially in rush  </a:t>
            </a:r>
            <a:r>
              <a:rPr dirty="0" sz="1200" spc="-5">
                <a:latin typeface="Times New Roman"/>
                <a:cs typeface="Times New Roman"/>
              </a:rPr>
              <a:t>appointments. So, </a:t>
            </a:r>
            <a:r>
              <a:rPr dirty="0" sz="1200">
                <a:latin typeface="Times New Roman"/>
                <a:cs typeface="Times New Roman"/>
              </a:rPr>
              <a:t>if 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possible to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develop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based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for availing  </a:t>
            </a:r>
            <a:r>
              <a:rPr dirty="0" sz="1200" spc="-5">
                <a:latin typeface="Times New Roman"/>
                <a:cs typeface="Times New Roman"/>
              </a:rPr>
              <a:t>transportation whenever and wherever </a:t>
            </a:r>
            <a:r>
              <a:rPr dirty="0" sz="1200">
                <a:latin typeface="Times New Roman"/>
                <a:cs typeface="Times New Roman"/>
              </a:rPr>
              <a:t>possible, then 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beneficial </a:t>
            </a:r>
            <a:r>
              <a:rPr dirty="0" sz="1200">
                <a:latin typeface="Times New Roman"/>
                <a:cs typeface="Times New Roman"/>
              </a:rPr>
              <a:t>for both </a:t>
            </a:r>
            <a:r>
              <a:rPr dirty="0" sz="1200" spc="-5">
                <a:latin typeface="Times New Roman"/>
                <a:cs typeface="Times New Roman"/>
              </a:rPr>
              <a:t>renter and  transport provider. </a:t>
            </a:r>
            <a:r>
              <a:rPr dirty="0" sz="1200">
                <a:latin typeface="Times New Roman"/>
                <a:cs typeface="Times New Roman"/>
              </a:rPr>
              <a:t>Now a </a:t>
            </a:r>
            <a:r>
              <a:rPr dirty="0" sz="1200" spc="-5">
                <a:latin typeface="Times New Roman"/>
                <a:cs typeface="Times New Roman"/>
              </a:rPr>
              <a:t>days,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clicks only, we can </a:t>
            </a:r>
            <a:r>
              <a:rPr dirty="0" sz="1200" spc="-10">
                <a:latin typeface="Times New Roman"/>
                <a:cs typeface="Times New Roman"/>
              </a:rPr>
              <a:t>get </a:t>
            </a:r>
            <a:r>
              <a:rPr dirty="0" sz="1200" spc="-5">
                <a:latin typeface="Times New Roman"/>
                <a:cs typeface="Times New Roman"/>
              </a:rPr>
              <a:t>whatever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 at </a:t>
            </a:r>
            <a:r>
              <a:rPr dirty="0" sz="1200">
                <a:latin typeface="Times New Roman"/>
                <a:cs typeface="Times New Roman"/>
              </a:rPr>
              <a:t>home. We  already know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online </a:t>
            </a:r>
            <a:r>
              <a:rPr dirty="0" sz="1200" spc="-5">
                <a:latin typeface="Times New Roman"/>
                <a:cs typeface="Times New Roman"/>
              </a:rPr>
              <a:t>shopping, </a:t>
            </a:r>
            <a:r>
              <a:rPr dirty="0" sz="1200">
                <a:latin typeface="Times New Roman"/>
                <a:cs typeface="Times New Roman"/>
              </a:rPr>
              <a:t>e-banking </a:t>
            </a:r>
            <a:r>
              <a:rPr dirty="0" sz="1200" spc="-5">
                <a:latin typeface="Times New Roman"/>
                <a:cs typeface="Times New Roman"/>
              </a:rPr>
              <a:t>etc. Similarly,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Motorcycle </a:t>
            </a:r>
            <a:r>
              <a:rPr dirty="0" sz="1200">
                <a:latin typeface="Times New Roman"/>
                <a:cs typeface="Times New Roman"/>
              </a:rPr>
              <a:t>Rental  </a:t>
            </a:r>
            <a:r>
              <a:rPr dirty="0" sz="1200" spc="-5">
                <a:latin typeface="Times New Roman"/>
                <a:cs typeface="Times New Roman"/>
              </a:rPr>
              <a:t>System is </a:t>
            </a:r>
            <a:r>
              <a:rPr dirty="0" sz="1200">
                <a:latin typeface="Times New Roman"/>
                <a:cs typeface="Times New Roman"/>
              </a:rPr>
              <a:t>the online facility to book </a:t>
            </a:r>
            <a:r>
              <a:rPr dirty="0" sz="1200" spc="-5">
                <a:latin typeface="Times New Roman"/>
                <a:cs typeface="Times New Roman"/>
              </a:rPr>
              <a:t>motorcycle </a:t>
            </a:r>
            <a:r>
              <a:rPr dirty="0" sz="1200">
                <a:latin typeface="Times New Roman"/>
                <a:cs typeface="Times New Roman"/>
              </a:rPr>
              <a:t>online within </a:t>
            </a:r>
            <a:r>
              <a:rPr dirty="0" sz="1200" spc="-5">
                <a:latin typeface="Times New Roman"/>
                <a:cs typeface="Times New Roman"/>
              </a:rPr>
              <a:t>few clicks </a:t>
            </a:r>
            <a:r>
              <a:rPr dirty="0" sz="1200" spc="-10">
                <a:latin typeface="Times New Roman"/>
                <a:cs typeface="Times New Roman"/>
              </a:rPr>
              <a:t>only.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people  cannot afford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buy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motorcycle, and </a:t>
            </a:r>
            <a:r>
              <a:rPr dirty="0" sz="1200">
                <a:latin typeface="Times New Roman"/>
                <a:cs typeface="Times New Roman"/>
              </a:rPr>
              <a:t>some are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places </a:t>
            </a:r>
            <a:r>
              <a:rPr dirty="0" sz="1200">
                <a:latin typeface="Times New Roman"/>
                <a:cs typeface="Times New Roman"/>
              </a:rPr>
              <a:t>just visiting </a:t>
            </a:r>
            <a:r>
              <a:rPr dirty="0" sz="1200" spc="-5">
                <a:latin typeface="Times New Roman"/>
                <a:cs typeface="Times New Roman"/>
              </a:rPr>
              <a:t>Dumaguete </a:t>
            </a:r>
            <a:r>
              <a:rPr dirty="0" sz="1200">
                <a:latin typeface="Times New Roman"/>
                <a:cs typeface="Times New Roman"/>
              </a:rPr>
              <a:t>City  for </a:t>
            </a:r>
            <a:r>
              <a:rPr dirty="0" sz="1200" spc="-5">
                <a:latin typeface="Times New Roman"/>
                <a:cs typeface="Times New Roman"/>
              </a:rPr>
              <a:t>vacation </a:t>
            </a:r>
            <a:r>
              <a:rPr dirty="0" sz="1200">
                <a:latin typeface="Times New Roman"/>
                <a:cs typeface="Times New Roman"/>
              </a:rPr>
              <a:t>or whatever </a:t>
            </a:r>
            <a:r>
              <a:rPr dirty="0" sz="1200" spc="-5">
                <a:latin typeface="Times New Roman"/>
                <a:cs typeface="Times New Roman"/>
              </a:rPr>
              <a:t>purposes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have.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-5">
                <a:latin typeface="Times New Roman"/>
                <a:cs typeface="Times New Roman"/>
              </a:rPr>
              <a:t>people, this system becomes </a:t>
            </a:r>
            <a:r>
              <a:rPr dirty="0" sz="1200" spc="5">
                <a:latin typeface="Times New Roman"/>
                <a:cs typeface="Times New Roman"/>
              </a:rPr>
              <a:t>very  </a:t>
            </a:r>
            <a:r>
              <a:rPr dirty="0" sz="1200" spc="-5">
                <a:latin typeface="Times New Roman"/>
                <a:cs typeface="Times New Roman"/>
              </a:rPr>
              <a:t>helpful.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includes </a:t>
            </a:r>
            <a:r>
              <a:rPr dirty="0" sz="1200" spc="-5">
                <a:latin typeface="Times New Roman"/>
                <a:cs typeface="Times New Roman"/>
              </a:rPr>
              <a:t>various motorcycle, as </a:t>
            </a:r>
            <a:r>
              <a:rPr dirty="0" sz="1200">
                <a:latin typeface="Times New Roman"/>
                <a:cs typeface="Times New Roman"/>
              </a:rPr>
              <a:t>per the </a:t>
            </a:r>
            <a:r>
              <a:rPr dirty="0" sz="1200" spc="-5">
                <a:latin typeface="Times New Roman"/>
                <a:cs typeface="Times New Roman"/>
              </a:rPr>
              <a:t>customer order and </a:t>
            </a:r>
            <a:r>
              <a:rPr dirty="0" sz="1200">
                <a:latin typeface="Times New Roman"/>
                <a:cs typeface="Times New Roman"/>
              </a:rPr>
              <a:t>comfort.  Booking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done via </a:t>
            </a:r>
            <a:r>
              <a:rPr dirty="0" sz="1200" spc="-5">
                <a:latin typeface="Times New Roman"/>
                <a:cs typeface="Times New Roman"/>
              </a:rPr>
              <a:t>internet service </a:t>
            </a:r>
            <a:r>
              <a:rPr dirty="0" sz="1200">
                <a:latin typeface="Times New Roman"/>
                <a:cs typeface="Times New Roman"/>
              </a:rPr>
              <a:t>only. The </a:t>
            </a:r>
            <a:r>
              <a:rPr dirty="0" sz="1200" spc="-5">
                <a:latin typeface="Times New Roman"/>
                <a:cs typeface="Times New Roman"/>
              </a:rPr>
              <a:t>rapid growth </a:t>
            </a:r>
            <a:r>
              <a:rPr dirty="0" sz="1200">
                <a:latin typeface="Times New Roman"/>
                <a:cs typeface="Times New Roman"/>
              </a:rPr>
              <a:t>of technology today helps  </a:t>
            </a:r>
            <a:r>
              <a:rPr dirty="0" sz="1200" spc="-5">
                <a:latin typeface="Times New Roman"/>
                <a:cs typeface="Times New Roman"/>
              </a:rPr>
              <a:t>businesses </a:t>
            </a:r>
            <a:r>
              <a:rPr dirty="0" sz="1200">
                <a:latin typeface="Times New Roman"/>
                <a:cs typeface="Times New Roman"/>
              </a:rPr>
              <a:t>to be more productive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innovative in a </a:t>
            </a:r>
            <a:r>
              <a:rPr dirty="0" sz="1200" spc="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cope </a:t>
            </a:r>
            <a:r>
              <a:rPr dirty="0" sz="1200">
                <a:latin typeface="Times New Roman"/>
                <a:cs typeface="Times New Roman"/>
              </a:rPr>
              <a:t>up easily to the  </a:t>
            </a:r>
            <a:r>
              <a:rPr dirty="0" sz="1200" spc="-5">
                <a:latin typeface="Times New Roman"/>
                <a:cs typeface="Times New Roman"/>
              </a:rPr>
              <a:t>increasing </a:t>
            </a:r>
            <a:r>
              <a:rPr dirty="0" sz="1200">
                <a:latin typeface="Times New Roman"/>
                <a:cs typeface="Times New Roman"/>
              </a:rPr>
              <a:t>demand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customers. </a:t>
            </a:r>
            <a:r>
              <a:rPr dirty="0" sz="1200" spc="-5">
                <a:latin typeface="Times New Roman"/>
                <a:cs typeface="Times New Roman"/>
              </a:rPr>
              <a:t>Furthermore, </a:t>
            </a:r>
            <a:r>
              <a:rPr dirty="0" sz="1200">
                <a:latin typeface="Times New Roman"/>
                <a:cs typeface="Times New Roman"/>
              </a:rPr>
              <a:t>many </a:t>
            </a:r>
            <a:r>
              <a:rPr dirty="0" sz="1200" spc="-5">
                <a:latin typeface="Times New Roman"/>
                <a:cs typeface="Times New Roman"/>
              </a:rPr>
              <a:t>companies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changed </a:t>
            </a:r>
            <a:r>
              <a:rPr dirty="0" sz="1200">
                <a:latin typeface="Times New Roman"/>
                <a:cs typeface="Times New Roman"/>
              </a:rPr>
              <a:t>their marketing  strategy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internet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reach </a:t>
            </a:r>
            <a:r>
              <a:rPr dirty="0" sz="1200">
                <a:latin typeface="Times New Roman"/>
                <a:cs typeface="Times New Roman"/>
              </a:rPr>
              <a:t>out more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 indent="456565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purpose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 is </a:t>
            </a:r>
            <a:r>
              <a:rPr dirty="0" sz="1200">
                <a:latin typeface="Times New Roman"/>
                <a:cs typeface="Times New Roman"/>
              </a:rPr>
              <a:t>to develop a </a:t>
            </a:r>
            <a:r>
              <a:rPr dirty="0" sz="1200" spc="-5">
                <a:latin typeface="Times New Roman"/>
                <a:cs typeface="Times New Roman"/>
              </a:rPr>
              <a:t>Motorcycle </a:t>
            </a:r>
            <a:r>
              <a:rPr dirty="0" sz="1200">
                <a:latin typeface="Times New Roman"/>
                <a:cs typeface="Times New Roman"/>
              </a:rPr>
              <a:t>Rental System, </a:t>
            </a:r>
            <a:r>
              <a:rPr dirty="0" sz="1200" spc="-5">
                <a:latin typeface="Times New Roman"/>
                <a:cs typeface="Times New Roman"/>
              </a:rPr>
              <a:t>which will </a:t>
            </a:r>
            <a:r>
              <a:rPr dirty="0" sz="1200">
                <a:latin typeface="Times New Roman"/>
                <a:cs typeface="Times New Roman"/>
              </a:rPr>
              <a:t>be  </a:t>
            </a:r>
            <a:r>
              <a:rPr dirty="0" sz="1200" spc="-5">
                <a:latin typeface="Times New Roman"/>
                <a:cs typeface="Times New Roman"/>
              </a:rPr>
              <a:t>accessible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all people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get around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Dumaguete </a:t>
            </a:r>
            <a:r>
              <a:rPr dirty="0" sz="1200">
                <a:latin typeface="Times New Roman"/>
                <a:cs typeface="Times New Roman"/>
              </a:rPr>
              <a:t>City. </a:t>
            </a:r>
            <a:r>
              <a:rPr dirty="0" sz="1200" spc="-5">
                <a:latin typeface="Times New Roman"/>
                <a:cs typeface="Times New Roman"/>
              </a:rPr>
              <a:t>A motorcycle can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used  temporarily for a period of time with a </a:t>
            </a:r>
            <a:r>
              <a:rPr dirty="0" sz="1200" spc="-5">
                <a:latin typeface="Times New Roman"/>
                <a:cs typeface="Times New Roman"/>
              </a:rPr>
              <a:t>fee.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specifically </a:t>
            </a:r>
            <a:r>
              <a:rPr dirty="0" sz="1200" spc="-5">
                <a:latin typeface="Times New Roman"/>
                <a:cs typeface="Times New Roman"/>
              </a:rPr>
              <a:t>developed </a:t>
            </a:r>
            <a:r>
              <a:rPr dirty="0" sz="1200">
                <a:latin typeface="Times New Roman"/>
                <a:cs typeface="Times New Roman"/>
              </a:rPr>
              <a:t>for the alert </a:t>
            </a:r>
            <a:r>
              <a:rPr dirty="0" sz="1200" spc="-5">
                <a:latin typeface="Times New Roman"/>
                <a:cs typeface="Times New Roman"/>
              </a:rPr>
              <a:t>notification 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customers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motorcycle </a:t>
            </a:r>
            <a:r>
              <a:rPr dirty="0" sz="1200">
                <a:latin typeface="Times New Roman"/>
                <a:cs typeface="Times New Roman"/>
              </a:rPr>
              <a:t>information,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availability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motorcycle  reserved.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consumed,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beneficial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motorcycle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rental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2871"/>
            <a:ext cx="5971540" cy="4764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customers.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accelerate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customers.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great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help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all customers  </a:t>
            </a:r>
            <a:r>
              <a:rPr dirty="0" sz="1200">
                <a:latin typeface="Times New Roman"/>
                <a:cs typeface="Times New Roman"/>
              </a:rPr>
              <a:t>who would like to </a:t>
            </a:r>
            <a:r>
              <a:rPr dirty="0" sz="1200" spc="-5">
                <a:latin typeface="Times New Roman"/>
                <a:cs typeface="Times New Roman"/>
              </a:rPr>
              <a:t>reserve 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rent  motorcycle. An  individual 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91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rent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motorcycle </a:t>
            </a:r>
            <a:r>
              <a:rPr dirty="0" sz="1200">
                <a:latin typeface="Times New Roman"/>
                <a:cs typeface="Times New Roman"/>
              </a:rPr>
              <a:t>should </a:t>
            </a:r>
            <a:r>
              <a:rPr dirty="0" sz="1200" spc="-5">
                <a:latin typeface="Times New Roman"/>
                <a:cs typeface="Times New Roman"/>
              </a:rPr>
              <a:t>contact first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rental </a:t>
            </a:r>
            <a:r>
              <a:rPr dirty="0" sz="1200">
                <a:latin typeface="Times New Roman"/>
                <a:cs typeface="Times New Roman"/>
              </a:rPr>
              <a:t>company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online using the </a:t>
            </a:r>
            <a:r>
              <a:rPr dirty="0" sz="1200" spc="-5">
                <a:latin typeface="Times New Roman"/>
                <a:cs typeface="Times New Roman"/>
              </a:rPr>
              <a:t>company’s  motorcycle rental system. Moreover, </a:t>
            </a:r>
            <a:r>
              <a:rPr dirty="0" sz="1200">
                <a:latin typeface="Times New Roman"/>
                <a:cs typeface="Times New Roman"/>
              </a:rPr>
              <a:t>this person should </a:t>
            </a:r>
            <a:r>
              <a:rPr dirty="0" sz="1200" spc="-5">
                <a:latin typeface="Times New Roman"/>
                <a:cs typeface="Times New Roman"/>
              </a:rPr>
              <a:t>provide appropriate information </a:t>
            </a:r>
            <a:r>
              <a:rPr dirty="0" sz="1200">
                <a:latin typeface="Times New Roman"/>
                <a:cs typeface="Times New Roman"/>
              </a:rPr>
              <a:t>such  </a:t>
            </a:r>
            <a:r>
              <a:rPr dirty="0" sz="1200" spc="-5">
                <a:latin typeface="Times New Roman"/>
                <a:cs typeface="Times New Roman"/>
              </a:rPr>
              <a:t>as; complete name, </a:t>
            </a:r>
            <a:r>
              <a:rPr dirty="0" sz="1200">
                <a:latin typeface="Times New Roman"/>
                <a:cs typeface="Times New Roman"/>
              </a:rPr>
              <a:t>age, </a:t>
            </a:r>
            <a:r>
              <a:rPr dirty="0" sz="1200" spc="-5">
                <a:latin typeface="Times New Roman"/>
                <a:cs typeface="Times New Roman"/>
              </a:rPr>
              <a:t>address, contact number, license </a:t>
            </a:r>
            <a:r>
              <a:rPr dirty="0" sz="1200">
                <a:latin typeface="Times New Roman"/>
                <a:cs typeface="Times New Roman"/>
              </a:rPr>
              <a:t>number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more.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information  and details given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renter are already confirmed, </a:t>
            </a:r>
            <a:r>
              <a:rPr dirty="0" sz="1200" spc="-5">
                <a:latin typeface="Times New Roman"/>
                <a:cs typeface="Times New Roman"/>
              </a:rPr>
              <a:t>he/she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present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valid driver’s </a:t>
            </a:r>
            <a:r>
              <a:rPr dirty="0" sz="1200">
                <a:latin typeface="Times New Roman"/>
                <a:cs typeface="Times New Roman"/>
              </a:rPr>
              <a:t>license  to be verified. </a:t>
            </a:r>
            <a:r>
              <a:rPr dirty="0" sz="1200" spc="-5">
                <a:latin typeface="Times New Roman"/>
                <a:cs typeface="Times New Roman"/>
              </a:rPr>
              <a:t>Driver’s </a:t>
            </a:r>
            <a:r>
              <a:rPr dirty="0" sz="1200">
                <a:latin typeface="Times New Roman"/>
                <a:cs typeface="Times New Roman"/>
              </a:rPr>
              <a:t>license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>
                <a:latin typeface="Times New Roman"/>
                <a:cs typeface="Times New Roman"/>
              </a:rPr>
              <a:t>important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serves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valid documentation for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customers </a:t>
            </a:r>
            <a:r>
              <a:rPr dirty="0" sz="1200">
                <a:latin typeface="Times New Roman"/>
                <a:cs typeface="Times New Roman"/>
              </a:rPr>
              <a:t>in case of emergency or to </a:t>
            </a:r>
            <a:r>
              <a:rPr dirty="0" sz="1200" spc="-5">
                <a:latin typeface="Times New Roman"/>
                <a:cs typeface="Times New Roman"/>
              </a:rPr>
              <a:t>avoid car </a:t>
            </a:r>
            <a:r>
              <a:rPr dirty="0" sz="1200">
                <a:latin typeface="Times New Roman"/>
                <a:cs typeface="Times New Roman"/>
              </a:rPr>
              <a:t>napping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unlikely </a:t>
            </a:r>
            <a:r>
              <a:rPr dirty="0" sz="1200" spc="-5">
                <a:latin typeface="Times New Roman"/>
                <a:cs typeface="Times New Roman"/>
              </a:rPr>
              <a:t>customers.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presentation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driver’s license,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compels </a:t>
            </a:r>
            <a:r>
              <a:rPr dirty="0" sz="1200">
                <a:latin typeface="Times New Roman"/>
                <a:cs typeface="Times New Roman"/>
              </a:rPr>
              <a:t>both the company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customer the </a:t>
            </a:r>
            <a:r>
              <a:rPr dirty="0" sz="1200" spc="-5">
                <a:latin typeface="Times New Roman"/>
                <a:cs typeface="Times New Roman"/>
              </a:rPr>
              <a:t>ultimate  experience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service and </a:t>
            </a:r>
            <a:r>
              <a:rPr dirty="0" sz="1200">
                <a:latin typeface="Times New Roman"/>
                <a:cs typeface="Times New Roman"/>
              </a:rPr>
              <a:t>providing ease to the tiring </a:t>
            </a:r>
            <a:r>
              <a:rPr dirty="0" sz="1200" spc="-5">
                <a:latin typeface="Times New Roman"/>
                <a:cs typeface="Times New Roman"/>
              </a:rPr>
              <a:t>cost </a:t>
            </a:r>
            <a:r>
              <a:rPr dirty="0" sz="1200">
                <a:latin typeface="Times New Roman"/>
                <a:cs typeface="Times New Roman"/>
              </a:rPr>
              <a:t>of travelling.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this system,  the company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able to </a:t>
            </a:r>
            <a:r>
              <a:rPr dirty="0" sz="1200" spc="-5">
                <a:latin typeface="Times New Roman"/>
                <a:cs typeface="Times New Roman"/>
              </a:rPr>
              <a:t>improve customer satisfaction level and </a:t>
            </a:r>
            <a:r>
              <a:rPr dirty="0" sz="1200">
                <a:latin typeface="Times New Roman"/>
                <a:cs typeface="Times New Roman"/>
              </a:rPr>
              <a:t>provide a </a:t>
            </a:r>
            <a:r>
              <a:rPr dirty="0" sz="1200" spc="-5">
                <a:latin typeface="Times New Roman"/>
                <a:cs typeface="Times New Roman"/>
              </a:rPr>
              <a:t>better service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Neil Motorcycle Rental Company. Legit motorcycles will also </a:t>
            </a:r>
            <a:r>
              <a:rPr dirty="0" sz="1200">
                <a:latin typeface="Times New Roman"/>
                <a:cs typeface="Times New Roman"/>
              </a:rPr>
              <a:t>be utilized in the </a:t>
            </a:r>
            <a:r>
              <a:rPr dirty="0" sz="1200" spc="-5">
                <a:latin typeface="Times New Roman"/>
                <a:cs typeface="Times New Roman"/>
              </a:rPr>
              <a:t>service </a:t>
            </a:r>
            <a:r>
              <a:rPr dirty="0" sz="1200">
                <a:latin typeface="Times New Roman"/>
                <a:cs typeface="Times New Roman"/>
              </a:rPr>
              <a:t>in case  of </a:t>
            </a:r>
            <a:r>
              <a:rPr dirty="0" sz="1200" spc="-5">
                <a:latin typeface="Times New Roman"/>
                <a:cs typeface="Times New Roman"/>
              </a:rPr>
              <a:t>accidents </a:t>
            </a:r>
            <a:r>
              <a:rPr dirty="0" sz="1200">
                <a:latin typeface="Times New Roman"/>
                <a:cs typeface="Times New Roman"/>
              </a:rPr>
              <a:t>since accidents </a:t>
            </a:r>
            <a:r>
              <a:rPr dirty="0" sz="1200" spc="-5">
                <a:latin typeface="Times New Roman"/>
                <a:cs typeface="Times New Roman"/>
              </a:rPr>
              <a:t>are unpredictable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sake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company. </a:t>
            </a:r>
            <a:r>
              <a:rPr dirty="0" sz="1200">
                <a:latin typeface="Times New Roman"/>
                <a:cs typeface="Times New Roman"/>
              </a:rPr>
              <a:t>Thus, the company  </a:t>
            </a:r>
            <a:r>
              <a:rPr dirty="0" sz="1200" spc="-5">
                <a:latin typeface="Times New Roman"/>
                <a:cs typeface="Times New Roman"/>
              </a:rPr>
              <a:t>aims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quality </a:t>
            </a:r>
            <a:r>
              <a:rPr dirty="0" sz="1200" spc="-5">
                <a:latin typeface="Times New Roman"/>
                <a:cs typeface="Times New Roman"/>
              </a:rPr>
              <a:t>services </a:t>
            </a:r>
            <a:r>
              <a:rPr dirty="0" sz="1200">
                <a:latin typeface="Times New Roman"/>
                <a:cs typeface="Times New Roman"/>
              </a:rPr>
              <a:t>for the betterment of 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commuters.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2639" y="575563"/>
            <a:ext cx="26269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STATEMENT OF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PROBLEM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1281430"/>
            <a:ext cx="5970270" cy="511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26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Manual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commonly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rental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cannot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avoid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91700"/>
              </a:lnSpc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process takes </a:t>
            </a:r>
            <a:r>
              <a:rPr dirty="0" sz="1200">
                <a:latin typeface="Times New Roman"/>
                <a:cs typeface="Times New Roman"/>
              </a:rPr>
              <a:t>too much time. </a:t>
            </a:r>
            <a:r>
              <a:rPr dirty="0" sz="1200" spc="-5">
                <a:latin typeface="Times New Roman"/>
                <a:cs typeface="Times New Roman"/>
              </a:rPr>
              <a:t>Renters </a:t>
            </a:r>
            <a:r>
              <a:rPr dirty="0" sz="1200">
                <a:latin typeface="Times New Roman"/>
                <a:cs typeface="Times New Roman"/>
              </a:rPr>
              <a:t>should normally </a:t>
            </a:r>
            <a:r>
              <a:rPr dirty="0" sz="1200" spc="-5">
                <a:latin typeface="Times New Roman"/>
                <a:cs typeface="Times New Roman"/>
              </a:rPr>
              <a:t>come </a:t>
            </a:r>
            <a:r>
              <a:rPr dirty="0" sz="1200">
                <a:latin typeface="Times New Roman"/>
                <a:cs typeface="Times New Roman"/>
              </a:rPr>
              <a:t>to the company to </a:t>
            </a:r>
            <a:r>
              <a:rPr dirty="0" sz="1200" spc="-5">
                <a:latin typeface="Times New Roman"/>
                <a:cs typeface="Times New Roman"/>
              </a:rPr>
              <a:t>register.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 difficult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add, replace, delete and edit </a:t>
            </a:r>
            <a:r>
              <a:rPr dirty="0" sz="1200">
                <a:latin typeface="Times New Roman"/>
                <a:cs typeface="Times New Roman"/>
              </a:rPr>
              <a:t>information. Furthermore, data security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assured  because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manual </a:t>
            </a:r>
            <a:r>
              <a:rPr dirty="0" sz="1200">
                <a:latin typeface="Times New Roman"/>
                <a:cs typeface="Times New Roman"/>
              </a:rPr>
              <a:t>way of </a:t>
            </a:r>
            <a:r>
              <a:rPr dirty="0" sz="1200" spc="-5">
                <a:latin typeface="Times New Roman"/>
                <a:cs typeface="Times New Roman"/>
              </a:rPr>
              <a:t>recording </a:t>
            </a:r>
            <a:r>
              <a:rPr dirty="0" sz="1200" spc="5">
                <a:latin typeface="Times New Roman"/>
                <a:cs typeface="Times New Roman"/>
              </a:rPr>
              <a:t>it.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addition, it </a:t>
            </a:r>
            <a:r>
              <a:rPr dirty="0" sz="1200" spc="-5">
                <a:latin typeface="Times New Roman"/>
                <a:cs typeface="Times New Roman"/>
              </a:rPr>
              <a:t>is hard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retrieve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 once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has  been </a:t>
            </a:r>
            <a:r>
              <a:rPr dirty="0" sz="1200">
                <a:latin typeface="Times New Roman"/>
                <a:cs typeface="Times New Roman"/>
              </a:rPr>
              <a:t>damage or </a:t>
            </a:r>
            <a:r>
              <a:rPr dirty="0" sz="1200" spc="-5">
                <a:latin typeface="Times New Roman"/>
                <a:cs typeface="Times New Roman"/>
              </a:rPr>
              <a:t>loss </a:t>
            </a:r>
            <a:r>
              <a:rPr dirty="0" sz="1200">
                <a:latin typeface="Times New Roman"/>
                <a:cs typeface="Times New Roman"/>
              </a:rPr>
              <a:t>due to </a:t>
            </a:r>
            <a:r>
              <a:rPr dirty="0" sz="1200" spc="-5">
                <a:latin typeface="Times New Roman"/>
                <a:cs typeface="Times New Roman"/>
              </a:rPr>
              <a:t>unforeseen </a:t>
            </a:r>
            <a:r>
              <a:rPr dirty="0" sz="1200">
                <a:latin typeface="Times New Roman"/>
                <a:cs typeface="Times New Roman"/>
              </a:rPr>
              <a:t>events.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order to </a:t>
            </a:r>
            <a:r>
              <a:rPr dirty="0" sz="1200" spc="-5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better service and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overcome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problem, Motorcycle Rental System will </a:t>
            </a:r>
            <a:r>
              <a:rPr dirty="0" sz="1200">
                <a:latin typeface="Times New Roman"/>
                <a:cs typeface="Times New Roman"/>
              </a:rPr>
              <a:t>be soon </a:t>
            </a:r>
            <a:r>
              <a:rPr dirty="0" sz="1200" spc="-5">
                <a:latin typeface="Times New Roman"/>
                <a:cs typeface="Times New Roman"/>
              </a:rPr>
              <a:t>establish. The </a:t>
            </a:r>
            <a:r>
              <a:rPr dirty="0" sz="1200">
                <a:latin typeface="Times New Roman"/>
                <a:cs typeface="Times New Roman"/>
              </a:rPr>
              <a:t>company can  </a:t>
            </a:r>
            <a:r>
              <a:rPr dirty="0" sz="1200" spc="-5">
                <a:latin typeface="Times New Roman"/>
                <a:cs typeface="Times New Roman"/>
              </a:rPr>
              <a:t>register and add </a:t>
            </a:r>
            <a:r>
              <a:rPr dirty="0" sz="1200">
                <a:latin typeface="Times New Roman"/>
                <a:cs typeface="Times New Roman"/>
              </a:rPr>
              <a:t>their motors online for rent. This </a:t>
            </a:r>
            <a:r>
              <a:rPr dirty="0" sz="1200" spc="-5">
                <a:latin typeface="Times New Roman"/>
                <a:cs typeface="Times New Roman"/>
              </a:rPr>
              <a:t>will allow renters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register and reserve </a:t>
            </a:r>
            <a:r>
              <a:rPr dirty="0" sz="1200">
                <a:latin typeface="Times New Roman"/>
                <a:cs typeface="Times New Roman"/>
              </a:rPr>
              <a:t>their  </a:t>
            </a:r>
            <a:r>
              <a:rPr dirty="0" sz="1200" spc="-5">
                <a:latin typeface="Times New Roman"/>
                <a:cs typeface="Times New Roman"/>
              </a:rPr>
              <a:t>chosen vehicle online. Lastly,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system will </a:t>
            </a:r>
            <a:r>
              <a:rPr dirty="0" sz="1200">
                <a:latin typeface="Times New Roman"/>
                <a:cs typeface="Times New Roman"/>
              </a:rPr>
              <a:t>be a </a:t>
            </a:r>
            <a:r>
              <a:rPr dirty="0" sz="1200" spc="-5">
                <a:latin typeface="Times New Roman"/>
                <a:cs typeface="Times New Roman"/>
              </a:rPr>
              <a:t>great help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reduce paperwork and </a:t>
            </a:r>
            <a:r>
              <a:rPr dirty="0" sz="1200">
                <a:latin typeface="Times New Roman"/>
                <a:cs typeface="Times New Roman"/>
              </a:rPr>
              <a:t>consumes  </a:t>
            </a:r>
            <a:r>
              <a:rPr dirty="0" sz="1200" spc="-5">
                <a:latin typeface="Times New Roman"/>
                <a:cs typeface="Times New Roman"/>
              </a:rPr>
              <a:t>less </a:t>
            </a:r>
            <a:r>
              <a:rPr dirty="0" sz="120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456565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A motorcycle </a:t>
            </a:r>
            <a:r>
              <a:rPr dirty="0" sz="1200">
                <a:latin typeface="Times New Roman"/>
                <a:cs typeface="Times New Roman"/>
              </a:rPr>
              <a:t>rental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vehicle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use temporarily for a fee during a specified  </a:t>
            </a:r>
            <a:r>
              <a:rPr dirty="0" sz="1200" spc="-5">
                <a:latin typeface="Times New Roman"/>
                <a:cs typeface="Times New Roman"/>
              </a:rPr>
              <a:t>period. </a:t>
            </a:r>
            <a:r>
              <a:rPr dirty="0" sz="1200">
                <a:latin typeface="Times New Roman"/>
                <a:cs typeface="Times New Roman"/>
              </a:rPr>
              <a:t>Getting motorcycle </a:t>
            </a:r>
            <a:r>
              <a:rPr dirty="0" sz="1200" spc="-5">
                <a:latin typeface="Times New Roman"/>
                <a:cs typeface="Times New Roman"/>
              </a:rPr>
              <a:t>rental helps </a:t>
            </a:r>
            <a:r>
              <a:rPr dirty="0" sz="1200">
                <a:latin typeface="Times New Roman"/>
                <a:cs typeface="Times New Roman"/>
              </a:rPr>
              <a:t>people in </a:t>
            </a:r>
            <a:r>
              <a:rPr dirty="0" sz="1200" spc="-5">
                <a:latin typeface="Times New Roman"/>
                <a:cs typeface="Times New Roman"/>
              </a:rPr>
              <a:t>Dumaguete get </a:t>
            </a:r>
            <a:r>
              <a:rPr dirty="0" sz="1200">
                <a:latin typeface="Times New Roman"/>
                <a:cs typeface="Times New Roman"/>
              </a:rPr>
              <a:t>around despite the </a:t>
            </a:r>
            <a:r>
              <a:rPr dirty="0" sz="1200" spc="-5">
                <a:latin typeface="Times New Roman"/>
                <a:cs typeface="Times New Roman"/>
              </a:rPr>
              <a:t>fact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do  not </a:t>
            </a:r>
            <a:r>
              <a:rPr dirty="0" sz="1200" spc="-5">
                <a:latin typeface="Times New Roman"/>
                <a:cs typeface="Times New Roman"/>
              </a:rPr>
              <a:t>have access </a:t>
            </a:r>
            <a:r>
              <a:rPr dirty="0" sz="1200">
                <a:latin typeface="Times New Roman"/>
                <a:cs typeface="Times New Roman"/>
              </a:rPr>
              <a:t>to their own </a:t>
            </a:r>
            <a:r>
              <a:rPr dirty="0" sz="1200" spc="-5">
                <a:latin typeface="Times New Roman"/>
                <a:cs typeface="Times New Roman"/>
              </a:rPr>
              <a:t>personal vehicle </a:t>
            </a:r>
            <a:r>
              <a:rPr dirty="0" sz="1200">
                <a:latin typeface="Times New Roman"/>
                <a:cs typeface="Times New Roman"/>
              </a:rPr>
              <a:t>or don’t own a </a:t>
            </a:r>
            <a:r>
              <a:rPr dirty="0" sz="1200" spc="-5">
                <a:latin typeface="Times New Roman"/>
                <a:cs typeface="Times New Roman"/>
              </a:rPr>
              <a:t>vehicle at all. </a:t>
            </a:r>
            <a:r>
              <a:rPr dirty="0" sz="1200">
                <a:latin typeface="Times New Roman"/>
                <a:cs typeface="Times New Roman"/>
              </a:rPr>
              <a:t>The individual </a:t>
            </a:r>
            <a:r>
              <a:rPr dirty="0" sz="1200" spc="-10">
                <a:latin typeface="Times New Roman"/>
                <a:cs typeface="Times New Roman"/>
              </a:rPr>
              <a:t>who  </a:t>
            </a:r>
            <a:r>
              <a:rPr dirty="0" sz="1200" spc="-5">
                <a:latin typeface="Times New Roman"/>
                <a:cs typeface="Times New Roman"/>
              </a:rPr>
              <a:t>needs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motorcycle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-5">
                <a:latin typeface="Times New Roman"/>
                <a:cs typeface="Times New Roman"/>
              </a:rPr>
              <a:t>contact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motorcycle </a:t>
            </a:r>
            <a:r>
              <a:rPr dirty="0" sz="1200">
                <a:latin typeface="Times New Roman"/>
                <a:cs typeface="Times New Roman"/>
              </a:rPr>
              <a:t>rental company </a:t>
            </a:r>
            <a:r>
              <a:rPr dirty="0" sz="1200" spc="-5">
                <a:latin typeface="Times New Roman"/>
                <a:cs typeface="Times New Roman"/>
              </a:rPr>
              <a:t>and contract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motorcycle. 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Neil </a:t>
            </a:r>
            <a:r>
              <a:rPr dirty="0" sz="1200">
                <a:latin typeface="Times New Roman"/>
                <a:cs typeface="Times New Roman"/>
              </a:rPr>
              <a:t>Motor </a:t>
            </a:r>
            <a:r>
              <a:rPr dirty="0" sz="1200" spc="-5">
                <a:latin typeface="Times New Roman"/>
                <a:cs typeface="Times New Roman"/>
              </a:rPr>
              <a:t>Rental System increases </a:t>
            </a:r>
            <a:r>
              <a:rPr dirty="0" sz="1200">
                <a:latin typeface="Times New Roman"/>
                <a:cs typeface="Times New Roman"/>
              </a:rPr>
              <a:t>customer </a:t>
            </a:r>
            <a:r>
              <a:rPr dirty="0" sz="1200" spc="-5">
                <a:latin typeface="Times New Roman"/>
                <a:cs typeface="Times New Roman"/>
              </a:rPr>
              <a:t>retention and </a:t>
            </a:r>
            <a:r>
              <a:rPr dirty="0" sz="1200">
                <a:latin typeface="Times New Roman"/>
                <a:cs typeface="Times New Roman"/>
              </a:rPr>
              <a:t>simplify vehicle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staff  </a:t>
            </a:r>
            <a:r>
              <a:rPr dirty="0" sz="1200" spc="-5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580135"/>
            <a:ext cx="4559300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2.1 </a:t>
            </a:r>
            <a:r>
              <a:rPr dirty="0" sz="1200" spc="-5" b="1">
                <a:latin typeface="Times New Roman"/>
                <a:cs typeface="Times New Roman"/>
              </a:rPr>
              <a:t>TIME CONTINGENCY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was </a:t>
            </a:r>
            <a:r>
              <a:rPr dirty="0" sz="1200">
                <a:latin typeface="Times New Roman"/>
                <a:cs typeface="Times New Roman"/>
              </a:rPr>
              <a:t>completed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time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develop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0954" y="2601722"/>
            <a:ext cx="490855" cy="160020"/>
            <a:chOff x="2560954" y="2601722"/>
            <a:chExt cx="490855" cy="160020"/>
          </a:xfrm>
        </p:grpSpPr>
        <p:sp>
          <p:nvSpPr>
            <p:cNvPr id="4" name="object 4"/>
            <p:cNvSpPr/>
            <p:nvPr/>
          </p:nvSpPr>
          <p:spPr>
            <a:xfrm>
              <a:off x="2560955" y="2601721"/>
              <a:ext cx="317500" cy="160020"/>
            </a:xfrm>
            <a:custGeom>
              <a:avLst/>
              <a:gdLst/>
              <a:ahLst/>
              <a:cxnLst/>
              <a:rect l="l" t="t" r="r" b="b"/>
              <a:pathLst>
                <a:path w="317500" h="160019">
                  <a:moveTo>
                    <a:pt x="143256" y="0"/>
                  </a:moveTo>
                  <a:lnTo>
                    <a:pt x="77724" y="0"/>
                  </a:lnTo>
                  <a:lnTo>
                    <a:pt x="65532" y="0"/>
                  </a:lnTo>
                  <a:lnTo>
                    <a:pt x="0" y="0"/>
                  </a:lnTo>
                  <a:lnTo>
                    <a:pt x="0" y="160020"/>
                  </a:lnTo>
                  <a:lnTo>
                    <a:pt x="65532" y="160020"/>
                  </a:lnTo>
                  <a:lnTo>
                    <a:pt x="77724" y="160020"/>
                  </a:lnTo>
                  <a:lnTo>
                    <a:pt x="143256" y="160020"/>
                  </a:lnTo>
                  <a:lnTo>
                    <a:pt x="143256" y="0"/>
                  </a:lnTo>
                  <a:close/>
                </a:path>
                <a:path w="317500" h="160019">
                  <a:moveTo>
                    <a:pt x="316979" y="0"/>
                  </a:moveTo>
                  <a:lnTo>
                    <a:pt x="251460" y="0"/>
                  </a:lnTo>
                  <a:lnTo>
                    <a:pt x="214884" y="0"/>
                  </a:lnTo>
                  <a:lnTo>
                    <a:pt x="149352" y="0"/>
                  </a:lnTo>
                  <a:lnTo>
                    <a:pt x="149352" y="160020"/>
                  </a:lnTo>
                  <a:lnTo>
                    <a:pt x="214884" y="160020"/>
                  </a:lnTo>
                  <a:lnTo>
                    <a:pt x="251460" y="160020"/>
                  </a:lnTo>
                  <a:lnTo>
                    <a:pt x="316979" y="160020"/>
                  </a:lnTo>
                  <a:lnTo>
                    <a:pt x="31697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84043" y="2601721"/>
              <a:ext cx="167640" cy="160020"/>
            </a:xfrm>
            <a:custGeom>
              <a:avLst/>
              <a:gdLst/>
              <a:ahLst/>
              <a:cxnLst/>
              <a:rect l="l" t="t" r="r" b="b"/>
              <a:pathLst>
                <a:path w="167639" h="160019">
                  <a:moveTo>
                    <a:pt x="167640" y="0"/>
                  </a:moveTo>
                  <a:lnTo>
                    <a:pt x="102108" y="0"/>
                  </a:lnTo>
                  <a:lnTo>
                    <a:pt x="65532" y="0"/>
                  </a:lnTo>
                  <a:lnTo>
                    <a:pt x="0" y="0"/>
                  </a:lnTo>
                  <a:lnTo>
                    <a:pt x="0" y="160020"/>
                  </a:lnTo>
                  <a:lnTo>
                    <a:pt x="65532" y="160020"/>
                  </a:lnTo>
                  <a:lnTo>
                    <a:pt x="102108" y="160020"/>
                  </a:lnTo>
                  <a:lnTo>
                    <a:pt x="167640" y="16002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884042" y="3106242"/>
            <a:ext cx="490855" cy="160655"/>
            <a:chOff x="2884042" y="3106242"/>
            <a:chExt cx="490855" cy="160655"/>
          </a:xfrm>
        </p:grpSpPr>
        <p:sp>
          <p:nvSpPr>
            <p:cNvPr id="7" name="object 7"/>
            <p:cNvSpPr/>
            <p:nvPr/>
          </p:nvSpPr>
          <p:spPr>
            <a:xfrm>
              <a:off x="2884043" y="3106241"/>
              <a:ext cx="167640" cy="160655"/>
            </a:xfrm>
            <a:custGeom>
              <a:avLst/>
              <a:gdLst/>
              <a:ahLst/>
              <a:cxnLst/>
              <a:rect l="l" t="t" r="r" b="b"/>
              <a:pathLst>
                <a:path w="167639" h="160654">
                  <a:moveTo>
                    <a:pt x="167640" y="0"/>
                  </a:moveTo>
                  <a:lnTo>
                    <a:pt x="102108" y="0"/>
                  </a:lnTo>
                  <a:lnTo>
                    <a:pt x="65532" y="0"/>
                  </a:lnTo>
                  <a:lnTo>
                    <a:pt x="0" y="0"/>
                  </a:lnTo>
                  <a:lnTo>
                    <a:pt x="0" y="160324"/>
                  </a:lnTo>
                  <a:lnTo>
                    <a:pt x="65532" y="160324"/>
                  </a:lnTo>
                  <a:lnTo>
                    <a:pt x="102108" y="160324"/>
                  </a:lnTo>
                  <a:lnTo>
                    <a:pt x="167640" y="160324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57779" y="3106241"/>
              <a:ext cx="317500" cy="160655"/>
            </a:xfrm>
            <a:custGeom>
              <a:avLst/>
              <a:gdLst/>
              <a:ahLst/>
              <a:cxnLst/>
              <a:rect l="l" t="t" r="r" b="b"/>
              <a:pathLst>
                <a:path w="317500" h="160654">
                  <a:moveTo>
                    <a:pt x="166116" y="0"/>
                  </a:moveTo>
                  <a:lnTo>
                    <a:pt x="100584" y="0"/>
                  </a:lnTo>
                  <a:lnTo>
                    <a:pt x="65532" y="0"/>
                  </a:lnTo>
                  <a:lnTo>
                    <a:pt x="0" y="0"/>
                  </a:lnTo>
                  <a:lnTo>
                    <a:pt x="0" y="160324"/>
                  </a:lnTo>
                  <a:lnTo>
                    <a:pt x="65532" y="160324"/>
                  </a:lnTo>
                  <a:lnTo>
                    <a:pt x="100584" y="160324"/>
                  </a:lnTo>
                  <a:lnTo>
                    <a:pt x="166116" y="160324"/>
                  </a:lnTo>
                  <a:lnTo>
                    <a:pt x="166116" y="0"/>
                  </a:lnTo>
                  <a:close/>
                </a:path>
                <a:path w="317500" h="160654">
                  <a:moveTo>
                    <a:pt x="251447" y="0"/>
                  </a:moveTo>
                  <a:lnTo>
                    <a:pt x="239268" y="0"/>
                  </a:lnTo>
                  <a:lnTo>
                    <a:pt x="173736" y="0"/>
                  </a:lnTo>
                  <a:lnTo>
                    <a:pt x="173736" y="160324"/>
                  </a:lnTo>
                  <a:lnTo>
                    <a:pt x="239268" y="160324"/>
                  </a:lnTo>
                  <a:lnTo>
                    <a:pt x="251447" y="160324"/>
                  </a:lnTo>
                  <a:lnTo>
                    <a:pt x="251447" y="0"/>
                  </a:lnTo>
                  <a:close/>
                </a:path>
                <a:path w="317500" h="160654">
                  <a:moveTo>
                    <a:pt x="316992" y="0"/>
                  </a:moveTo>
                  <a:lnTo>
                    <a:pt x="251460" y="0"/>
                  </a:lnTo>
                  <a:lnTo>
                    <a:pt x="251460" y="160324"/>
                  </a:lnTo>
                  <a:lnTo>
                    <a:pt x="316992" y="160324"/>
                  </a:lnTo>
                  <a:lnTo>
                    <a:pt x="3169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6823" y="1509013"/>
          <a:ext cx="6847840" cy="248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/>
                <a:gridCol w="149225"/>
                <a:gridCol w="173355"/>
                <a:gridCol w="173355"/>
                <a:gridCol w="173355"/>
                <a:gridCol w="149225"/>
                <a:gridCol w="194944"/>
                <a:gridCol w="163194"/>
                <a:gridCol w="181609"/>
                <a:gridCol w="172720"/>
                <a:gridCol w="170814"/>
                <a:gridCol w="172085"/>
                <a:gridCol w="170814"/>
                <a:gridCol w="172085"/>
                <a:gridCol w="170814"/>
                <a:gridCol w="172085"/>
                <a:gridCol w="170814"/>
                <a:gridCol w="172085"/>
                <a:gridCol w="161289"/>
                <a:gridCol w="170814"/>
                <a:gridCol w="172085"/>
                <a:gridCol w="170814"/>
                <a:gridCol w="172085"/>
                <a:gridCol w="170814"/>
                <a:gridCol w="172085"/>
                <a:gridCol w="170814"/>
                <a:gridCol w="172085"/>
                <a:gridCol w="170814"/>
                <a:gridCol w="172720"/>
              </a:tblGrid>
              <a:tr h="268224">
                <a:tc rowSpan="3"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Activity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B0E"/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Neil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Motorcycle Rental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System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B0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822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B0E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185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B0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7/29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7/30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7/31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8/10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8/11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8/13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8/14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800" spc="-5">
                          <a:latin typeface="Times New Roman"/>
                          <a:cs typeface="Times New Roman"/>
                        </a:rPr>
                        <a:t>8/15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 vert="vert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Planning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7945" marR="276860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dirty="0" sz="1100" i="1">
                          <a:latin typeface="Times New Roman"/>
                          <a:cs typeface="Times New Roman"/>
                        </a:rPr>
                        <a:t>Concept </a:t>
                      </a:r>
                      <a:r>
                        <a:rPr dirty="0" sz="1100" spc="-5" i="1">
                          <a:latin typeface="Times New Roman"/>
                          <a:cs typeface="Times New Roman"/>
                        </a:rPr>
                        <a:t>Proposal </a:t>
                      </a:r>
                      <a:r>
                        <a:rPr dirty="0" sz="1100" i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i="1">
                          <a:latin typeface="Times New Roman"/>
                          <a:cs typeface="Times New Roman"/>
                        </a:rPr>
                        <a:t>Project  </a:t>
                      </a:r>
                      <a:r>
                        <a:rPr dirty="0" sz="1100" spc="-5" i="1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dirty="0" sz="1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i="1">
                          <a:latin typeface="Times New Roman"/>
                          <a:cs typeface="Times New Roman"/>
                        </a:rPr>
                        <a:t>Plan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308"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4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dirty="0" sz="1100" spc="-5" i="1">
                          <a:latin typeface="Times New Roman"/>
                          <a:cs typeface="Times New Roman"/>
                        </a:rPr>
                        <a:t>Information and data</a:t>
                      </a:r>
                      <a:r>
                        <a:rPr dirty="0" sz="11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i="1">
                          <a:latin typeface="Times New Roman"/>
                          <a:cs typeface="Times New Roman"/>
                        </a:rPr>
                        <a:t>gathering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Design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Development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i="1">
                          <a:latin typeface="Times New Roman"/>
                          <a:cs typeface="Times New Roman"/>
                        </a:rPr>
                        <a:t>System design </a:t>
                      </a:r>
                      <a:r>
                        <a:rPr dirty="0" sz="1100" spc="-5" i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i="1">
                          <a:latin typeface="Times New Roman"/>
                          <a:cs typeface="Times New Roman"/>
                        </a:rPr>
                        <a:t>functionality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308"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Testing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902004" y="4168266"/>
            <a:ext cx="5970270" cy="435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table above shows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 schedule. </a:t>
            </a:r>
            <a:r>
              <a:rPr dirty="0" sz="1200">
                <a:latin typeface="Times New Roman"/>
                <a:cs typeface="Times New Roman"/>
              </a:rPr>
              <a:t>Making the </a:t>
            </a:r>
            <a:r>
              <a:rPr dirty="0" sz="1200" spc="-5">
                <a:latin typeface="Times New Roman"/>
                <a:cs typeface="Times New Roman"/>
              </a:rPr>
              <a:t>system presented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Gantt chart above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an alternative </a:t>
            </a:r>
            <a:r>
              <a:rPr dirty="0" sz="1200">
                <a:latin typeface="Times New Roman"/>
                <a:cs typeface="Times New Roman"/>
              </a:rPr>
              <a:t>presentation of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scheduling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these activities/tasks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done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researchers.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shows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date when </a:t>
            </a:r>
            <a:r>
              <a:rPr dirty="0" sz="1200">
                <a:latin typeface="Times New Roman"/>
                <a:cs typeface="Times New Roman"/>
              </a:rPr>
              <a:t>a particular task </a:t>
            </a:r>
            <a:r>
              <a:rPr dirty="0" sz="1200" spc="-5">
                <a:latin typeface="Times New Roman"/>
                <a:cs typeface="Times New Roman"/>
              </a:rPr>
              <a:t>started and when </a:t>
            </a:r>
            <a:r>
              <a:rPr dirty="0" sz="1200">
                <a:latin typeface="Times New Roman"/>
                <a:cs typeface="Times New Roman"/>
              </a:rPr>
              <a:t>the task </a:t>
            </a:r>
            <a:r>
              <a:rPr dirty="0" sz="1200" spc="-5">
                <a:latin typeface="Times New Roman"/>
                <a:cs typeface="Times New Roman"/>
              </a:rPr>
              <a:t>ended.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researchers </a:t>
            </a:r>
            <a:r>
              <a:rPr dirty="0" sz="1200">
                <a:latin typeface="Times New Roman"/>
                <a:cs typeface="Times New Roman"/>
              </a:rPr>
              <a:t>finished the task in step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step </a:t>
            </a:r>
            <a:r>
              <a:rPr dirty="0" sz="1200" spc="-5">
                <a:latin typeface="Times New Roman"/>
                <a:cs typeface="Times New Roman"/>
              </a:rPr>
              <a:t>process. One </a:t>
            </a:r>
            <a:r>
              <a:rPr dirty="0" sz="1200">
                <a:latin typeface="Times New Roman"/>
                <a:cs typeface="Times New Roman"/>
              </a:rPr>
              <a:t>task that </a:t>
            </a:r>
            <a:r>
              <a:rPr dirty="0" sz="1200" spc="-5">
                <a:latin typeface="Times New Roman"/>
                <a:cs typeface="Times New Roman"/>
              </a:rPr>
              <a:t>has dependencies </a:t>
            </a:r>
            <a:r>
              <a:rPr dirty="0" sz="1200">
                <a:latin typeface="Times New Roman"/>
                <a:cs typeface="Times New Roman"/>
              </a:rPr>
              <a:t>must be  finished </a:t>
            </a:r>
            <a:r>
              <a:rPr dirty="0" sz="1200" spc="-5">
                <a:latin typeface="Times New Roman"/>
                <a:cs typeface="Times New Roman"/>
              </a:rPr>
              <a:t>first before </a:t>
            </a:r>
            <a:r>
              <a:rPr dirty="0" sz="1200">
                <a:latin typeface="Times New Roman"/>
                <a:cs typeface="Times New Roman"/>
              </a:rPr>
              <a:t>proceeding to the next task.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every task, there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milestone. Therefore,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researchers can </a:t>
            </a:r>
            <a:r>
              <a:rPr dirty="0" sz="1200">
                <a:latin typeface="Times New Roman"/>
                <a:cs typeface="Times New Roman"/>
              </a:rPr>
              <a:t>proceed to the next </a:t>
            </a:r>
            <a:r>
              <a:rPr dirty="0" sz="1200" spc="-5">
                <a:latin typeface="Times New Roman"/>
                <a:cs typeface="Times New Roman"/>
              </a:rPr>
              <a:t>task after </a:t>
            </a:r>
            <a:r>
              <a:rPr dirty="0" sz="1200">
                <a:latin typeface="Times New Roman"/>
                <a:cs typeface="Times New Roman"/>
              </a:rPr>
              <a:t>the milestone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achieved.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200" b="1">
                <a:latin typeface="Times New Roman"/>
                <a:cs typeface="Times New Roman"/>
              </a:rPr>
              <a:t>2.2 </a:t>
            </a:r>
            <a:r>
              <a:rPr dirty="0" sz="1200" spc="-5" b="1">
                <a:latin typeface="Times New Roman"/>
                <a:cs typeface="Times New Roman"/>
              </a:rPr>
              <a:t>USER FRIENDLINESS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3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functionality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user.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easily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91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delete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transactions. For </a:t>
            </a:r>
            <a:r>
              <a:rPr dirty="0" sz="1200">
                <a:latin typeface="Times New Roman"/>
                <a:cs typeface="Times New Roman"/>
              </a:rPr>
              <a:t>administrators,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have full </a:t>
            </a:r>
            <a:r>
              <a:rPr dirty="0" sz="1200" spc="-5">
                <a:latin typeface="Times New Roman"/>
                <a:cs typeface="Times New Roman"/>
              </a:rPr>
              <a:t>access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customer’s  records, which includes adding, updating, </a:t>
            </a:r>
            <a:r>
              <a:rPr dirty="0" sz="1200">
                <a:latin typeface="Times New Roman"/>
                <a:cs typeface="Times New Roman"/>
              </a:rPr>
              <a:t>viewing, deleting </a:t>
            </a:r>
            <a:r>
              <a:rPr dirty="0" sz="1200" spc="-5">
                <a:latin typeface="Times New Roman"/>
                <a:cs typeface="Times New Roman"/>
              </a:rPr>
              <a:t>customer’s informations and  transactions and </a:t>
            </a:r>
            <a:r>
              <a:rPr dirty="0" sz="1200">
                <a:latin typeface="Times New Roman"/>
                <a:cs typeface="Times New Roman"/>
              </a:rPr>
              <a:t>view </a:t>
            </a:r>
            <a:r>
              <a:rPr dirty="0" sz="1200" spc="-5">
                <a:latin typeface="Times New Roman"/>
                <a:cs typeface="Times New Roman"/>
              </a:rPr>
              <a:t>reports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generated </a:t>
            </a:r>
            <a:r>
              <a:rPr dirty="0" sz="1200">
                <a:latin typeface="Times New Roman"/>
                <a:cs typeface="Times New Roman"/>
              </a:rPr>
              <a:t>efficiently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72287"/>
            <a:ext cx="4565650" cy="59880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b="1">
                <a:latin typeface="Times New Roman"/>
                <a:cs typeface="Times New Roman"/>
              </a:rPr>
              <a:t>2.3</a:t>
            </a:r>
            <a:r>
              <a:rPr dirty="0" sz="1200" spc="-5" b="1">
                <a:latin typeface="Times New Roman"/>
                <a:cs typeface="Times New Roman"/>
              </a:rPr>
              <a:t> COST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latin typeface="Times New Roman"/>
                <a:cs typeface="Times New Roman"/>
              </a:rPr>
              <a:t>The summary of the </a:t>
            </a:r>
            <a:r>
              <a:rPr dirty="0" sz="1200" spc="-5">
                <a:latin typeface="Times New Roman"/>
                <a:cs typeface="Times New Roman"/>
              </a:rPr>
              <a:t>cost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development </a:t>
            </a:r>
            <a:r>
              <a:rPr dirty="0" sz="1200" spc="-5">
                <a:latin typeface="Times New Roman"/>
                <a:cs typeface="Times New Roman"/>
              </a:rPr>
              <a:t>is 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076" y="1143253"/>
          <a:ext cx="5948045" cy="214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9260"/>
                <a:gridCol w="2969260"/>
              </a:tblGrid>
              <a:tr h="356616"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Expenses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B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incurred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B0E"/>
                    </a:solidFill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Laptop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Rental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Php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1300.00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616">
                <a:tc>
                  <a:txBody>
                    <a:bodyPr/>
                    <a:lstStyle/>
                    <a:p>
                      <a:pPr algn="ctr" marL="63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Printing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Php100.00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Internet/Data consumption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(20mbps)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Php1,699.00/month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Gasoline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Php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500.00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997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Php3,599.00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72385" y="3263010"/>
            <a:ext cx="3625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2. Cost summary for </a:t>
            </a:r>
            <a:r>
              <a:rPr dirty="0" sz="1200" spc="-5">
                <a:latin typeface="Times New Roman"/>
                <a:cs typeface="Times New Roman"/>
              </a:rPr>
              <a:t>Neil Motorcycle </a:t>
            </a:r>
            <a:r>
              <a:rPr dirty="0" sz="1200">
                <a:latin typeface="Times New Roman"/>
                <a:cs typeface="Times New Roman"/>
              </a:rPr>
              <a:t>Rental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279519"/>
            <a:ext cx="5971540" cy="123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2.4. </a:t>
            </a:r>
            <a:r>
              <a:rPr dirty="0" sz="1200" spc="-5" b="1">
                <a:latin typeface="Times New Roman"/>
                <a:cs typeface="Times New Roman"/>
              </a:rPr>
              <a:t>DATA STORAGE AND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TRANSFER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ts val="276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web application development project is </a:t>
            </a:r>
            <a:r>
              <a:rPr dirty="0" sz="1200">
                <a:latin typeface="Times New Roman"/>
                <a:cs typeface="Times New Roman"/>
              </a:rPr>
              <a:t>a team </a:t>
            </a:r>
            <a:r>
              <a:rPr dirty="0" sz="1200" spc="-5">
                <a:latin typeface="Times New Roman"/>
                <a:cs typeface="Times New Roman"/>
              </a:rPr>
              <a:t>effort and self-hosted </a:t>
            </a:r>
            <a:r>
              <a:rPr dirty="0" sz="1200">
                <a:latin typeface="Times New Roman"/>
                <a:cs typeface="Times New Roman"/>
              </a:rPr>
              <a:t>solution in 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>
                <a:latin typeface="Times New Roman"/>
                <a:cs typeface="Times New Roman"/>
              </a:rPr>
              <a:t>to maximize </a:t>
            </a:r>
            <a:r>
              <a:rPr dirty="0" sz="1200" spc="-5">
                <a:latin typeface="Times New Roman"/>
                <a:cs typeface="Times New Roman"/>
              </a:rPr>
              <a:t>team collaboration, contents and </a:t>
            </a:r>
            <a:r>
              <a:rPr dirty="0" sz="1200">
                <a:latin typeface="Times New Roman"/>
                <a:cs typeface="Times New Roman"/>
              </a:rPr>
              <a:t>file sharing,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efficiently </a:t>
            </a:r>
            <a:r>
              <a:rPr dirty="0" sz="1200" spc="-5">
                <a:latin typeface="Times New Roman"/>
                <a:cs typeface="Times New Roman"/>
              </a:rPr>
              <a:t>manage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project, </a:t>
            </a:r>
            <a:r>
              <a:rPr dirty="0" sz="1200">
                <a:latin typeface="Times New Roman"/>
                <a:cs typeface="Times New Roman"/>
              </a:rPr>
              <a:t>the following content </a:t>
            </a:r>
            <a:r>
              <a:rPr dirty="0" sz="1200" spc="-5">
                <a:latin typeface="Times New Roman"/>
                <a:cs typeface="Times New Roman"/>
              </a:rPr>
              <a:t>collaboration </a:t>
            </a:r>
            <a:r>
              <a:rPr dirty="0" sz="1200">
                <a:latin typeface="Times New Roman"/>
                <a:cs typeface="Times New Roman"/>
              </a:rPr>
              <a:t>software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data storage </a:t>
            </a:r>
            <a:r>
              <a:rPr dirty="0" sz="1200" spc="-5">
                <a:latin typeface="Times New Roman"/>
                <a:cs typeface="Times New Roman"/>
              </a:rPr>
              <a:t>was suggested 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4600" y="6011544"/>
          <a:ext cx="6090920" cy="277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310"/>
                <a:gridCol w="1544955"/>
                <a:gridCol w="2935605"/>
              </a:tblGrid>
              <a:tr h="31394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SPACE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DATA TRANSFER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PURPOSE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JIRA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Confluence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387350">
                        <a:lnSpc>
                          <a:spcPts val="1380"/>
                        </a:lnSpc>
                        <a:spcBef>
                          <a:spcPts val="5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much space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 allowable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Project management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63500" marR="183515">
                        <a:lnSpc>
                          <a:spcPts val="1380"/>
                        </a:lnSpc>
                        <a:spcBef>
                          <a:spcPts val="5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Book Stacker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through  Docker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387350">
                        <a:lnSpc>
                          <a:spcPts val="1380"/>
                        </a:lnSpc>
                        <a:spcBef>
                          <a:spcPts val="5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much space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 allowable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Online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content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sharing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Github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387350">
                        <a:lnSpc>
                          <a:spcPts val="1380"/>
                        </a:lnSpc>
                        <a:spcBef>
                          <a:spcPts val="5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much space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 allowable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Online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code transfer and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sharing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072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Google docs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sheets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387350">
                        <a:lnSpc>
                          <a:spcPts val="1380"/>
                        </a:lnSpc>
                        <a:spcBef>
                          <a:spcPts val="5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much space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 allowable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521334">
                        <a:lnSpc>
                          <a:spcPts val="1380"/>
                        </a:lnSpc>
                        <a:spcBef>
                          <a:spcPts val="5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 research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drafts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documentation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editing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067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Dropbox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387350">
                        <a:lnSpc>
                          <a:spcPts val="1380"/>
                        </a:lnSpc>
                        <a:spcBef>
                          <a:spcPts val="5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much space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  allowable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online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 file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transfer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4600" y="400811"/>
          <a:ext cx="6090920" cy="229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310"/>
                <a:gridCol w="1544955"/>
                <a:gridCol w="2935605"/>
              </a:tblGrid>
              <a:tr h="992377">
                <a:tc>
                  <a:txBody>
                    <a:bodyPr/>
                    <a:lstStyle/>
                    <a:p>
                      <a:pPr marL="63500" marR="57150">
                        <a:lnSpc>
                          <a:spcPct val="191000"/>
                        </a:lnSpc>
                        <a:spcBef>
                          <a:spcPts val="320"/>
                        </a:spcBef>
                        <a:tabLst>
                          <a:tab pos="544830" algn="l"/>
                          <a:tab pos="857250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USB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or	Thumbn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il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Drive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Gb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353060">
                        <a:lnSpc>
                          <a:spcPts val="1370"/>
                        </a:lnSpc>
                        <a:spcBef>
                          <a:spcPts val="5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 data backup storage and data transfer  offline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External hard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drive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200Gb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77470">
                        <a:lnSpc>
                          <a:spcPts val="1380"/>
                        </a:lnSpc>
                        <a:spcBef>
                          <a:spcPts val="5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 external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storage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backup, 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medium  for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deployment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Internet connection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Least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mbps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online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transfer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63014" y="2663697"/>
            <a:ext cx="424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3. </a:t>
            </a:r>
            <a:r>
              <a:rPr dirty="0" sz="1200" spc="-5">
                <a:latin typeface="Times New Roman"/>
                <a:cs typeface="Times New Roman"/>
              </a:rPr>
              <a:t>Data storage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transfer </a:t>
            </a:r>
            <a:r>
              <a:rPr dirty="0" sz="1200">
                <a:latin typeface="Times New Roman"/>
                <a:cs typeface="Times New Roman"/>
              </a:rPr>
              <a:t>for Neil </a:t>
            </a:r>
            <a:r>
              <a:rPr dirty="0" sz="1200" spc="-5">
                <a:latin typeface="Times New Roman"/>
                <a:cs typeface="Times New Roman"/>
              </a:rPr>
              <a:t>Motorcycle Rental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314827"/>
            <a:ext cx="4878070" cy="249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79400" indent="-2667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SOFTWARE SPECIFICATION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5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5"/>
            </a:pPr>
            <a:endParaRPr sz="1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software required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>
                <a:latin typeface="Times New Roman"/>
                <a:cs typeface="Times New Roman"/>
              </a:rPr>
              <a:t>to build the </a:t>
            </a:r>
            <a:r>
              <a:rPr dirty="0" sz="1200" spc="-5">
                <a:latin typeface="Times New Roman"/>
                <a:cs typeface="Times New Roman"/>
              </a:rPr>
              <a:t>system is as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lvl="2" marL="926465" indent="-229235">
              <a:lnSpc>
                <a:spcPct val="100000"/>
              </a:lnSpc>
              <a:buFont typeface="Wingdings"/>
              <a:buChar char="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hardware required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>
                <a:latin typeface="Times New Roman"/>
                <a:cs typeface="Times New Roman"/>
              </a:rPr>
              <a:t>to build the </a:t>
            </a:r>
            <a:r>
              <a:rPr dirty="0" sz="1200" spc="-5">
                <a:latin typeface="Times New Roman"/>
                <a:cs typeface="Times New Roman"/>
              </a:rPr>
              <a:t>system is 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100">
              <a:latin typeface="Times New Roman"/>
              <a:cs typeface="Times New Roman"/>
            </a:endParaRPr>
          </a:p>
          <a:p>
            <a:pPr lvl="2" marL="926465" indent="-229235">
              <a:lnSpc>
                <a:spcPct val="100000"/>
              </a:lnSpc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Visual </a:t>
            </a:r>
            <a:r>
              <a:rPr dirty="0" sz="1200">
                <a:latin typeface="Times New Roman"/>
                <a:cs typeface="Times New Roman"/>
              </a:rPr>
              <a:t>Studio </a:t>
            </a:r>
            <a:r>
              <a:rPr dirty="0" sz="1200" spc="-5">
                <a:latin typeface="Times New Roman"/>
                <a:cs typeface="Times New Roman"/>
              </a:rPr>
              <a:t>.Net</a:t>
            </a:r>
            <a:r>
              <a:rPr dirty="0" sz="1200">
                <a:latin typeface="Times New Roman"/>
                <a:cs typeface="Times New Roman"/>
              </a:rPr>
              <a:t> 2012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100">
              <a:latin typeface="Times New Roman"/>
              <a:cs typeface="Times New Roman"/>
            </a:endParaRPr>
          </a:p>
          <a:p>
            <a:pPr lvl="2" marL="926465" indent="-229235">
              <a:lnSpc>
                <a:spcPct val="100000"/>
              </a:lnSpc>
              <a:buFont typeface="Wingdings"/>
              <a:buChar char="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SQL </a:t>
            </a:r>
            <a:r>
              <a:rPr dirty="0" sz="1200" spc="-5">
                <a:latin typeface="Times New Roman"/>
                <a:cs typeface="Times New Roman"/>
              </a:rPr>
              <a:t>Server (Database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Backend)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Wingdings"/>
              <a:buChar char=""/>
            </a:pPr>
            <a:endParaRPr sz="1150">
              <a:latin typeface="Times New Roman"/>
              <a:cs typeface="Times New Roman"/>
            </a:endParaRPr>
          </a:p>
          <a:p>
            <a:pPr lvl="2" marL="926465" indent="-229235">
              <a:lnSpc>
                <a:spcPct val="100000"/>
              </a:lnSpc>
              <a:buFont typeface="Wingdings"/>
              <a:buChar char="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Windows 7 or</a:t>
            </a:r>
            <a:r>
              <a:rPr dirty="0" sz="1200" spc="-5">
                <a:latin typeface="Times New Roman"/>
                <a:cs typeface="Times New Roman"/>
              </a:rPr>
              <a:t> above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100">
              <a:latin typeface="Times New Roman"/>
              <a:cs typeface="Times New Roman"/>
            </a:endParaRPr>
          </a:p>
          <a:p>
            <a:pPr lvl="2" marL="926465" indent="-229235">
              <a:lnSpc>
                <a:spcPct val="100000"/>
              </a:lnSpc>
              <a:buFont typeface="Wingdings"/>
              <a:buChar char="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ASP.NET </a:t>
            </a:r>
            <a:r>
              <a:rPr dirty="0" sz="1200" spc="-5">
                <a:latin typeface="Times New Roman"/>
                <a:cs typeface="Times New Roman"/>
              </a:rPr>
              <a:t>(Form Design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Frontend)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306692"/>
            <a:ext cx="4768850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79400" indent="-2667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HARDWARE SPECIFICATION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6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6"/>
            </a:pPr>
            <a:endParaRPr sz="1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hardware required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>
                <a:latin typeface="Times New Roman"/>
                <a:cs typeface="Times New Roman"/>
              </a:rPr>
              <a:t>to build the </a:t>
            </a:r>
            <a:r>
              <a:rPr dirty="0" sz="1200" spc="-5">
                <a:latin typeface="Times New Roman"/>
                <a:cs typeface="Times New Roman"/>
              </a:rPr>
              <a:t>system is as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buFont typeface="Wingdings"/>
              <a:buChar char=""/>
              <a:tabLst>
                <a:tab pos="1155700" algn="l"/>
              </a:tabLst>
            </a:pPr>
            <a:r>
              <a:rPr dirty="0" sz="1200" spc="-5">
                <a:latin typeface="Times New Roman"/>
                <a:cs typeface="Times New Roman"/>
              </a:rPr>
              <a:t>Dual Core processor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Wingdings"/>
              <a:buChar char=""/>
            </a:pPr>
            <a:endParaRPr sz="115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buFont typeface="Wingdings"/>
              <a:buChar char=""/>
              <a:tabLst>
                <a:tab pos="1155700" algn="l"/>
              </a:tabLst>
            </a:pPr>
            <a:r>
              <a:rPr dirty="0" sz="1200">
                <a:latin typeface="Times New Roman"/>
                <a:cs typeface="Times New Roman"/>
              </a:rPr>
              <a:t>512 </a:t>
            </a:r>
            <a:r>
              <a:rPr dirty="0" sz="1200" spc="-5">
                <a:latin typeface="Times New Roman"/>
                <a:cs typeface="Times New Roman"/>
              </a:rPr>
              <a:t>MB RAM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Wingdings"/>
              <a:buChar char=""/>
            </a:pPr>
            <a:endParaRPr sz="115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buFont typeface="Wingdings"/>
              <a:buChar char=""/>
              <a:tabLst>
                <a:tab pos="1155700" algn="l"/>
              </a:tabLst>
            </a:pPr>
            <a:r>
              <a:rPr dirty="0" sz="1200">
                <a:latin typeface="Times New Roman"/>
                <a:cs typeface="Times New Roman"/>
              </a:rPr>
              <a:t>100 </a:t>
            </a:r>
            <a:r>
              <a:rPr dirty="0" sz="1200" spc="-5">
                <a:latin typeface="Times New Roman"/>
                <a:cs typeface="Times New Roman"/>
              </a:rPr>
              <a:t>GB </a:t>
            </a:r>
            <a:r>
              <a:rPr dirty="0" sz="1200">
                <a:latin typeface="Times New Roman"/>
                <a:cs typeface="Times New Roman"/>
              </a:rPr>
              <a:t>Hard </a:t>
            </a:r>
            <a:r>
              <a:rPr dirty="0" sz="1200" spc="-5">
                <a:latin typeface="Times New Roman"/>
                <a:cs typeface="Times New Roman"/>
              </a:rPr>
              <a:t>Disk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1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buFont typeface="Wingdings"/>
              <a:buChar char=""/>
              <a:tabLst>
                <a:tab pos="1155700" algn="l"/>
              </a:tabLst>
            </a:pPr>
            <a:r>
              <a:rPr dirty="0" sz="1200" spc="-5">
                <a:latin typeface="Times New Roman"/>
                <a:cs typeface="Times New Roman"/>
              </a:rPr>
              <a:t>Other standard physical devices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keyboards, </a:t>
            </a:r>
            <a:r>
              <a:rPr dirty="0" sz="1200">
                <a:latin typeface="Times New Roman"/>
                <a:cs typeface="Times New Roman"/>
              </a:rPr>
              <a:t>mouse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75563"/>
            <a:ext cx="5971540" cy="324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ASSUMPTION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91700"/>
              </a:lnSpc>
            </a:pPr>
            <a:r>
              <a:rPr dirty="0" sz="1200" spc="-5">
                <a:latin typeface="Times New Roman"/>
                <a:cs typeface="Times New Roman"/>
              </a:rPr>
              <a:t>Customer database </a:t>
            </a:r>
            <a:r>
              <a:rPr dirty="0" sz="1200">
                <a:latin typeface="Times New Roman"/>
                <a:cs typeface="Times New Roman"/>
              </a:rPr>
              <a:t>consists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information about a customer with name, </a:t>
            </a:r>
            <a:r>
              <a:rPr dirty="0" sz="1200" spc="-5">
                <a:latin typeface="Times New Roman"/>
                <a:cs typeface="Times New Roman"/>
              </a:rPr>
              <a:t>age, </a:t>
            </a:r>
            <a:r>
              <a:rPr dirty="0" sz="1200">
                <a:latin typeface="Times New Roman"/>
                <a:cs typeface="Times New Roman"/>
              </a:rPr>
              <a:t>driver  </a:t>
            </a:r>
            <a:r>
              <a:rPr dirty="0" sz="1200" spc="-5">
                <a:latin typeface="Times New Roman"/>
                <a:cs typeface="Times New Roman"/>
              </a:rPr>
              <a:t>license number, corporation, login </a:t>
            </a:r>
            <a:r>
              <a:rPr dirty="0" sz="1200" spc="-10">
                <a:latin typeface="Times New Roman"/>
                <a:cs typeface="Times New Roman"/>
              </a:rPr>
              <a:t>ID, </a:t>
            </a:r>
            <a:r>
              <a:rPr dirty="0" sz="1200">
                <a:latin typeface="Times New Roman"/>
                <a:cs typeface="Times New Roman"/>
              </a:rPr>
              <a:t>Log-in </a:t>
            </a:r>
            <a:r>
              <a:rPr dirty="0" sz="1200" spc="-5">
                <a:latin typeface="Times New Roman"/>
                <a:cs typeface="Times New Roman"/>
              </a:rPr>
              <a:t>Password, </a:t>
            </a:r>
            <a:r>
              <a:rPr dirty="0" sz="1200">
                <a:latin typeface="Times New Roman"/>
                <a:cs typeface="Times New Roman"/>
              </a:rPr>
              <a:t>billing </a:t>
            </a:r>
            <a:r>
              <a:rPr dirty="0" sz="1200" spc="-5">
                <a:latin typeface="Times New Roman"/>
                <a:cs typeface="Times New Roman"/>
              </a:rPr>
              <a:t>information. Motorcycle  database consists all general </a:t>
            </a:r>
            <a:r>
              <a:rPr dirty="0" sz="1200">
                <a:latin typeface="Times New Roman"/>
                <a:cs typeface="Times New Roman"/>
              </a:rPr>
              <a:t>information of the </a:t>
            </a:r>
            <a:r>
              <a:rPr dirty="0" sz="1200" spc="-5">
                <a:latin typeface="Times New Roman"/>
                <a:cs typeface="Times New Roman"/>
              </a:rPr>
              <a:t>variable motorcycles and motorcycles </a:t>
            </a:r>
            <a:r>
              <a:rPr dirty="0" sz="1200">
                <a:latin typeface="Times New Roman"/>
                <a:cs typeface="Times New Roman"/>
              </a:rPr>
              <a:t>auctions,  such </a:t>
            </a:r>
            <a:r>
              <a:rPr dirty="0" sz="1200" spc="-5">
                <a:latin typeface="Times New Roman"/>
                <a:cs typeface="Times New Roman"/>
              </a:rPr>
              <a:t>as brand, </a:t>
            </a:r>
            <a:r>
              <a:rPr dirty="0" sz="1200">
                <a:latin typeface="Times New Roman"/>
                <a:cs typeface="Times New Roman"/>
              </a:rPr>
              <a:t>miles, </a:t>
            </a:r>
            <a:r>
              <a:rPr dirty="0" sz="1200" spc="-5">
                <a:latin typeface="Times New Roman"/>
                <a:cs typeface="Times New Roman"/>
              </a:rPr>
              <a:t>available </a:t>
            </a:r>
            <a:r>
              <a:rPr dirty="0" sz="1200">
                <a:latin typeface="Times New Roman"/>
                <a:cs typeface="Times New Roman"/>
              </a:rPr>
              <a:t>data, etc. </a:t>
            </a:r>
            <a:r>
              <a:rPr dirty="0" sz="1200" spc="-5">
                <a:latin typeface="Times New Roman"/>
                <a:cs typeface="Times New Roman"/>
              </a:rPr>
              <a:t>Rental database contains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reservations </a:t>
            </a:r>
            <a:r>
              <a:rPr dirty="0" sz="1200">
                <a:latin typeface="Times New Roman"/>
                <a:cs typeface="Times New Roman"/>
              </a:rPr>
              <a:t>the motor  </a:t>
            </a:r>
            <a:r>
              <a:rPr dirty="0" sz="1200" spc="-5">
                <a:latin typeface="Times New Roman"/>
                <a:cs typeface="Times New Roman"/>
              </a:rPr>
              <a:t>rental </a:t>
            </a:r>
            <a:r>
              <a:rPr dirty="0" sz="1200">
                <a:latin typeface="Times New Roman"/>
                <a:cs typeface="Times New Roman"/>
              </a:rPr>
              <a:t>company have. The </a:t>
            </a:r>
            <a:r>
              <a:rPr dirty="0" sz="1200" spc="-5">
                <a:latin typeface="Times New Roman"/>
                <a:cs typeface="Times New Roman"/>
              </a:rPr>
              <a:t>information includes date </a:t>
            </a:r>
            <a:r>
              <a:rPr dirty="0" sz="1200">
                <a:latin typeface="Times New Roman"/>
                <a:cs typeface="Times New Roman"/>
              </a:rPr>
              <a:t>made </a:t>
            </a:r>
            <a:r>
              <a:rPr dirty="0" sz="1200" spc="-5">
                <a:latin typeface="Times New Roman"/>
                <a:cs typeface="Times New Roman"/>
              </a:rPr>
              <a:t>reservation, </a:t>
            </a:r>
            <a:r>
              <a:rPr dirty="0" sz="1200" spc="5">
                <a:latin typeface="Times New Roman"/>
                <a:cs typeface="Times New Roman"/>
              </a:rPr>
              <a:t>date </a:t>
            </a:r>
            <a:r>
              <a:rPr dirty="0" sz="1200">
                <a:latin typeface="Times New Roman"/>
                <a:cs typeface="Times New Roman"/>
              </a:rPr>
              <a:t>to pick </a:t>
            </a:r>
            <a:r>
              <a:rPr dirty="0" sz="1200" spc="-10">
                <a:latin typeface="Times New Roman"/>
                <a:cs typeface="Times New Roman"/>
              </a:rPr>
              <a:t>up  </a:t>
            </a:r>
            <a:r>
              <a:rPr dirty="0" sz="1200" spc="-5">
                <a:latin typeface="Times New Roman"/>
                <a:cs typeface="Times New Roman"/>
              </a:rPr>
              <a:t>motorcycle, customer’s name, reservation number. Lease database </a:t>
            </a:r>
            <a:r>
              <a:rPr dirty="0" sz="1200">
                <a:latin typeface="Times New Roman"/>
                <a:cs typeface="Times New Roman"/>
              </a:rPr>
              <a:t>contains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leases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motorcycle rental </a:t>
            </a:r>
            <a:r>
              <a:rPr dirty="0" sz="1200">
                <a:latin typeface="Times New Roman"/>
                <a:cs typeface="Times New Roman"/>
              </a:rPr>
              <a:t>company have. The </a:t>
            </a:r>
            <a:r>
              <a:rPr dirty="0" sz="1200" spc="-5">
                <a:latin typeface="Times New Roman"/>
                <a:cs typeface="Times New Roman"/>
              </a:rPr>
              <a:t>information includes date, </a:t>
            </a:r>
            <a:r>
              <a:rPr dirty="0" sz="1200">
                <a:latin typeface="Times New Roman"/>
                <a:cs typeface="Times New Roman"/>
              </a:rPr>
              <a:t>customer, </a:t>
            </a:r>
            <a:r>
              <a:rPr dirty="0" sz="1200" spc="-5">
                <a:latin typeface="Times New Roman"/>
                <a:cs typeface="Times New Roman"/>
              </a:rPr>
              <a:t>rental </a:t>
            </a:r>
            <a:r>
              <a:rPr dirty="0" sz="1200">
                <a:latin typeface="Times New Roman"/>
                <a:cs typeface="Times New Roman"/>
              </a:rPr>
              <a:t>plan, </a:t>
            </a:r>
            <a:r>
              <a:rPr dirty="0" sz="1200" spc="-5">
                <a:latin typeface="Times New Roman"/>
                <a:cs typeface="Times New Roman"/>
              </a:rPr>
              <a:t>accident  insurance optional, Loss Damage </a:t>
            </a:r>
            <a:r>
              <a:rPr dirty="0" sz="1200">
                <a:latin typeface="Times New Roman"/>
                <a:cs typeface="Times New Roman"/>
              </a:rPr>
              <a:t>Waiver option, </a:t>
            </a:r>
            <a:r>
              <a:rPr dirty="0" sz="1200" spc="-5">
                <a:latin typeface="Times New Roman"/>
                <a:cs typeface="Times New Roman"/>
              </a:rPr>
              <a:t>Gas </a:t>
            </a:r>
            <a:r>
              <a:rPr dirty="0" sz="1200">
                <a:latin typeface="Times New Roman"/>
                <a:cs typeface="Times New Roman"/>
              </a:rPr>
              <a:t>charges option, and </a:t>
            </a:r>
            <a:r>
              <a:rPr dirty="0" sz="1200" spc="-5">
                <a:latin typeface="Times New Roman"/>
                <a:cs typeface="Times New Roman"/>
              </a:rPr>
              <a:t>completion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status.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2004" y="4780914"/>
            <a:ext cx="5969000" cy="3481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CONCEPTUAL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FRAMEWORK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just" marL="12700" marR="5715" indent="228600">
              <a:lnSpc>
                <a:spcPct val="191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system, which </a:t>
            </a:r>
            <a:r>
              <a:rPr dirty="0" sz="1200">
                <a:latin typeface="Times New Roman"/>
                <a:cs typeface="Times New Roman"/>
              </a:rPr>
              <a:t>primarily </a:t>
            </a:r>
            <a:r>
              <a:rPr dirty="0" sz="1200" spc="-5">
                <a:latin typeface="Times New Roman"/>
                <a:cs typeface="Times New Roman"/>
              </a:rPr>
              <a:t>aims </a:t>
            </a:r>
            <a:r>
              <a:rPr dirty="0" sz="1200">
                <a:latin typeface="Times New Roman"/>
                <a:cs typeface="Times New Roman"/>
              </a:rPr>
              <a:t>to provide the customers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pay </a:t>
            </a:r>
            <a:r>
              <a:rPr dirty="0" sz="1200">
                <a:latin typeface="Times New Roman"/>
                <a:cs typeface="Times New Roman"/>
              </a:rPr>
              <a:t>reports, </a:t>
            </a:r>
            <a:r>
              <a:rPr dirty="0" sz="1200" spc="-5">
                <a:latin typeface="Times New Roman"/>
                <a:cs typeface="Times New Roman"/>
              </a:rPr>
              <a:t>runs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two user  levels: administrators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91400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Administrators have </a:t>
            </a:r>
            <a:r>
              <a:rPr dirty="0" sz="1200">
                <a:latin typeface="Times New Roman"/>
                <a:cs typeface="Times New Roman"/>
              </a:rPr>
              <a:t>full </a:t>
            </a:r>
            <a:r>
              <a:rPr dirty="0" sz="1200" spc="-5">
                <a:latin typeface="Times New Roman"/>
                <a:cs typeface="Times New Roman"/>
              </a:rPr>
              <a:t>access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Neil Motorycle </a:t>
            </a:r>
            <a:r>
              <a:rPr dirty="0" sz="1200">
                <a:latin typeface="Times New Roman"/>
                <a:cs typeface="Times New Roman"/>
              </a:rPr>
              <a:t>Rental </a:t>
            </a:r>
            <a:r>
              <a:rPr dirty="0" sz="1200" spc="-5">
                <a:latin typeface="Times New Roman"/>
                <a:cs typeface="Times New Roman"/>
              </a:rPr>
              <a:t>system.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can view, update,  add, and </a:t>
            </a:r>
            <a:r>
              <a:rPr dirty="0" sz="1200">
                <a:latin typeface="Times New Roman"/>
                <a:cs typeface="Times New Roman"/>
              </a:rPr>
              <a:t>delete </a:t>
            </a:r>
            <a:r>
              <a:rPr dirty="0" sz="1200" spc="-5">
                <a:latin typeface="Times New Roman"/>
                <a:cs typeface="Times New Roman"/>
              </a:rPr>
              <a:t>customer’s records, reservations and transactions.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can also generate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reservation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overall </a:t>
            </a:r>
            <a:r>
              <a:rPr dirty="0" sz="1200">
                <a:latin typeface="Times New Roman"/>
                <a:cs typeface="Times New Roman"/>
              </a:rPr>
              <a:t>salary </a:t>
            </a:r>
            <a:r>
              <a:rPr dirty="0" sz="1200" spc="-5">
                <a:latin typeface="Times New Roman"/>
                <a:cs typeface="Times New Roman"/>
              </a:rPr>
              <a:t>costs incurred </a:t>
            </a:r>
            <a:r>
              <a:rPr dirty="0" sz="1200">
                <a:latin typeface="Times New Roman"/>
                <a:cs typeface="Times New Roman"/>
              </a:rPr>
              <a:t>in a particular </a:t>
            </a:r>
            <a:r>
              <a:rPr dirty="0" sz="1200" spc="-5">
                <a:latin typeface="Times New Roman"/>
                <a:cs typeface="Times New Roman"/>
              </a:rPr>
              <a:t>period. </a:t>
            </a:r>
            <a:r>
              <a:rPr dirty="0" sz="1200">
                <a:latin typeface="Times New Roman"/>
                <a:cs typeface="Times New Roman"/>
              </a:rPr>
              <a:t>They can </a:t>
            </a:r>
            <a:r>
              <a:rPr dirty="0" sz="1200" spc="-5">
                <a:latin typeface="Times New Roman"/>
                <a:cs typeface="Times New Roman"/>
              </a:rPr>
              <a:t>also  manage </a:t>
            </a:r>
            <a:r>
              <a:rPr dirty="0" sz="1200">
                <a:latin typeface="Times New Roman"/>
                <a:cs typeface="Times New Roman"/>
              </a:rPr>
              <a:t>customers’ schedules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approve their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reservations.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91700"/>
              </a:lnSpc>
              <a:spcBef>
                <a:spcPts val="810"/>
              </a:spcBef>
            </a:pPr>
            <a:r>
              <a:rPr dirty="0" sz="1200" spc="-5">
                <a:latin typeface="Times New Roman"/>
                <a:cs typeface="Times New Roman"/>
              </a:rPr>
              <a:t>Customers have </a:t>
            </a:r>
            <a:r>
              <a:rPr dirty="0" sz="1200">
                <a:latin typeface="Times New Roman"/>
                <a:cs typeface="Times New Roman"/>
              </a:rPr>
              <a:t>limited </a:t>
            </a:r>
            <a:r>
              <a:rPr dirty="0" sz="1200" spc="-5">
                <a:latin typeface="Times New Roman"/>
                <a:cs typeface="Times New Roman"/>
              </a:rPr>
              <a:t>access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view, add, </a:t>
            </a:r>
            <a:r>
              <a:rPr dirty="0" sz="1200" spc="-5">
                <a:latin typeface="Times New Roman"/>
                <a:cs typeface="Times New Roman"/>
              </a:rPr>
              <a:t>update, and delete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reservation and  record </a:t>
            </a:r>
            <a:r>
              <a:rPr dirty="0" sz="1200">
                <a:latin typeface="Times New Roman"/>
                <a:cs typeface="Times New Roman"/>
              </a:rPr>
              <a:t>for a specific period </a:t>
            </a:r>
            <a:r>
              <a:rPr dirty="0" sz="1200" spc="-5">
                <a:latin typeface="Times New Roman"/>
                <a:cs typeface="Times New Roman"/>
              </a:rPr>
              <a:t>under administrator’s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approval.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695" y="9289186"/>
            <a:ext cx="351980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Table 5.Ghantt Chart </a:t>
            </a:r>
            <a:r>
              <a:rPr dirty="0" sz="1200" spc="-140">
                <a:latin typeface="Times New Roman"/>
                <a:cs typeface="Times New Roman"/>
              </a:rPr>
              <a:t>fo</a:t>
            </a:r>
            <a:r>
              <a:rPr dirty="0" baseline="22727" sz="1650" spc="-209">
                <a:latin typeface="Carlito"/>
                <a:cs typeface="Carlito"/>
              </a:rPr>
              <a:t>9</a:t>
            </a:r>
            <a:r>
              <a:rPr dirty="0" sz="1200" spc="-140">
                <a:latin typeface="Times New Roman"/>
                <a:cs typeface="Times New Roman"/>
              </a:rPr>
              <a:t>r </a:t>
            </a:r>
            <a:r>
              <a:rPr dirty="0" sz="1200" spc="-5">
                <a:latin typeface="Times New Roman"/>
                <a:cs typeface="Times New Roman"/>
              </a:rPr>
              <a:t>Neil Motorcycle Rental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510891"/>
            <a:ext cx="5960617" cy="8664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terms:created xsi:type="dcterms:W3CDTF">2022-01-05T10:00:43Z</dcterms:created>
  <dcterms:modified xsi:type="dcterms:W3CDTF">2022-01-05T10:00:43Z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2019-08-16T00:00:00Z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2022-01-05T00:00:00Z</vt:filetime>
  </property>
</Properties>
</file>