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357" r:id="rId2"/>
    <p:sldId id="386" r:id="rId3"/>
    <p:sldId id="372" r:id="rId4"/>
    <p:sldId id="385" r:id="rId5"/>
    <p:sldId id="397" r:id="rId6"/>
    <p:sldId id="398" r:id="rId7"/>
    <p:sldId id="399" r:id="rId8"/>
    <p:sldId id="375" r:id="rId9"/>
    <p:sldId id="393" r:id="rId10"/>
    <p:sldId id="394" r:id="rId11"/>
    <p:sldId id="395" r:id="rId12"/>
    <p:sldId id="396" r:id="rId13"/>
    <p:sldId id="400" r:id="rId14"/>
    <p:sldId id="401" r:id="rId15"/>
    <p:sldId id="402" r:id="rId16"/>
    <p:sldId id="403" r:id="rId17"/>
    <p:sldId id="404" r:id="rId18"/>
    <p:sldId id="405" r:id="rId19"/>
    <p:sldId id="406" r:id="rId20"/>
    <p:sldId id="380" r:id="rId21"/>
    <p:sldId id="408" r:id="rId22"/>
    <p:sldId id="379" r:id="rId23"/>
    <p:sldId id="409" r:id="rId24"/>
    <p:sldId id="381" r:id="rId25"/>
    <p:sldId id="410" r:id="rId26"/>
    <p:sldId id="411" r:id="rId27"/>
    <p:sldId id="388" r:id="rId28"/>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O'Hanlon, Bridget" initials="OB" lastIdx="1" clrIdx="6"/>
  <p:cmAuthor id="1" name="Microsoft Office User" initials="MOU" lastIdx="1" clrIdx="0"/>
  <p:cmAuthor id="8" name="Marchant, Betsy" initials="MB" lastIdx="1" clrIdx="7"/>
  <p:cmAuthor id="2" name="Microsoft Office User" initials="MOU [2]" lastIdx="1" clrIdx="1"/>
  <p:cmAuthor id="9" name="Marchant, Betsy" initials="MB [2]" lastIdx="1" clrIdx="8"/>
  <p:cmAuthor id="3" name="Microsoft Office User" initials="MOU [3]" lastIdx="1" clrIdx="2"/>
  <p:cmAuthor id="10" name="Marchant, Betsy" initials="MB [2] [2]" lastIdx="1" clrIdx="9"/>
  <p:cmAuthor id="4" name="Microsoft Office User" initials="MOU [4]" lastIdx="1" clrIdx="3"/>
  <p:cmAuthor id="5" name="Microsoft Office User" initials="MOU [5]" lastIdx="1" clrIdx="4"/>
  <p:cmAuthor id="6" name="Microsoft Office User" initials="MOU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30B01"/>
    <a:srgbClr val="888C7D"/>
    <a:srgbClr val="6E7163"/>
    <a:srgbClr val="83877A"/>
    <a:srgbClr val="791400"/>
    <a:srgbClr val="941100"/>
    <a:srgbClr val="5F64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58"/>
    <p:restoredTop sz="63810" autoAdjust="0"/>
  </p:normalViewPr>
  <p:slideViewPr>
    <p:cSldViewPr snapToGrid="0" snapToObjects="1">
      <p:cViewPr varScale="1">
        <p:scale>
          <a:sx n="95" d="100"/>
          <a:sy n="95" d="100"/>
        </p:scale>
        <p:origin x="2944" y="176"/>
      </p:cViewPr>
      <p:guideLst>
        <p:guide orient="horz" pos="18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22" d="100"/>
          <a:sy n="122" d="100"/>
        </p:scale>
        <p:origin x="386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78011-03BD-2D49-AD50-3CD8467150DB}" type="datetimeFigureOut">
              <a:rPr lang="en-US" smtClean="0"/>
              <a:pPr/>
              <a:t>12/14/22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A1351-20CC-744B-B9F4-E4C5A07D5BB1}" type="slidenum">
              <a:rPr lang="en-US" smtClean="0"/>
              <a:pPr/>
              <a:t>‹#›</a:t>
            </a:fld>
            <a:endParaRPr lang="en-US"/>
          </a:p>
        </p:txBody>
      </p:sp>
    </p:spTree>
    <p:extLst>
      <p:ext uri="{BB962C8B-B14F-4D97-AF65-F5344CB8AC3E}">
        <p14:creationId xmlns:p14="http://schemas.microsoft.com/office/powerpoint/2010/main" val="12603573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presentation discusses NIST’s new compliance and audit tool for macOS, the macOS Security Compliance Project (mSCP)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My name is Boone Berlin and I am pursuing SANS Technology Institute’s MS in Information Security Engineering.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During my time with SANS, NIST published SP800-219 Automated Secure Configuration Guidance from the mSCP in June of 2022. As a long time Mac user, this new tool piqued my interest. After a review of the document I was also intrigued by NIST’s shift away from publishing configuration guides for each macOS version. But my question was, did it live up to it’s claims to provide an automated configuration and audit tool tailored to macOS? This presentation reports my findings.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This presentation complements my SANS white paper: “</a:t>
            </a:r>
            <a:r>
              <a:rPr lang="en-US" sz="1200" kern="1200" dirty="0">
                <a:solidFill>
                  <a:schemeClr val="tx1"/>
                </a:solidFill>
                <a:effectLst/>
                <a:latin typeface="+mn-lt"/>
                <a:ea typeface="+mn-ea"/>
                <a:cs typeface="+mn-cs"/>
              </a:rPr>
              <a:t>Think Different” About Compliance: Is Effective, Automated macOS Configuration Achievable with NIST’s macOS Security Compliance Project?</a:t>
            </a:r>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a:t>
            </a:fld>
            <a:endParaRPr lang="en-US"/>
          </a:p>
        </p:txBody>
      </p:sp>
    </p:spTree>
    <p:extLst>
      <p:ext uri="{BB962C8B-B14F-4D97-AF65-F5344CB8AC3E}">
        <p14:creationId xmlns:p14="http://schemas.microsoft.com/office/powerpoint/2010/main" val="75820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reference systems were audited using both Nessus and mSCP. This essentially provides an “out-of-the-box” security evaluation.</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10</a:t>
            </a:fld>
            <a:endParaRPr lang="en-US"/>
          </a:p>
        </p:txBody>
      </p:sp>
    </p:spTree>
    <p:extLst>
      <p:ext uri="{BB962C8B-B14F-4D97-AF65-F5344CB8AC3E}">
        <p14:creationId xmlns:p14="http://schemas.microsoft.com/office/powerpoint/2010/main" val="1471602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each system was configured using mSCP to the CIS Level 2 baseline. Note that the baseline used in the test had to modified to remove rules that disabled the root user and disabled </a:t>
            </a:r>
            <a:r>
              <a:rPr lang="en-US" dirty="0" err="1"/>
              <a:t>ssh</a:t>
            </a:r>
            <a:r>
              <a:rPr lang="en-US" dirty="0"/>
              <a:t>. Otherwise post configuration audits would have been impossible. This modification also removed those rules for audit and there for these out-of-compliance configurations were not reported by mSCP.</a:t>
            </a:r>
          </a:p>
          <a:p>
            <a:endParaRPr lang="en-US" dirty="0"/>
          </a:p>
          <a:p>
            <a:r>
              <a:rPr lang="en-US" dirty="0"/>
              <a:t>Configuration consisted of 3 steps:</a:t>
            </a:r>
          </a:p>
          <a:p>
            <a:pPr marL="171450" indent="-171450">
              <a:buFontTx/>
              <a:buChar char="-"/>
            </a:pPr>
            <a:r>
              <a:rPr lang="en-US" dirty="0"/>
              <a:t>Invoking the cis_lvl2_compliance.sh script with the fix option</a:t>
            </a:r>
          </a:p>
          <a:p>
            <a:pPr marL="171450" indent="-171450">
              <a:buFontTx/>
              <a:buChar char="-"/>
            </a:pPr>
            <a:r>
              <a:rPr lang="en-US" dirty="0"/>
              <a:t>Manually installing the automatically generated Configuration Profiles (ideally this would be accomplished by custom scripts, scripted by mSCP, or managed by a MDM solution)</a:t>
            </a:r>
          </a:p>
          <a:p>
            <a:pPr marL="171450" indent="-171450">
              <a:buFontTx/>
              <a:buChar char="-"/>
            </a:pPr>
            <a:r>
              <a:rPr lang="en-US" dirty="0"/>
              <a:t>Manually installing and configuring the provided </a:t>
            </a:r>
            <a:r>
              <a:rPr lang="en-US" dirty="0" err="1"/>
              <a:t>pwpolicy.xml</a:t>
            </a:r>
            <a:r>
              <a:rPr lang="en-US" dirty="0"/>
              <a:t> in the includes directory (ideally this would be accomplished by custom scripts or scripted within mSCP)</a:t>
            </a:r>
          </a:p>
          <a:p>
            <a:pPr marL="171450" indent="-171450">
              <a:buFontTx/>
              <a:buChar char="-"/>
            </a:pPr>
            <a:endParaRPr lang="en-US" dirty="0"/>
          </a:p>
          <a:p>
            <a:pPr marL="0" indent="0">
              <a:buFontTx/>
              <a:buNone/>
            </a:pPr>
            <a:r>
              <a:rPr lang="en-US" dirty="0"/>
              <a:t>One rule prescribed by the baseline was tagged as a manual rule and was not implemented since the test was designed to evaluate automatic aspects of mSCP.</a:t>
            </a:r>
          </a:p>
          <a:p>
            <a:pPr marL="0" indent="0">
              <a:buFontTx/>
              <a:buNone/>
            </a:pPr>
            <a:endParaRPr lang="en-US" dirty="0"/>
          </a:p>
          <a:p>
            <a:pPr marL="0" indent="0">
              <a:buFontTx/>
              <a:buNone/>
            </a:pPr>
            <a:r>
              <a:rPr lang="en-US" dirty="0"/>
              <a:t>You may question why some “manual” steps were taken while others were not. Automatically generated Configuration Profiles and the provided </a:t>
            </a:r>
            <a:r>
              <a:rPr lang="en-US" dirty="0" err="1"/>
              <a:t>pwpolicy.xml</a:t>
            </a:r>
            <a:r>
              <a:rPr lang="en-US" dirty="0"/>
              <a:t> file are a significant part of what mSCP provides to simplify and streamline the configuration process for an organization. Not including these aspects in the test would have missed an opportunity to evaluate all that mSCP provides. However, a significant improvement to the mSCP would be scripting these steps to more fully automate the configuration process.</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11</a:t>
            </a:fld>
            <a:endParaRPr lang="en-US"/>
          </a:p>
        </p:txBody>
      </p:sp>
    </p:spTree>
    <p:extLst>
      <p:ext uri="{BB962C8B-B14F-4D97-AF65-F5344CB8AC3E}">
        <p14:creationId xmlns:p14="http://schemas.microsoft.com/office/powerpoint/2010/main" val="243312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configured systems were audited once again with Nessus and mSCP to determine the effectiveness of the mSCP configuration.</a:t>
            </a:r>
          </a:p>
          <a:p>
            <a:endParaRPr lang="en-US" dirty="0"/>
          </a:p>
          <a:p>
            <a:r>
              <a:rPr lang="en-US" dirty="0"/>
              <a:t>More detail about the test design and setup is provided in my whitepaper.</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12</a:t>
            </a:fld>
            <a:endParaRPr lang="en-US"/>
          </a:p>
        </p:txBody>
      </p:sp>
    </p:spTree>
    <p:extLst>
      <p:ext uri="{BB962C8B-B14F-4D97-AF65-F5344CB8AC3E}">
        <p14:creationId xmlns:p14="http://schemas.microsoft.com/office/powerpoint/2010/main" val="19763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review the data presented in the graph.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 that only macOS 12 Monterey data is presented, this was a decision based on choosing the most recent macOS version with consistent data produced from the test. More details on this decision along with the raw data from all the test systems are available in my white paper.</a:t>
            </a:r>
          </a:p>
          <a:p>
            <a:endParaRPr lang="en-US" dirty="0"/>
          </a:p>
          <a:p>
            <a:r>
              <a:rPr lang="en-US" dirty="0"/>
              <a:t>On the far right of each bar are the total number of rules or controls evaluated by the tool.</a:t>
            </a:r>
          </a:p>
          <a:p>
            <a:endParaRPr lang="en-US" dirty="0"/>
          </a:p>
          <a:p>
            <a:r>
              <a:rPr lang="en-US" dirty="0"/>
              <a:t>mSCP only reports pass and fail results, while Nessus reports pass, fail, and warnings.</a:t>
            </a:r>
          </a:p>
          <a:p>
            <a:endParaRPr lang="en-US" dirty="0"/>
          </a:p>
          <a:p>
            <a:r>
              <a:rPr lang="en-US" dirty="0"/>
              <a:t>The challenge in evaluating the raw data is that we are not comparing apples to apples between the two tools. As a result, I have normalized the data to provide a more objective and realistic representation of </a:t>
            </a:r>
            <a:r>
              <a:rPr lang="en-US" dirty="0" err="1"/>
              <a:t>mSCP’s</a:t>
            </a:r>
            <a:r>
              <a:rPr lang="en-US" dirty="0"/>
              <a:t> effectiveness. This is what the third pair of bars on the graph report. Normalization was necessary due to the following factors: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mSCP provided v1.1.0 of the macOS 12 Monterey CIS Level 2 Benchmark while Nessus provided v1.0.0.</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The 2 tools handle CIS Manual rules differently</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Nessus reported 25 false fails or warnings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The testing environment caused fails that were not representative of an actual system in a production environment</a:t>
            </a:r>
          </a:p>
          <a:p>
            <a:pPr marL="171450" indent="-171450">
              <a:buFontTx/>
              <a:buChar char="-"/>
            </a:pPr>
            <a:r>
              <a:rPr lang="en-US" dirty="0"/>
              <a:t>mSCP also had 2 false fails and are part of the 3 fails reported in the normalized mSCP data. mSCP also reported 5 false passes and are part of the 99 passes in the normalized data. Since mSCP is the tool being evaluated these were not corrected. However, this indicates mSCP is more accurate tool than Nessus for macOS albeit one that still requires a second audit tool for results validation.</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13</a:t>
            </a:fld>
            <a:endParaRPr lang="en-US"/>
          </a:p>
        </p:txBody>
      </p:sp>
    </p:spTree>
    <p:extLst>
      <p:ext uri="{BB962C8B-B14F-4D97-AF65-F5344CB8AC3E}">
        <p14:creationId xmlns:p14="http://schemas.microsoft.com/office/powerpoint/2010/main" val="176560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explanation of how mSCP data was normalized</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More detail about the normalization procedure is provided in my whitepaper.</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14</a:t>
            </a:fld>
            <a:endParaRPr lang="en-US"/>
          </a:p>
        </p:txBody>
      </p:sp>
    </p:spTree>
    <p:extLst>
      <p:ext uri="{BB962C8B-B14F-4D97-AF65-F5344CB8AC3E}">
        <p14:creationId xmlns:p14="http://schemas.microsoft.com/office/powerpoint/2010/main" val="2427837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explanation of how Nessus data was normalized</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15</a:t>
            </a:fld>
            <a:endParaRPr lang="en-US"/>
          </a:p>
        </p:txBody>
      </p:sp>
    </p:spTree>
    <p:extLst>
      <p:ext uri="{BB962C8B-B14F-4D97-AF65-F5344CB8AC3E}">
        <p14:creationId xmlns:p14="http://schemas.microsoft.com/office/powerpoint/2010/main" val="706912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explanation of how Nessus data was normalized</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16</a:t>
            </a:fld>
            <a:endParaRPr lang="en-US"/>
          </a:p>
        </p:txBody>
      </p:sp>
    </p:spTree>
    <p:extLst>
      <p:ext uri="{BB962C8B-B14F-4D97-AF65-F5344CB8AC3E}">
        <p14:creationId xmlns:p14="http://schemas.microsoft.com/office/powerpoint/2010/main" val="2207519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explanation of how Nessus data was normalized</a:t>
            </a:r>
          </a:p>
        </p:txBody>
      </p:sp>
      <p:sp>
        <p:nvSpPr>
          <p:cNvPr id="4" name="Slide Number Placeholder 3"/>
          <p:cNvSpPr>
            <a:spLocks noGrp="1"/>
          </p:cNvSpPr>
          <p:nvPr>
            <p:ph type="sldNum" sz="quarter" idx="10"/>
          </p:nvPr>
        </p:nvSpPr>
        <p:spPr/>
        <p:txBody>
          <a:bodyPr/>
          <a:lstStyle/>
          <a:p>
            <a:fld id="{889A1351-20CC-744B-B9F4-E4C5A07D5BB1}" type="slidenum">
              <a:rPr lang="en-US" smtClean="0"/>
              <a:pPr/>
              <a:t>17</a:t>
            </a:fld>
            <a:endParaRPr lang="en-US"/>
          </a:p>
        </p:txBody>
      </p:sp>
    </p:spTree>
    <p:extLst>
      <p:ext uri="{BB962C8B-B14F-4D97-AF65-F5344CB8AC3E}">
        <p14:creationId xmlns:p14="http://schemas.microsoft.com/office/powerpoint/2010/main" val="3467402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explanation of how Nessus data was normalized</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More detail about the normalization procedure is provided in my whitepaper.</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18</a:t>
            </a:fld>
            <a:endParaRPr lang="en-US"/>
          </a:p>
        </p:txBody>
      </p:sp>
    </p:spTree>
    <p:extLst>
      <p:ext uri="{BB962C8B-B14F-4D97-AF65-F5344CB8AC3E}">
        <p14:creationId xmlns:p14="http://schemas.microsoft.com/office/powerpoint/2010/main" val="2767473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compliance score improvement for both tools shows a clear and marked improvement. mSCP is effective as a configuration tool. However, it would benefit from additional scripting to get it closer to being a fully automated solution.</a:t>
            </a:r>
          </a:p>
          <a:p>
            <a:endParaRPr lang="en-US" dirty="0"/>
          </a:p>
          <a:p>
            <a:pPr marL="0" indent="0">
              <a:buFontTx/>
              <a:buNone/>
            </a:pPr>
            <a:r>
              <a:rPr lang="en-US" dirty="0"/>
              <a:t>The normalized Nessus data represents the most realistic assessment of the system and shows that mSCP reports an optimistic compliance score for the system. The reasons and mitigations for this will be discussed next.</a:t>
            </a:r>
          </a:p>
          <a:p>
            <a:pPr marL="0" indent="0">
              <a:buFontTx/>
              <a:buNone/>
            </a:pPr>
            <a:endParaRPr lang="en-US" dirty="0"/>
          </a:p>
          <a:p>
            <a:r>
              <a:rPr lang="en-US" dirty="0"/>
              <a:t>Of note, false fails were reported for both tools: mSCP only reported 2, while Nessus reported 25. </a:t>
            </a:r>
          </a:p>
          <a:p>
            <a:endParaRPr lang="en-US" dirty="0"/>
          </a:p>
          <a:p>
            <a:r>
              <a:rPr lang="en-US" dirty="0"/>
              <a:t>On the other, hand Nessus reported no false passes but mSCP reported 5 false passes that were found by Nessus. </a:t>
            </a:r>
          </a:p>
          <a:p>
            <a:endParaRPr lang="en-US" dirty="0"/>
          </a:p>
          <a:p>
            <a:r>
              <a:rPr lang="en-US" dirty="0"/>
              <a:t>From a risk perspective, it is preferred that a tool report a more secure environment as less secure than it actually is compared to an unsecure environment being reported as more secure than it is. The latter risks unknown liabilities and vulnerabilities while the former represents man-hours lost unnecessarily tracking down failed audit findings. These are important considerations for both risk sensitive and cost sensitive organizations.</a:t>
            </a:r>
          </a:p>
          <a:p>
            <a:r>
              <a:rPr lang="en-US" dirty="0"/>
              <a:t> </a:t>
            </a:r>
          </a:p>
          <a:p>
            <a:pPr marL="0" indent="0">
              <a:buFontTx/>
              <a:buNone/>
            </a:pPr>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19</a:t>
            </a:fld>
            <a:endParaRPr lang="en-US"/>
          </a:p>
        </p:txBody>
      </p:sp>
    </p:spTree>
    <p:extLst>
      <p:ext uri="{BB962C8B-B14F-4D97-AF65-F5344CB8AC3E}">
        <p14:creationId xmlns:p14="http://schemas.microsoft.com/office/powerpoint/2010/main" val="334812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facilitate a discussion about mSCP, we are going to go through a high level overview of how mSCP is organized and the different scripts that mSCP uses to accomplish it’s goal. </a:t>
            </a:r>
          </a:p>
          <a:p>
            <a:endParaRPr lang="en-US" dirty="0"/>
          </a:p>
          <a:p>
            <a:r>
              <a:rPr lang="en-US" dirty="0"/>
              <a:t>Once we have a basic understanding of how mSCP works, I will take you through my testing method. The test was designed around producing a quantitative and objective way to evaluate mSCP.</a:t>
            </a:r>
          </a:p>
          <a:p>
            <a:endParaRPr lang="en-US" dirty="0"/>
          </a:p>
          <a:p>
            <a:r>
              <a:rPr lang="en-US" dirty="0"/>
              <a:t>Next we will be looking at the test results. The raw data ended up being convoluted due to a number of inconsistences between the two tools, erroneous results, and false fails introduced from the test environment. I will be explaining how these issues were corrected or normalized to provide comparable and objective results. </a:t>
            </a:r>
          </a:p>
          <a:p>
            <a:endParaRPr lang="en-US" dirty="0"/>
          </a:p>
          <a:p>
            <a:r>
              <a:rPr lang="en-US" dirty="0"/>
              <a:t>What we will see is that  mSCP is an effective tool, however we will also go through several limitations and considerations that need to be accounted for when using the tool and bringing it into your environment.</a:t>
            </a:r>
          </a:p>
          <a:p>
            <a:endParaRPr lang="en-US" dirty="0"/>
          </a:p>
          <a:p>
            <a:r>
              <a:rPr lang="en-US" dirty="0"/>
              <a:t>Ultimately, my goal is to provide you an intro to mSCP, give you confidence is it worth consideration for your environment, and provide you the information to hit the ground running with mSCP.</a:t>
            </a:r>
          </a:p>
          <a:p>
            <a:endParaRPr lang="en-US" dirty="0"/>
          </a:p>
          <a:p>
            <a:r>
              <a:rPr lang="en-US" dirty="0"/>
              <a:t>Let’s get started!</a:t>
            </a:r>
          </a:p>
          <a:p>
            <a:pPr marL="0" indent="0">
              <a:buNone/>
            </a:pPr>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2</a:t>
            </a:fld>
            <a:endParaRPr lang="en-US"/>
          </a:p>
        </p:txBody>
      </p:sp>
    </p:spTree>
    <p:extLst>
      <p:ext uri="{BB962C8B-B14F-4D97-AF65-F5344CB8AC3E}">
        <p14:creationId xmlns:p14="http://schemas.microsoft.com/office/powerpoint/2010/main" val="1878641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mSCP reporting is optimistic due to not reporting the rules (CIS controls) that do not have automated audit and configuration methods. </a:t>
            </a:r>
          </a:p>
          <a:p>
            <a:endParaRPr lang="en-US" dirty="0"/>
          </a:p>
          <a:p>
            <a:r>
              <a:rPr lang="en-US" dirty="0"/>
              <a:t>CIS Benchmarks lists certain controls as “manual.” Some of these controls are completely manual, while others may have automated (CLI commands) methods for audit but not for configuration. </a:t>
            </a:r>
          </a:p>
          <a:p>
            <a:endParaRPr lang="en-US" dirty="0"/>
          </a:p>
          <a:p>
            <a:r>
              <a:rPr lang="en-US" dirty="0"/>
              <a:t>Nessus reports controls that have no automated methods as warnings to alert that further investigation is required. CIS controls that have automated audit methods (but no automated configuration) are checked  by Nessus and reported as pass or fail.</a:t>
            </a:r>
          </a:p>
          <a:p>
            <a:endParaRPr lang="en-US" dirty="0"/>
          </a:p>
          <a:p>
            <a:r>
              <a:rPr lang="en-US" dirty="0"/>
              <a:t>mSCP on the other hand does not report any CIS manual controls in it’s audit scoring. Instead it lists these controls in a supplemental rule. </a:t>
            </a:r>
          </a:p>
          <a:p>
            <a:endParaRPr lang="en-US" dirty="0"/>
          </a:p>
          <a:p>
            <a:r>
              <a:rPr lang="en-US" dirty="0"/>
              <a:t>As an example, if the CIS Benchmark lists 100 controls but 10 of those are completely manual and 10 of those only had automated audit methods then the best score Nessus would report is 90% compliant with 10 warnings. </a:t>
            </a:r>
            <a:r>
              <a:rPr lang="en-US" dirty="0" err="1"/>
              <a:t>mSCP’s</a:t>
            </a:r>
            <a:r>
              <a:rPr lang="en-US" dirty="0"/>
              <a:t> best score, on the other hand, would be 100% (in reality an 80% score against the benchmark) and expect the auditor to review the supplemental to ensure the target system is actually at 100%.</a:t>
            </a:r>
          </a:p>
          <a:p>
            <a:endParaRPr lang="en-US" dirty="0"/>
          </a:p>
          <a:p>
            <a:r>
              <a:rPr lang="en-US" dirty="0"/>
              <a:t>Additionally, mSCP fails to implement a mechanism to report on manual controls that have automated audit methods and relegates all CIS manual controls to manual investigation via the supplemental rule and consulting the benchmark.</a:t>
            </a:r>
          </a:p>
          <a:p>
            <a:endParaRPr lang="en-US" dirty="0"/>
          </a:p>
          <a:p>
            <a:r>
              <a:rPr lang="en-US" dirty="0"/>
              <a:t>It is my opinion that these 2 points represent a significant flaw in </a:t>
            </a:r>
            <a:r>
              <a:rPr lang="en-US" dirty="0" err="1"/>
              <a:t>mSCP’s</a:t>
            </a:r>
            <a:r>
              <a:rPr lang="en-US" dirty="0"/>
              <a:t> design and should be addressed.</a:t>
            </a:r>
          </a:p>
        </p:txBody>
      </p:sp>
      <p:sp>
        <p:nvSpPr>
          <p:cNvPr id="4" name="Slide Number Placeholder 3"/>
          <p:cNvSpPr>
            <a:spLocks noGrp="1"/>
          </p:cNvSpPr>
          <p:nvPr>
            <p:ph type="sldNum" sz="quarter" idx="10"/>
          </p:nvPr>
        </p:nvSpPr>
        <p:spPr/>
        <p:txBody>
          <a:bodyPr/>
          <a:lstStyle/>
          <a:p>
            <a:fld id="{889A1351-20CC-744B-B9F4-E4C5A07D5BB1}" type="slidenum">
              <a:rPr lang="en-US" smtClean="0"/>
              <a:pPr/>
              <a:t>20</a:t>
            </a:fld>
            <a:endParaRPr lang="en-US"/>
          </a:p>
        </p:txBody>
      </p:sp>
    </p:spTree>
    <p:extLst>
      <p:ext uri="{BB962C8B-B14F-4D97-AF65-F5344CB8AC3E}">
        <p14:creationId xmlns:p14="http://schemas.microsoft.com/office/powerpoint/2010/main" val="2336200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 Manual Controls Graphic</a:t>
            </a:r>
          </a:p>
        </p:txBody>
      </p:sp>
      <p:sp>
        <p:nvSpPr>
          <p:cNvPr id="4" name="Slide Number Placeholder 3"/>
          <p:cNvSpPr>
            <a:spLocks noGrp="1"/>
          </p:cNvSpPr>
          <p:nvPr>
            <p:ph type="sldNum" sz="quarter" idx="5"/>
          </p:nvPr>
        </p:nvSpPr>
        <p:spPr/>
        <p:txBody>
          <a:bodyPr/>
          <a:lstStyle/>
          <a:p>
            <a:fld id="{889A1351-20CC-744B-B9F4-E4C5A07D5BB1}" type="slidenum">
              <a:rPr lang="en-US" smtClean="0"/>
              <a:pPr/>
              <a:t>21</a:t>
            </a:fld>
            <a:endParaRPr lang="en-US"/>
          </a:p>
        </p:txBody>
      </p:sp>
    </p:spTree>
    <p:extLst>
      <p:ext uri="{BB962C8B-B14F-4D97-AF65-F5344CB8AC3E}">
        <p14:creationId xmlns:p14="http://schemas.microsoft.com/office/powerpoint/2010/main" val="328651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from CIS manual rules, mSCP also defines it’s own manual rules. These rules are not consolidated in a supplemental rule or similar list and require the auditor to review what rules in their baseline are tagged as manual. Grep is useful here.</a:t>
            </a:r>
          </a:p>
          <a:p>
            <a:endParaRPr lang="en-US" dirty="0"/>
          </a:p>
          <a:p>
            <a:r>
              <a:rPr lang="en-US" dirty="0"/>
              <a:t>An alert that manual configuration is required for these rules would benefit the user.</a:t>
            </a:r>
          </a:p>
        </p:txBody>
      </p:sp>
      <p:sp>
        <p:nvSpPr>
          <p:cNvPr id="4" name="Slide Number Placeholder 3"/>
          <p:cNvSpPr>
            <a:spLocks noGrp="1"/>
          </p:cNvSpPr>
          <p:nvPr>
            <p:ph type="sldNum" sz="quarter" idx="10"/>
          </p:nvPr>
        </p:nvSpPr>
        <p:spPr/>
        <p:txBody>
          <a:bodyPr/>
          <a:lstStyle/>
          <a:p>
            <a:fld id="{889A1351-20CC-744B-B9F4-E4C5A07D5BB1}" type="slidenum">
              <a:rPr lang="en-US" smtClean="0"/>
              <a:pPr/>
              <a:t>22</a:t>
            </a:fld>
            <a:endParaRPr lang="en-US"/>
          </a:p>
        </p:txBody>
      </p:sp>
    </p:spTree>
    <p:extLst>
      <p:ext uri="{BB962C8B-B14F-4D97-AF65-F5344CB8AC3E}">
        <p14:creationId xmlns:p14="http://schemas.microsoft.com/office/powerpoint/2010/main" val="216995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mSCP Manual Rules Graphic</a:t>
            </a:r>
          </a:p>
        </p:txBody>
      </p:sp>
      <p:sp>
        <p:nvSpPr>
          <p:cNvPr id="4" name="Slide Number Placeholder 3"/>
          <p:cNvSpPr>
            <a:spLocks noGrp="1"/>
          </p:cNvSpPr>
          <p:nvPr>
            <p:ph type="sldNum" sz="quarter" idx="5"/>
          </p:nvPr>
        </p:nvSpPr>
        <p:spPr/>
        <p:txBody>
          <a:bodyPr/>
          <a:lstStyle/>
          <a:p>
            <a:fld id="{889A1351-20CC-744B-B9F4-E4C5A07D5BB1}" type="slidenum">
              <a:rPr lang="en-US" smtClean="0"/>
              <a:pPr/>
              <a:t>23</a:t>
            </a:fld>
            <a:endParaRPr lang="en-US"/>
          </a:p>
        </p:txBody>
      </p:sp>
    </p:spTree>
    <p:extLst>
      <p:ext uri="{BB962C8B-B14F-4D97-AF65-F5344CB8AC3E}">
        <p14:creationId xmlns:p14="http://schemas.microsoft.com/office/powerpoint/2010/main" val="1237273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SP800-219 touts mSCP as an “Automated Configuration Guidance” solution, it still requires a good deal of manual configuration.</a:t>
            </a:r>
          </a:p>
          <a:p>
            <a:endParaRPr lang="en-US" dirty="0"/>
          </a:p>
          <a:p>
            <a:r>
              <a:rPr lang="en-US" dirty="0"/>
              <a:t>Configuration Profiles are automatically generated based on your selected baseline but installing them manually is a painstaking one-at-time process. In the case of macOS 12 Monterey CIS Level 2 baseline, 15 individual configuration profiles are generated. Installing each one required 5 clicks in the macOS System Preferences Profiles Pane. This is completely unsustainable for any sizable organization. MDM solutions provide options for distributing Configuration Profiles to users but an automated batch installation option would be a far better solution. This may be an issue that Apple needs to address in their OS development since Profiles Pane did not allow batch profile installation through the GUI and a Terminal command that, at one time, allowed batch profile installation with CLI tools has apparently been removed from Developer Tools.</a:t>
            </a:r>
          </a:p>
          <a:p>
            <a:endParaRPr lang="en-US" dirty="0"/>
          </a:p>
          <a:p>
            <a:r>
              <a:rPr lang="en-US" dirty="0"/>
              <a:t>Installing and using </a:t>
            </a:r>
            <a:r>
              <a:rPr lang="en-US" dirty="0" err="1"/>
              <a:t>pwpolicy.xml</a:t>
            </a:r>
            <a:r>
              <a:rPr lang="en-US" dirty="0"/>
              <a:t> involves several steps that should be scripted to the improve efficiency of configuring a target system. Steps include the following:</a:t>
            </a:r>
          </a:p>
          <a:p>
            <a:pPr marL="171450" indent="-171450">
              <a:buFontTx/>
              <a:buChar char="-"/>
            </a:pPr>
            <a:r>
              <a:rPr lang="en-US" dirty="0"/>
              <a:t>Saving the provided </a:t>
            </a:r>
            <a:r>
              <a:rPr lang="en-US" dirty="0" err="1"/>
              <a:t>pwpolicy.xml</a:t>
            </a:r>
            <a:r>
              <a:rPr lang="en-US" dirty="0"/>
              <a:t> file from the includes directory to an appropriate location on the target system</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Running the command listed in </a:t>
            </a:r>
            <a:r>
              <a:rPr lang="en-US" dirty="0" err="1">
                <a:latin typeface="Courier New" panose="02070309020205020404" pitchFamily="49" charset="0"/>
                <a:cs typeface="Courier New" panose="02070309020205020404" pitchFamily="49" charset="0"/>
              </a:rPr>
              <a:t>supplemental_password_policy</a:t>
            </a:r>
            <a:r>
              <a:rPr lang="en-US" dirty="0">
                <a:latin typeface="Courier New" panose="02070309020205020404" pitchFamily="49" charset="0"/>
                <a:cs typeface="Courier New" panose="02070309020205020404" pitchFamily="49" charset="0"/>
              </a:rPr>
              <a:t> rule to configure the new password policy on the system</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latin typeface="Courier New" panose="02070309020205020404" pitchFamily="49" charset="0"/>
                <a:cs typeface="Courier New" panose="02070309020205020404" pitchFamily="49" charset="0"/>
              </a:rPr>
              <a:t>Update the variable field in the </a:t>
            </a:r>
            <a:r>
              <a:rPr lang="en-US" dirty="0"/>
              <a:t>cis_lvl2_compliance.sh script with the location of the new password policy file prior to running the script with the fix or check option. (Instructions for this step are located in scripts/KNOWN_ISSUES)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latin typeface="Courier New" panose="02070309020205020404" pitchFamily="49" charset="0"/>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In my opinion, these steps could be part of the options in the </a:t>
            </a:r>
            <a:r>
              <a:rPr lang="en-US" dirty="0"/>
              <a:t>cis_lvl2_compliance.sh script or read from input when running the script interactively.</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889A1351-20CC-744B-B9F4-E4C5A07D5BB1}" type="slidenum">
              <a:rPr lang="en-US" smtClean="0"/>
              <a:pPr/>
              <a:t>24</a:t>
            </a:fld>
            <a:endParaRPr lang="en-US"/>
          </a:p>
        </p:txBody>
      </p:sp>
    </p:spTree>
    <p:extLst>
      <p:ext uri="{BB962C8B-B14F-4D97-AF65-F5344CB8AC3E}">
        <p14:creationId xmlns:p14="http://schemas.microsoft.com/office/powerpoint/2010/main" val="879820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pwpolicy.xml</a:t>
            </a:r>
            <a:r>
              <a:rPr lang="en-US" dirty="0"/>
              <a:t> Graphic</a:t>
            </a:r>
          </a:p>
        </p:txBody>
      </p:sp>
      <p:sp>
        <p:nvSpPr>
          <p:cNvPr id="4" name="Slide Number Placeholder 3"/>
          <p:cNvSpPr>
            <a:spLocks noGrp="1"/>
          </p:cNvSpPr>
          <p:nvPr>
            <p:ph type="sldNum" sz="quarter" idx="5"/>
          </p:nvPr>
        </p:nvSpPr>
        <p:spPr/>
        <p:txBody>
          <a:bodyPr/>
          <a:lstStyle/>
          <a:p>
            <a:fld id="{889A1351-20CC-744B-B9F4-E4C5A07D5BB1}" type="slidenum">
              <a:rPr lang="en-US" smtClean="0"/>
              <a:pPr/>
              <a:t>25</a:t>
            </a:fld>
            <a:endParaRPr lang="en-US"/>
          </a:p>
        </p:txBody>
      </p:sp>
    </p:spTree>
    <p:extLst>
      <p:ext uri="{BB962C8B-B14F-4D97-AF65-F5344CB8AC3E}">
        <p14:creationId xmlns:p14="http://schemas.microsoft.com/office/powerpoint/2010/main" val="1671481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See Slide 7 and notes</a:t>
            </a:r>
          </a:p>
          <a:p>
            <a:pPr marL="228600" indent="-228600">
              <a:buFont typeface="+mj-lt"/>
              <a:buAutoNum type="arabicPeriod"/>
            </a:pPr>
            <a:r>
              <a:rPr lang="en-US" dirty="0"/>
              <a:t>See Slides 11 and 24 and notes</a:t>
            </a:r>
          </a:p>
          <a:p>
            <a:pPr marL="228600" indent="-228600">
              <a:buFont typeface="+mj-lt"/>
              <a:buAutoNum type="arabicPeriod"/>
            </a:pPr>
            <a:r>
              <a:rPr lang="en-US" dirty="0"/>
              <a:t>See Slides 11 and 24-25 and notes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See Slides 13 and 19 and notes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See Slides 19-21 and notes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See Slides 20-21 and notes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See Slides 22-23 and notes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89A1351-20CC-744B-B9F4-E4C5A07D5BB1}" type="slidenum">
              <a:rPr lang="en-US" smtClean="0"/>
              <a:pPr/>
              <a:t>26</a:t>
            </a:fld>
            <a:endParaRPr lang="en-US"/>
          </a:p>
        </p:txBody>
      </p:sp>
    </p:spTree>
    <p:extLst>
      <p:ext uri="{BB962C8B-B14F-4D97-AF65-F5344CB8AC3E}">
        <p14:creationId xmlns:p14="http://schemas.microsoft.com/office/powerpoint/2010/main" val="1299748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Boone Berlin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www.linkedin.com</a:t>
            </a:r>
            <a:r>
              <a:rPr lang="en-US" sz="1200" kern="1200" dirty="0">
                <a:solidFill>
                  <a:schemeClr val="tx1"/>
                </a:solidFill>
                <a:effectLst/>
                <a:latin typeface="+mn-lt"/>
                <a:ea typeface="+mn-ea"/>
                <a:cs typeface="+mn-cs"/>
              </a:rPr>
              <a:t>/in/</a:t>
            </a:r>
            <a:r>
              <a:rPr lang="en-US" sz="1200" kern="1200" dirty="0" err="1">
                <a:solidFill>
                  <a:schemeClr val="tx1"/>
                </a:solidFill>
                <a:effectLst/>
                <a:latin typeface="+mn-lt"/>
                <a:ea typeface="+mn-ea"/>
                <a:cs typeface="+mn-cs"/>
              </a:rPr>
              <a:t>tbooneberlin</a:t>
            </a:r>
            <a:endParaRPr lang="en-US" dirty="0"/>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27</a:t>
            </a:fld>
            <a:endParaRPr lang="en-US"/>
          </a:p>
        </p:txBody>
      </p:sp>
    </p:spTree>
    <p:extLst>
      <p:ext uri="{BB962C8B-B14F-4D97-AF65-F5344CB8AC3E}">
        <p14:creationId xmlns:p14="http://schemas.microsoft.com/office/powerpoint/2010/main" val="106779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So the first thing you might be thinking is why even talk about macOS? Sure, Mac has a presence with creative and home users, but rarely are those users part of a enterprise network where compliance is a concern, right? Well Mac has steadily grown in market share over the years and in 2022 has seen a significant jump, presumably related to the work from home shift after the COVID pandemic. The reality is that Macs are showing up in more enterprise environments and therefore macOS compliance needs to be considered by IT teams.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Nonetheless, compliance configuration and audit is a tedious chore that requires tools to streamline and simplify the process. However, few tools are available for macOS thanks to it’s relatively small market share compared to Windows.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Further, macOS is regularly updated on an annual cycle with ambiguous support timelines and planned obsolesce by strictly defining what versions of macOS works on which versions of Mac hardware. Industry configuration guidance is built around the much longer Windows support timelines that allow organizations to stick with a Windows version for years or even a decade. Configuration guides from recognized standards bodies are usually published after lengthy review and then maintained by incremental updates. Apple’s annual release cycle for macOS major versions means this whole process must be significantly compressed and accelerated.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mSCP represents a departure for NIST’s macOS configuration guidance through Special Publications (SP). Instead of releasing a new SP for each major macOS version, SP800-219 is intended to be a static pointer to the mSCP hosted on GitHub. Incremental changes can be rapidly promulgated through GitHub and short cuts review and publication delays. This provides a far more agile solution where changes are directly implemented into the tool and are immediately actionable. For major macOS version releases, mSCP utilizes GitHub branches to allow the mSCP tool to quickly build on the previous version’s guidance.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feature was notable during my testing period. During macOS 13 Ventura’s Beta period, prior to CIS even publishing a draft version of their benchmark for Ventura, mSCP had a branch up and working that used macOS 12 Monterey’s Benchmark as a starting point.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all sounds great, so what’s the catch? mSCP has only been published for for about 6 months and is untested. Is it effective? Is it really automated? Well that’s what here to learn.</a:t>
            </a:r>
          </a:p>
        </p:txBody>
      </p:sp>
      <p:sp>
        <p:nvSpPr>
          <p:cNvPr id="4" name="Slide Number Placeholder 3"/>
          <p:cNvSpPr>
            <a:spLocks noGrp="1"/>
          </p:cNvSpPr>
          <p:nvPr>
            <p:ph type="sldNum" sz="quarter" idx="10"/>
          </p:nvPr>
        </p:nvSpPr>
        <p:spPr/>
        <p:txBody>
          <a:bodyPr/>
          <a:lstStyle/>
          <a:p>
            <a:fld id="{889A1351-20CC-744B-B9F4-E4C5A07D5BB1}" type="slidenum">
              <a:rPr lang="en-US" smtClean="0"/>
              <a:pPr/>
              <a:t>3</a:t>
            </a:fld>
            <a:endParaRPr lang="en-US"/>
          </a:p>
        </p:txBody>
      </p:sp>
    </p:spTree>
    <p:extLst>
      <p:ext uri="{BB962C8B-B14F-4D97-AF65-F5344CB8AC3E}">
        <p14:creationId xmlns:p14="http://schemas.microsoft.com/office/powerpoint/2010/main" val="48625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purposes of my test, I chose the CIS Level 2 Benchmark, so all my examples refer to that standard. There are other configuration guides included in mSCP and can be found in the baselines directory of the branch you are working with. Everything I am speaking about in this section is applicable to the other standards.</a:t>
            </a:r>
          </a:p>
          <a:p>
            <a:endParaRPr lang="en-US" dirty="0"/>
          </a:p>
          <a:p>
            <a:r>
              <a:rPr lang="en-US" dirty="0"/>
              <a:t>As a note, during the presentation I will be referring to benchmarks and baselines. Benchmarks refer specifically to the published CIS benchmarks while baseline refers to the YAML files that mSCP uses to implement those benchmarks.</a:t>
            </a:r>
          </a:p>
          <a:p>
            <a:endParaRPr lang="en-US" dirty="0"/>
          </a:p>
          <a:p>
            <a:r>
              <a:rPr lang="en-US" dirty="0"/>
              <a:t>To get started, after you have installed mSCP on your system, you’ll need to choose the branch you’re working from based on the version of macOS you are using. mSCP supports 10.15 Catalina, 11 Big Sur, 12 Monterey, and 13 Ventura.</a:t>
            </a:r>
          </a:p>
          <a:p>
            <a:endParaRPr lang="en-US" dirty="0"/>
          </a:p>
          <a:p>
            <a:r>
              <a:rPr lang="en-US" dirty="0"/>
              <a:t>There are 5 directories within the project that we’ll discuss, there are others that you can explore on your own, but these 5 are the most important to getting started with mSCP.</a:t>
            </a:r>
          </a:p>
          <a:p>
            <a:endParaRPr lang="en-US" dirty="0"/>
          </a:p>
          <a:p>
            <a:r>
              <a:rPr lang="en-US" dirty="0"/>
              <a:t>Baselines: As mentioned before, this is where the various configuration guides included in the branch you are working with are provided.</a:t>
            </a:r>
          </a:p>
          <a:p>
            <a:endParaRPr lang="en-US" dirty="0"/>
          </a:p>
          <a:p>
            <a:r>
              <a:rPr lang="en-US" dirty="0"/>
              <a:t>Build: There are several python scripts provided by mSCP to generate the tools used to evaluate and configure  your system. These tools are located in the build directory. We’ll come back to this later on this slide.</a:t>
            </a:r>
          </a:p>
          <a:p>
            <a:endParaRPr lang="en-US" dirty="0"/>
          </a:p>
          <a:p>
            <a:r>
              <a:rPr lang="en-US" dirty="0"/>
              <a:t>Includes: There are some aspects of mSCP that require additional tools or files to configure your system. These are located in this directory. We’ll come back to this later in the presentation when we talk about password configuration.</a:t>
            </a:r>
          </a:p>
          <a:p>
            <a:endParaRPr lang="en-US" dirty="0"/>
          </a:p>
          <a:p>
            <a:r>
              <a:rPr lang="en-US" dirty="0"/>
              <a:t>Rules: All the individual rules (controls in CIS parlance) referenced to in the baselines are located in this directory. The are organized by category: audit, auth, </a:t>
            </a:r>
            <a:r>
              <a:rPr lang="en-US" dirty="0" err="1"/>
              <a:t>icloud</a:t>
            </a:r>
            <a:r>
              <a:rPr lang="en-US" dirty="0"/>
              <a:t>, </a:t>
            </a:r>
            <a:r>
              <a:rPr lang="en-US" dirty="0" err="1"/>
              <a:t>os</a:t>
            </a:r>
            <a:r>
              <a:rPr lang="en-US" dirty="0"/>
              <a:t>, </a:t>
            </a:r>
            <a:r>
              <a:rPr lang="en-US" dirty="0" err="1"/>
              <a:t>pwpolicy</a:t>
            </a:r>
            <a:r>
              <a:rPr lang="en-US" dirty="0"/>
              <a:t>, supplemental, and </a:t>
            </a:r>
            <a:r>
              <a:rPr lang="en-US" dirty="0" err="1"/>
              <a:t>sysprefs</a:t>
            </a:r>
            <a:r>
              <a:rPr lang="en-US" dirty="0"/>
              <a:t>. The supplemental category will come in to play later in the presentation.</a:t>
            </a:r>
          </a:p>
          <a:p>
            <a:endParaRPr lang="en-US" dirty="0"/>
          </a:p>
          <a:p>
            <a:r>
              <a:rPr lang="en-US" dirty="0"/>
              <a:t>Scripts: Here we will find the python scripts I referred to earlier. These are the first step to getting started with mSCP. We’ll talk about 2 of the scripts, although there are others provided by mSCP.</a:t>
            </a:r>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4</a:t>
            </a:fld>
            <a:endParaRPr lang="en-US"/>
          </a:p>
        </p:txBody>
      </p:sp>
    </p:spTree>
    <p:extLst>
      <p:ext uri="{BB962C8B-B14F-4D97-AF65-F5344CB8AC3E}">
        <p14:creationId xmlns:p14="http://schemas.microsoft.com/office/powerpoint/2010/main" val="149415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the scripts directory, we’ll find the </a:t>
            </a:r>
            <a:r>
              <a:rPr lang="en-US" dirty="0" err="1"/>
              <a:t>generate_baseline.py</a:t>
            </a:r>
            <a:r>
              <a:rPr lang="en-US" dirty="0"/>
              <a:t> script and the </a:t>
            </a:r>
            <a:r>
              <a:rPr lang="en-US" dirty="0" err="1"/>
              <a:t>generate_guidance.py</a:t>
            </a:r>
            <a:r>
              <a:rPr lang="en-US" dirty="0"/>
              <a:t>. Invoking the </a:t>
            </a:r>
            <a:r>
              <a:rPr lang="en-US" dirty="0" err="1"/>
              <a:t>generate_baseline.py</a:t>
            </a:r>
            <a:r>
              <a:rPr lang="en-US" dirty="0"/>
              <a:t> script with your selected baseline as an option will produce a duplicate baseline under the </a:t>
            </a:r>
            <a:r>
              <a:rPr lang="en-US" dirty="0">
                <a:latin typeface="Courier New" panose="02070309020205020404" pitchFamily="49" charset="0"/>
                <a:cs typeface="Courier New" panose="02070309020205020404" pitchFamily="49" charset="0"/>
              </a:rPr>
              <a:t>build</a:t>
            </a:r>
            <a:r>
              <a:rPr lang="en-US" dirty="0"/>
              <a:t> directory. This allows modification of your selected baseline without affecting the original. The script can also aid in producing fully custom baselines.</a:t>
            </a:r>
          </a:p>
          <a:p>
            <a:endParaRPr lang="en-US" dirty="0"/>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5</a:t>
            </a:fld>
            <a:endParaRPr lang="en-US"/>
          </a:p>
        </p:txBody>
      </p:sp>
    </p:spTree>
    <p:extLst>
      <p:ext uri="{BB962C8B-B14F-4D97-AF65-F5344CB8AC3E}">
        <p14:creationId xmlns:p14="http://schemas.microsoft.com/office/powerpoint/2010/main" val="35541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invoking the </a:t>
            </a:r>
            <a:r>
              <a:rPr lang="en-US" dirty="0" err="1"/>
              <a:t>generate_baseline.py</a:t>
            </a:r>
            <a:r>
              <a:rPr lang="en-US" dirty="0"/>
              <a:t> has produced a duplicate baseline located at build/baselines/cis_lvl2.yaml</a:t>
            </a:r>
          </a:p>
          <a:p>
            <a:endParaRPr lang="en-US" dirty="0"/>
          </a:p>
          <a:p>
            <a:r>
              <a:rPr lang="en-US" dirty="0"/>
              <a:t>Next we’ll invoke </a:t>
            </a:r>
            <a:r>
              <a:rPr lang="en-US" dirty="0" err="1"/>
              <a:t>generate_guidance.py</a:t>
            </a:r>
            <a:r>
              <a:rPr lang="en-US" dirty="0"/>
              <a:t> script pointed at the baseline we created with the </a:t>
            </a:r>
            <a:r>
              <a:rPr lang="en-US" dirty="0" err="1"/>
              <a:t>generate_baseline.py</a:t>
            </a:r>
            <a:r>
              <a:rPr lang="en-US" dirty="0"/>
              <a:t> </a:t>
            </a:r>
            <a:r>
              <a:rPr lang="en-US" dirty="0" err="1"/>
              <a:t>scsript</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889A1351-20CC-744B-B9F4-E4C5A07D5BB1}" type="slidenum">
              <a:rPr lang="en-US" smtClean="0"/>
              <a:pPr/>
              <a:t>6</a:t>
            </a:fld>
            <a:endParaRPr lang="en-US"/>
          </a:p>
        </p:txBody>
      </p:sp>
    </p:spTree>
    <p:extLst>
      <p:ext uri="{BB962C8B-B14F-4D97-AF65-F5344CB8AC3E}">
        <p14:creationId xmlns:p14="http://schemas.microsoft.com/office/powerpoint/2010/main" val="20560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a number of new directories have been created by the </a:t>
            </a:r>
            <a:r>
              <a:rPr lang="en-US" dirty="0" err="1"/>
              <a:t>generate_guidance.py</a:t>
            </a:r>
            <a:r>
              <a:rPr lang="en-US" dirty="0"/>
              <a:t> script. </a:t>
            </a:r>
          </a:p>
          <a:p>
            <a:endParaRPr lang="en-US" dirty="0"/>
          </a:p>
          <a:p>
            <a:r>
              <a:rPr lang="en-US" dirty="0"/>
              <a:t>Of note, I do not show the reports generated by mSCP on the slide, but a report tailored to your selected baseline is produced in several format and are located under build/cis_lvl2.</a:t>
            </a:r>
          </a:p>
          <a:p>
            <a:endParaRPr lang="en-US" dirty="0"/>
          </a:p>
          <a:p>
            <a:r>
              <a:rPr lang="en-US" dirty="0"/>
              <a:t>cis_lvl2_compliance.sh is the script that actually audits and/or configures your system against the CIS Level 2 baseline. Several options for this script exist: check only, fix only, check and fix, interactive mode, and non-interactive mode. </a:t>
            </a:r>
          </a:p>
          <a:p>
            <a:endParaRPr lang="en-US" dirty="0"/>
          </a:p>
          <a:p>
            <a:r>
              <a:rPr lang="en-US" dirty="0"/>
              <a:t>The </a:t>
            </a:r>
            <a:r>
              <a:rPr lang="en-US" dirty="0" err="1"/>
              <a:t>mobileconfigs</a:t>
            </a:r>
            <a:r>
              <a:rPr lang="en-US" dirty="0"/>
              <a:t> directory contains automatically generated Configuration Profiles used to configure your system. These can be produced as signed Configuration Profiles with some additional options added to the </a:t>
            </a:r>
            <a:r>
              <a:rPr lang="en-US" dirty="0" err="1"/>
              <a:t>generate_guidance.py</a:t>
            </a:r>
            <a:r>
              <a:rPr lang="en-US" dirty="0"/>
              <a:t> script. </a:t>
            </a:r>
          </a:p>
          <a:p>
            <a:endParaRPr lang="en-US" dirty="0"/>
          </a:p>
          <a:p>
            <a:r>
              <a:rPr lang="en-US" dirty="0"/>
              <a:t>Finally, note there are two different preferences directories created. build/cis_lvl2/preferences contains a .</a:t>
            </a:r>
            <a:r>
              <a:rPr lang="en-US" dirty="0" err="1"/>
              <a:t>plist</a:t>
            </a:r>
            <a:r>
              <a:rPr lang="en-US" dirty="0"/>
              <a:t> file used to mark rules included in your selected baseline as approved exceptions for organization specific configuration policies. build/cis_lvl2/</a:t>
            </a:r>
            <a:r>
              <a:rPr lang="en-US" dirty="0" err="1"/>
              <a:t>mobileconfigs</a:t>
            </a:r>
            <a:r>
              <a:rPr lang="en-US" dirty="0"/>
              <a:t>/preferences contains .</a:t>
            </a:r>
            <a:r>
              <a:rPr lang="en-US" dirty="0" err="1"/>
              <a:t>plist</a:t>
            </a:r>
            <a:r>
              <a:rPr lang="en-US" dirty="0"/>
              <a:t> files that can be used with some MDM solutions for automated configuration.</a:t>
            </a:r>
          </a:p>
          <a:p>
            <a:endParaRPr lang="en-US" dirty="0"/>
          </a:p>
          <a:p>
            <a:r>
              <a:rPr lang="en-US" dirty="0"/>
              <a:t>You’ll note that there are several steps on the command line required simply to get to the point of being able to audit and configure your system. It’s my opinion, that mSCP should streamline this process by offering an additional script with more comprehensive options and calls the scripts discussed to improve efficiency by collapsing these 2 steps into one. Alternatively, there is an opportunity here for custom scripting within your organization.</a:t>
            </a:r>
          </a:p>
        </p:txBody>
      </p:sp>
      <p:sp>
        <p:nvSpPr>
          <p:cNvPr id="4" name="Slide Number Placeholder 3"/>
          <p:cNvSpPr>
            <a:spLocks noGrp="1"/>
          </p:cNvSpPr>
          <p:nvPr>
            <p:ph type="sldNum" sz="quarter" idx="10"/>
          </p:nvPr>
        </p:nvSpPr>
        <p:spPr/>
        <p:txBody>
          <a:bodyPr/>
          <a:lstStyle/>
          <a:p>
            <a:fld id="{889A1351-20CC-744B-B9F4-E4C5A07D5BB1}" type="slidenum">
              <a:rPr lang="en-US" smtClean="0"/>
              <a:pPr/>
              <a:t>7</a:t>
            </a:fld>
            <a:endParaRPr lang="en-US"/>
          </a:p>
        </p:txBody>
      </p:sp>
    </p:spTree>
    <p:extLst>
      <p:ext uri="{BB962C8B-B14F-4D97-AF65-F5344CB8AC3E}">
        <p14:creationId xmlns:p14="http://schemas.microsoft.com/office/powerpoint/2010/main" val="200940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before, the goal on my testing was to provide quantifiable and objective results. This was accomplished by testing mSCP audits and configuration against a recognized audit tool. Nessus was selected as the standard mSCP would be measured against. 4 VMs were created with the 4 versions of macOS supported by mSCP. As mentioned before, all testing was performed used CIS Level 2 benchmarks for the applicable system.</a:t>
            </a:r>
          </a:p>
        </p:txBody>
      </p:sp>
      <p:sp>
        <p:nvSpPr>
          <p:cNvPr id="4" name="Slide Number Placeholder 3"/>
          <p:cNvSpPr>
            <a:spLocks noGrp="1"/>
          </p:cNvSpPr>
          <p:nvPr>
            <p:ph type="sldNum" sz="quarter" idx="10"/>
          </p:nvPr>
        </p:nvSpPr>
        <p:spPr/>
        <p:txBody>
          <a:bodyPr/>
          <a:lstStyle/>
          <a:p>
            <a:fld id="{889A1351-20CC-744B-B9F4-E4C5A07D5BB1}" type="slidenum">
              <a:rPr lang="en-US" smtClean="0"/>
              <a:pPr/>
              <a:t>8</a:t>
            </a:fld>
            <a:endParaRPr lang="en-US"/>
          </a:p>
        </p:txBody>
      </p:sp>
    </p:spTree>
    <p:extLst>
      <p:ext uri="{BB962C8B-B14F-4D97-AF65-F5344CB8AC3E}">
        <p14:creationId xmlns:p14="http://schemas.microsoft.com/office/powerpoint/2010/main" val="170110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reference state was created across the 4 test systems. The goal here was to establish as much similarity between the 4 test systems as possible with the tools for the test installed but in an unconfigured state. Of note, several configurations for the test environment were required that might not be considered good practice, for example: enabling the root user and enabling </a:t>
            </a:r>
            <a:r>
              <a:rPr lang="en-US" dirty="0" err="1"/>
              <a:t>ssh</a:t>
            </a:r>
            <a:r>
              <a:rPr lang="en-US" dirty="0"/>
              <a:t>.</a:t>
            </a:r>
          </a:p>
        </p:txBody>
      </p:sp>
      <p:sp>
        <p:nvSpPr>
          <p:cNvPr id="4" name="Slide Number Placeholder 3"/>
          <p:cNvSpPr>
            <a:spLocks noGrp="1"/>
          </p:cNvSpPr>
          <p:nvPr>
            <p:ph type="sldNum" sz="quarter" idx="10"/>
          </p:nvPr>
        </p:nvSpPr>
        <p:spPr/>
        <p:txBody>
          <a:bodyPr/>
          <a:lstStyle/>
          <a:p>
            <a:fld id="{889A1351-20CC-744B-B9F4-E4C5A07D5BB1}" type="slidenum">
              <a:rPr lang="en-US" smtClean="0"/>
              <a:pPr/>
              <a:t>9</a:t>
            </a:fld>
            <a:endParaRPr lang="en-US"/>
          </a:p>
        </p:txBody>
      </p:sp>
    </p:spTree>
    <p:extLst>
      <p:ext uri="{BB962C8B-B14F-4D97-AF65-F5344CB8AC3E}">
        <p14:creationId xmlns:p14="http://schemas.microsoft.com/office/powerpoint/2010/main" val="2171094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SANS Technology Institute Powerpoint Template R1_titl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0235580" cy="5760357"/>
          </a:xfrm>
          <a:prstGeom prst="rect">
            <a:avLst/>
          </a:prstGeom>
        </p:spPr>
      </p:pic>
      <p:sp>
        <p:nvSpPr>
          <p:cNvPr id="7" name="Rectangle 6"/>
          <p:cNvSpPr/>
          <p:nvPr userDrawn="1"/>
        </p:nvSpPr>
        <p:spPr>
          <a:xfrm>
            <a:off x="7591835" y="1"/>
            <a:ext cx="2643745" cy="57603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1"/>
            <a:ext cx="8187267" cy="57603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38648" y="742910"/>
            <a:ext cx="8097352" cy="1225021"/>
          </a:xfrm>
        </p:spPr>
        <p:txBody>
          <a:bodyPr>
            <a:normAutofit/>
          </a:bodyPr>
          <a:lstStyle>
            <a:lvl1pPr>
              <a:defRPr sz="44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538648" y="1962905"/>
            <a:ext cx="6722827" cy="2779751"/>
          </a:xfrm>
        </p:spPr>
        <p:txBody>
          <a:bodyPr>
            <a:normAutofit/>
          </a:bodyPr>
          <a:lstStyle>
            <a:lvl1pPr marL="0" indent="0" algn="l">
              <a:buNone/>
              <a:defRPr sz="2000" b="0" i="0">
                <a:solidFill>
                  <a:schemeClr val="tx1"/>
                </a:solidFill>
                <a:latin typeface="Helvetica Light" charset="0"/>
                <a:ea typeface="Helvetica Light" charset="0"/>
                <a:cs typeface="Helvetica Light"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1258996" y="4294245"/>
            <a:ext cx="184731" cy="400110"/>
          </a:xfrm>
          <a:prstGeom prst="rect">
            <a:avLst/>
          </a:prstGeom>
          <a:noFill/>
        </p:spPr>
        <p:txBody>
          <a:bodyPr wrap="none" rtlCol="0">
            <a:spAutoFit/>
          </a:bodyPr>
          <a:lstStyle/>
          <a:p>
            <a:endParaRPr lang="en-US" sz="2000" dirty="0"/>
          </a:p>
        </p:txBody>
      </p:sp>
      <p:sp>
        <p:nvSpPr>
          <p:cNvPr id="5" name="TextBox 4"/>
          <p:cNvSpPr txBox="1"/>
          <p:nvPr userDrawn="1"/>
        </p:nvSpPr>
        <p:spPr>
          <a:xfrm>
            <a:off x="538647" y="5097617"/>
            <a:ext cx="6722827"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dirty="0">
                <a:latin typeface="Helvetica Light" charset="0"/>
                <a:ea typeface="Helvetica Light" charset="0"/>
                <a:cs typeface="Helvetica Light" charset="0"/>
              </a:rPr>
              <a:t>Presented to fulfill degree requirements for the SANS Technology Institute’s Master</a:t>
            </a:r>
            <a:r>
              <a:rPr lang="en-US" sz="1200" b="0" i="0" baseline="0" dirty="0">
                <a:latin typeface="Helvetica Light" charset="0"/>
                <a:ea typeface="Helvetica Light" charset="0"/>
                <a:cs typeface="Helvetica Light" charset="0"/>
              </a:rPr>
              <a:t> of Science</a:t>
            </a:r>
            <a:endParaRPr lang="en-US" sz="1200" b="0" i="0" dirty="0">
              <a:latin typeface="Helvetica Light" charset="0"/>
              <a:ea typeface="Helvetica Light" charset="0"/>
              <a:cs typeface="Helvetica Light"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01259" y="3932491"/>
            <a:ext cx="1620329" cy="1620329"/>
          </a:xfrm>
          <a:prstGeom prst="rect">
            <a:avLst/>
          </a:prstGeom>
        </p:spPr>
      </p:pic>
    </p:spTree>
    <p:extLst>
      <p:ext uri="{BB962C8B-B14F-4D97-AF65-F5344CB8AC3E}">
        <p14:creationId xmlns:p14="http://schemas.microsoft.com/office/powerpoint/2010/main" val="271525244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0" y="5418539"/>
            <a:ext cx="10160000" cy="296461"/>
            <a:chOff x="0" y="5418539"/>
            <a:chExt cx="10160000" cy="296461"/>
          </a:xfrm>
        </p:grpSpPr>
        <p:sp>
          <p:nvSpPr>
            <p:cNvPr id="8" name="Footer Placeholder 3"/>
            <p:cNvSpPr txBox="1">
              <a:spLocks/>
            </p:cNvSpPr>
            <p:nvPr/>
          </p:nvSpPr>
          <p:spPr>
            <a:xfrm>
              <a:off x="2878667" y="5483535"/>
              <a:ext cx="3217333" cy="220134"/>
            </a:xfrm>
            <a:prstGeom prst="rect">
              <a:avLst/>
            </a:prstGeom>
          </p:spPr>
          <p:txBody>
            <a:bodyPr vert="horz" lIns="91440" tIns="45720" rIns="91440" bIns="45720" rtlCol="0" anchor="ctr"/>
            <a:lstStyle>
              <a:defPPr>
                <a:defRPr lang="en-US"/>
              </a:defPPr>
              <a:lvl1pPr marL="0" algn="ctr" defTabSz="457200" rtl="0" eaLnBrk="1" latinLnBrk="0" hangingPunct="1">
                <a:defRPr sz="889" kern="1200">
                  <a:solidFill>
                    <a:srgbClr val="630B01"/>
                  </a:solidFill>
                  <a:latin typeface="Helvetica" charset="0"/>
                  <a:ea typeface="Helvetica" charset="0"/>
                  <a:cs typeface="Helvetica"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Master’s Degree Candidate</a:t>
              </a:r>
              <a:endParaRPr lang="en-US" dirty="0"/>
            </a:p>
          </p:txBody>
        </p:sp>
        <p:sp>
          <p:nvSpPr>
            <p:cNvPr id="9" name="Date Placeholder 4"/>
            <p:cNvSpPr txBox="1">
              <a:spLocks/>
            </p:cNvSpPr>
            <p:nvPr/>
          </p:nvSpPr>
          <p:spPr>
            <a:xfrm>
              <a:off x="294803" y="5483535"/>
              <a:ext cx="2370667" cy="231465"/>
            </a:xfrm>
            <a:prstGeom prst="rect">
              <a:avLst/>
            </a:prstGeom>
          </p:spPr>
          <p:txBody>
            <a:bodyPr vert="horz" lIns="91440" tIns="45720" rIns="91440" bIns="45720" rtlCol="0" anchor="ctr"/>
            <a:lstStyle>
              <a:defPPr>
                <a:defRPr lang="en-US"/>
              </a:defPPr>
              <a:lvl1pPr marL="0" algn="l"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09E7752-FC0E-A64A-A354-E82941D3087C}" type="datetime1">
                <a:rPr lang="en-US" smtClean="0"/>
                <a:pPr/>
                <a:t>12/14/22</a:t>
              </a:fld>
              <a:endParaRPr lang="en-US"/>
            </a:p>
          </p:txBody>
        </p:sp>
        <p:sp>
          <p:nvSpPr>
            <p:cNvPr id="10" name="Slide Number Placeholder 5"/>
            <p:cNvSpPr txBox="1">
              <a:spLocks/>
            </p:cNvSpPr>
            <p:nvPr/>
          </p:nvSpPr>
          <p:spPr>
            <a:xfrm>
              <a:off x="6296555" y="5483535"/>
              <a:ext cx="2370667" cy="220134"/>
            </a:xfrm>
            <a:prstGeom prst="rect">
              <a:avLst/>
            </a:prstGeom>
          </p:spPr>
          <p:txBody>
            <a:bodyPr vert="horz" lIns="91440" tIns="45720" rIns="91440" bIns="45720" rtlCol="0" anchor="ctr"/>
            <a:lstStyle>
              <a:defPPr>
                <a:defRPr lang="en-US"/>
              </a:defPPr>
              <a:lvl1pPr marL="0" algn="r"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D252473-18DD-8B4F-9977-3DF3375C4AAD}" type="slidenum">
                <a:rPr lang="en-US" smtClean="0"/>
                <a:pPr/>
                <a:t>‹#›</a:t>
              </a:fld>
              <a:endParaRPr lang="en-US"/>
            </a:p>
          </p:txBody>
        </p:sp>
        <p:sp>
          <p:nvSpPr>
            <p:cNvPr id="11" name="Rectangle 10"/>
            <p:cNvSpPr/>
            <p:nvPr/>
          </p:nvSpPr>
          <p:spPr>
            <a:xfrm>
              <a:off x="0" y="5418539"/>
              <a:ext cx="10160000" cy="296461"/>
            </a:xfrm>
            <a:prstGeom prst="rect">
              <a:avLst/>
            </a:prstGeom>
            <a:gradFill>
              <a:gsLst>
                <a:gs pos="3000">
                  <a:srgbClr val="83877A"/>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30469" y="5443940"/>
              <a:ext cx="26416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Master’s Degree Candidate</a:t>
              </a:r>
            </a:p>
          </p:txBody>
        </p:sp>
        <p:sp>
          <p:nvSpPr>
            <p:cNvPr id="13" name="TextBox 12"/>
            <p:cNvSpPr txBox="1"/>
            <p:nvPr/>
          </p:nvSpPr>
          <p:spPr>
            <a:xfrm>
              <a:off x="8910867" y="5443940"/>
              <a:ext cx="10414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www.sans.edu</a:t>
              </a:r>
            </a:p>
          </p:txBody>
        </p:sp>
      </p:grpSp>
    </p:spTree>
    <p:extLst>
      <p:ext uri="{BB962C8B-B14F-4D97-AF65-F5344CB8AC3E}">
        <p14:creationId xmlns:p14="http://schemas.microsoft.com/office/powerpoint/2010/main" val="115479958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08000" y="1649056"/>
            <a:ext cx="4487333" cy="31432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64667" y="1649056"/>
            <a:ext cx="4487333" cy="31432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0" y="5418539"/>
            <a:ext cx="10160000" cy="296461"/>
            <a:chOff x="0" y="5418539"/>
            <a:chExt cx="10160000" cy="296461"/>
          </a:xfrm>
        </p:grpSpPr>
        <p:sp>
          <p:nvSpPr>
            <p:cNvPr id="9" name="Footer Placeholder 3"/>
            <p:cNvSpPr txBox="1">
              <a:spLocks/>
            </p:cNvSpPr>
            <p:nvPr/>
          </p:nvSpPr>
          <p:spPr>
            <a:xfrm>
              <a:off x="2878667" y="5483535"/>
              <a:ext cx="3217333" cy="220134"/>
            </a:xfrm>
            <a:prstGeom prst="rect">
              <a:avLst/>
            </a:prstGeom>
          </p:spPr>
          <p:txBody>
            <a:bodyPr vert="horz" lIns="91440" tIns="45720" rIns="91440" bIns="45720" rtlCol="0" anchor="ctr"/>
            <a:lstStyle>
              <a:defPPr>
                <a:defRPr lang="en-US"/>
              </a:defPPr>
              <a:lvl1pPr marL="0" algn="ctr" defTabSz="457200" rtl="0" eaLnBrk="1" latinLnBrk="0" hangingPunct="1">
                <a:defRPr sz="889" kern="1200">
                  <a:solidFill>
                    <a:srgbClr val="630B01"/>
                  </a:solidFill>
                  <a:latin typeface="Helvetica" charset="0"/>
                  <a:ea typeface="Helvetica" charset="0"/>
                  <a:cs typeface="Helvetica"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Master’s Degree Candidate</a:t>
              </a:r>
              <a:endParaRPr lang="en-US" dirty="0"/>
            </a:p>
          </p:txBody>
        </p:sp>
        <p:sp>
          <p:nvSpPr>
            <p:cNvPr id="10" name="Date Placeholder 4"/>
            <p:cNvSpPr txBox="1">
              <a:spLocks/>
            </p:cNvSpPr>
            <p:nvPr/>
          </p:nvSpPr>
          <p:spPr>
            <a:xfrm>
              <a:off x="294803" y="5483535"/>
              <a:ext cx="2370667" cy="231465"/>
            </a:xfrm>
            <a:prstGeom prst="rect">
              <a:avLst/>
            </a:prstGeom>
          </p:spPr>
          <p:txBody>
            <a:bodyPr vert="horz" lIns="91440" tIns="45720" rIns="91440" bIns="45720" rtlCol="0" anchor="ctr"/>
            <a:lstStyle>
              <a:defPPr>
                <a:defRPr lang="en-US"/>
              </a:defPPr>
              <a:lvl1pPr marL="0" algn="l"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09E7752-FC0E-A64A-A354-E82941D3087C}" type="datetime1">
                <a:rPr lang="en-US" smtClean="0"/>
                <a:pPr/>
                <a:t>12/14/22</a:t>
              </a:fld>
              <a:endParaRPr lang="en-US"/>
            </a:p>
          </p:txBody>
        </p:sp>
        <p:sp>
          <p:nvSpPr>
            <p:cNvPr id="11" name="Slide Number Placeholder 5"/>
            <p:cNvSpPr txBox="1">
              <a:spLocks/>
            </p:cNvSpPr>
            <p:nvPr/>
          </p:nvSpPr>
          <p:spPr>
            <a:xfrm>
              <a:off x="6296555" y="5483535"/>
              <a:ext cx="2370667" cy="220134"/>
            </a:xfrm>
            <a:prstGeom prst="rect">
              <a:avLst/>
            </a:prstGeom>
          </p:spPr>
          <p:txBody>
            <a:bodyPr vert="horz" lIns="91440" tIns="45720" rIns="91440" bIns="45720" rtlCol="0" anchor="ctr"/>
            <a:lstStyle>
              <a:defPPr>
                <a:defRPr lang="en-US"/>
              </a:defPPr>
              <a:lvl1pPr marL="0" algn="r"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D252473-18DD-8B4F-9977-3DF3375C4AAD}" type="slidenum">
                <a:rPr lang="en-US" smtClean="0"/>
                <a:pPr/>
                <a:t>‹#›</a:t>
              </a:fld>
              <a:endParaRPr lang="en-US"/>
            </a:p>
          </p:txBody>
        </p:sp>
        <p:sp>
          <p:nvSpPr>
            <p:cNvPr id="12" name="Rectangle 11"/>
            <p:cNvSpPr/>
            <p:nvPr/>
          </p:nvSpPr>
          <p:spPr>
            <a:xfrm>
              <a:off x="0" y="5418539"/>
              <a:ext cx="10160000" cy="296461"/>
            </a:xfrm>
            <a:prstGeom prst="rect">
              <a:avLst/>
            </a:prstGeom>
            <a:gradFill>
              <a:gsLst>
                <a:gs pos="3000">
                  <a:srgbClr val="83877A"/>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0469" y="5443940"/>
              <a:ext cx="26416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Master’s Degree Candidate</a:t>
              </a:r>
            </a:p>
          </p:txBody>
        </p:sp>
        <p:sp>
          <p:nvSpPr>
            <p:cNvPr id="14" name="TextBox 13"/>
            <p:cNvSpPr txBox="1"/>
            <p:nvPr/>
          </p:nvSpPr>
          <p:spPr>
            <a:xfrm>
              <a:off x="8910867" y="5443940"/>
              <a:ext cx="1041400" cy="246221"/>
            </a:xfrm>
            <a:prstGeom prst="rect">
              <a:avLst/>
            </a:prstGeom>
            <a:noFill/>
          </p:spPr>
          <p:txBody>
            <a:bodyPr wrap="square" rtlCol="0">
              <a:spAutoFit/>
            </a:bodyPr>
            <a:lstStyle/>
            <a:p>
              <a:r>
                <a:rPr lang="en-US" sz="1000" dirty="0" err="1">
                  <a:solidFill>
                    <a:schemeClr val="accent6"/>
                  </a:solidFill>
                  <a:latin typeface="Helvetica Light" charset="0"/>
                  <a:ea typeface="Helvetica Light" charset="0"/>
                  <a:cs typeface="Helvetica Light" charset="0"/>
                </a:rPr>
                <a:t>www.sans.edu</a:t>
              </a:r>
              <a:endParaRPr lang="en-US" sz="1000" dirty="0">
                <a:solidFill>
                  <a:schemeClr val="accent6"/>
                </a:solidFill>
                <a:latin typeface="Helvetica Light" charset="0"/>
                <a:ea typeface="Helvetica Light" charset="0"/>
                <a:cs typeface="Helvetica Light" charset="0"/>
              </a:endParaRPr>
            </a:p>
          </p:txBody>
        </p:sp>
      </p:grpSp>
    </p:spTree>
    <p:extLst>
      <p:ext uri="{BB962C8B-B14F-4D97-AF65-F5344CB8AC3E}">
        <p14:creationId xmlns:p14="http://schemas.microsoft.com/office/powerpoint/2010/main" val="343198349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8000" y="1408853"/>
            <a:ext cx="4489098" cy="533135"/>
          </a:xfrm>
        </p:spPr>
        <p:txBody>
          <a:bodyPr anchor="b">
            <a:normAutofit/>
          </a:bodyPr>
          <a:lstStyle>
            <a:lvl1pPr marL="0" indent="0">
              <a:buNone/>
              <a:defRPr sz="2400"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dirty="0"/>
              <a:t>Click to edit Master text styles</a:t>
            </a:r>
          </a:p>
        </p:txBody>
      </p:sp>
      <p:sp>
        <p:nvSpPr>
          <p:cNvPr id="4" name="Content Placeholder 3"/>
          <p:cNvSpPr>
            <a:spLocks noGrp="1"/>
          </p:cNvSpPr>
          <p:nvPr>
            <p:ph sz="half" idx="2"/>
          </p:nvPr>
        </p:nvSpPr>
        <p:spPr>
          <a:xfrm>
            <a:off x="508000" y="2140439"/>
            <a:ext cx="4489098" cy="3131397"/>
          </a:xfrm>
        </p:spPr>
        <p:txBody>
          <a:bodyPr/>
          <a:lstStyle>
            <a:lvl1pPr>
              <a:defRPr sz="2400"/>
            </a:lvl1pPr>
            <a:lvl2pPr>
              <a:defRPr sz="2200"/>
            </a:lvl2pPr>
            <a:lvl3pPr>
              <a:defRPr sz="2000"/>
            </a:lvl3pPr>
            <a:lvl4pPr>
              <a:defRPr sz="1800"/>
            </a:lvl4pPr>
            <a:lvl5pPr>
              <a:defRPr sz="1600"/>
            </a:lvl5pPr>
            <a:lvl6pPr>
              <a:defRPr sz="1778"/>
            </a:lvl6pPr>
            <a:lvl7pPr>
              <a:defRPr sz="1778"/>
            </a:lvl7pPr>
            <a:lvl8pPr>
              <a:defRPr sz="1778"/>
            </a:lvl8pPr>
            <a:lvl9pPr>
              <a:defRPr sz="17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140" y="1408853"/>
            <a:ext cx="4436817" cy="533135"/>
          </a:xfrm>
        </p:spPr>
        <p:txBody>
          <a:bodyPr anchor="b">
            <a:noAutofit/>
          </a:bodyPr>
          <a:lstStyle>
            <a:lvl1pPr marL="0" indent="0">
              <a:buNone/>
              <a:defRPr sz="2400"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dirty="0"/>
              <a:t>Click to edit Master text styles</a:t>
            </a:r>
          </a:p>
        </p:txBody>
      </p:sp>
      <p:sp>
        <p:nvSpPr>
          <p:cNvPr id="6" name="Content Placeholder 5"/>
          <p:cNvSpPr>
            <a:spLocks noGrp="1"/>
          </p:cNvSpPr>
          <p:nvPr>
            <p:ph sz="quarter" idx="4"/>
          </p:nvPr>
        </p:nvSpPr>
        <p:spPr>
          <a:xfrm>
            <a:off x="5161140" y="2140439"/>
            <a:ext cx="4333055" cy="3131397"/>
          </a:xfrm>
        </p:spPr>
        <p:txBody>
          <a:bodyPr/>
          <a:lstStyle>
            <a:lvl1pPr>
              <a:defRPr sz="2400"/>
            </a:lvl1pPr>
            <a:lvl2pPr>
              <a:defRPr sz="2200"/>
            </a:lvl2pPr>
            <a:lvl3pPr>
              <a:defRPr sz="2000"/>
            </a:lvl3pPr>
            <a:lvl4pPr>
              <a:defRPr sz="1800"/>
            </a:lvl4pPr>
            <a:lvl5pPr>
              <a:defRPr sz="1600"/>
            </a:lvl5pPr>
            <a:lvl6pPr>
              <a:defRPr sz="1778"/>
            </a:lvl6pPr>
            <a:lvl7pPr>
              <a:defRPr sz="1778"/>
            </a:lvl7pPr>
            <a:lvl8pPr>
              <a:defRPr sz="1778"/>
            </a:lvl8pPr>
            <a:lvl9pPr>
              <a:defRPr sz="17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oup 9"/>
          <p:cNvGrpSpPr/>
          <p:nvPr userDrawn="1"/>
        </p:nvGrpSpPr>
        <p:grpSpPr>
          <a:xfrm>
            <a:off x="0" y="5418539"/>
            <a:ext cx="10160000" cy="296461"/>
            <a:chOff x="0" y="5418539"/>
            <a:chExt cx="10160000" cy="296461"/>
          </a:xfrm>
        </p:grpSpPr>
        <p:sp>
          <p:nvSpPr>
            <p:cNvPr id="11" name="Footer Placeholder 3"/>
            <p:cNvSpPr txBox="1">
              <a:spLocks/>
            </p:cNvSpPr>
            <p:nvPr/>
          </p:nvSpPr>
          <p:spPr>
            <a:xfrm>
              <a:off x="2878667" y="5483535"/>
              <a:ext cx="3217333" cy="220134"/>
            </a:xfrm>
            <a:prstGeom prst="rect">
              <a:avLst/>
            </a:prstGeom>
          </p:spPr>
          <p:txBody>
            <a:bodyPr vert="horz" lIns="91440" tIns="45720" rIns="91440" bIns="45720" rtlCol="0" anchor="ctr"/>
            <a:lstStyle>
              <a:defPPr>
                <a:defRPr lang="en-US"/>
              </a:defPPr>
              <a:lvl1pPr marL="0" algn="ctr" defTabSz="457200" rtl="0" eaLnBrk="1" latinLnBrk="0" hangingPunct="1">
                <a:defRPr sz="889" kern="1200">
                  <a:solidFill>
                    <a:srgbClr val="630B01"/>
                  </a:solidFill>
                  <a:latin typeface="Helvetica" charset="0"/>
                  <a:ea typeface="Helvetica" charset="0"/>
                  <a:cs typeface="Helvetica"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Master’s Degree Candidate</a:t>
              </a:r>
              <a:endParaRPr lang="en-US" dirty="0"/>
            </a:p>
          </p:txBody>
        </p:sp>
        <p:sp>
          <p:nvSpPr>
            <p:cNvPr id="12" name="Date Placeholder 4"/>
            <p:cNvSpPr txBox="1">
              <a:spLocks/>
            </p:cNvSpPr>
            <p:nvPr/>
          </p:nvSpPr>
          <p:spPr>
            <a:xfrm>
              <a:off x="294803" y="5483535"/>
              <a:ext cx="2370667" cy="231465"/>
            </a:xfrm>
            <a:prstGeom prst="rect">
              <a:avLst/>
            </a:prstGeom>
          </p:spPr>
          <p:txBody>
            <a:bodyPr vert="horz" lIns="91440" tIns="45720" rIns="91440" bIns="45720" rtlCol="0" anchor="ctr"/>
            <a:lstStyle>
              <a:defPPr>
                <a:defRPr lang="en-US"/>
              </a:defPPr>
              <a:lvl1pPr marL="0" algn="l"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09E7752-FC0E-A64A-A354-E82941D3087C}" type="datetime1">
                <a:rPr lang="en-US" smtClean="0"/>
                <a:pPr/>
                <a:t>12/14/22</a:t>
              </a:fld>
              <a:endParaRPr lang="en-US"/>
            </a:p>
          </p:txBody>
        </p:sp>
        <p:sp>
          <p:nvSpPr>
            <p:cNvPr id="13" name="Slide Number Placeholder 5"/>
            <p:cNvSpPr txBox="1">
              <a:spLocks/>
            </p:cNvSpPr>
            <p:nvPr/>
          </p:nvSpPr>
          <p:spPr>
            <a:xfrm>
              <a:off x="6296555" y="5483535"/>
              <a:ext cx="2370667" cy="220134"/>
            </a:xfrm>
            <a:prstGeom prst="rect">
              <a:avLst/>
            </a:prstGeom>
          </p:spPr>
          <p:txBody>
            <a:bodyPr vert="horz" lIns="91440" tIns="45720" rIns="91440" bIns="45720" rtlCol="0" anchor="ctr"/>
            <a:lstStyle>
              <a:defPPr>
                <a:defRPr lang="en-US"/>
              </a:defPPr>
              <a:lvl1pPr marL="0" algn="r" defTabSz="457200" rtl="0" eaLnBrk="1" latinLnBrk="0" hangingPunct="1">
                <a:defRPr sz="889" b="0" i="0" kern="1200">
                  <a:solidFill>
                    <a:srgbClr val="630B01"/>
                  </a:solidFill>
                  <a:latin typeface="Helvetica Light" charset="0"/>
                  <a:ea typeface="Helvetica Light" charset="0"/>
                  <a:cs typeface="Helvetica Light"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D252473-18DD-8B4F-9977-3DF3375C4AAD}" type="slidenum">
                <a:rPr lang="en-US" smtClean="0"/>
                <a:pPr/>
                <a:t>‹#›</a:t>
              </a:fld>
              <a:endParaRPr lang="en-US"/>
            </a:p>
          </p:txBody>
        </p:sp>
        <p:sp>
          <p:nvSpPr>
            <p:cNvPr id="14" name="Rectangle 13"/>
            <p:cNvSpPr/>
            <p:nvPr/>
          </p:nvSpPr>
          <p:spPr>
            <a:xfrm>
              <a:off x="0" y="5418539"/>
              <a:ext cx="10160000" cy="296461"/>
            </a:xfrm>
            <a:prstGeom prst="rect">
              <a:avLst/>
            </a:prstGeom>
            <a:gradFill>
              <a:gsLst>
                <a:gs pos="3000">
                  <a:srgbClr val="83877A"/>
                </a:gs>
                <a:gs pos="100000">
                  <a:schemeClr val="bg1">
                    <a:lumMod val="8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30469" y="5443940"/>
              <a:ext cx="26416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Master’s Degree Candidate</a:t>
              </a:r>
            </a:p>
          </p:txBody>
        </p:sp>
        <p:sp>
          <p:nvSpPr>
            <p:cNvPr id="16" name="TextBox 15"/>
            <p:cNvSpPr txBox="1"/>
            <p:nvPr/>
          </p:nvSpPr>
          <p:spPr>
            <a:xfrm>
              <a:off x="8910867" y="5443940"/>
              <a:ext cx="1041400" cy="246221"/>
            </a:xfrm>
            <a:prstGeom prst="rect">
              <a:avLst/>
            </a:prstGeom>
            <a:noFill/>
          </p:spPr>
          <p:txBody>
            <a:bodyPr wrap="square" rtlCol="0">
              <a:spAutoFit/>
            </a:bodyPr>
            <a:lstStyle/>
            <a:p>
              <a:r>
                <a:rPr lang="en-US" sz="1000" dirty="0">
                  <a:solidFill>
                    <a:schemeClr val="accent6"/>
                  </a:solidFill>
                  <a:latin typeface="Helvetica Light" charset="0"/>
                  <a:ea typeface="Helvetica Light" charset="0"/>
                  <a:cs typeface="Helvetica Light" charset="0"/>
                </a:rPr>
                <a:t>www.sans.edu</a:t>
              </a:r>
            </a:p>
          </p:txBody>
        </p:sp>
      </p:grpSp>
      <p:sp>
        <p:nvSpPr>
          <p:cNvPr id="18" name="Title 1"/>
          <p:cNvSpPr>
            <a:spLocks noGrp="1"/>
          </p:cNvSpPr>
          <p:nvPr>
            <p:ph type="title"/>
          </p:nvPr>
        </p:nvSpPr>
        <p:spPr>
          <a:xfrm>
            <a:off x="389533" y="394938"/>
            <a:ext cx="9042034" cy="952500"/>
          </a:xfrm>
        </p:spPr>
        <p:txBody>
          <a:bodyPr/>
          <a:lstStyle/>
          <a:p>
            <a:r>
              <a:rPr lang="en-US" dirty="0"/>
              <a:t>Click to edit Master title style</a:t>
            </a:r>
          </a:p>
        </p:txBody>
      </p:sp>
    </p:spTree>
    <p:extLst>
      <p:ext uri="{BB962C8B-B14F-4D97-AF65-F5344CB8AC3E}">
        <p14:creationId xmlns:p14="http://schemas.microsoft.com/office/powerpoint/2010/main" val="17258462"/>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1" name="Rectangle 20"/>
          <p:cNvSpPr/>
          <p:nvPr userDrawn="1"/>
        </p:nvSpPr>
        <p:spPr>
          <a:xfrm>
            <a:off x="0" y="0"/>
            <a:ext cx="9057520" cy="5726330"/>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9533" y="394938"/>
            <a:ext cx="9042034" cy="9525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9533" y="1465385"/>
            <a:ext cx="9042034" cy="377998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94803" y="5494867"/>
            <a:ext cx="2370667" cy="231465"/>
          </a:xfrm>
          <a:prstGeom prst="rect">
            <a:avLst/>
          </a:prstGeom>
        </p:spPr>
        <p:txBody>
          <a:bodyPr vert="horz" lIns="91440" tIns="45720" rIns="91440" bIns="45720" rtlCol="0" anchor="ctr"/>
          <a:lstStyle>
            <a:lvl1pPr algn="l">
              <a:defRPr sz="889" b="0" i="0">
                <a:solidFill>
                  <a:srgbClr val="630B01"/>
                </a:solidFill>
                <a:latin typeface="Helvetica Light" charset="0"/>
                <a:ea typeface="Helvetica Light" charset="0"/>
                <a:cs typeface="Helvetica Light" charset="0"/>
              </a:defRPr>
            </a:lvl1pPr>
          </a:lstStyle>
          <a:p>
            <a:fld id="{57561822-89B9-474A-A4AE-7B2A49D6D85D}" type="datetime1">
              <a:rPr lang="en-US" smtClean="0"/>
              <a:pPr/>
              <a:t>12/14/22</a:t>
            </a:fld>
            <a:endParaRPr lang="en-US" dirty="0"/>
          </a:p>
        </p:txBody>
      </p:sp>
      <p:sp>
        <p:nvSpPr>
          <p:cNvPr id="5" name="Footer Placeholder 4"/>
          <p:cNvSpPr>
            <a:spLocks noGrp="1"/>
          </p:cNvSpPr>
          <p:nvPr>
            <p:ph type="ftr" sz="quarter" idx="3"/>
          </p:nvPr>
        </p:nvSpPr>
        <p:spPr>
          <a:xfrm>
            <a:off x="2878667" y="5494867"/>
            <a:ext cx="3217333" cy="220134"/>
          </a:xfrm>
          <a:prstGeom prst="rect">
            <a:avLst/>
          </a:prstGeom>
        </p:spPr>
        <p:txBody>
          <a:bodyPr vert="horz" lIns="91440" tIns="45720" rIns="91440" bIns="45720" rtlCol="0" anchor="ctr"/>
          <a:lstStyle>
            <a:lvl1pPr algn="ctr">
              <a:defRPr sz="889">
                <a:solidFill>
                  <a:srgbClr val="630B01"/>
                </a:solidFill>
                <a:latin typeface="Helvetica" charset="0"/>
                <a:ea typeface="Helvetica" charset="0"/>
                <a:cs typeface="Helvetica" charset="0"/>
              </a:defRPr>
            </a:lvl1pPr>
          </a:lstStyle>
          <a:p>
            <a:r>
              <a:rPr lang="en-US" dirty="0"/>
              <a:t>Master’s Degree Candidate</a:t>
            </a:r>
          </a:p>
        </p:txBody>
      </p:sp>
      <p:sp>
        <p:nvSpPr>
          <p:cNvPr id="6" name="Slide Number Placeholder 5"/>
          <p:cNvSpPr>
            <a:spLocks noGrp="1"/>
          </p:cNvSpPr>
          <p:nvPr>
            <p:ph type="sldNum" sz="quarter" idx="4"/>
          </p:nvPr>
        </p:nvSpPr>
        <p:spPr>
          <a:xfrm>
            <a:off x="6296555" y="5494867"/>
            <a:ext cx="2370667" cy="220134"/>
          </a:xfrm>
          <a:prstGeom prst="rect">
            <a:avLst/>
          </a:prstGeom>
        </p:spPr>
        <p:txBody>
          <a:bodyPr vert="horz" lIns="91440" tIns="45720" rIns="91440" bIns="45720" rtlCol="0" anchor="ctr"/>
          <a:lstStyle>
            <a:lvl1pPr algn="r">
              <a:defRPr sz="889" b="0" i="0">
                <a:solidFill>
                  <a:srgbClr val="630B01"/>
                </a:solidFill>
                <a:latin typeface="Helvetica Light" charset="0"/>
                <a:ea typeface="Helvetica Light" charset="0"/>
                <a:cs typeface="Helvetica Light" charset="0"/>
              </a:defRPr>
            </a:lvl1pPr>
          </a:lstStyle>
          <a:p>
            <a:fld id="{5D252473-18DD-8B4F-9977-3DF3375C4AAD}" type="slidenum">
              <a:rPr lang="en-US" smtClean="0"/>
              <a:pPr/>
              <a:t>‹#›</a:t>
            </a:fld>
            <a:endParaRPr lang="en-US" dirty="0"/>
          </a:p>
        </p:txBody>
      </p:sp>
      <p:sp>
        <p:nvSpPr>
          <p:cNvPr id="9" name="Rectangle 8"/>
          <p:cNvSpPr/>
          <p:nvPr userDrawn="1"/>
        </p:nvSpPr>
        <p:spPr>
          <a:xfrm>
            <a:off x="9003317" y="0"/>
            <a:ext cx="1156683" cy="5726330"/>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5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pull/>
  </p:transition>
  <p:hf hdr="0"/>
  <p:txStyles>
    <p:titleStyle>
      <a:lvl1pPr algn="l" defTabSz="507995" rtl="0" eaLnBrk="1" latinLnBrk="0" hangingPunct="1">
        <a:spcBef>
          <a:spcPct val="0"/>
        </a:spcBef>
        <a:buNone/>
        <a:defRPr sz="4400" kern="1200" spc="-111">
          <a:solidFill>
            <a:schemeClr val="accent1"/>
          </a:solidFill>
          <a:latin typeface="Georgia"/>
          <a:ea typeface="+mj-ea"/>
          <a:cs typeface="Georgia"/>
        </a:defRPr>
      </a:lvl1pPr>
    </p:titleStyle>
    <p:body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8648" y="742910"/>
            <a:ext cx="8693034" cy="1759658"/>
          </a:xfrm>
        </p:spPr>
        <p:txBody>
          <a:bodyPr>
            <a:normAutofit fontScale="90000"/>
          </a:bodyPr>
          <a:lstStyle/>
          <a:p>
            <a:r>
              <a:rPr lang="en-US" dirty="0"/>
              <a:t>“Think Different” About Compliance: </a:t>
            </a:r>
            <a:br>
              <a:rPr lang="en-US" dirty="0"/>
            </a:br>
            <a:r>
              <a:rPr lang="en-US" dirty="0"/>
              <a:t>Does mSCP Provide Effective macOS Compliance Configuration and Audit?</a:t>
            </a:r>
          </a:p>
        </p:txBody>
      </p:sp>
      <p:sp>
        <p:nvSpPr>
          <p:cNvPr id="2" name="TextBox 1"/>
          <p:cNvSpPr txBox="1"/>
          <p:nvPr/>
        </p:nvSpPr>
        <p:spPr>
          <a:xfrm>
            <a:off x="538648" y="3130046"/>
            <a:ext cx="7123685" cy="1323439"/>
          </a:xfrm>
          <a:prstGeom prst="rect">
            <a:avLst/>
          </a:prstGeom>
          <a:noFill/>
        </p:spPr>
        <p:txBody>
          <a:bodyPr wrap="square" rtlCol="0">
            <a:spAutoFit/>
          </a:bodyPr>
          <a:lstStyle/>
          <a:p>
            <a:r>
              <a:rPr lang="en-US" sz="2000" dirty="0">
                <a:latin typeface="Helvetica Light" charset="0"/>
                <a:ea typeface="Helvetica Light" charset="0"/>
                <a:cs typeface="Helvetica Light" charset="0"/>
              </a:rPr>
              <a:t>Presented by T. Boone Berlin</a:t>
            </a:r>
          </a:p>
          <a:p>
            <a:r>
              <a:rPr lang="en-US" sz="2000" dirty="0">
                <a:latin typeface="Helvetica Light" charset="0"/>
                <a:ea typeface="Helvetica Light" charset="0"/>
                <a:cs typeface="Helvetica Light" charset="0"/>
              </a:rPr>
              <a:t>GSEC, GCIH, GCIA, SSAP, GCTI, GCCC, GCPM, GPEN, GDSA, GRID</a:t>
            </a:r>
          </a:p>
          <a:p>
            <a:r>
              <a:rPr lang="en-US" sz="2000" dirty="0">
                <a:latin typeface="Helvetica Light" charset="0"/>
                <a:ea typeface="Helvetica Light" charset="0"/>
                <a:cs typeface="Helvetica Light" charset="0"/>
              </a:rPr>
              <a:t>Master’s Degree Candidate at the SANS Technology Institute</a:t>
            </a:r>
          </a:p>
        </p:txBody>
      </p:sp>
    </p:spTree>
    <p:extLst>
      <p:ext uri="{BB962C8B-B14F-4D97-AF65-F5344CB8AC3E}">
        <p14:creationId xmlns:p14="http://schemas.microsoft.com/office/powerpoint/2010/main" val="1816737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Testing Methodology</a:t>
            </a:r>
          </a:p>
        </p:txBody>
      </p:sp>
      <p:sp>
        <p:nvSpPr>
          <p:cNvPr id="3" name="Content Placeholder 2"/>
          <p:cNvSpPr>
            <a:spLocks noGrp="1"/>
          </p:cNvSpPr>
          <p:nvPr>
            <p:ph idx="1"/>
          </p:nvPr>
        </p:nvSpPr>
        <p:spPr>
          <a:xfrm>
            <a:off x="389533" y="1465385"/>
            <a:ext cx="9042034" cy="1392115"/>
          </a:xfrm>
        </p:spPr>
        <p:txBody>
          <a:bodyPr>
            <a:normAutofit/>
          </a:bodyPr>
          <a:lstStyle/>
          <a:p>
            <a:r>
              <a:rPr lang="en-US" dirty="0"/>
              <a:t>4 VMs running macOS versions: </a:t>
            </a:r>
            <a:r>
              <a:rPr lang="en-US" sz="2400" dirty="0"/>
              <a:t>10.15 Catalina, 11 Big Sur, 12 Monterey, and 13 Ventura</a:t>
            </a:r>
          </a:p>
          <a:p>
            <a:r>
              <a:rPr lang="en-US" dirty="0"/>
              <a:t>CIS Level 2 Benchmark for each respective macOS version</a:t>
            </a:r>
            <a:endParaRPr lang="en-US" sz="2400" dirty="0"/>
          </a:p>
        </p:txBody>
      </p:sp>
      <p:grpSp>
        <p:nvGrpSpPr>
          <p:cNvPr id="5" name="Group 4">
            <a:extLst>
              <a:ext uri="{FF2B5EF4-FFF2-40B4-BE49-F238E27FC236}">
                <a16:creationId xmlns:a16="http://schemas.microsoft.com/office/drawing/2014/main" id="{F91FD438-DD1A-0962-5979-EFE69BE527A4}"/>
              </a:ext>
            </a:extLst>
          </p:cNvPr>
          <p:cNvGrpSpPr/>
          <p:nvPr/>
        </p:nvGrpSpPr>
        <p:grpSpPr>
          <a:xfrm>
            <a:off x="92451" y="2849458"/>
            <a:ext cx="5228577" cy="2377440"/>
            <a:chOff x="92451" y="2849458"/>
            <a:chExt cx="5228577" cy="2377440"/>
          </a:xfrm>
        </p:grpSpPr>
        <p:sp>
          <p:nvSpPr>
            <p:cNvPr id="4" name="Pentagon 3">
              <a:extLst>
                <a:ext uri="{FF2B5EF4-FFF2-40B4-BE49-F238E27FC236}">
                  <a16:creationId xmlns:a16="http://schemas.microsoft.com/office/drawing/2014/main" id="{A53575FE-5153-2EFA-C299-9A335629145D}"/>
                </a:ext>
              </a:extLst>
            </p:cNvPr>
            <p:cNvSpPr/>
            <p:nvPr/>
          </p:nvSpPr>
          <p:spPr>
            <a:xfrm>
              <a:off x="92451" y="2849458"/>
              <a:ext cx="2926080" cy="237744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Establish Reference System</a:t>
              </a:r>
            </a:p>
          </p:txBody>
        </p:sp>
        <p:sp>
          <p:nvSpPr>
            <p:cNvPr id="9" name="Chevron 8">
              <a:extLst>
                <a:ext uri="{FF2B5EF4-FFF2-40B4-BE49-F238E27FC236}">
                  <a16:creationId xmlns:a16="http://schemas.microsoft.com/office/drawing/2014/main" id="{A850D4A1-6323-5A06-E92C-EAA4090AB8FC}"/>
                </a:ext>
              </a:extLst>
            </p:cNvPr>
            <p:cNvSpPr/>
            <p:nvPr/>
          </p:nvSpPr>
          <p:spPr>
            <a:xfrm>
              <a:off x="1297669" y="2849458"/>
              <a:ext cx="4023359" cy="23774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Audit </a:t>
              </a:r>
              <a:r>
                <a:rPr lang="en-US" sz="2400" u="sng" dirty="0"/>
                <a:t>Reference</a:t>
              </a:r>
              <a:r>
                <a:rPr lang="en-US" sz="2400" b="1" dirty="0"/>
                <a:t> </a:t>
              </a:r>
              <a:r>
                <a:rPr lang="en-US" sz="2400" dirty="0"/>
                <a:t>System with mSCP &amp; Nessus</a:t>
              </a:r>
            </a:p>
          </p:txBody>
        </p:sp>
      </p:grpSp>
    </p:spTree>
    <p:extLst>
      <p:ext uri="{BB962C8B-B14F-4D97-AF65-F5344CB8AC3E}">
        <p14:creationId xmlns:p14="http://schemas.microsoft.com/office/powerpoint/2010/main" val="1340762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Testing Methodology</a:t>
            </a:r>
          </a:p>
        </p:txBody>
      </p:sp>
      <p:sp>
        <p:nvSpPr>
          <p:cNvPr id="3" name="Content Placeholder 2"/>
          <p:cNvSpPr>
            <a:spLocks noGrp="1"/>
          </p:cNvSpPr>
          <p:nvPr>
            <p:ph idx="1"/>
          </p:nvPr>
        </p:nvSpPr>
        <p:spPr>
          <a:xfrm>
            <a:off x="389533" y="1465385"/>
            <a:ext cx="9042034" cy="1392115"/>
          </a:xfrm>
        </p:spPr>
        <p:txBody>
          <a:bodyPr>
            <a:normAutofit/>
          </a:bodyPr>
          <a:lstStyle/>
          <a:p>
            <a:r>
              <a:rPr lang="en-US" dirty="0"/>
              <a:t>4 VMs running macOS versions: </a:t>
            </a:r>
            <a:r>
              <a:rPr lang="en-US" sz="2400" dirty="0"/>
              <a:t>10.15 Catalina, 11 Big Sur, 12 Monterey, and 13 Ventura</a:t>
            </a:r>
          </a:p>
          <a:p>
            <a:r>
              <a:rPr lang="en-US" dirty="0"/>
              <a:t>CIS Level 2 Benchmark for each respective macOS version</a:t>
            </a:r>
            <a:endParaRPr lang="en-US" sz="2400" dirty="0"/>
          </a:p>
        </p:txBody>
      </p:sp>
      <p:grpSp>
        <p:nvGrpSpPr>
          <p:cNvPr id="5" name="Group 4">
            <a:extLst>
              <a:ext uri="{FF2B5EF4-FFF2-40B4-BE49-F238E27FC236}">
                <a16:creationId xmlns:a16="http://schemas.microsoft.com/office/drawing/2014/main" id="{C3950AC4-0B72-B1B8-B727-EF5225E05466}"/>
              </a:ext>
            </a:extLst>
          </p:cNvPr>
          <p:cNvGrpSpPr/>
          <p:nvPr/>
        </p:nvGrpSpPr>
        <p:grpSpPr>
          <a:xfrm>
            <a:off x="92451" y="2849458"/>
            <a:ext cx="7617555" cy="2377440"/>
            <a:chOff x="92451" y="2849458"/>
            <a:chExt cx="7617555" cy="2377440"/>
          </a:xfrm>
        </p:grpSpPr>
        <p:sp>
          <p:nvSpPr>
            <p:cNvPr id="4" name="Pentagon 3">
              <a:extLst>
                <a:ext uri="{FF2B5EF4-FFF2-40B4-BE49-F238E27FC236}">
                  <a16:creationId xmlns:a16="http://schemas.microsoft.com/office/drawing/2014/main" id="{A53575FE-5153-2EFA-C299-9A335629145D}"/>
                </a:ext>
              </a:extLst>
            </p:cNvPr>
            <p:cNvSpPr/>
            <p:nvPr/>
          </p:nvSpPr>
          <p:spPr>
            <a:xfrm>
              <a:off x="92451" y="2849458"/>
              <a:ext cx="2926080" cy="237744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Establish Reference System</a:t>
              </a:r>
            </a:p>
          </p:txBody>
        </p:sp>
        <p:sp>
          <p:nvSpPr>
            <p:cNvPr id="9" name="Chevron 8">
              <a:extLst>
                <a:ext uri="{FF2B5EF4-FFF2-40B4-BE49-F238E27FC236}">
                  <a16:creationId xmlns:a16="http://schemas.microsoft.com/office/drawing/2014/main" id="{A850D4A1-6323-5A06-E92C-EAA4090AB8FC}"/>
                </a:ext>
              </a:extLst>
            </p:cNvPr>
            <p:cNvSpPr/>
            <p:nvPr/>
          </p:nvSpPr>
          <p:spPr>
            <a:xfrm>
              <a:off x="1297669" y="2849458"/>
              <a:ext cx="4023359" cy="23774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Audit </a:t>
              </a:r>
              <a:r>
                <a:rPr lang="en-US" sz="2400" u="sng" dirty="0"/>
                <a:t>Reference</a:t>
              </a:r>
              <a:r>
                <a:rPr lang="en-US" sz="2400" dirty="0"/>
                <a:t> System with mSCP &amp; Nessus</a:t>
              </a:r>
            </a:p>
          </p:txBody>
        </p:sp>
        <p:sp>
          <p:nvSpPr>
            <p:cNvPr id="10" name="Chevron 9">
              <a:extLst>
                <a:ext uri="{FF2B5EF4-FFF2-40B4-BE49-F238E27FC236}">
                  <a16:creationId xmlns:a16="http://schemas.microsoft.com/office/drawing/2014/main" id="{AE5878D6-6035-B0F2-D7E5-098A1AD9D21E}"/>
                </a:ext>
              </a:extLst>
            </p:cNvPr>
            <p:cNvSpPr/>
            <p:nvPr/>
          </p:nvSpPr>
          <p:spPr>
            <a:xfrm>
              <a:off x="3686647" y="2849458"/>
              <a:ext cx="4023359" cy="23774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Configure System with</a:t>
              </a:r>
            </a:p>
            <a:p>
              <a:pPr algn="ctr"/>
              <a:r>
                <a:rPr lang="en-US" sz="2400" dirty="0"/>
                <a:t>mSCP</a:t>
              </a:r>
            </a:p>
          </p:txBody>
        </p:sp>
      </p:grpSp>
    </p:spTree>
    <p:extLst>
      <p:ext uri="{BB962C8B-B14F-4D97-AF65-F5344CB8AC3E}">
        <p14:creationId xmlns:p14="http://schemas.microsoft.com/office/powerpoint/2010/main" val="295866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Testing Methodology</a:t>
            </a:r>
          </a:p>
        </p:txBody>
      </p:sp>
      <p:sp>
        <p:nvSpPr>
          <p:cNvPr id="3" name="Content Placeholder 2"/>
          <p:cNvSpPr>
            <a:spLocks noGrp="1"/>
          </p:cNvSpPr>
          <p:nvPr>
            <p:ph idx="1"/>
          </p:nvPr>
        </p:nvSpPr>
        <p:spPr>
          <a:xfrm>
            <a:off x="389533" y="1465385"/>
            <a:ext cx="9042034" cy="1392115"/>
          </a:xfrm>
        </p:spPr>
        <p:txBody>
          <a:bodyPr>
            <a:normAutofit/>
          </a:bodyPr>
          <a:lstStyle/>
          <a:p>
            <a:r>
              <a:rPr lang="en-US" dirty="0"/>
              <a:t>4 VMs running macOS versions: </a:t>
            </a:r>
            <a:r>
              <a:rPr lang="en-US" sz="2400" dirty="0"/>
              <a:t>10.15 Catalina, 11 Big Sur, 12 Monterey, and 13 Ventura</a:t>
            </a:r>
          </a:p>
          <a:p>
            <a:r>
              <a:rPr lang="en-US" dirty="0"/>
              <a:t>CIS Level 2 Benchmark for each respective macOS version</a:t>
            </a:r>
            <a:endParaRPr lang="en-US" sz="2400" dirty="0"/>
          </a:p>
        </p:txBody>
      </p:sp>
      <p:grpSp>
        <p:nvGrpSpPr>
          <p:cNvPr id="5" name="Group 4">
            <a:extLst>
              <a:ext uri="{FF2B5EF4-FFF2-40B4-BE49-F238E27FC236}">
                <a16:creationId xmlns:a16="http://schemas.microsoft.com/office/drawing/2014/main" id="{09F09069-B0CC-1A2F-6FF4-C2CC4CD70F73}"/>
              </a:ext>
            </a:extLst>
          </p:cNvPr>
          <p:cNvGrpSpPr/>
          <p:nvPr/>
        </p:nvGrpSpPr>
        <p:grpSpPr>
          <a:xfrm>
            <a:off x="92451" y="2849458"/>
            <a:ext cx="10012416" cy="2377440"/>
            <a:chOff x="92451" y="2849458"/>
            <a:chExt cx="10012416" cy="2377440"/>
          </a:xfrm>
        </p:grpSpPr>
        <p:sp>
          <p:nvSpPr>
            <p:cNvPr id="4" name="Pentagon 3">
              <a:extLst>
                <a:ext uri="{FF2B5EF4-FFF2-40B4-BE49-F238E27FC236}">
                  <a16:creationId xmlns:a16="http://schemas.microsoft.com/office/drawing/2014/main" id="{A53575FE-5153-2EFA-C299-9A335629145D}"/>
                </a:ext>
              </a:extLst>
            </p:cNvPr>
            <p:cNvSpPr/>
            <p:nvPr/>
          </p:nvSpPr>
          <p:spPr>
            <a:xfrm>
              <a:off x="92451" y="2849458"/>
              <a:ext cx="2926080" cy="237744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Establish Reference System</a:t>
              </a:r>
            </a:p>
          </p:txBody>
        </p:sp>
        <p:sp>
          <p:nvSpPr>
            <p:cNvPr id="9" name="Chevron 8">
              <a:extLst>
                <a:ext uri="{FF2B5EF4-FFF2-40B4-BE49-F238E27FC236}">
                  <a16:creationId xmlns:a16="http://schemas.microsoft.com/office/drawing/2014/main" id="{A850D4A1-6323-5A06-E92C-EAA4090AB8FC}"/>
                </a:ext>
              </a:extLst>
            </p:cNvPr>
            <p:cNvSpPr/>
            <p:nvPr/>
          </p:nvSpPr>
          <p:spPr>
            <a:xfrm>
              <a:off x="1297669" y="2849458"/>
              <a:ext cx="4023359" cy="23774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Audit </a:t>
              </a:r>
              <a:r>
                <a:rPr lang="en-US" sz="2400" u="sng" dirty="0"/>
                <a:t>Reference</a:t>
              </a:r>
              <a:r>
                <a:rPr lang="en-US" sz="2400" dirty="0"/>
                <a:t> System with mSCP &amp; Nessus</a:t>
              </a:r>
            </a:p>
          </p:txBody>
        </p:sp>
        <p:sp>
          <p:nvSpPr>
            <p:cNvPr id="10" name="Chevron 9">
              <a:extLst>
                <a:ext uri="{FF2B5EF4-FFF2-40B4-BE49-F238E27FC236}">
                  <a16:creationId xmlns:a16="http://schemas.microsoft.com/office/drawing/2014/main" id="{AE5878D6-6035-B0F2-D7E5-098A1AD9D21E}"/>
                </a:ext>
              </a:extLst>
            </p:cNvPr>
            <p:cNvSpPr/>
            <p:nvPr/>
          </p:nvSpPr>
          <p:spPr>
            <a:xfrm>
              <a:off x="3686647" y="2849458"/>
              <a:ext cx="4023359" cy="23774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Configure System with</a:t>
              </a:r>
            </a:p>
            <a:p>
              <a:pPr algn="ctr"/>
              <a:r>
                <a:rPr lang="en-US" sz="2400" dirty="0"/>
                <a:t>mSCP</a:t>
              </a:r>
            </a:p>
          </p:txBody>
        </p:sp>
        <p:sp>
          <p:nvSpPr>
            <p:cNvPr id="12" name="Chevron 11">
              <a:extLst>
                <a:ext uri="{FF2B5EF4-FFF2-40B4-BE49-F238E27FC236}">
                  <a16:creationId xmlns:a16="http://schemas.microsoft.com/office/drawing/2014/main" id="{6EBE62CF-2851-2EEB-49B5-F816CFA261D2}"/>
                </a:ext>
              </a:extLst>
            </p:cNvPr>
            <p:cNvSpPr/>
            <p:nvPr/>
          </p:nvSpPr>
          <p:spPr>
            <a:xfrm>
              <a:off x="6081508" y="2849458"/>
              <a:ext cx="4023359" cy="237744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Audit </a:t>
              </a:r>
              <a:r>
                <a:rPr lang="en-US" sz="2400" u="sng" dirty="0"/>
                <a:t>Configured</a:t>
              </a:r>
              <a:r>
                <a:rPr lang="en-US" sz="2400" dirty="0"/>
                <a:t> System with mSCP &amp; Nessus</a:t>
              </a:r>
            </a:p>
          </p:txBody>
        </p:sp>
      </p:grpSp>
    </p:spTree>
    <p:extLst>
      <p:ext uri="{BB962C8B-B14F-4D97-AF65-F5344CB8AC3E}">
        <p14:creationId xmlns:p14="http://schemas.microsoft.com/office/powerpoint/2010/main" val="1941363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3859934864"/>
              </p:ext>
            </p:extLst>
          </p:nvPr>
        </p:nvGraphicFramePr>
        <p:xfrm>
          <a:off x="457550" y="1081158"/>
          <a:ext cx="8873413" cy="4238903"/>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0" name=""/>
                      <p:cNvPicPr/>
                      <p:nvPr/>
                    </p:nvPicPr>
                    <p:blipFill>
                      <a:blip r:embed="rId4"/>
                      <a:stretch>
                        <a:fillRect/>
                      </a:stretch>
                    </p:blipFill>
                    <p:spPr>
                      <a:xfrm>
                        <a:off x="457550" y="1081158"/>
                        <a:ext cx="8873413" cy="4238903"/>
                      </a:xfrm>
                      <a:prstGeom prst="rect">
                        <a:avLst/>
                      </a:prstGeom>
                    </p:spPr>
                  </p:pic>
                </p:oleObj>
              </mc:Fallback>
            </mc:AlternateContent>
          </a:graphicData>
        </a:graphic>
      </p:graphicFrame>
    </p:spTree>
    <p:extLst>
      <p:ext uri="{BB962C8B-B14F-4D97-AF65-F5344CB8AC3E}">
        <p14:creationId xmlns:p14="http://schemas.microsoft.com/office/powerpoint/2010/main" val="342380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Data Normalization</a:t>
            </a:r>
          </a:p>
        </p:txBody>
      </p:sp>
      <p:grpSp>
        <p:nvGrpSpPr>
          <p:cNvPr id="38" name="Group 37">
            <a:extLst>
              <a:ext uri="{FF2B5EF4-FFF2-40B4-BE49-F238E27FC236}">
                <a16:creationId xmlns:a16="http://schemas.microsoft.com/office/drawing/2014/main" id="{C9874FD5-CAF4-5832-8617-DCC7BC622671}"/>
              </a:ext>
            </a:extLst>
          </p:cNvPr>
          <p:cNvGrpSpPr/>
          <p:nvPr/>
        </p:nvGrpSpPr>
        <p:grpSpPr>
          <a:xfrm>
            <a:off x="353906" y="1210267"/>
            <a:ext cx="9410631" cy="3158184"/>
            <a:chOff x="353906" y="1210267"/>
            <a:chExt cx="9410631" cy="3158184"/>
          </a:xfrm>
        </p:grpSpPr>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2505480778"/>
                </p:ext>
              </p:extLst>
            </p:nvPr>
          </p:nvGraphicFramePr>
          <p:xfrm>
            <a:off x="353906" y="1210267"/>
            <a:ext cx="6611112" cy="3158184"/>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353906" y="1210267"/>
                          <a:ext cx="6611112" cy="3158184"/>
                        </a:xfrm>
                        <a:prstGeom prst="rect">
                          <a:avLst/>
                        </a:prstGeom>
                      </p:spPr>
                    </p:pic>
                  </p:oleObj>
                </mc:Fallback>
              </mc:AlternateContent>
            </a:graphicData>
          </a:graphic>
        </p:graphicFrame>
        <p:cxnSp>
          <p:nvCxnSpPr>
            <p:cNvPr id="8" name="Straight Arrow Connector 7">
              <a:extLst>
                <a:ext uri="{FF2B5EF4-FFF2-40B4-BE49-F238E27FC236}">
                  <a16:creationId xmlns:a16="http://schemas.microsoft.com/office/drawing/2014/main" id="{0BFD92F8-5D31-F9DE-DEFB-30DD99E48941}"/>
                </a:ext>
              </a:extLst>
            </p:cNvPr>
            <p:cNvCxnSpPr>
              <a:cxnSpLocks/>
            </p:cNvCxnSpPr>
            <p:nvPr/>
          </p:nvCxnSpPr>
          <p:spPr>
            <a:xfrm flipH="1">
              <a:off x="3998905" y="3943576"/>
              <a:ext cx="30876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CCD9CC-0012-08D3-4170-391D5A9942CC}"/>
                </a:ext>
              </a:extLst>
            </p:cNvPr>
            <p:cNvCxnSpPr>
              <a:cxnSpLocks/>
            </p:cNvCxnSpPr>
            <p:nvPr/>
          </p:nvCxnSpPr>
          <p:spPr>
            <a:xfrm flipH="1">
              <a:off x="3998905" y="3063958"/>
              <a:ext cx="2593392" cy="77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ontent Placeholder 2">
              <a:extLst>
                <a:ext uri="{FF2B5EF4-FFF2-40B4-BE49-F238E27FC236}">
                  <a16:creationId xmlns:a16="http://schemas.microsoft.com/office/drawing/2014/main" id="{A0F87EBF-9830-904E-2AE3-9B2092B3283A}"/>
                </a:ext>
              </a:extLst>
            </p:cNvPr>
            <p:cNvSpPr txBox="1">
              <a:spLocks/>
            </p:cNvSpPr>
            <p:nvPr/>
          </p:nvSpPr>
          <p:spPr>
            <a:xfrm>
              <a:off x="7150247" y="3716319"/>
              <a:ext cx="2614290" cy="466037"/>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2 rules added after being removed to support testing</a:t>
              </a:r>
            </a:p>
          </p:txBody>
        </p:sp>
        <p:sp>
          <p:nvSpPr>
            <p:cNvPr id="24" name="Content Placeholder 2">
              <a:extLst>
                <a:ext uri="{FF2B5EF4-FFF2-40B4-BE49-F238E27FC236}">
                  <a16:creationId xmlns:a16="http://schemas.microsoft.com/office/drawing/2014/main" id="{4B98CEBD-6318-EF95-79C3-0CC2D485C481}"/>
                </a:ext>
              </a:extLst>
            </p:cNvPr>
            <p:cNvSpPr txBox="1">
              <a:spLocks/>
            </p:cNvSpPr>
            <p:nvPr/>
          </p:nvSpPr>
          <p:spPr>
            <a:xfrm>
              <a:off x="7150247" y="2760724"/>
              <a:ext cx="2614290" cy="466038"/>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1 fail moved to pass due to test environment</a:t>
              </a:r>
            </a:p>
          </p:txBody>
        </p:sp>
      </p:grpSp>
    </p:spTree>
    <p:extLst>
      <p:ext uri="{BB962C8B-B14F-4D97-AF65-F5344CB8AC3E}">
        <p14:creationId xmlns:p14="http://schemas.microsoft.com/office/powerpoint/2010/main" val="1986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 Data Normalization</a:t>
            </a:r>
          </a:p>
        </p:txBody>
      </p:sp>
      <p:grpSp>
        <p:nvGrpSpPr>
          <p:cNvPr id="78" name="Group 77">
            <a:extLst>
              <a:ext uri="{FF2B5EF4-FFF2-40B4-BE49-F238E27FC236}">
                <a16:creationId xmlns:a16="http://schemas.microsoft.com/office/drawing/2014/main" id="{36184635-D8F2-503D-9EE6-51123E6FA550}"/>
              </a:ext>
            </a:extLst>
          </p:cNvPr>
          <p:cNvGrpSpPr/>
          <p:nvPr/>
        </p:nvGrpSpPr>
        <p:grpSpPr>
          <a:xfrm>
            <a:off x="353972" y="1214756"/>
            <a:ext cx="9452056" cy="3156827"/>
            <a:chOff x="353972" y="1214756"/>
            <a:chExt cx="9452056" cy="3156827"/>
          </a:xfrm>
        </p:grpSpPr>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2330562126"/>
                </p:ext>
              </p:extLst>
            </p:nvPr>
          </p:nvGraphicFramePr>
          <p:xfrm>
            <a:off x="353972" y="1214756"/>
            <a:ext cx="6608273" cy="3156827"/>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353972" y="1214756"/>
                          <a:ext cx="6608273" cy="3156827"/>
                        </a:xfrm>
                        <a:prstGeom prst="rect">
                          <a:avLst/>
                        </a:prstGeom>
                      </p:spPr>
                    </p:pic>
                  </p:oleObj>
                </mc:Fallback>
              </mc:AlternateContent>
            </a:graphicData>
          </a:graphic>
        </p:graphicFrame>
        <p:cxnSp>
          <p:nvCxnSpPr>
            <p:cNvPr id="9" name="Straight Arrow Connector 8">
              <a:extLst>
                <a:ext uri="{FF2B5EF4-FFF2-40B4-BE49-F238E27FC236}">
                  <a16:creationId xmlns:a16="http://schemas.microsoft.com/office/drawing/2014/main" id="{385A3C9A-B7B3-1DE7-A991-0574457FB75D}"/>
                </a:ext>
              </a:extLst>
            </p:cNvPr>
            <p:cNvCxnSpPr>
              <a:cxnSpLocks/>
            </p:cNvCxnSpPr>
            <p:nvPr/>
          </p:nvCxnSpPr>
          <p:spPr>
            <a:xfrm flipV="1">
              <a:off x="5920257" y="1528954"/>
              <a:ext cx="1141800" cy="1013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1B2811D-1A91-73FF-C174-AD4DF670CAC1}"/>
                </a:ext>
              </a:extLst>
            </p:cNvPr>
            <p:cNvCxnSpPr>
              <a:cxnSpLocks/>
            </p:cNvCxnSpPr>
            <p:nvPr/>
          </p:nvCxnSpPr>
          <p:spPr>
            <a:xfrm flipV="1">
              <a:off x="4688586" y="1445614"/>
              <a:ext cx="2375145" cy="1097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ontent Placeholder 2">
              <a:extLst>
                <a:ext uri="{FF2B5EF4-FFF2-40B4-BE49-F238E27FC236}">
                  <a16:creationId xmlns:a16="http://schemas.microsoft.com/office/drawing/2014/main" id="{F64E559C-0277-765B-238B-C125DD1F75BE}"/>
                </a:ext>
              </a:extLst>
            </p:cNvPr>
            <p:cNvSpPr txBox="1">
              <a:spLocks/>
            </p:cNvSpPr>
            <p:nvPr/>
          </p:nvSpPr>
          <p:spPr>
            <a:xfrm>
              <a:off x="7115793" y="1232897"/>
              <a:ext cx="2690235" cy="740741"/>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6 warnings and 4 fails removed due to CIS benchmark version change</a:t>
              </a:r>
            </a:p>
          </p:txBody>
        </p:sp>
      </p:grpSp>
    </p:spTree>
    <p:extLst>
      <p:ext uri="{BB962C8B-B14F-4D97-AF65-F5344CB8AC3E}">
        <p14:creationId xmlns:p14="http://schemas.microsoft.com/office/powerpoint/2010/main" val="3938799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 Data Normalization</a:t>
            </a:r>
          </a:p>
        </p:txBody>
      </p:sp>
      <p:grpSp>
        <p:nvGrpSpPr>
          <p:cNvPr id="3" name="Group 2">
            <a:extLst>
              <a:ext uri="{FF2B5EF4-FFF2-40B4-BE49-F238E27FC236}">
                <a16:creationId xmlns:a16="http://schemas.microsoft.com/office/drawing/2014/main" id="{CED947BC-EE1E-37FC-FA67-02B1064EF524}"/>
              </a:ext>
            </a:extLst>
          </p:cNvPr>
          <p:cNvGrpSpPr/>
          <p:nvPr/>
        </p:nvGrpSpPr>
        <p:grpSpPr>
          <a:xfrm>
            <a:off x="353972" y="1214756"/>
            <a:ext cx="9452056" cy="3156827"/>
            <a:chOff x="353972" y="1214756"/>
            <a:chExt cx="9452056" cy="3156827"/>
          </a:xfrm>
        </p:grpSpPr>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3605648329"/>
                </p:ext>
              </p:extLst>
            </p:nvPr>
          </p:nvGraphicFramePr>
          <p:xfrm>
            <a:off x="353972" y="1214756"/>
            <a:ext cx="6608273" cy="3156827"/>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353972" y="1214756"/>
                          <a:ext cx="6608273" cy="3156827"/>
                        </a:xfrm>
                        <a:prstGeom prst="rect">
                          <a:avLst/>
                        </a:prstGeom>
                      </p:spPr>
                    </p:pic>
                  </p:oleObj>
                </mc:Fallback>
              </mc:AlternateContent>
            </a:graphicData>
          </a:graphic>
        </p:graphicFrame>
        <p:cxnSp>
          <p:nvCxnSpPr>
            <p:cNvPr id="5" name="Straight Arrow Connector 4">
              <a:extLst>
                <a:ext uri="{FF2B5EF4-FFF2-40B4-BE49-F238E27FC236}">
                  <a16:creationId xmlns:a16="http://schemas.microsoft.com/office/drawing/2014/main" id="{831EAF12-D116-2E41-E4FE-53C310151784}"/>
                </a:ext>
              </a:extLst>
            </p:cNvPr>
            <p:cNvCxnSpPr>
              <a:cxnSpLocks/>
            </p:cNvCxnSpPr>
            <p:nvPr/>
          </p:nvCxnSpPr>
          <p:spPr>
            <a:xfrm>
              <a:off x="5920257" y="2659454"/>
              <a:ext cx="223356" cy="702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85A3C9A-B7B3-1DE7-A991-0574457FB75D}"/>
                </a:ext>
              </a:extLst>
            </p:cNvPr>
            <p:cNvCxnSpPr>
              <a:cxnSpLocks/>
            </p:cNvCxnSpPr>
            <p:nvPr/>
          </p:nvCxnSpPr>
          <p:spPr>
            <a:xfrm flipV="1">
              <a:off x="5920257" y="1528954"/>
              <a:ext cx="1141800" cy="1013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1B2811D-1A91-73FF-C174-AD4DF670CAC1}"/>
                </a:ext>
              </a:extLst>
            </p:cNvPr>
            <p:cNvCxnSpPr>
              <a:cxnSpLocks/>
            </p:cNvCxnSpPr>
            <p:nvPr/>
          </p:nvCxnSpPr>
          <p:spPr>
            <a:xfrm flipV="1">
              <a:off x="4688586" y="1445614"/>
              <a:ext cx="2375145" cy="1097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ontent Placeholder 2">
              <a:extLst>
                <a:ext uri="{FF2B5EF4-FFF2-40B4-BE49-F238E27FC236}">
                  <a16:creationId xmlns:a16="http://schemas.microsoft.com/office/drawing/2014/main" id="{F64E559C-0277-765B-238B-C125DD1F75BE}"/>
                </a:ext>
              </a:extLst>
            </p:cNvPr>
            <p:cNvSpPr txBox="1">
              <a:spLocks/>
            </p:cNvSpPr>
            <p:nvPr/>
          </p:nvSpPr>
          <p:spPr>
            <a:xfrm>
              <a:off x="7115793" y="1232897"/>
              <a:ext cx="2690235" cy="740741"/>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6 warnings and 4 fails removed due to CIS benchmark version change</a:t>
              </a:r>
            </a:p>
          </p:txBody>
        </p:sp>
        <p:sp>
          <p:nvSpPr>
            <p:cNvPr id="17" name="Content Placeholder 2">
              <a:extLst>
                <a:ext uri="{FF2B5EF4-FFF2-40B4-BE49-F238E27FC236}">
                  <a16:creationId xmlns:a16="http://schemas.microsoft.com/office/drawing/2014/main" id="{CD8C967F-6E49-34AD-A838-4B79BCCD9C29}"/>
                </a:ext>
              </a:extLst>
            </p:cNvPr>
            <p:cNvSpPr txBox="1">
              <a:spLocks/>
            </p:cNvSpPr>
            <p:nvPr/>
          </p:nvSpPr>
          <p:spPr>
            <a:xfrm>
              <a:off x="7115792" y="2477756"/>
              <a:ext cx="2690235" cy="626200"/>
            </a:xfrm>
            <a:prstGeom prst="rect">
              <a:avLst/>
            </a:prstGeom>
          </p:spPr>
          <p:txBody>
            <a:bodyPr vert="horz" lIns="0" tIns="0" rIns="0" bIns="0" rtlCol="0">
              <a:normAutofit lnSpcReduction="10000"/>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3 fails moved to warnings due to different ways Nessus and mSCP handle CIS ”manual” controls</a:t>
              </a:r>
            </a:p>
          </p:txBody>
        </p:sp>
      </p:grpSp>
    </p:spTree>
    <p:extLst>
      <p:ext uri="{BB962C8B-B14F-4D97-AF65-F5344CB8AC3E}">
        <p14:creationId xmlns:p14="http://schemas.microsoft.com/office/powerpoint/2010/main" val="1348563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 Data Normalization</a:t>
            </a:r>
          </a:p>
        </p:txBody>
      </p:sp>
      <p:grpSp>
        <p:nvGrpSpPr>
          <p:cNvPr id="3" name="Group 2">
            <a:extLst>
              <a:ext uri="{FF2B5EF4-FFF2-40B4-BE49-F238E27FC236}">
                <a16:creationId xmlns:a16="http://schemas.microsoft.com/office/drawing/2014/main" id="{590EF5D4-D5E2-9367-0629-9CF35B4B3039}"/>
              </a:ext>
            </a:extLst>
          </p:cNvPr>
          <p:cNvGrpSpPr/>
          <p:nvPr/>
        </p:nvGrpSpPr>
        <p:grpSpPr>
          <a:xfrm>
            <a:off x="353972" y="1214756"/>
            <a:ext cx="9452056" cy="3277188"/>
            <a:chOff x="353972" y="1214756"/>
            <a:chExt cx="9452056" cy="3277188"/>
          </a:xfrm>
        </p:grpSpPr>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3628271260"/>
                </p:ext>
              </p:extLst>
            </p:nvPr>
          </p:nvGraphicFramePr>
          <p:xfrm>
            <a:off x="353972" y="1214756"/>
            <a:ext cx="6608273" cy="3156827"/>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353972" y="1214756"/>
                          <a:ext cx="6608273" cy="3156827"/>
                        </a:xfrm>
                        <a:prstGeom prst="rect">
                          <a:avLst/>
                        </a:prstGeom>
                      </p:spPr>
                    </p:pic>
                  </p:oleObj>
                </mc:Fallback>
              </mc:AlternateContent>
            </a:graphicData>
          </a:graphic>
        </p:graphicFrame>
        <p:cxnSp>
          <p:nvCxnSpPr>
            <p:cNvPr id="5" name="Straight Arrow Connector 4">
              <a:extLst>
                <a:ext uri="{FF2B5EF4-FFF2-40B4-BE49-F238E27FC236}">
                  <a16:creationId xmlns:a16="http://schemas.microsoft.com/office/drawing/2014/main" id="{831EAF12-D116-2E41-E4FE-53C310151784}"/>
                </a:ext>
              </a:extLst>
            </p:cNvPr>
            <p:cNvCxnSpPr>
              <a:cxnSpLocks/>
            </p:cNvCxnSpPr>
            <p:nvPr/>
          </p:nvCxnSpPr>
          <p:spPr>
            <a:xfrm>
              <a:off x="5920257" y="2659454"/>
              <a:ext cx="223356" cy="702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85A3C9A-B7B3-1DE7-A991-0574457FB75D}"/>
                </a:ext>
              </a:extLst>
            </p:cNvPr>
            <p:cNvCxnSpPr>
              <a:cxnSpLocks/>
            </p:cNvCxnSpPr>
            <p:nvPr/>
          </p:nvCxnSpPr>
          <p:spPr>
            <a:xfrm flipV="1">
              <a:off x="5920257" y="1528954"/>
              <a:ext cx="1141800" cy="1013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1B2811D-1A91-73FF-C174-AD4DF670CAC1}"/>
                </a:ext>
              </a:extLst>
            </p:cNvPr>
            <p:cNvCxnSpPr>
              <a:cxnSpLocks/>
            </p:cNvCxnSpPr>
            <p:nvPr/>
          </p:nvCxnSpPr>
          <p:spPr>
            <a:xfrm flipV="1">
              <a:off x="4688586" y="1445614"/>
              <a:ext cx="2375145" cy="1097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ontent Placeholder 2">
              <a:extLst>
                <a:ext uri="{FF2B5EF4-FFF2-40B4-BE49-F238E27FC236}">
                  <a16:creationId xmlns:a16="http://schemas.microsoft.com/office/drawing/2014/main" id="{F64E559C-0277-765B-238B-C125DD1F75BE}"/>
                </a:ext>
              </a:extLst>
            </p:cNvPr>
            <p:cNvSpPr txBox="1">
              <a:spLocks/>
            </p:cNvSpPr>
            <p:nvPr/>
          </p:nvSpPr>
          <p:spPr>
            <a:xfrm>
              <a:off x="7115793" y="1232897"/>
              <a:ext cx="2690235" cy="740741"/>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6 warnings and 4 fails removed due to CIS benchmark version change</a:t>
              </a:r>
            </a:p>
          </p:txBody>
        </p:sp>
        <p:sp>
          <p:nvSpPr>
            <p:cNvPr id="17" name="Content Placeholder 2">
              <a:extLst>
                <a:ext uri="{FF2B5EF4-FFF2-40B4-BE49-F238E27FC236}">
                  <a16:creationId xmlns:a16="http://schemas.microsoft.com/office/drawing/2014/main" id="{CD8C967F-6E49-34AD-A838-4B79BCCD9C29}"/>
                </a:ext>
              </a:extLst>
            </p:cNvPr>
            <p:cNvSpPr txBox="1">
              <a:spLocks/>
            </p:cNvSpPr>
            <p:nvPr/>
          </p:nvSpPr>
          <p:spPr>
            <a:xfrm>
              <a:off x="7115792" y="2477756"/>
              <a:ext cx="2690235" cy="626200"/>
            </a:xfrm>
            <a:prstGeom prst="rect">
              <a:avLst/>
            </a:prstGeom>
          </p:spPr>
          <p:txBody>
            <a:bodyPr vert="horz" lIns="0" tIns="0" rIns="0" bIns="0" rtlCol="0">
              <a:normAutofit lnSpcReduction="10000"/>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3 fails moved to warnings due to different ways Nessus and mSCP handle CIS ”manual” controls</a:t>
              </a:r>
            </a:p>
          </p:txBody>
        </p:sp>
        <p:cxnSp>
          <p:nvCxnSpPr>
            <p:cNvPr id="21" name="Straight Arrow Connector 20">
              <a:extLst>
                <a:ext uri="{FF2B5EF4-FFF2-40B4-BE49-F238E27FC236}">
                  <a16:creationId xmlns:a16="http://schemas.microsoft.com/office/drawing/2014/main" id="{BF08A3E5-AF79-5498-5A60-2C6DF0F07EC3}"/>
                </a:ext>
              </a:extLst>
            </p:cNvPr>
            <p:cNvCxnSpPr>
              <a:cxnSpLocks/>
            </p:cNvCxnSpPr>
            <p:nvPr/>
          </p:nvCxnSpPr>
          <p:spPr>
            <a:xfrm flipH="1">
              <a:off x="3623371" y="2632132"/>
              <a:ext cx="823369" cy="729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A276E34-A4A9-BE28-6370-A919EB2476EB}"/>
                </a:ext>
              </a:extLst>
            </p:cNvPr>
            <p:cNvCxnSpPr>
              <a:cxnSpLocks/>
            </p:cNvCxnSpPr>
            <p:nvPr/>
          </p:nvCxnSpPr>
          <p:spPr>
            <a:xfrm flipH="1">
              <a:off x="3658108" y="2542784"/>
              <a:ext cx="2055154" cy="8898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Content Placeholder 2">
              <a:extLst>
                <a:ext uri="{FF2B5EF4-FFF2-40B4-BE49-F238E27FC236}">
                  <a16:creationId xmlns:a16="http://schemas.microsoft.com/office/drawing/2014/main" id="{91043E52-E260-43EF-6EDF-A71F7A774632}"/>
                </a:ext>
              </a:extLst>
            </p:cNvPr>
            <p:cNvSpPr txBox="1">
              <a:spLocks/>
            </p:cNvSpPr>
            <p:nvPr/>
          </p:nvSpPr>
          <p:spPr>
            <a:xfrm>
              <a:off x="7115792" y="3709267"/>
              <a:ext cx="2690234" cy="782677"/>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23 fails and 2 warnings moved to pass due to erroneous findings verified to be in compliance</a:t>
              </a:r>
            </a:p>
          </p:txBody>
        </p:sp>
      </p:grpSp>
    </p:spTree>
    <p:extLst>
      <p:ext uri="{BB962C8B-B14F-4D97-AF65-F5344CB8AC3E}">
        <p14:creationId xmlns:p14="http://schemas.microsoft.com/office/powerpoint/2010/main" val="2376282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 Results Normalization</a:t>
            </a:r>
          </a:p>
        </p:txBody>
      </p:sp>
      <p:grpSp>
        <p:nvGrpSpPr>
          <p:cNvPr id="6" name="Group 5">
            <a:extLst>
              <a:ext uri="{FF2B5EF4-FFF2-40B4-BE49-F238E27FC236}">
                <a16:creationId xmlns:a16="http://schemas.microsoft.com/office/drawing/2014/main" id="{7637EA19-2B1D-1ADE-F026-A1BDBFEC2F60}"/>
              </a:ext>
            </a:extLst>
          </p:cNvPr>
          <p:cNvGrpSpPr/>
          <p:nvPr/>
        </p:nvGrpSpPr>
        <p:grpSpPr>
          <a:xfrm>
            <a:off x="353972" y="1214756"/>
            <a:ext cx="9452056" cy="4045931"/>
            <a:chOff x="353972" y="1214756"/>
            <a:chExt cx="9452056" cy="4045931"/>
          </a:xfrm>
        </p:grpSpPr>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597189864"/>
                </p:ext>
              </p:extLst>
            </p:nvPr>
          </p:nvGraphicFramePr>
          <p:xfrm>
            <a:off x="353972" y="1214756"/>
            <a:ext cx="6608273" cy="3156827"/>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353972" y="1214756"/>
                          <a:ext cx="6608273" cy="3156827"/>
                        </a:xfrm>
                        <a:prstGeom prst="rect">
                          <a:avLst/>
                        </a:prstGeom>
                      </p:spPr>
                    </p:pic>
                  </p:oleObj>
                </mc:Fallback>
              </mc:AlternateContent>
            </a:graphicData>
          </a:graphic>
        </p:graphicFrame>
        <p:cxnSp>
          <p:nvCxnSpPr>
            <p:cNvPr id="5" name="Straight Arrow Connector 4">
              <a:extLst>
                <a:ext uri="{FF2B5EF4-FFF2-40B4-BE49-F238E27FC236}">
                  <a16:creationId xmlns:a16="http://schemas.microsoft.com/office/drawing/2014/main" id="{831EAF12-D116-2E41-E4FE-53C310151784}"/>
                </a:ext>
              </a:extLst>
            </p:cNvPr>
            <p:cNvCxnSpPr>
              <a:cxnSpLocks/>
            </p:cNvCxnSpPr>
            <p:nvPr/>
          </p:nvCxnSpPr>
          <p:spPr>
            <a:xfrm>
              <a:off x="5920257" y="2659454"/>
              <a:ext cx="223356" cy="702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85A3C9A-B7B3-1DE7-A991-0574457FB75D}"/>
                </a:ext>
              </a:extLst>
            </p:cNvPr>
            <p:cNvCxnSpPr>
              <a:cxnSpLocks/>
            </p:cNvCxnSpPr>
            <p:nvPr/>
          </p:nvCxnSpPr>
          <p:spPr>
            <a:xfrm flipV="1">
              <a:off x="5920257" y="1528954"/>
              <a:ext cx="1141800" cy="1013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1B2811D-1A91-73FF-C174-AD4DF670CAC1}"/>
                </a:ext>
              </a:extLst>
            </p:cNvPr>
            <p:cNvCxnSpPr>
              <a:cxnSpLocks/>
            </p:cNvCxnSpPr>
            <p:nvPr/>
          </p:nvCxnSpPr>
          <p:spPr>
            <a:xfrm flipV="1">
              <a:off x="4688586" y="1445614"/>
              <a:ext cx="2375145" cy="1097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ontent Placeholder 2">
              <a:extLst>
                <a:ext uri="{FF2B5EF4-FFF2-40B4-BE49-F238E27FC236}">
                  <a16:creationId xmlns:a16="http://schemas.microsoft.com/office/drawing/2014/main" id="{F64E559C-0277-765B-238B-C125DD1F75BE}"/>
                </a:ext>
              </a:extLst>
            </p:cNvPr>
            <p:cNvSpPr txBox="1">
              <a:spLocks/>
            </p:cNvSpPr>
            <p:nvPr/>
          </p:nvSpPr>
          <p:spPr>
            <a:xfrm>
              <a:off x="7115793" y="1232897"/>
              <a:ext cx="2690235" cy="740741"/>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6 warnings and 4 fails removed due to CIS benchmark version change</a:t>
              </a:r>
            </a:p>
          </p:txBody>
        </p:sp>
        <p:sp>
          <p:nvSpPr>
            <p:cNvPr id="17" name="Content Placeholder 2">
              <a:extLst>
                <a:ext uri="{FF2B5EF4-FFF2-40B4-BE49-F238E27FC236}">
                  <a16:creationId xmlns:a16="http://schemas.microsoft.com/office/drawing/2014/main" id="{CD8C967F-6E49-34AD-A838-4B79BCCD9C29}"/>
                </a:ext>
              </a:extLst>
            </p:cNvPr>
            <p:cNvSpPr txBox="1">
              <a:spLocks/>
            </p:cNvSpPr>
            <p:nvPr/>
          </p:nvSpPr>
          <p:spPr>
            <a:xfrm>
              <a:off x="7115792" y="2477756"/>
              <a:ext cx="2690235" cy="626200"/>
            </a:xfrm>
            <a:prstGeom prst="rect">
              <a:avLst/>
            </a:prstGeom>
          </p:spPr>
          <p:txBody>
            <a:bodyPr vert="horz" lIns="0" tIns="0" rIns="0" bIns="0" rtlCol="0">
              <a:normAutofit lnSpcReduction="10000"/>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3 fails moved to warnings due to different ways Nessus and mSCP handle CIS ”manual” controls</a:t>
              </a:r>
            </a:p>
          </p:txBody>
        </p:sp>
        <p:cxnSp>
          <p:nvCxnSpPr>
            <p:cNvPr id="19" name="Straight Arrow Connector 18">
              <a:extLst>
                <a:ext uri="{FF2B5EF4-FFF2-40B4-BE49-F238E27FC236}">
                  <a16:creationId xmlns:a16="http://schemas.microsoft.com/office/drawing/2014/main" id="{D1C73AD0-59F8-9888-7F5D-6EEFCC1011C5}"/>
                </a:ext>
              </a:extLst>
            </p:cNvPr>
            <p:cNvCxnSpPr>
              <a:cxnSpLocks/>
            </p:cNvCxnSpPr>
            <p:nvPr/>
          </p:nvCxnSpPr>
          <p:spPr>
            <a:xfrm flipH="1">
              <a:off x="3658108" y="2659454"/>
              <a:ext cx="2134205" cy="866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F08A3E5-AF79-5498-5A60-2C6DF0F07EC3}"/>
                </a:ext>
              </a:extLst>
            </p:cNvPr>
            <p:cNvCxnSpPr>
              <a:cxnSpLocks/>
            </p:cNvCxnSpPr>
            <p:nvPr/>
          </p:nvCxnSpPr>
          <p:spPr>
            <a:xfrm flipH="1">
              <a:off x="3623371" y="2632132"/>
              <a:ext cx="823369" cy="729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A276E34-A4A9-BE28-6370-A919EB2476EB}"/>
                </a:ext>
              </a:extLst>
            </p:cNvPr>
            <p:cNvCxnSpPr>
              <a:cxnSpLocks/>
            </p:cNvCxnSpPr>
            <p:nvPr/>
          </p:nvCxnSpPr>
          <p:spPr>
            <a:xfrm flipH="1">
              <a:off x="3658108" y="2542784"/>
              <a:ext cx="2055154" cy="8898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Content Placeholder 2">
              <a:extLst>
                <a:ext uri="{FF2B5EF4-FFF2-40B4-BE49-F238E27FC236}">
                  <a16:creationId xmlns:a16="http://schemas.microsoft.com/office/drawing/2014/main" id="{91043E52-E260-43EF-6EDF-A71F7A774632}"/>
                </a:ext>
              </a:extLst>
            </p:cNvPr>
            <p:cNvSpPr txBox="1">
              <a:spLocks/>
            </p:cNvSpPr>
            <p:nvPr/>
          </p:nvSpPr>
          <p:spPr>
            <a:xfrm>
              <a:off x="7115792" y="3709267"/>
              <a:ext cx="2690234" cy="782677"/>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23 fails and 2 warnings moved to pass due to erroneous findings verified to be in compliance</a:t>
              </a:r>
            </a:p>
          </p:txBody>
        </p:sp>
        <p:sp>
          <p:nvSpPr>
            <p:cNvPr id="38" name="Content Placeholder 2">
              <a:extLst>
                <a:ext uri="{FF2B5EF4-FFF2-40B4-BE49-F238E27FC236}">
                  <a16:creationId xmlns:a16="http://schemas.microsoft.com/office/drawing/2014/main" id="{C822F386-41C8-5865-5E4A-5E5EB9B3D718}"/>
                </a:ext>
              </a:extLst>
            </p:cNvPr>
            <p:cNvSpPr txBox="1">
              <a:spLocks/>
            </p:cNvSpPr>
            <p:nvPr/>
          </p:nvSpPr>
          <p:spPr>
            <a:xfrm>
              <a:off x="3658108" y="4535580"/>
              <a:ext cx="2690234" cy="725107"/>
            </a:xfrm>
            <a:prstGeom prst="rect">
              <a:avLst/>
            </a:prstGeom>
          </p:spPr>
          <p:txBody>
            <a:bodyPr vert="horz" lIns="0" tIns="0" rIns="0" bIns="0" rtlCol="0">
              <a:normAutofit/>
            </a:bodyPr>
            <a:lstStyle>
              <a:lvl1pPr marL="253997" indent="-253997" algn="l" defTabSz="507995" rtl="0" eaLnBrk="1" latinLnBrk="0" hangingPunct="1">
                <a:spcBef>
                  <a:spcPts val="0"/>
                </a:spcBef>
                <a:spcAft>
                  <a:spcPts val="1111"/>
                </a:spcAft>
                <a:buClr>
                  <a:srgbClr val="630B01"/>
                </a:buClr>
                <a:buFont typeface="Wingdings" charset="2"/>
                <a:buChar char="§"/>
                <a:defRPr sz="2400" b="0" i="0" kern="1200">
                  <a:solidFill>
                    <a:schemeClr val="tx1"/>
                  </a:solidFill>
                  <a:latin typeface="Helvetica Light" charset="0"/>
                  <a:ea typeface="Helvetica Light" charset="0"/>
                  <a:cs typeface="Helvetica Light" charset="0"/>
                </a:defRPr>
              </a:lvl1pPr>
              <a:lvl2pPr marL="812792" indent="-253997" algn="l" defTabSz="507995" rtl="0" eaLnBrk="1" latinLnBrk="0" hangingPunct="1">
                <a:spcBef>
                  <a:spcPts val="0"/>
                </a:spcBef>
                <a:spcAft>
                  <a:spcPts val="1111"/>
                </a:spcAft>
                <a:buClr>
                  <a:srgbClr val="630B01"/>
                </a:buClr>
                <a:buFont typeface="Wingdings" charset="2"/>
                <a:buChar char="§"/>
                <a:defRPr sz="2222" b="0" i="0" kern="1200">
                  <a:solidFill>
                    <a:schemeClr val="tx1"/>
                  </a:solidFill>
                  <a:latin typeface="Helvetica Light" charset="0"/>
                  <a:ea typeface="Helvetica Light" charset="0"/>
                  <a:cs typeface="Helvetica Light" charset="0"/>
                </a:defRPr>
              </a:lvl2pPr>
              <a:lvl3pPr marL="1269987" indent="-253997" algn="l" defTabSz="507995" rtl="0" eaLnBrk="1" latinLnBrk="0" hangingPunct="1">
                <a:spcBef>
                  <a:spcPts val="0"/>
                </a:spcBef>
                <a:spcAft>
                  <a:spcPts val="1111"/>
                </a:spcAft>
                <a:buClr>
                  <a:srgbClr val="630B01"/>
                </a:buClr>
                <a:buFont typeface="Wingdings" charset="2"/>
                <a:buChar char="§"/>
                <a:defRPr sz="2000" b="0" i="0" kern="1200">
                  <a:solidFill>
                    <a:schemeClr val="tx1"/>
                  </a:solidFill>
                  <a:latin typeface="Helvetica Light" charset="0"/>
                  <a:ea typeface="Helvetica Light" charset="0"/>
                  <a:cs typeface="Helvetica Light" charset="0"/>
                </a:defRPr>
              </a:lvl3pPr>
              <a:lvl4pPr marL="1777982" indent="-253997" algn="l" defTabSz="507995" rtl="0" eaLnBrk="1" latinLnBrk="0" hangingPunct="1">
                <a:spcBef>
                  <a:spcPts val="0"/>
                </a:spcBef>
                <a:spcAft>
                  <a:spcPts val="1111"/>
                </a:spcAft>
                <a:buClr>
                  <a:srgbClr val="630B01"/>
                </a:buClr>
                <a:buFont typeface="Wingdings" charset="2"/>
                <a:buChar char="§"/>
                <a:defRPr sz="1800" b="0" i="0" kern="1200">
                  <a:solidFill>
                    <a:schemeClr val="tx1"/>
                  </a:solidFill>
                  <a:latin typeface="Helvetica Light" charset="0"/>
                  <a:ea typeface="Helvetica Light" charset="0"/>
                  <a:cs typeface="Helvetica Light" charset="0"/>
                </a:defRPr>
              </a:lvl4pPr>
              <a:lvl5pPr marL="2285977" indent="-253997" algn="l" defTabSz="507995" rtl="0" eaLnBrk="1" latinLnBrk="0" hangingPunct="1">
                <a:spcBef>
                  <a:spcPts val="0"/>
                </a:spcBef>
                <a:spcAft>
                  <a:spcPts val="1111"/>
                </a:spcAft>
                <a:buClr>
                  <a:srgbClr val="630B01"/>
                </a:buClr>
                <a:buFont typeface="Wingdings" charset="2"/>
                <a:buChar char="§"/>
                <a:defRPr sz="1600" b="0" i="0" kern="1200">
                  <a:solidFill>
                    <a:schemeClr val="tx1"/>
                  </a:solidFill>
                  <a:latin typeface="Helvetica Light" charset="0"/>
                  <a:ea typeface="Helvetica Light" charset="0"/>
                  <a:cs typeface="Helvetica Light" charset="0"/>
                </a:defRPr>
              </a:lvl5pPr>
              <a:lvl6pPr marL="2793972" indent="-253997" algn="l" defTabSz="507995" rtl="0" eaLnBrk="1" latinLnBrk="0" hangingPunct="1">
                <a:spcBef>
                  <a:spcPct val="20000"/>
                </a:spcBef>
                <a:buFont typeface="Arial"/>
                <a:buChar char="•"/>
                <a:defRPr sz="2222"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a:lstStyle>
            <a:p>
              <a:pPr marL="0" indent="0">
                <a:buNone/>
              </a:pPr>
              <a:r>
                <a:rPr lang="en-US" sz="1400" dirty="0"/>
                <a:t>3 fails moved to pass due to test environment</a:t>
              </a:r>
            </a:p>
          </p:txBody>
        </p:sp>
      </p:grpSp>
    </p:spTree>
    <p:extLst>
      <p:ext uri="{BB962C8B-B14F-4D97-AF65-F5344CB8AC3E}">
        <p14:creationId xmlns:p14="http://schemas.microsoft.com/office/powerpoint/2010/main" val="3816393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pSp>
        <p:nvGrpSpPr>
          <p:cNvPr id="18" name="Group 17">
            <a:extLst>
              <a:ext uri="{FF2B5EF4-FFF2-40B4-BE49-F238E27FC236}">
                <a16:creationId xmlns:a16="http://schemas.microsoft.com/office/drawing/2014/main" id="{F19D1072-EA9A-2E6E-1FD5-B90CE9392A89}"/>
              </a:ext>
            </a:extLst>
          </p:cNvPr>
          <p:cNvGrpSpPr/>
          <p:nvPr/>
        </p:nvGrpSpPr>
        <p:grpSpPr>
          <a:xfrm>
            <a:off x="318093" y="1098138"/>
            <a:ext cx="9522191" cy="1953981"/>
            <a:chOff x="318093" y="1098138"/>
            <a:chExt cx="9522191" cy="2248248"/>
          </a:xfrm>
        </p:grpSpPr>
        <p:grpSp>
          <p:nvGrpSpPr>
            <p:cNvPr id="7" name="Group 6">
              <a:extLst>
                <a:ext uri="{FF2B5EF4-FFF2-40B4-BE49-F238E27FC236}">
                  <a16:creationId xmlns:a16="http://schemas.microsoft.com/office/drawing/2014/main" id="{6A646EEC-C08E-5519-DBDA-E4B22EB1E394}"/>
                </a:ext>
              </a:extLst>
            </p:cNvPr>
            <p:cNvGrpSpPr/>
            <p:nvPr/>
          </p:nvGrpSpPr>
          <p:grpSpPr>
            <a:xfrm>
              <a:off x="318093" y="1098138"/>
              <a:ext cx="4706320" cy="2248248"/>
              <a:chOff x="643294" y="1081158"/>
              <a:chExt cx="8873413" cy="4238903"/>
            </a:xfrm>
          </p:grpSpPr>
          <p:graphicFrame>
            <p:nvGraphicFramePr>
              <p:cNvPr id="4" name="Object 3">
                <a:extLst>
                  <a:ext uri="{FF2B5EF4-FFF2-40B4-BE49-F238E27FC236}">
                    <a16:creationId xmlns:a16="http://schemas.microsoft.com/office/drawing/2014/main" id="{FB748696-17A5-6782-C66A-687E3EF5C721}"/>
                  </a:ext>
                </a:extLst>
              </p:cNvPr>
              <p:cNvGraphicFramePr>
                <a:graphicFrameLocks noChangeAspect="1"/>
              </p:cNvGraphicFramePr>
              <p:nvPr>
                <p:extLst>
                  <p:ext uri="{D42A27DB-BD31-4B8C-83A1-F6EECF244321}">
                    <p14:modId xmlns:p14="http://schemas.microsoft.com/office/powerpoint/2010/main" val="2717570888"/>
                  </p:ext>
                </p:extLst>
              </p:nvPr>
            </p:nvGraphicFramePr>
            <p:xfrm>
              <a:off x="643294" y="1081158"/>
              <a:ext cx="8873413" cy="4238903"/>
            </p:xfrm>
            <a:graphic>
              <a:graphicData uri="http://schemas.openxmlformats.org/presentationml/2006/ole">
                <mc:AlternateContent xmlns:mc="http://schemas.openxmlformats.org/markup-compatibility/2006">
                  <mc:Choice xmlns:v="urn:schemas-microsoft-com:vml" Requires="v">
                    <p:oleObj name="Worksheet" r:id="rId3" imgW="15684500" imgH="7493000" progId="Excel.Sheet.12">
                      <p:embed/>
                    </p:oleObj>
                  </mc:Choice>
                  <mc:Fallback>
                    <p:oleObj name="Worksheet" r:id="rId3"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643294" y="1081158"/>
                            <a:ext cx="8873413" cy="4238903"/>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6807626-F5F9-7EEF-4CEF-0899A038B055}"/>
                  </a:ext>
                </a:extLst>
              </p:cNvPr>
              <p:cNvSpPr/>
              <p:nvPr/>
            </p:nvSpPr>
            <p:spPr>
              <a:xfrm>
                <a:off x="1871662" y="3286125"/>
                <a:ext cx="7372351" cy="442913"/>
              </a:xfrm>
              <a:prstGeom prst="rect">
                <a:avLst/>
              </a:prstGeom>
              <a:solidFill>
                <a:schemeClr val="bg1">
                  <a:alpha val="73328"/>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33C0A3-4CA6-309C-1FF3-E999029620D5}"/>
                  </a:ext>
                </a:extLst>
              </p:cNvPr>
              <p:cNvSpPr/>
              <p:nvPr/>
            </p:nvSpPr>
            <p:spPr>
              <a:xfrm>
                <a:off x="1871661" y="4472410"/>
                <a:ext cx="7372351" cy="442913"/>
              </a:xfrm>
              <a:prstGeom prst="rect">
                <a:avLst/>
              </a:prstGeom>
              <a:solidFill>
                <a:schemeClr val="bg1">
                  <a:alpha val="73328"/>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B93D0A-42B6-8F8B-82E2-C0E367E4CB36}"/>
                  </a:ext>
                </a:extLst>
              </p:cNvPr>
              <p:cNvSpPr/>
              <p:nvPr/>
            </p:nvSpPr>
            <p:spPr>
              <a:xfrm>
                <a:off x="1871661" y="2114584"/>
                <a:ext cx="7372351" cy="442913"/>
              </a:xfrm>
              <a:prstGeom prst="rect">
                <a:avLst/>
              </a:prstGeom>
              <a:solidFill>
                <a:schemeClr val="bg1">
                  <a:alpha val="73328"/>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4DCAEF6-A76D-186E-F453-E559D40F6189}"/>
                </a:ext>
              </a:extLst>
            </p:cNvPr>
            <p:cNvGrpSpPr/>
            <p:nvPr/>
          </p:nvGrpSpPr>
          <p:grpSpPr>
            <a:xfrm>
              <a:off x="5163872" y="1105282"/>
              <a:ext cx="4676412" cy="2233961"/>
              <a:chOff x="643294" y="1081158"/>
              <a:chExt cx="8873413" cy="4238903"/>
            </a:xfrm>
          </p:grpSpPr>
          <p:graphicFrame>
            <p:nvGraphicFramePr>
              <p:cNvPr id="14" name="Object 13">
                <a:extLst>
                  <a:ext uri="{FF2B5EF4-FFF2-40B4-BE49-F238E27FC236}">
                    <a16:creationId xmlns:a16="http://schemas.microsoft.com/office/drawing/2014/main" id="{619F94ED-7BC2-CBD8-704D-72740B11AFFE}"/>
                  </a:ext>
                </a:extLst>
              </p:cNvPr>
              <p:cNvGraphicFramePr>
                <a:graphicFrameLocks noChangeAspect="1"/>
              </p:cNvGraphicFramePr>
              <p:nvPr>
                <p:extLst>
                  <p:ext uri="{D42A27DB-BD31-4B8C-83A1-F6EECF244321}">
                    <p14:modId xmlns:p14="http://schemas.microsoft.com/office/powerpoint/2010/main" val="665098306"/>
                  </p:ext>
                </p:extLst>
              </p:nvPr>
            </p:nvGraphicFramePr>
            <p:xfrm>
              <a:off x="643294" y="1081158"/>
              <a:ext cx="8873413" cy="4238903"/>
            </p:xfrm>
            <a:graphic>
              <a:graphicData uri="http://schemas.openxmlformats.org/presentationml/2006/ole">
                <mc:AlternateContent xmlns:mc="http://schemas.openxmlformats.org/markup-compatibility/2006">
                  <mc:Choice xmlns:v="urn:schemas-microsoft-com:vml" Requires="v">
                    <p:oleObj name="Worksheet" r:id="rId5" imgW="15684500" imgH="7493000" progId="Excel.Sheet.12">
                      <p:embed/>
                    </p:oleObj>
                  </mc:Choice>
                  <mc:Fallback>
                    <p:oleObj name="Worksheet" r:id="rId5" imgW="15684500" imgH="7493000" progId="Excel.Sheet.12">
                      <p:embed/>
                      <p:pic>
                        <p:nvPicPr>
                          <p:cNvPr id="4" name="Object 3">
                            <a:extLst>
                              <a:ext uri="{FF2B5EF4-FFF2-40B4-BE49-F238E27FC236}">
                                <a16:creationId xmlns:a16="http://schemas.microsoft.com/office/drawing/2014/main" id="{FB748696-17A5-6782-C66A-687E3EF5C721}"/>
                              </a:ext>
                            </a:extLst>
                          </p:cNvPr>
                          <p:cNvPicPr/>
                          <p:nvPr/>
                        </p:nvPicPr>
                        <p:blipFill>
                          <a:blip r:embed="rId4"/>
                          <a:stretch>
                            <a:fillRect/>
                          </a:stretch>
                        </p:blipFill>
                        <p:spPr>
                          <a:xfrm>
                            <a:off x="643294" y="1081158"/>
                            <a:ext cx="8873413" cy="4238903"/>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02936538-7930-1670-B593-E1A68F0F4097}"/>
                  </a:ext>
                </a:extLst>
              </p:cNvPr>
              <p:cNvSpPr/>
              <p:nvPr/>
            </p:nvSpPr>
            <p:spPr>
              <a:xfrm>
                <a:off x="1871662" y="2700331"/>
                <a:ext cx="7372351" cy="442913"/>
              </a:xfrm>
              <a:prstGeom prst="rect">
                <a:avLst/>
              </a:prstGeom>
              <a:solidFill>
                <a:schemeClr val="bg1">
                  <a:alpha val="73328"/>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D36549-4308-A2E0-1110-55DAAF0B5C53}"/>
                  </a:ext>
                </a:extLst>
              </p:cNvPr>
              <p:cNvSpPr/>
              <p:nvPr/>
            </p:nvSpPr>
            <p:spPr>
              <a:xfrm>
                <a:off x="1871661" y="3872324"/>
                <a:ext cx="7372351" cy="442913"/>
              </a:xfrm>
              <a:prstGeom prst="rect">
                <a:avLst/>
              </a:prstGeom>
              <a:solidFill>
                <a:schemeClr val="bg1">
                  <a:alpha val="73328"/>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7AF20A-140A-DF76-D0AB-D8FCC50CA84A}"/>
                  </a:ext>
                </a:extLst>
              </p:cNvPr>
              <p:cNvSpPr/>
              <p:nvPr/>
            </p:nvSpPr>
            <p:spPr>
              <a:xfrm>
                <a:off x="1871661" y="1514506"/>
                <a:ext cx="7372351" cy="442913"/>
              </a:xfrm>
              <a:prstGeom prst="rect">
                <a:avLst/>
              </a:prstGeom>
              <a:solidFill>
                <a:schemeClr val="bg1">
                  <a:alpha val="73328"/>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9" name="Content Placeholder 2">
            <a:extLst>
              <a:ext uri="{FF2B5EF4-FFF2-40B4-BE49-F238E27FC236}">
                <a16:creationId xmlns:a16="http://schemas.microsoft.com/office/drawing/2014/main" id="{5CDBE460-9A4C-D979-30C4-2BD4ECD66EA9}"/>
              </a:ext>
            </a:extLst>
          </p:cNvPr>
          <p:cNvSpPr>
            <a:spLocks noGrp="1"/>
          </p:cNvSpPr>
          <p:nvPr>
            <p:ph idx="1"/>
          </p:nvPr>
        </p:nvSpPr>
        <p:spPr>
          <a:xfrm>
            <a:off x="389532" y="3195808"/>
            <a:ext cx="9450751" cy="2124254"/>
          </a:xfrm>
        </p:spPr>
        <p:txBody>
          <a:bodyPr>
            <a:normAutofit fontScale="92500" lnSpcReduction="10000"/>
          </a:bodyPr>
          <a:lstStyle/>
          <a:p>
            <a:r>
              <a:rPr lang="en-US" dirty="0"/>
              <a:t>Marked improvement reported by both tools - </a:t>
            </a:r>
            <a:r>
              <a:rPr lang="en-US" b="1" dirty="0"/>
              <a:t>mSCP is an effective configuration tool</a:t>
            </a:r>
          </a:p>
          <a:p>
            <a:r>
              <a:rPr lang="en-US" sz="2400" dirty="0"/>
              <a:t>Normalized Nessus results are the most realistic assessment of system compliance but required correcting 25 false fails or warnings</a:t>
            </a:r>
          </a:p>
          <a:p>
            <a:r>
              <a:rPr lang="en-US" sz="2400" dirty="0"/>
              <a:t>mSCP audit reporting is optimistic without additional analysis, only reported 2 false fails, but reported 5 false passes.</a:t>
            </a:r>
          </a:p>
        </p:txBody>
      </p:sp>
    </p:spTree>
    <p:extLst>
      <p:ext uri="{BB962C8B-B14F-4D97-AF65-F5344CB8AC3E}">
        <p14:creationId xmlns:p14="http://schemas.microsoft.com/office/powerpoint/2010/main" val="1937379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389533" y="1347438"/>
            <a:ext cx="9042034" cy="3779981"/>
          </a:xfrm>
        </p:spPr>
        <p:txBody>
          <a:bodyPr>
            <a:normAutofit lnSpcReduction="10000"/>
          </a:bodyPr>
          <a:lstStyle/>
          <a:p>
            <a:r>
              <a:rPr lang="en-US" dirty="0"/>
              <a:t>Introduce the mSCP basic structure and terminology</a:t>
            </a:r>
          </a:p>
          <a:p>
            <a:r>
              <a:rPr lang="en-US" dirty="0"/>
              <a:t>Explain testing method</a:t>
            </a:r>
          </a:p>
          <a:p>
            <a:r>
              <a:rPr lang="en-US" dirty="0"/>
              <a:t>Review test results</a:t>
            </a:r>
          </a:p>
          <a:p>
            <a:r>
              <a:rPr lang="en-US" dirty="0"/>
              <a:t>Show macOS Security Compliance Project (mSCP) is an effective and flexible tool for compliance management</a:t>
            </a:r>
          </a:p>
          <a:p>
            <a:r>
              <a:rPr lang="en-US" dirty="0"/>
              <a:t>Discuss limitations and challenges</a:t>
            </a:r>
          </a:p>
          <a:p>
            <a:r>
              <a:rPr lang="en-US" b="1" dirty="0"/>
              <a:t>Goal: Provide you the information required to effectively implement mSCP in your environment while alerting you of its limitations</a:t>
            </a:r>
          </a:p>
        </p:txBody>
      </p:sp>
    </p:spTree>
    <p:extLst>
      <p:ext uri="{BB962C8B-B14F-4D97-AF65-F5344CB8AC3E}">
        <p14:creationId xmlns:p14="http://schemas.microsoft.com/office/powerpoint/2010/main" val="1502213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Considerations and Limitations</a:t>
            </a:r>
          </a:p>
        </p:txBody>
      </p:sp>
      <p:sp>
        <p:nvSpPr>
          <p:cNvPr id="3" name="Content Placeholder 2"/>
          <p:cNvSpPr>
            <a:spLocks noGrp="1"/>
          </p:cNvSpPr>
          <p:nvPr>
            <p:ph idx="1"/>
          </p:nvPr>
        </p:nvSpPr>
        <p:spPr/>
        <p:txBody>
          <a:bodyPr>
            <a:normAutofit/>
          </a:bodyPr>
          <a:lstStyle/>
          <a:p>
            <a:r>
              <a:rPr lang="en-US" dirty="0"/>
              <a:t>mSCP reporting does not include CIS manual controls</a:t>
            </a:r>
          </a:p>
          <a:p>
            <a:r>
              <a:rPr lang="en-US" dirty="0"/>
              <a:t>Lists manual controls in rule located in path: </a:t>
            </a:r>
            <a:r>
              <a:rPr lang="en-US" sz="2000" dirty="0">
                <a:latin typeface="Courier New" panose="02070309020205020404" pitchFamily="49" charset="0"/>
                <a:cs typeface="Courier New" panose="02070309020205020404" pitchFamily="49" charset="0"/>
              </a:rPr>
              <a:t>/rules/supplemental/</a:t>
            </a:r>
            <a:r>
              <a:rPr lang="en-US" sz="2000" dirty="0" err="1">
                <a:latin typeface="Courier New" panose="02070309020205020404" pitchFamily="49" charset="0"/>
                <a:cs typeface="Courier New" panose="02070309020205020404" pitchFamily="49" charset="0"/>
              </a:rPr>
              <a:t>supplemental_cis_manual.yaml</a:t>
            </a:r>
            <a:endParaRPr lang="en-US" sz="2000" dirty="0">
              <a:latin typeface="Courier New" panose="02070309020205020404" pitchFamily="49" charset="0"/>
              <a:cs typeface="Courier New" panose="02070309020205020404" pitchFamily="49" charset="0"/>
            </a:endParaRPr>
          </a:p>
          <a:p>
            <a:r>
              <a:rPr lang="en-US" dirty="0">
                <a:latin typeface="Helvetica Light" panose="020B0403020202020204" pitchFamily="34" charset="0"/>
                <a:cs typeface="Courier New" panose="02070309020205020404" pitchFamily="49" charset="0"/>
              </a:rPr>
              <a:t>This leads to optimistic reporting and requires additional evaluation prior to reporting results</a:t>
            </a:r>
          </a:p>
          <a:p>
            <a:r>
              <a:rPr lang="en-US" b="1" dirty="0">
                <a:latin typeface="Helvetica Light" panose="020B0403020202020204" pitchFamily="34" charset="0"/>
                <a:cs typeface="Courier New" panose="02070309020205020404" pitchFamily="49" charset="0"/>
              </a:rPr>
              <a:t>Review supplemental rules files and determine if they are applicable to your selected baseline and environment before publishing mSCP reports</a:t>
            </a:r>
          </a:p>
        </p:txBody>
      </p:sp>
    </p:spTree>
    <p:extLst>
      <p:ext uri="{BB962C8B-B14F-4D97-AF65-F5344CB8AC3E}">
        <p14:creationId xmlns:p14="http://schemas.microsoft.com/office/powerpoint/2010/main" val="1663915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6B78-8149-24E8-00C3-38CAD6CDAF4C}"/>
              </a:ext>
            </a:extLst>
          </p:cNvPr>
          <p:cNvSpPr>
            <a:spLocks noGrp="1"/>
          </p:cNvSpPr>
          <p:nvPr>
            <p:ph type="title"/>
          </p:nvPr>
        </p:nvSpPr>
        <p:spPr/>
        <p:txBody>
          <a:bodyPr/>
          <a:lstStyle/>
          <a:p>
            <a:r>
              <a:rPr lang="en-US" dirty="0"/>
              <a:t>CIS Manual Controls</a:t>
            </a:r>
          </a:p>
        </p:txBody>
      </p:sp>
      <p:grpSp>
        <p:nvGrpSpPr>
          <p:cNvPr id="26" name="Group 25">
            <a:extLst>
              <a:ext uri="{FF2B5EF4-FFF2-40B4-BE49-F238E27FC236}">
                <a16:creationId xmlns:a16="http://schemas.microsoft.com/office/drawing/2014/main" id="{63D9F903-7AE0-6455-5304-F90513FEBC9E}"/>
              </a:ext>
            </a:extLst>
          </p:cNvPr>
          <p:cNvGrpSpPr/>
          <p:nvPr/>
        </p:nvGrpSpPr>
        <p:grpSpPr>
          <a:xfrm>
            <a:off x="458528" y="1262024"/>
            <a:ext cx="9356239" cy="3902722"/>
            <a:chOff x="458528" y="1262024"/>
            <a:chExt cx="9356239" cy="3902722"/>
          </a:xfrm>
        </p:grpSpPr>
        <p:pic>
          <p:nvPicPr>
            <p:cNvPr id="4" name="Picture 3">
              <a:extLst>
                <a:ext uri="{FF2B5EF4-FFF2-40B4-BE49-F238E27FC236}">
                  <a16:creationId xmlns:a16="http://schemas.microsoft.com/office/drawing/2014/main" id="{1D2A8C2C-8599-5009-9029-10B034DDEBF1}"/>
                </a:ext>
              </a:extLst>
            </p:cNvPr>
            <p:cNvPicPr>
              <a:picLocks noChangeAspect="1"/>
            </p:cNvPicPr>
            <p:nvPr/>
          </p:nvPicPr>
          <p:blipFill>
            <a:blip r:embed="rId3"/>
            <a:stretch>
              <a:fillRect/>
            </a:stretch>
          </p:blipFill>
          <p:spPr>
            <a:xfrm>
              <a:off x="458528" y="1262024"/>
              <a:ext cx="4207064" cy="3902722"/>
            </a:xfrm>
            <a:prstGeom prst="rect">
              <a:avLst/>
            </a:prstGeom>
          </p:spPr>
        </p:pic>
        <p:pic>
          <p:nvPicPr>
            <p:cNvPr id="5" name="Picture 4">
              <a:extLst>
                <a:ext uri="{FF2B5EF4-FFF2-40B4-BE49-F238E27FC236}">
                  <a16:creationId xmlns:a16="http://schemas.microsoft.com/office/drawing/2014/main" id="{4F667FC2-F83D-74FD-4A59-C94EAB8317FE}"/>
                </a:ext>
              </a:extLst>
            </p:cNvPr>
            <p:cNvPicPr>
              <a:picLocks noChangeAspect="1"/>
            </p:cNvPicPr>
            <p:nvPr/>
          </p:nvPicPr>
          <p:blipFill>
            <a:blip r:embed="rId4"/>
            <a:stretch>
              <a:fillRect/>
            </a:stretch>
          </p:blipFill>
          <p:spPr>
            <a:xfrm>
              <a:off x="4303487" y="1847853"/>
              <a:ext cx="5123665" cy="1365532"/>
            </a:xfrm>
            <a:prstGeom prst="rect">
              <a:avLst/>
            </a:prstGeom>
          </p:spPr>
        </p:pic>
        <p:pic>
          <p:nvPicPr>
            <p:cNvPr id="6" name="Picture 5">
              <a:extLst>
                <a:ext uri="{FF2B5EF4-FFF2-40B4-BE49-F238E27FC236}">
                  <a16:creationId xmlns:a16="http://schemas.microsoft.com/office/drawing/2014/main" id="{123B4906-E592-BE61-316E-A7D7DF782E39}"/>
                </a:ext>
              </a:extLst>
            </p:cNvPr>
            <p:cNvPicPr>
              <a:picLocks noChangeAspect="1"/>
            </p:cNvPicPr>
            <p:nvPr/>
          </p:nvPicPr>
          <p:blipFill>
            <a:blip r:embed="rId5"/>
            <a:stretch>
              <a:fillRect/>
            </a:stretch>
          </p:blipFill>
          <p:spPr>
            <a:xfrm>
              <a:off x="3915871" y="4126074"/>
              <a:ext cx="5898896" cy="801859"/>
            </a:xfrm>
            <a:prstGeom prst="rect">
              <a:avLst/>
            </a:prstGeom>
          </p:spPr>
        </p:pic>
        <p:cxnSp>
          <p:nvCxnSpPr>
            <p:cNvPr id="8" name="Straight Arrow Connector 7">
              <a:extLst>
                <a:ext uri="{FF2B5EF4-FFF2-40B4-BE49-F238E27FC236}">
                  <a16:creationId xmlns:a16="http://schemas.microsoft.com/office/drawing/2014/main" id="{1FF9C2D6-5034-A8B6-4D94-088AB7C2EE97}"/>
                </a:ext>
              </a:extLst>
            </p:cNvPr>
            <p:cNvCxnSpPr>
              <a:cxnSpLocks/>
            </p:cNvCxnSpPr>
            <p:nvPr/>
          </p:nvCxnSpPr>
          <p:spPr>
            <a:xfrm flipH="1" flipV="1">
              <a:off x="2033226" y="2760542"/>
              <a:ext cx="2711158" cy="354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3D79748-5DD9-0003-5B53-69DD61CA69B7}"/>
                </a:ext>
              </a:extLst>
            </p:cNvPr>
            <p:cNvCxnSpPr>
              <a:cxnSpLocks/>
            </p:cNvCxnSpPr>
            <p:nvPr/>
          </p:nvCxnSpPr>
          <p:spPr>
            <a:xfrm flipH="1" flipV="1">
              <a:off x="3388805" y="3979433"/>
              <a:ext cx="900778" cy="784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A781AAD0-5B04-5A60-1056-06C0F098AE18}"/>
                </a:ext>
              </a:extLst>
            </p:cNvPr>
            <p:cNvSpPr/>
            <p:nvPr/>
          </p:nvSpPr>
          <p:spPr>
            <a:xfrm>
              <a:off x="8636000" y="3035299"/>
              <a:ext cx="412750" cy="171735"/>
            </a:xfrm>
            <a:prstGeom prst="rect">
              <a:avLst/>
            </a:prstGeom>
            <a:noFill/>
            <a:ln w="22225"/>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4302EE7-6FC7-FF84-6F87-D145690D65F8}"/>
                </a:ext>
              </a:extLst>
            </p:cNvPr>
            <p:cNvSpPr/>
            <p:nvPr/>
          </p:nvSpPr>
          <p:spPr>
            <a:xfrm>
              <a:off x="7816850" y="4745945"/>
              <a:ext cx="482600" cy="171735"/>
            </a:xfrm>
            <a:prstGeom prst="rect">
              <a:avLst/>
            </a:prstGeom>
            <a:noFill/>
            <a:ln w="22225"/>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8ECF87B-8D21-65FA-18FC-C68864C56173}"/>
                </a:ext>
              </a:extLst>
            </p:cNvPr>
            <p:cNvSpPr/>
            <p:nvPr/>
          </p:nvSpPr>
          <p:spPr>
            <a:xfrm>
              <a:off x="7448550" y="4592670"/>
              <a:ext cx="482600" cy="171735"/>
            </a:xfrm>
            <a:prstGeom prst="rect">
              <a:avLst/>
            </a:prstGeom>
            <a:noFill/>
            <a:ln w="22225"/>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252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Considerations and Limitations</a:t>
            </a:r>
          </a:p>
        </p:txBody>
      </p:sp>
      <p:sp>
        <p:nvSpPr>
          <p:cNvPr id="3" name="Content Placeholder 2"/>
          <p:cNvSpPr>
            <a:spLocks noGrp="1"/>
          </p:cNvSpPr>
          <p:nvPr>
            <p:ph idx="1"/>
          </p:nvPr>
        </p:nvSpPr>
        <p:spPr/>
        <p:txBody>
          <a:bodyPr>
            <a:normAutofit lnSpcReduction="10000"/>
          </a:bodyPr>
          <a:lstStyle/>
          <a:p>
            <a:r>
              <a:rPr lang="en-US" dirty="0"/>
              <a:t>mSCP has it’s own manual rules separate from CIS manual controls</a:t>
            </a:r>
          </a:p>
          <a:p>
            <a:r>
              <a:rPr lang="en-US" dirty="0"/>
              <a:t>These rules are not consolidated and are only noted in the ”tags” section within the individual rule .</a:t>
            </a:r>
            <a:r>
              <a:rPr lang="en-US" dirty="0" err="1"/>
              <a:t>yaml</a:t>
            </a:r>
            <a:r>
              <a:rPr lang="en-US" dirty="0"/>
              <a:t> files</a:t>
            </a:r>
          </a:p>
          <a:p>
            <a:r>
              <a:rPr lang="en-US" dirty="0"/>
              <a:t>mSCP manual rules change from branch-to-branch</a:t>
            </a:r>
          </a:p>
          <a:p>
            <a:r>
              <a:rPr lang="en-US" dirty="0"/>
              <a:t>Manual rules are not automatically configured and will result in failures even after configuration.</a:t>
            </a:r>
          </a:p>
          <a:p>
            <a:r>
              <a:rPr lang="en-US" b="1" dirty="0"/>
              <a:t>Review and cross-check rules in your baseline against rules tagged as manual</a:t>
            </a:r>
            <a:endParaRPr lang="en-US" dirty="0"/>
          </a:p>
        </p:txBody>
      </p:sp>
    </p:spTree>
    <p:extLst>
      <p:ext uri="{BB962C8B-B14F-4D97-AF65-F5344CB8AC3E}">
        <p14:creationId xmlns:p14="http://schemas.microsoft.com/office/powerpoint/2010/main" val="128483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FAD4-8C91-8286-CBAF-60D08F82B6B2}"/>
              </a:ext>
            </a:extLst>
          </p:cNvPr>
          <p:cNvSpPr>
            <a:spLocks noGrp="1"/>
          </p:cNvSpPr>
          <p:nvPr>
            <p:ph type="title"/>
          </p:nvPr>
        </p:nvSpPr>
        <p:spPr/>
        <p:txBody>
          <a:bodyPr/>
          <a:lstStyle/>
          <a:p>
            <a:r>
              <a:rPr lang="en-US" dirty="0"/>
              <a:t>mSCP Manual Rules</a:t>
            </a:r>
          </a:p>
        </p:txBody>
      </p:sp>
      <p:grpSp>
        <p:nvGrpSpPr>
          <p:cNvPr id="19" name="Group 18">
            <a:extLst>
              <a:ext uri="{FF2B5EF4-FFF2-40B4-BE49-F238E27FC236}">
                <a16:creationId xmlns:a16="http://schemas.microsoft.com/office/drawing/2014/main" id="{3549CABB-C55B-4BEE-24F8-79DFD1ADE68E}"/>
              </a:ext>
            </a:extLst>
          </p:cNvPr>
          <p:cNvGrpSpPr/>
          <p:nvPr/>
        </p:nvGrpSpPr>
        <p:grpSpPr>
          <a:xfrm>
            <a:off x="389533" y="1139841"/>
            <a:ext cx="9700400" cy="4180222"/>
            <a:chOff x="389533" y="1139841"/>
            <a:chExt cx="9700400" cy="4180222"/>
          </a:xfrm>
        </p:grpSpPr>
        <p:pic>
          <p:nvPicPr>
            <p:cNvPr id="8" name="Picture 7">
              <a:extLst>
                <a:ext uri="{FF2B5EF4-FFF2-40B4-BE49-F238E27FC236}">
                  <a16:creationId xmlns:a16="http://schemas.microsoft.com/office/drawing/2014/main" id="{A4F99A12-8846-ADD5-14DA-690EE61901B2}"/>
                </a:ext>
              </a:extLst>
            </p:cNvPr>
            <p:cNvPicPr>
              <a:picLocks noChangeAspect="1"/>
            </p:cNvPicPr>
            <p:nvPr/>
          </p:nvPicPr>
          <p:blipFill>
            <a:blip r:embed="rId3"/>
            <a:stretch>
              <a:fillRect/>
            </a:stretch>
          </p:blipFill>
          <p:spPr>
            <a:xfrm>
              <a:off x="389533" y="1146875"/>
              <a:ext cx="3938813" cy="4173188"/>
            </a:xfrm>
            <a:prstGeom prst="rect">
              <a:avLst/>
            </a:prstGeom>
          </p:spPr>
        </p:pic>
        <p:sp>
          <p:nvSpPr>
            <p:cNvPr id="7" name="TextBox 6">
              <a:extLst>
                <a:ext uri="{FF2B5EF4-FFF2-40B4-BE49-F238E27FC236}">
                  <a16:creationId xmlns:a16="http://schemas.microsoft.com/office/drawing/2014/main" id="{0C841CD5-7F0C-4F6A-9DBB-D2BCEB2931E1}"/>
                </a:ext>
              </a:extLst>
            </p:cNvPr>
            <p:cNvSpPr txBox="1"/>
            <p:nvPr/>
          </p:nvSpPr>
          <p:spPr>
            <a:xfrm>
              <a:off x="3274276" y="2857500"/>
              <a:ext cx="6356707" cy="1815882"/>
            </a:xfrm>
            <a:prstGeom prst="rect">
              <a:avLst/>
            </a:prstGeom>
            <a:solidFill>
              <a:schemeClr val="bg1"/>
            </a:solidFill>
          </p:spPr>
          <p:txBody>
            <a:bodyPr wrap="square" rtlCol="0">
              <a:spAutoFit/>
            </a:bodyPr>
            <a:lstStyle/>
            <a:p>
              <a:r>
                <a:rPr lang="en-US" sz="1400" dirty="0">
                  <a:latin typeface="Courier New" panose="02070309020205020404" pitchFamily="49" charset="0"/>
                  <a:cs typeface="Courier New" panose="02070309020205020404" pitchFamily="49" charset="0"/>
                </a:rPr>
                <a:t>% grep -</a:t>
              </a:r>
              <a:r>
                <a:rPr lang="en-US" sz="1400" dirty="0" err="1">
                  <a:latin typeface="Courier New" panose="02070309020205020404" pitchFamily="49" charset="0"/>
                  <a:cs typeface="Courier New" panose="02070309020205020404" pitchFamily="49" charset="0"/>
                </a:rPr>
                <a:t>nR</a:t>
              </a:r>
              <a:r>
                <a:rPr lang="en-US" sz="1400" dirty="0">
                  <a:latin typeface="Courier New" panose="02070309020205020404" pitchFamily="49" charset="0"/>
                  <a:cs typeface="Courier New" panose="02070309020205020404" pitchFamily="49" charset="0"/>
                </a:rPr>
                <a:t> "\- manual" rules </a:t>
              </a:r>
            </a:p>
            <a:p>
              <a:r>
                <a:rPr lang="en-US" sz="1400" dirty="0">
                  <a:latin typeface="Courier New" panose="02070309020205020404" pitchFamily="49" charset="0"/>
                  <a:cs typeface="Courier New" panose="02070309020205020404" pitchFamily="49" charset="0"/>
                </a:rPr>
                <a:t>rules/</a:t>
              </a:r>
              <a:r>
                <a:rPr lang="en-US" sz="1400" dirty="0" err="1">
                  <a:latin typeface="Courier New" panose="02070309020205020404" pitchFamily="49" charset="0"/>
                  <a:cs typeface="Courier New" panose="02070309020205020404" pitchFamily="49" charset="0"/>
                </a:rPr>
                <a:t>os</a:t>
              </a:r>
              <a:r>
                <a:rPr lang="en-US" sz="1400" dirty="0">
                  <a:latin typeface="Courier New" panose="02070309020205020404" pitchFamily="49" charset="0"/>
                  <a:cs typeface="Courier New" panose="02070309020205020404" pitchFamily="49" charset="0"/>
                </a:rPr>
                <a:t>/os_ess_installed.yaml:28:  - manual</a:t>
              </a:r>
            </a:p>
            <a:p>
              <a:r>
                <a:rPr lang="en-US" sz="1400" dirty="0">
                  <a:latin typeface="Courier New" panose="02070309020205020404" pitchFamily="49" charset="0"/>
                  <a:cs typeface="Courier New" panose="02070309020205020404" pitchFamily="49" charset="0"/>
                </a:rPr>
                <a:t>rules/</a:t>
              </a:r>
              <a:r>
                <a:rPr lang="en-US" sz="1400" dirty="0" err="1">
                  <a:latin typeface="Courier New" panose="02070309020205020404" pitchFamily="49" charset="0"/>
                  <a:cs typeface="Courier New" panose="02070309020205020404" pitchFamily="49" charset="0"/>
                </a:rPr>
                <a:t>os</a:t>
              </a:r>
              <a:r>
                <a:rPr lang="en-US" sz="1400" dirty="0">
                  <a:latin typeface="Courier New" panose="02070309020205020404" pitchFamily="49" charset="0"/>
                  <a:cs typeface="Courier New" panose="02070309020205020404" pitchFamily="49" charset="0"/>
                </a:rPr>
                <a:t>/os_filevault_authorized_users.yaml:33:  - manual</a:t>
              </a:r>
            </a:p>
            <a:p>
              <a:r>
                <a:rPr lang="en-US" sz="1400" dirty="0">
                  <a:latin typeface="Courier New" panose="02070309020205020404" pitchFamily="49" charset="0"/>
                  <a:cs typeface="Courier New" panose="02070309020205020404" pitchFamily="49" charset="0"/>
                </a:rPr>
                <a:t>rules/</a:t>
              </a:r>
              <a:r>
                <a:rPr lang="en-US" sz="1400" dirty="0" err="1">
                  <a:latin typeface="Courier New" panose="02070309020205020404" pitchFamily="49" charset="0"/>
                  <a:cs typeface="Courier New" panose="02070309020205020404" pitchFamily="49" charset="0"/>
                </a:rPr>
                <a:t>os</a:t>
              </a:r>
              <a:r>
                <a:rPr lang="en-US" sz="1400" dirty="0">
                  <a:latin typeface="Courier New" panose="02070309020205020404" pitchFamily="49" charset="0"/>
                  <a:cs typeface="Courier New" panose="02070309020205020404" pitchFamily="49" charset="0"/>
                </a:rPr>
                <a:t>/os_certificate_authority_trust.yaml:31:  - manual</a:t>
              </a:r>
            </a:p>
            <a:p>
              <a:r>
                <a:rPr lang="en-US" sz="1400" dirty="0">
                  <a:latin typeface="Courier New" panose="02070309020205020404" pitchFamily="49" charset="0"/>
                  <a:cs typeface="Courier New" panose="02070309020205020404" pitchFamily="49" charset="0"/>
                </a:rPr>
                <a:t>rules/</a:t>
              </a:r>
              <a:r>
                <a:rPr lang="en-US" sz="1400" dirty="0" err="1">
                  <a:latin typeface="Courier New" panose="02070309020205020404" pitchFamily="49" charset="0"/>
                  <a:cs typeface="Courier New" panose="02070309020205020404" pitchFamily="49" charset="0"/>
                </a:rPr>
                <a:t>pwpolicy</a:t>
              </a:r>
              <a:r>
                <a:rPr lang="en-US" sz="1400" dirty="0">
                  <a:latin typeface="Courier New" panose="02070309020205020404" pitchFamily="49" charset="0"/>
                  <a:cs typeface="Courier New" panose="02070309020205020404" pitchFamily="49" charset="0"/>
                </a:rPr>
                <a:t>/pwpolicy_temporary_or_emergency_accounts_disable.yaml:79:  - manual</a:t>
              </a:r>
            </a:p>
            <a:p>
              <a:r>
                <a:rPr lang="en-US" sz="1400" dirty="0">
                  <a:latin typeface="Courier New" panose="02070309020205020404" pitchFamily="49" charset="0"/>
                  <a:cs typeface="Courier New" panose="02070309020205020404" pitchFamily="49" charset="0"/>
                </a:rPr>
                <a:t>rules/</a:t>
              </a:r>
              <a:r>
                <a:rPr lang="en-US" sz="1400" dirty="0" err="1">
                  <a:latin typeface="Courier New" panose="02070309020205020404" pitchFamily="49" charset="0"/>
                  <a:cs typeface="Courier New" panose="02070309020205020404" pitchFamily="49" charset="0"/>
                </a:rPr>
                <a:t>sysprefs</a:t>
              </a:r>
              <a:r>
                <a:rPr lang="en-US" sz="1400" dirty="0">
                  <a:latin typeface="Courier New" panose="02070309020205020404" pitchFamily="49" charset="0"/>
                  <a:cs typeface="Courier New" panose="02070309020205020404" pitchFamily="49" charset="0"/>
                </a:rPr>
                <a:t>/sysprefs_wifi_disable.yaml:48:  - manual </a:t>
              </a:r>
            </a:p>
            <a:p>
              <a:endParaRPr lang="en-US" sz="1400" dirty="0">
                <a:latin typeface="Courier New" panose="02070309020205020404" pitchFamily="49" charset="0"/>
                <a:cs typeface="Courier New" panose="02070309020205020404" pitchFamily="49" charset="0"/>
              </a:endParaRPr>
            </a:p>
          </p:txBody>
        </p:sp>
        <p:cxnSp>
          <p:nvCxnSpPr>
            <p:cNvPr id="10" name="Straight Arrow Connector 9">
              <a:extLst>
                <a:ext uri="{FF2B5EF4-FFF2-40B4-BE49-F238E27FC236}">
                  <a16:creationId xmlns:a16="http://schemas.microsoft.com/office/drawing/2014/main" id="{F430C760-19C4-676B-2C93-320D230DD58A}"/>
                </a:ext>
              </a:extLst>
            </p:cNvPr>
            <p:cNvCxnSpPr>
              <a:cxnSpLocks/>
            </p:cNvCxnSpPr>
            <p:nvPr/>
          </p:nvCxnSpPr>
          <p:spPr>
            <a:xfrm flipV="1">
              <a:off x="1201667" y="3233469"/>
              <a:ext cx="2156528" cy="14801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F38B8F84-D11C-F377-73F1-FEFBBC8A8AB6}"/>
                </a:ext>
              </a:extLst>
            </p:cNvPr>
            <p:cNvSpPr/>
            <p:nvPr/>
          </p:nvSpPr>
          <p:spPr>
            <a:xfrm>
              <a:off x="4508940" y="1671354"/>
              <a:ext cx="5580993" cy="646331"/>
            </a:xfrm>
            <a:prstGeom prst="rect">
              <a:avLst/>
            </a:prstGeom>
          </p:spPr>
          <p:txBody>
            <a:bodyPr wrap="square">
              <a:spAutoFit/>
            </a:bodyPr>
            <a:lstStyle/>
            <a:p>
              <a:r>
                <a:rPr lang="en-US" dirty="0">
                  <a:latin typeface="Helvetica Light" panose="020B0403020202020204" pitchFamily="34" charset="0"/>
                </a:rPr>
                <a:t>This rule is not applicable to the CIS Level 2 Benchmark but is only provided as an example.  </a:t>
              </a:r>
            </a:p>
          </p:txBody>
        </p:sp>
        <p:sp>
          <p:nvSpPr>
            <p:cNvPr id="17" name="Rectangle 16">
              <a:extLst>
                <a:ext uri="{FF2B5EF4-FFF2-40B4-BE49-F238E27FC236}">
                  <a16:creationId xmlns:a16="http://schemas.microsoft.com/office/drawing/2014/main" id="{AE9D4983-8D72-BBB8-9A57-D03AB701BAA8}"/>
                </a:ext>
              </a:extLst>
            </p:cNvPr>
            <p:cNvSpPr/>
            <p:nvPr/>
          </p:nvSpPr>
          <p:spPr>
            <a:xfrm>
              <a:off x="817490" y="1139841"/>
              <a:ext cx="914400" cy="122506"/>
            </a:xfrm>
            <a:prstGeom prst="rect">
              <a:avLst/>
            </a:prstGeom>
            <a:noFill/>
            <a:ln w="34925"/>
            <a:effectLst>
              <a:outerShdw blurRad="40000" dist="23000" dir="5400000" rotWithShape="0">
                <a:schemeClr val="bg1">
                  <a:alpha val="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565CC8-E832-2E30-F87D-5CD83F3ED425}"/>
                </a:ext>
              </a:extLst>
            </p:cNvPr>
            <p:cNvSpPr/>
            <p:nvPr/>
          </p:nvSpPr>
          <p:spPr>
            <a:xfrm>
              <a:off x="4307244" y="3125492"/>
              <a:ext cx="2284702" cy="232513"/>
            </a:xfrm>
            <a:prstGeom prst="rect">
              <a:avLst/>
            </a:prstGeom>
            <a:noFill/>
            <a:ln w="34925"/>
            <a:effectLst>
              <a:outerShdw blurRad="40000" dist="23000" dir="5400000" rotWithShape="0">
                <a:schemeClr val="bg1">
                  <a:alpha val="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8144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Limitations and Considerations</a:t>
            </a:r>
          </a:p>
        </p:txBody>
      </p:sp>
      <p:sp>
        <p:nvSpPr>
          <p:cNvPr id="3" name="Content Placeholder 2"/>
          <p:cNvSpPr>
            <a:spLocks noGrp="1"/>
          </p:cNvSpPr>
          <p:nvPr>
            <p:ph idx="1"/>
          </p:nvPr>
        </p:nvSpPr>
        <p:spPr/>
        <p:txBody>
          <a:bodyPr>
            <a:normAutofit fontScale="85000" lnSpcReduction="20000"/>
          </a:bodyPr>
          <a:lstStyle/>
          <a:p>
            <a:r>
              <a:rPr lang="en-US" dirty="0"/>
              <a:t>Configuration is not fully automated</a:t>
            </a:r>
          </a:p>
          <a:p>
            <a:r>
              <a:rPr lang="en-US" dirty="0"/>
              <a:t>mSCP relies on 4 mechanisms for configuration</a:t>
            </a:r>
          </a:p>
          <a:p>
            <a:pPr lvl="1"/>
            <a:r>
              <a:rPr lang="en-US" dirty="0"/>
              <a:t>Scripted Configuration Commands</a:t>
            </a:r>
          </a:p>
          <a:p>
            <a:pPr lvl="1"/>
            <a:r>
              <a:rPr lang="en-US" dirty="0"/>
              <a:t>Configuration Profiles (.</a:t>
            </a:r>
            <a:r>
              <a:rPr lang="en-US" dirty="0" err="1"/>
              <a:t>mobilconfig</a:t>
            </a:r>
            <a:r>
              <a:rPr lang="en-US" dirty="0"/>
              <a:t> files)</a:t>
            </a:r>
          </a:p>
          <a:p>
            <a:pPr lvl="1"/>
            <a:r>
              <a:rPr lang="en-US" dirty="0" err="1"/>
              <a:t>pwpolicy.xml</a:t>
            </a:r>
            <a:r>
              <a:rPr lang="en-US" dirty="0"/>
              <a:t> file</a:t>
            </a:r>
          </a:p>
          <a:p>
            <a:pPr lvl="1"/>
            <a:r>
              <a:rPr lang="en-US" dirty="0"/>
              <a:t>Manual configuration</a:t>
            </a:r>
          </a:p>
          <a:p>
            <a:r>
              <a:rPr lang="en-US" dirty="0"/>
              <a:t>Configuration Profiles are cumbersome to install without a MDM or additional scripting</a:t>
            </a:r>
          </a:p>
          <a:p>
            <a:r>
              <a:rPr lang="en-US" dirty="0" err="1"/>
              <a:t>pwpolicy.xml</a:t>
            </a:r>
            <a:r>
              <a:rPr lang="en-US" dirty="0"/>
              <a:t> provided in the </a:t>
            </a:r>
            <a:r>
              <a:rPr lang="en-US" dirty="0">
                <a:latin typeface="Courier New" panose="02070309020205020404" pitchFamily="49" charset="0"/>
                <a:cs typeface="Courier New" panose="02070309020205020404" pitchFamily="49" charset="0"/>
              </a:rPr>
              <a:t>/includes</a:t>
            </a:r>
            <a:r>
              <a:rPr lang="en-US" dirty="0"/>
              <a:t> directory with instructions for use contained in: </a:t>
            </a:r>
            <a:r>
              <a:rPr lang="en-US" dirty="0">
                <a:latin typeface="Courier New" panose="02070309020205020404" pitchFamily="49" charset="0"/>
                <a:cs typeface="Courier New" panose="02070309020205020404" pitchFamily="49" charset="0"/>
              </a:rPr>
              <a:t>/rules/supplemental/</a:t>
            </a:r>
            <a:r>
              <a:rPr lang="en-US" dirty="0" err="1">
                <a:latin typeface="Courier New" panose="02070309020205020404" pitchFamily="49" charset="0"/>
                <a:cs typeface="Courier New" panose="02070309020205020404" pitchFamily="49" charset="0"/>
              </a:rPr>
              <a:t>supplemental_password_policy</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197019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77AB-5CF3-5BB9-8E82-28671EFBA820}"/>
              </a:ext>
            </a:extLst>
          </p:cNvPr>
          <p:cNvSpPr>
            <a:spLocks noGrp="1"/>
          </p:cNvSpPr>
          <p:nvPr>
            <p:ph type="title"/>
          </p:nvPr>
        </p:nvSpPr>
        <p:spPr/>
        <p:txBody>
          <a:bodyPr/>
          <a:lstStyle/>
          <a:p>
            <a:r>
              <a:rPr lang="en-US" dirty="0" err="1"/>
              <a:t>pwpolicy.xml</a:t>
            </a:r>
            <a:endParaRPr lang="en-US" dirty="0"/>
          </a:p>
        </p:txBody>
      </p:sp>
      <p:grpSp>
        <p:nvGrpSpPr>
          <p:cNvPr id="18" name="Group 17">
            <a:extLst>
              <a:ext uri="{FF2B5EF4-FFF2-40B4-BE49-F238E27FC236}">
                <a16:creationId xmlns:a16="http://schemas.microsoft.com/office/drawing/2014/main" id="{EA063CAD-D6A1-615A-DDCC-AC4499B4FB86}"/>
              </a:ext>
            </a:extLst>
          </p:cNvPr>
          <p:cNvGrpSpPr/>
          <p:nvPr/>
        </p:nvGrpSpPr>
        <p:grpSpPr>
          <a:xfrm>
            <a:off x="389533" y="1184876"/>
            <a:ext cx="9295300" cy="4053312"/>
            <a:chOff x="389533" y="1184876"/>
            <a:chExt cx="9295300" cy="4053312"/>
          </a:xfrm>
        </p:grpSpPr>
        <p:pic>
          <p:nvPicPr>
            <p:cNvPr id="4" name="Picture 3">
              <a:extLst>
                <a:ext uri="{FF2B5EF4-FFF2-40B4-BE49-F238E27FC236}">
                  <a16:creationId xmlns:a16="http://schemas.microsoft.com/office/drawing/2014/main" id="{4DFBA6DA-D1CB-CEC1-F1D2-9C2D16A763C5}"/>
                </a:ext>
              </a:extLst>
            </p:cNvPr>
            <p:cNvPicPr>
              <a:picLocks noChangeAspect="1"/>
            </p:cNvPicPr>
            <p:nvPr/>
          </p:nvPicPr>
          <p:blipFill>
            <a:blip r:embed="rId3"/>
            <a:stretch>
              <a:fillRect/>
            </a:stretch>
          </p:blipFill>
          <p:spPr>
            <a:xfrm>
              <a:off x="389533" y="1195036"/>
              <a:ext cx="4690467" cy="4043152"/>
            </a:xfrm>
            <a:prstGeom prst="rect">
              <a:avLst/>
            </a:prstGeom>
          </p:spPr>
        </p:pic>
        <p:pic>
          <p:nvPicPr>
            <p:cNvPr id="6" name="Picture 5">
              <a:extLst>
                <a:ext uri="{FF2B5EF4-FFF2-40B4-BE49-F238E27FC236}">
                  <a16:creationId xmlns:a16="http://schemas.microsoft.com/office/drawing/2014/main" id="{B37CD3F1-FC86-6FEA-AD82-7C6B152B9B14}"/>
                </a:ext>
              </a:extLst>
            </p:cNvPr>
            <p:cNvPicPr>
              <a:picLocks noChangeAspect="1"/>
            </p:cNvPicPr>
            <p:nvPr/>
          </p:nvPicPr>
          <p:blipFill>
            <a:blip r:embed="rId4"/>
            <a:stretch>
              <a:fillRect/>
            </a:stretch>
          </p:blipFill>
          <p:spPr>
            <a:xfrm>
              <a:off x="5388008" y="1195037"/>
              <a:ext cx="4296825" cy="4043151"/>
            </a:xfrm>
            <a:prstGeom prst="rect">
              <a:avLst/>
            </a:prstGeom>
          </p:spPr>
        </p:pic>
        <p:cxnSp>
          <p:nvCxnSpPr>
            <p:cNvPr id="8" name="Straight Arrow Connector 7">
              <a:extLst>
                <a:ext uri="{FF2B5EF4-FFF2-40B4-BE49-F238E27FC236}">
                  <a16:creationId xmlns:a16="http://schemas.microsoft.com/office/drawing/2014/main" id="{5CF237D6-FF56-2BD4-8337-D99094A49CF8}"/>
                </a:ext>
              </a:extLst>
            </p:cNvPr>
            <p:cNvCxnSpPr>
              <a:cxnSpLocks/>
            </p:cNvCxnSpPr>
            <p:nvPr/>
          </p:nvCxnSpPr>
          <p:spPr>
            <a:xfrm flipV="1">
              <a:off x="1927952" y="1233889"/>
              <a:ext cx="3418901" cy="6683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0C998EA-9B85-FC93-C353-D640576BE072}"/>
                </a:ext>
              </a:extLst>
            </p:cNvPr>
            <p:cNvSpPr/>
            <p:nvPr/>
          </p:nvSpPr>
          <p:spPr>
            <a:xfrm>
              <a:off x="521208" y="1184876"/>
              <a:ext cx="1026855" cy="112556"/>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5DF735-0BD3-AB20-FE26-D78E6222E461}"/>
                </a:ext>
              </a:extLst>
            </p:cNvPr>
            <p:cNvSpPr/>
            <p:nvPr/>
          </p:nvSpPr>
          <p:spPr>
            <a:xfrm>
              <a:off x="2221338" y="3499351"/>
              <a:ext cx="1715154" cy="141732"/>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A6CAE3-E325-C44B-0531-865395E0B594}"/>
                </a:ext>
              </a:extLst>
            </p:cNvPr>
            <p:cNvSpPr/>
            <p:nvPr/>
          </p:nvSpPr>
          <p:spPr>
            <a:xfrm>
              <a:off x="928986" y="4035799"/>
              <a:ext cx="854094" cy="141732"/>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C98AAB-83DB-1230-AC6E-A916D4219A9C}"/>
                </a:ext>
              </a:extLst>
            </p:cNvPr>
            <p:cNvSpPr/>
            <p:nvPr/>
          </p:nvSpPr>
          <p:spPr>
            <a:xfrm>
              <a:off x="439782" y="4447598"/>
              <a:ext cx="4063638" cy="141732"/>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A09046-3CB3-6C88-1D61-F289B68FED42}"/>
                </a:ext>
              </a:extLst>
            </p:cNvPr>
            <p:cNvSpPr/>
            <p:nvPr/>
          </p:nvSpPr>
          <p:spPr>
            <a:xfrm>
              <a:off x="439782" y="4976352"/>
              <a:ext cx="1818786" cy="141732"/>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00B192-381C-4ED3-39A9-EC28BDF5E426}"/>
                </a:ext>
              </a:extLst>
            </p:cNvPr>
            <p:cNvSpPr/>
            <p:nvPr/>
          </p:nvSpPr>
          <p:spPr>
            <a:xfrm>
              <a:off x="5388007" y="2479020"/>
              <a:ext cx="4152807" cy="2759168"/>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231374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Suggested Improvements</a:t>
            </a:r>
          </a:p>
        </p:txBody>
      </p:sp>
      <p:sp>
        <p:nvSpPr>
          <p:cNvPr id="3" name="Content Placeholder 2"/>
          <p:cNvSpPr>
            <a:spLocks noGrp="1"/>
          </p:cNvSpPr>
          <p:nvPr>
            <p:ph idx="1"/>
          </p:nvPr>
        </p:nvSpPr>
        <p:spPr>
          <a:xfrm>
            <a:off x="389533" y="1347438"/>
            <a:ext cx="9042034" cy="3972624"/>
          </a:xfrm>
        </p:spPr>
        <p:txBody>
          <a:bodyPr>
            <a:normAutofit fontScale="92500" lnSpcReduction="10000"/>
          </a:bodyPr>
          <a:lstStyle/>
          <a:p>
            <a:pPr marL="457200" indent="-457200">
              <a:buFont typeface="+mj-lt"/>
              <a:buAutoNum type="arabicPeriod"/>
            </a:pPr>
            <a:r>
              <a:rPr lang="en-US" dirty="0"/>
              <a:t>Improve overall workflow for better efficiency with additional scripting</a:t>
            </a:r>
          </a:p>
          <a:p>
            <a:pPr marL="457200" indent="-457200">
              <a:buFont typeface="+mj-lt"/>
              <a:buAutoNum type="arabicPeriod"/>
            </a:pPr>
            <a:r>
              <a:rPr lang="en-US" dirty="0"/>
              <a:t>Automate Configuration Profile installation</a:t>
            </a:r>
          </a:p>
          <a:p>
            <a:pPr marL="457200" indent="-457200">
              <a:buFont typeface="+mj-lt"/>
              <a:buAutoNum type="arabicPeriod"/>
            </a:pPr>
            <a:r>
              <a:rPr lang="en-US" dirty="0"/>
              <a:t>Automate </a:t>
            </a:r>
            <a:r>
              <a:rPr lang="en-US" dirty="0" err="1"/>
              <a:t>pwpolicy.xml</a:t>
            </a:r>
            <a:r>
              <a:rPr lang="en-US" dirty="0"/>
              <a:t> file installation and configuration</a:t>
            </a:r>
          </a:p>
          <a:p>
            <a:pPr marL="457200" indent="-457200">
              <a:buFont typeface="+mj-lt"/>
              <a:buAutoNum type="arabicPeriod"/>
            </a:pPr>
            <a:r>
              <a:rPr lang="en-US" dirty="0"/>
              <a:t>Address false fails and false passes for improved accuracy</a:t>
            </a:r>
          </a:p>
          <a:p>
            <a:pPr marL="457200" indent="-457200">
              <a:buFont typeface="+mj-lt"/>
              <a:buAutoNum type="arabicPeriod"/>
            </a:pPr>
            <a:r>
              <a:rPr lang="en-US" dirty="0"/>
              <a:t>Implement a reporting mechanism to alert on CIS manual controls</a:t>
            </a:r>
          </a:p>
          <a:p>
            <a:pPr marL="457200" indent="-457200">
              <a:buFont typeface="+mj-lt"/>
              <a:buAutoNum type="arabicPeriod"/>
            </a:pPr>
            <a:r>
              <a:rPr lang="en-US" dirty="0"/>
              <a:t>Utilize automatic audit checks in CIS manual controls</a:t>
            </a:r>
          </a:p>
          <a:p>
            <a:pPr marL="457200" indent="-457200">
              <a:buFont typeface="+mj-lt"/>
              <a:buAutoNum type="arabicPeriod"/>
            </a:pPr>
            <a:r>
              <a:rPr lang="en-US" dirty="0"/>
              <a:t>Report fails that result from mSCP manual rules with an alert that manual configuration is required</a:t>
            </a:r>
          </a:p>
          <a:p>
            <a:endParaRPr lang="en-US" dirty="0"/>
          </a:p>
          <a:p>
            <a:endParaRPr lang="en-US" dirty="0"/>
          </a:p>
        </p:txBody>
      </p:sp>
    </p:spTree>
    <p:extLst>
      <p:ext uri="{BB962C8B-B14F-4D97-AF65-F5344CB8AC3E}">
        <p14:creationId xmlns:p14="http://schemas.microsoft.com/office/powerpoint/2010/main" val="1161830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Problem: mSCP is a promising but untested tool</a:t>
            </a:r>
          </a:p>
          <a:p>
            <a:r>
              <a:rPr lang="en-US" dirty="0"/>
              <a:t>Proves to be an effective configuration tool but could be more fully automated</a:t>
            </a:r>
          </a:p>
          <a:p>
            <a:r>
              <a:rPr lang="en-US" dirty="0"/>
              <a:t>mSCP audit reporting is optimistic without additional analysis</a:t>
            </a:r>
          </a:p>
          <a:p>
            <a:r>
              <a:rPr lang="en-US" dirty="0"/>
              <a:t>A second audit tool is recommended to validate reporting</a:t>
            </a:r>
          </a:p>
          <a:p>
            <a:r>
              <a:rPr lang="en-US" dirty="0"/>
              <a:t>Overall a solid and useful tool that is easy to improve and build on with excellent support from it’s authors</a:t>
            </a:r>
          </a:p>
          <a:p>
            <a:r>
              <a:rPr lang="en-US" b="1" dirty="0"/>
              <a:t>Worthy of a look for macOS compliance in your environment</a:t>
            </a:r>
          </a:p>
        </p:txBody>
      </p:sp>
    </p:spTree>
    <p:extLst>
      <p:ext uri="{BB962C8B-B14F-4D97-AF65-F5344CB8AC3E}">
        <p14:creationId xmlns:p14="http://schemas.microsoft.com/office/powerpoint/2010/main" val="140646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macOS Compliance?</a:t>
            </a:r>
          </a:p>
        </p:txBody>
      </p:sp>
      <p:sp>
        <p:nvSpPr>
          <p:cNvPr id="3" name="Content Placeholder 2"/>
          <p:cNvSpPr>
            <a:spLocks noGrp="1"/>
          </p:cNvSpPr>
          <p:nvPr>
            <p:ph idx="1"/>
          </p:nvPr>
        </p:nvSpPr>
        <p:spPr/>
        <p:txBody>
          <a:bodyPr>
            <a:normAutofit/>
          </a:bodyPr>
          <a:lstStyle/>
          <a:p>
            <a:r>
              <a:rPr lang="en-US" sz="2400" dirty="0"/>
              <a:t>Problems:</a:t>
            </a:r>
          </a:p>
          <a:p>
            <a:pPr lvl="1"/>
            <a:r>
              <a:rPr lang="en-US" dirty="0"/>
              <a:t>macOS is growing in market share at home and at work</a:t>
            </a:r>
          </a:p>
          <a:p>
            <a:pPr lvl="1"/>
            <a:r>
              <a:rPr lang="en-US" dirty="0"/>
              <a:t>Limited tools for macOS compliance management</a:t>
            </a:r>
          </a:p>
          <a:p>
            <a:pPr lvl="1"/>
            <a:r>
              <a:rPr lang="en-US" dirty="0"/>
              <a:t>Annual major version updates require agile compliance tools</a:t>
            </a:r>
          </a:p>
          <a:p>
            <a:r>
              <a:rPr lang="en-US" dirty="0"/>
              <a:t>macOS compliance management is set to become more of a consideration for enterprise environments</a:t>
            </a:r>
          </a:p>
          <a:p>
            <a:r>
              <a:rPr lang="en-US" b="1" dirty="0"/>
              <a:t>mSCP is positioned to address these problems but it’s new and untested</a:t>
            </a:r>
          </a:p>
        </p:txBody>
      </p:sp>
    </p:spTree>
    <p:extLst>
      <p:ext uri="{BB962C8B-B14F-4D97-AF65-F5344CB8AC3E}">
        <p14:creationId xmlns:p14="http://schemas.microsoft.com/office/powerpoint/2010/main" val="433319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mSCP Structure and Terminology </a:t>
            </a:r>
          </a:p>
        </p:txBody>
      </p:sp>
      <p:sp>
        <p:nvSpPr>
          <p:cNvPr id="3" name="Content Placeholder 2"/>
          <p:cNvSpPr>
            <a:spLocks noGrp="1"/>
          </p:cNvSpPr>
          <p:nvPr>
            <p:ph idx="1"/>
          </p:nvPr>
        </p:nvSpPr>
        <p:spPr>
          <a:xfrm>
            <a:off x="404003" y="1347438"/>
            <a:ext cx="9042034" cy="952501"/>
          </a:xfrm>
        </p:spPr>
        <p:txBody>
          <a:bodyPr>
            <a:normAutofit/>
          </a:bodyPr>
          <a:lstStyle/>
          <a:p>
            <a:r>
              <a:rPr lang="en-US" dirty="0"/>
              <a:t>GitHub repository organized around branches named for macOS versions</a:t>
            </a:r>
          </a:p>
          <a:p>
            <a:pPr marL="0" indent="0">
              <a:buNone/>
            </a:pPr>
            <a:endParaRPr lang="en-US" dirty="0"/>
          </a:p>
        </p:txBody>
      </p:sp>
      <p:grpSp>
        <p:nvGrpSpPr>
          <p:cNvPr id="143" name="Group 142">
            <a:extLst>
              <a:ext uri="{FF2B5EF4-FFF2-40B4-BE49-F238E27FC236}">
                <a16:creationId xmlns:a16="http://schemas.microsoft.com/office/drawing/2014/main" id="{A5654F07-A359-CC95-CD99-68EC8CDDD9E1}"/>
              </a:ext>
            </a:extLst>
          </p:cNvPr>
          <p:cNvGrpSpPr/>
          <p:nvPr/>
        </p:nvGrpSpPr>
        <p:grpSpPr>
          <a:xfrm>
            <a:off x="484032" y="2115272"/>
            <a:ext cx="8794879" cy="1101261"/>
            <a:chOff x="484032" y="2115272"/>
            <a:chExt cx="8794879" cy="1101261"/>
          </a:xfrm>
        </p:grpSpPr>
        <p:sp>
          <p:nvSpPr>
            <p:cNvPr id="5" name="TextBox 4">
              <a:extLst>
                <a:ext uri="{FF2B5EF4-FFF2-40B4-BE49-F238E27FC236}">
                  <a16:creationId xmlns:a16="http://schemas.microsoft.com/office/drawing/2014/main" id="{16D9826E-F751-C0CF-CC24-44A8C0AB9270}"/>
                </a:ext>
              </a:extLst>
            </p:cNvPr>
            <p:cNvSpPr txBox="1"/>
            <p:nvPr/>
          </p:nvSpPr>
          <p:spPr>
            <a:xfrm>
              <a:off x="3574414" y="2115272"/>
              <a:ext cx="2614114" cy="369332"/>
            </a:xfrm>
            <a:prstGeom prst="rect">
              <a:avLst/>
            </a:prstGeom>
            <a:noFill/>
          </p:spPr>
          <p:txBody>
            <a:bodyPr wrap="none" rtlCol="0">
              <a:spAutoFit/>
            </a:bodyPr>
            <a:lstStyle/>
            <a:p>
              <a:r>
                <a:rPr lang="en-US" dirty="0"/>
                <a:t>usnistgov/macos_security</a:t>
              </a:r>
            </a:p>
          </p:txBody>
        </p:sp>
        <p:grpSp>
          <p:nvGrpSpPr>
            <p:cNvPr id="19" name="Group 18">
              <a:extLst>
                <a:ext uri="{FF2B5EF4-FFF2-40B4-BE49-F238E27FC236}">
                  <a16:creationId xmlns:a16="http://schemas.microsoft.com/office/drawing/2014/main" id="{862ACBCB-8140-6861-7FD2-BF4B16A17581}"/>
                </a:ext>
              </a:extLst>
            </p:cNvPr>
            <p:cNvGrpSpPr/>
            <p:nvPr/>
          </p:nvGrpSpPr>
          <p:grpSpPr>
            <a:xfrm>
              <a:off x="484032" y="2847201"/>
              <a:ext cx="8794879" cy="369332"/>
              <a:chOff x="484032" y="2847201"/>
              <a:chExt cx="8794879" cy="369332"/>
            </a:xfrm>
          </p:grpSpPr>
          <p:sp>
            <p:nvSpPr>
              <p:cNvPr id="6" name="TextBox 5">
                <a:extLst>
                  <a:ext uri="{FF2B5EF4-FFF2-40B4-BE49-F238E27FC236}">
                    <a16:creationId xmlns:a16="http://schemas.microsoft.com/office/drawing/2014/main" id="{7691F33B-609D-462A-325E-4DA5960187CB}"/>
                  </a:ext>
                </a:extLst>
              </p:cNvPr>
              <p:cNvSpPr txBox="1"/>
              <p:nvPr/>
            </p:nvSpPr>
            <p:spPr>
              <a:xfrm>
                <a:off x="484032" y="2847201"/>
                <a:ext cx="1074945" cy="369332"/>
              </a:xfrm>
              <a:prstGeom prst="rect">
                <a:avLst/>
              </a:prstGeom>
              <a:noFill/>
            </p:spPr>
            <p:txBody>
              <a:bodyPr wrap="square" rtlCol="0">
                <a:spAutoFit/>
              </a:bodyPr>
              <a:lstStyle/>
              <a:p>
                <a:r>
                  <a:rPr lang="en-US" dirty="0"/>
                  <a:t>baselines</a:t>
                </a:r>
              </a:p>
            </p:txBody>
          </p:sp>
          <p:sp>
            <p:nvSpPr>
              <p:cNvPr id="7" name="TextBox 6">
                <a:extLst>
                  <a:ext uri="{FF2B5EF4-FFF2-40B4-BE49-F238E27FC236}">
                    <a16:creationId xmlns:a16="http://schemas.microsoft.com/office/drawing/2014/main" id="{FD2B789B-6373-B467-693E-A6704D3F2C51}"/>
                  </a:ext>
                </a:extLst>
              </p:cNvPr>
              <p:cNvSpPr txBox="1"/>
              <p:nvPr/>
            </p:nvSpPr>
            <p:spPr>
              <a:xfrm>
                <a:off x="2706832" y="2847201"/>
                <a:ext cx="656516" cy="369332"/>
              </a:xfrm>
              <a:prstGeom prst="rect">
                <a:avLst/>
              </a:prstGeom>
              <a:noFill/>
            </p:spPr>
            <p:txBody>
              <a:bodyPr wrap="square" rtlCol="0">
                <a:spAutoFit/>
              </a:bodyPr>
              <a:lstStyle/>
              <a:p>
                <a:r>
                  <a:rPr lang="en-US" dirty="0"/>
                  <a:t>build</a:t>
                </a:r>
              </a:p>
            </p:txBody>
          </p:sp>
          <p:sp>
            <p:nvSpPr>
              <p:cNvPr id="8" name="TextBox 7">
                <a:extLst>
                  <a:ext uri="{FF2B5EF4-FFF2-40B4-BE49-F238E27FC236}">
                    <a16:creationId xmlns:a16="http://schemas.microsoft.com/office/drawing/2014/main" id="{0AF6CC12-713B-40F5-5276-4D3D1F25941C}"/>
                  </a:ext>
                </a:extLst>
              </p:cNvPr>
              <p:cNvSpPr txBox="1"/>
              <p:nvPr/>
            </p:nvSpPr>
            <p:spPr>
              <a:xfrm>
                <a:off x="4511203" y="2847201"/>
                <a:ext cx="957615" cy="369332"/>
              </a:xfrm>
              <a:prstGeom prst="rect">
                <a:avLst/>
              </a:prstGeom>
              <a:noFill/>
            </p:spPr>
            <p:txBody>
              <a:bodyPr wrap="square" rtlCol="0">
                <a:spAutoFit/>
              </a:bodyPr>
              <a:lstStyle/>
              <a:p>
                <a:r>
                  <a:rPr lang="en-US" dirty="0"/>
                  <a:t>includes</a:t>
                </a:r>
              </a:p>
            </p:txBody>
          </p:sp>
          <p:sp>
            <p:nvSpPr>
              <p:cNvPr id="9" name="TextBox 8">
                <a:extLst>
                  <a:ext uri="{FF2B5EF4-FFF2-40B4-BE49-F238E27FC236}">
                    <a16:creationId xmlns:a16="http://schemas.microsoft.com/office/drawing/2014/main" id="{C6B959EF-E909-8A59-22B8-F912AFF76A85}"/>
                  </a:ext>
                </a:extLst>
              </p:cNvPr>
              <p:cNvSpPr txBox="1"/>
              <p:nvPr/>
            </p:nvSpPr>
            <p:spPr>
              <a:xfrm>
                <a:off x="6616673" y="2847201"/>
                <a:ext cx="689088" cy="369332"/>
              </a:xfrm>
              <a:prstGeom prst="rect">
                <a:avLst/>
              </a:prstGeom>
              <a:noFill/>
            </p:spPr>
            <p:txBody>
              <a:bodyPr wrap="square" rtlCol="0">
                <a:spAutoFit/>
              </a:bodyPr>
              <a:lstStyle/>
              <a:p>
                <a:r>
                  <a:rPr lang="en-US" dirty="0"/>
                  <a:t>rules</a:t>
                </a:r>
              </a:p>
            </p:txBody>
          </p:sp>
          <p:sp>
            <p:nvSpPr>
              <p:cNvPr id="10" name="TextBox 9">
                <a:extLst>
                  <a:ext uri="{FF2B5EF4-FFF2-40B4-BE49-F238E27FC236}">
                    <a16:creationId xmlns:a16="http://schemas.microsoft.com/office/drawing/2014/main" id="{96F230C0-4D2F-27C6-D203-9A5EFA9DD706}"/>
                  </a:ext>
                </a:extLst>
              </p:cNvPr>
              <p:cNvSpPr txBox="1"/>
              <p:nvPr/>
            </p:nvSpPr>
            <p:spPr>
              <a:xfrm>
                <a:off x="8453615" y="2847201"/>
                <a:ext cx="825296" cy="369332"/>
              </a:xfrm>
              <a:prstGeom prst="rect">
                <a:avLst/>
              </a:prstGeom>
              <a:noFill/>
            </p:spPr>
            <p:txBody>
              <a:bodyPr wrap="square" rtlCol="0">
                <a:spAutoFit/>
              </a:bodyPr>
              <a:lstStyle/>
              <a:p>
                <a:r>
                  <a:rPr lang="en-US" dirty="0"/>
                  <a:t>scripts</a:t>
                </a:r>
              </a:p>
            </p:txBody>
          </p:sp>
        </p:grpSp>
        <p:grpSp>
          <p:nvGrpSpPr>
            <p:cNvPr id="39" name="Group 38">
              <a:extLst>
                <a:ext uri="{FF2B5EF4-FFF2-40B4-BE49-F238E27FC236}">
                  <a16:creationId xmlns:a16="http://schemas.microsoft.com/office/drawing/2014/main" id="{0587A5CC-07C8-87DF-ECC1-CAA0C3A20834}"/>
                </a:ext>
              </a:extLst>
            </p:cNvPr>
            <p:cNvGrpSpPr/>
            <p:nvPr/>
          </p:nvGrpSpPr>
          <p:grpSpPr>
            <a:xfrm>
              <a:off x="1021505" y="2511751"/>
              <a:ext cx="7825876" cy="345749"/>
              <a:chOff x="1021505" y="2511751"/>
              <a:chExt cx="7825876" cy="345749"/>
            </a:xfrm>
          </p:grpSpPr>
          <p:cxnSp>
            <p:nvCxnSpPr>
              <p:cNvPr id="15" name="Straight Connector 14">
                <a:extLst>
                  <a:ext uri="{FF2B5EF4-FFF2-40B4-BE49-F238E27FC236}">
                    <a16:creationId xmlns:a16="http://schemas.microsoft.com/office/drawing/2014/main" id="{AD88F841-6816-8902-4164-F34D72488E96}"/>
                  </a:ext>
                </a:extLst>
              </p:cNvPr>
              <p:cNvCxnSpPr>
                <a:cxnSpLocks/>
              </p:cNvCxnSpPr>
              <p:nvPr/>
            </p:nvCxnSpPr>
            <p:spPr>
              <a:xfrm>
                <a:off x="1021505" y="2689775"/>
                <a:ext cx="78258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A334D38-DC8F-ADE3-BDA2-296965134D14}"/>
                  </a:ext>
                </a:extLst>
              </p:cNvPr>
              <p:cNvCxnSpPr>
                <a:cxnSpLocks/>
                <a:stCxn id="6" idx="0"/>
              </p:cNvCxnSpPr>
              <p:nvPr/>
            </p:nvCxnSpPr>
            <p:spPr>
              <a:xfrm flipV="1">
                <a:off x="102150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916A00-A639-2871-B423-28067CEBC781}"/>
                  </a:ext>
                </a:extLst>
              </p:cNvPr>
              <p:cNvCxnSpPr>
                <a:cxnSpLocks/>
              </p:cNvCxnSpPr>
              <p:nvPr/>
            </p:nvCxnSpPr>
            <p:spPr>
              <a:xfrm flipV="1">
                <a:off x="4972755" y="2689775"/>
                <a:ext cx="453" cy="157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CA910F6-4112-3B12-D573-06AE2DF3F536}"/>
                  </a:ext>
                </a:extLst>
              </p:cNvPr>
              <p:cNvCxnSpPr>
                <a:cxnSpLocks/>
              </p:cNvCxnSpPr>
              <p:nvPr/>
            </p:nvCxnSpPr>
            <p:spPr>
              <a:xfrm flipV="1">
                <a:off x="6920501" y="2689775"/>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854D28C-FE08-D486-BFB1-45109F4A45E9}"/>
                  </a:ext>
                </a:extLst>
              </p:cNvPr>
              <p:cNvCxnSpPr>
                <a:cxnSpLocks/>
              </p:cNvCxnSpPr>
              <p:nvPr/>
            </p:nvCxnSpPr>
            <p:spPr>
              <a:xfrm flipV="1">
                <a:off x="305474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10650CE-8525-8204-B819-BF61A1602EEC}"/>
                  </a:ext>
                </a:extLst>
              </p:cNvPr>
              <p:cNvCxnSpPr>
                <a:cxnSpLocks/>
              </p:cNvCxnSpPr>
              <p:nvPr/>
            </p:nvCxnSpPr>
            <p:spPr>
              <a:xfrm flipV="1">
                <a:off x="8847381"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3CBEE5-CC5F-A278-15C2-1D4414734BDF}"/>
                  </a:ext>
                </a:extLst>
              </p:cNvPr>
              <p:cNvCxnSpPr>
                <a:cxnSpLocks/>
              </p:cNvCxnSpPr>
              <p:nvPr/>
            </p:nvCxnSpPr>
            <p:spPr>
              <a:xfrm flipV="1">
                <a:off x="4973208" y="2511751"/>
                <a:ext cx="0" cy="167725"/>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615622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mSCP Structure and Terminology </a:t>
            </a:r>
          </a:p>
        </p:txBody>
      </p:sp>
      <p:sp>
        <p:nvSpPr>
          <p:cNvPr id="3" name="Content Placeholder 2"/>
          <p:cNvSpPr>
            <a:spLocks noGrp="1"/>
          </p:cNvSpPr>
          <p:nvPr>
            <p:ph idx="1"/>
          </p:nvPr>
        </p:nvSpPr>
        <p:spPr>
          <a:xfrm>
            <a:off x="404003" y="1347438"/>
            <a:ext cx="9042034" cy="952501"/>
          </a:xfrm>
        </p:spPr>
        <p:txBody>
          <a:bodyPr>
            <a:normAutofit/>
          </a:bodyPr>
          <a:lstStyle/>
          <a:p>
            <a:r>
              <a:rPr lang="en-US" dirty="0"/>
              <a:t>GitHub repository organized around branches named for macOS versions</a:t>
            </a:r>
          </a:p>
          <a:p>
            <a:pPr marL="0" indent="0">
              <a:buNone/>
            </a:pPr>
            <a:endParaRPr lang="en-US" dirty="0"/>
          </a:p>
        </p:txBody>
      </p:sp>
      <p:grpSp>
        <p:nvGrpSpPr>
          <p:cNvPr id="4" name="Group 3">
            <a:extLst>
              <a:ext uri="{FF2B5EF4-FFF2-40B4-BE49-F238E27FC236}">
                <a16:creationId xmlns:a16="http://schemas.microsoft.com/office/drawing/2014/main" id="{2FF87E91-47F1-389D-A815-1D927B2A67B2}"/>
              </a:ext>
            </a:extLst>
          </p:cNvPr>
          <p:cNvGrpSpPr/>
          <p:nvPr/>
        </p:nvGrpSpPr>
        <p:grpSpPr>
          <a:xfrm>
            <a:off x="484032" y="2115272"/>
            <a:ext cx="8873803" cy="2273566"/>
            <a:chOff x="484032" y="2115272"/>
            <a:chExt cx="8873803" cy="2273566"/>
          </a:xfrm>
        </p:grpSpPr>
        <p:sp>
          <p:nvSpPr>
            <p:cNvPr id="5" name="TextBox 4">
              <a:extLst>
                <a:ext uri="{FF2B5EF4-FFF2-40B4-BE49-F238E27FC236}">
                  <a16:creationId xmlns:a16="http://schemas.microsoft.com/office/drawing/2014/main" id="{16D9826E-F751-C0CF-CC24-44A8C0AB9270}"/>
                </a:ext>
              </a:extLst>
            </p:cNvPr>
            <p:cNvSpPr txBox="1"/>
            <p:nvPr/>
          </p:nvSpPr>
          <p:spPr>
            <a:xfrm>
              <a:off x="3574414" y="2115272"/>
              <a:ext cx="2614114" cy="369332"/>
            </a:xfrm>
            <a:prstGeom prst="rect">
              <a:avLst/>
            </a:prstGeom>
            <a:noFill/>
          </p:spPr>
          <p:txBody>
            <a:bodyPr wrap="none" rtlCol="0">
              <a:spAutoFit/>
            </a:bodyPr>
            <a:lstStyle/>
            <a:p>
              <a:r>
                <a:rPr lang="en-US" dirty="0"/>
                <a:t>usnistgov/macos_security</a:t>
              </a:r>
            </a:p>
          </p:txBody>
        </p:sp>
        <p:grpSp>
          <p:nvGrpSpPr>
            <p:cNvPr id="19" name="Group 18">
              <a:extLst>
                <a:ext uri="{FF2B5EF4-FFF2-40B4-BE49-F238E27FC236}">
                  <a16:creationId xmlns:a16="http://schemas.microsoft.com/office/drawing/2014/main" id="{862ACBCB-8140-6861-7FD2-BF4B16A17581}"/>
                </a:ext>
              </a:extLst>
            </p:cNvPr>
            <p:cNvGrpSpPr/>
            <p:nvPr/>
          </p:nvGrpSpPr>
          <p:grpSpPr>
            <a:xfrm>
              <a:off x="484032" y="2847201"/>
              <a:ext cx="8794879" cy="369332"/>
              <a:chOff x="484032" y="2847201"/>
              <a:chExt cx="8794879" cy="369332"/>
            </a:xfrm>
          </p:grpSpPr>
          <p:sp>
            <p:nvSpPr>
              <p:cNvPr id="6" name="TextBox 5">
                <a:extLst>
                  <a:ext uri="{FF2B5EF4-FFF2-40B4-BE49-F238E27FC236}">
                    <a16:creationId xmlns:a16="http://schemas.microsoft.com/office/drawing/2014/main" id="{7691F33B-609D-462A-325E-4DA5960187CB}"/>
                  </a:ext>
                </a:extLst>
              </p:cNvPr>
              <p:cNvSpPr txBox="1"/>
              <p:nvPr/>
            </p:nvSpPr>
            <p:spPr>
              <a:xfrm>
                <a:off x="484032" y="2847201"/>
                <a:ext cx="1074945" cy="369332"/>
              </a:xfrm>
              <a:prstGeom prst="rect">
                <a:avLst/>
              </a:prstGeom>
              <a:noFill/>
            </p:spPr>
            <p:txBody>
              <a:bodyPr wrap="square" rtlCol="0">
                <a:spAutoFit/>
              </a:bodyPr>
              <a:lstStyle/>
              <a:p>
                <a:r>
                  <a:rPr lang="en-US" dirty="0"/>
                  <a:t>baselines</a:t>
                </a:r>
              </a:p>
            </p:txBody>
          </p:sp>
          <p:sp>
            <p:nvSpPr>
              <p:cNvPr id="7" name="TextBox 6">
                <a:extLst>
                  <a:ext uri="{FF2B5EF4-FFF2-40B4-BE49-F238E27FC236}">
                    <a16:creationId xmlns:a16="http://schemas.microsoft.com/office/drawing/2014/main" id="{FD2B789B-6373-B467-693E-A6704D3F2C51}"/>
                  </a:ext>
                </a:extLst>
              </p:cNvPr>
              <p:cNvSpPr txBox="1"/>
              <p:nvPr/>
            </p:nvSpPr>
            <p:spPr>
              <a:xfrm>
                <a:off x="2706832" y="2847201"/>
                <a:ext cx="656516" cy="369332"/>
              </a:xfrm>
              <a:prstGeom prst="rect">
                <a:avLst/>
              </a:prstGeom>
              <a:noFill/>
            </p:spPr>
            <p:txBody>
              <a:bodyPr wrap="square" rtlCol="0">
                <a:spAutoFit/>
              </a:bodyPr>
              <a:lstStyle/>
              <a:p>
                <a:r>
                  <a:rPr lang="en-US" dirty="0"/>
                  <a:t>build</a:t>
                </a:r>
              </a:p>
            </p:txBody>
          </p:sp>
          <p:sp>
            <p:nvSpPr>
              <p:cNvPr id="8" name="TextBox 7">
                <a:extLst>
                  <a:ext uri="{FF2B5EF4-FFF2-40B4-BE49-F238E27FC236}">
                    <a16:creationId xmlns:a16="http://schemas.microsoft.com/office/drawing/2014/main" id="{0AF6CC12-713B-40F5-5276-4D3D1F25941C}"/>
                  </a:ext>
                </a:extLst>
              </p:cNvPr>
              <p:cNvSpPr txBox="1"/>
              <p:nvPr/>
            </p:nvSpPr>
            <p:spPr>
              <a:xfrm>
                <a:off x="4511203" y="2847201"/>
                <a:ext cx="957615" cy="369332"/>
              </a:xfrm>
              <a:prstGeom prst="rect">
                <a:avLst/>
              </a:prstGeom>
              <a:noFill/>
            </p:spPr>
            <p:txBody>
              <a:bodyPr wrap="square" rtlCol="0">
                <a:spAutoFit/>
              </a:bodyPr>
              <a:lstStyle/>
              <a:p>
                <a:r>
                  <a:rPr lang="en-US" dirty="0"/>
                  <a:t>includes</a:t>
                </a:r>
              </a:p>
            </p:txBody>
          </p:sp>
          <p:sp>
            <p:nvSpPr>
              <p:cNvPr id="9" name="TextBox 8">
                <a:extLst>
                  <a:ext uri="{FF2B5EF4-FFF2-40B4-BE49-F238E27FC236}">
                    <a16:creationId xmlns:a16="http://schemas.microsoft.com/office/drawing/2014/main" id="{C6B959EF-E909-8A59-22B8-F912AFF76A85}"/>
                  </a:ext>
                </a:extLst>
              </p:cNvPr>
              <p:cNvSpPr txBox="1"/>
              <p:nvPr/>
            </p:nvSpPr>
            <p:spPr>
              <a:xfrm>
                <a:off x="6616673" y="2847201"/>
                <a:ext cx="689088" cy="369332"/>
              </a:xfrm>
              <a:prstGeom prst="rect">
                <a:avLst/>
              </a:prstGeom>
              <a:noFill/>
            </p:spPr>
            <p:txBody>
              <a:bodyPr wrap="square" rtlCol="0">
                <a:spAutoFit/>
              </a:bodyPr>
              <a:lstStyle/>
              <a:p>
                <a:r>
                  <a:rPr lang="en-US" dirty="0"/>
                  <a:t>rules</a:t>
                </a:r>
              </a:p>
            </p:txBody>
          </p:sp>
          <p:sp>
            <p:nvSpPr>
              <p:cNvPr id="10" name="TextBox 9">
                <a:extLst>
                  <a:ext uri="{FF2B5EF4-FFF2-40B4-BE49-F238E27FC236}">
                    <a16:creationId xmlns:a16="http://schemas.microsoft.com/office/drawing/2014/main" id="{96F230C0-4D2F-27C6-D203-9A5EFA9DD706}"/>
                  </a:ext>
                </a:extLst>
              </p:cNvPr>
              <p:cNvSpPr txBox="1"/>
              <p:nvPr/>
            </p:nvSpPr>
            <p:spPr>
              <a:xfrm>
                <a:off x="8453615" y="2847201"/>
                <a:ext cx="825296" cy="369332"/>
              </a:xfrm>
              <a:prstGeom prst="rect">
                <a:avLst/>
              </a:prstGeom>
              <a:noFill/>
            </p:spPr>
            <p:txBody>
              <a:bodyPr wrap="square" rtlCol="0">
                <a:spAutoFit/>
              </a:bodyPr>
              <a:lstStyle/>
              <a:p>
                <a:r>
                  <a:rPr lang="en-US" dirty="0"/>
                  <a:t>scripts</a:t>
                </a:r>
              </a:p>
            </p:txBody>
          </p:sp>
        </p:grpSp>
        <p:grpSp>
          <p:nvGrpSpPr>
            <p:cNvPr id="39" name="Group 38">
              <a:extLst>
                <a:ext uri="{FF2B5EF4-FFF2-40B4-BE49-F238E27FC236}">
                  <a16:creationId xmlns:a16="http://schemas.microsoft.com/office/drawing/2014/main" id="{0587A5CC-07C8-87DF-ECC1-CAA0C3A20834}"/>
                </a:ext>
              </a:extLst>
            </p:cNvPr>
            <p:cNvGrpSpPr/>
            <p:nvPr/>
          </p:nvGrpSpPr>
          <p:grpSpPr>
            <a:xfrm>
              <a:off x="1021505" y="2511751"/>
              <a:ext cx="7825876" cy="345749"/>
              <a:chOff x="1021505" y="2511751"/>
              <a:chExt cx="7825876" cy="345749"/>
            </a:xfrm>
          </p:grpSpPr>
          <p:cxnSp>
            <p:nvCxnSpPr>
              <p:cNvPr id="15" name="Straight Connector 14">
                <a:extLst>
                  <a:ext uri="{FF2B5EF4-FFF2-40B4-BE49-F238E27FC236}">
                    <a16:creationId xmlns:a16="http://schemas.microsoft.com/office/drawing/2014/main" id="{AD88F841-6816-8902-4164-F34D72488E96}"/>
                  </a:ext>
                </a:extLst>
              </p:cNvPr>
              <p:cNvCxnSpPr>
                <a:cxnSpLocks/>
              </p:cNvCxnSpPr>
              <p:nvPr/>
            </p:nvCxnSpPr>
            <p:spPr>
              <a:xfrm>
                <a:off x="1021505" y="2689775"/>
                <a:ext cx="78258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A334D38-DC8F-ADE3-BDA2-296965134D14}"/>
                  </a:ext>
                </a:extLst>
              </p:cNvPr>
              <p:cNvCxnSpPr>
                <a:cxnSpLocks/>
                <a:stCxn id="6" idx="0"/>
              </p:cNvCxnSpPr>
              <p:nvPr/>
            </p:nvCxnSpPr>
            <p:spPr>
              <a:xfrm flipV="1">
                <a:off x="102150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916A00-A639-2871-B423-28067CEBC781}"/>
                  </a:ext>
                </a:extLst>
              </p:cNvPr>
              <p:cNvCxnSpPr>
                <a:cxnSpLocks/>
              </p:cNvCxnSpPr>
              <p:nvPr/>
            </p:nvCxnSpPr>
            <p:spPr>
              <a:xfrm flipV="1">
                <a:off x="4972755" y="2689775"/>
                <a:ext cx="453" cy="157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CA910F6-4112-3B12-D573-06AE2DF3F536}"/>
                  </a:ext>
                </a:extLst>
              </p:cNvPr>
              <p:cNvCxnSpPr>
                <a:cxnSpLocks/>
              </p:cNvCxnSpPr>
              <p:nvPr/>
            </p:nvCxnSpPr>
            <p:spPr>
              <a:xfrm flipV="1">
                <a:off x="6920501" y="2689775"/>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854D28C-FE08-D486-BFB1-45109F4A45E9}"/>
                  </a:ext>
                </a:extLst>
              </p:cNvPr>
              <p:cNvCxnSpPr>
                <a:cxnSpLocks/>
              </p:cNvCxnSpPr>
              <p:nvPr/>
            </p:nvCxnSpPr>
            <p:spPr>
              <a:xfrm flipV="1">
                <a:off x="305474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10650CE-8525-8204-B819-BF61A1602EEC}"/>
                  </a:ext>
                </a:extLst>
              </p:cNvPr>
              <p:cNvCxnSpPr>
                <a:cxnSpLocks/>
              </p:cNvCxnSpPr>
              <p:nvPr/>
            </p:nvCxnSpPr>
            <p:spPr>
              <a:xfrm flipV="1">
                <a:off x="8847381"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3CBEE5-CC5F-A278-15C2-1D4414734BDF}"/>
                  </a:ext>
                </a:extLst>
              </p:cNvPr>
              <p:cNvCxnSpPr>
                <a:cxnSpLocks/>
              </p:cNvCxnSpPr>
              <p:nvPr/>
            </p:nvCxnSpPr>
            <p:spPr>
              <a:xfrm flipV="1">
                <a:off x="4973208" y="2511751"/>
                <a:ext cx="0" cy="167725"/>
              </a:xfrm>
              <a:prstGeom prst="line">
                <a:avLst/>
              </a:prstGeom>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EB7A2195-AD7A-CB75-1910-07C75169C586}"/>
                </a:ext>
              </a:extLst>
            </p:cNvPr>
            <p:cNvSpPr txBox="1"/>
            <p:nvPr/>
          </p:nvSpPr>
          <p:spPr>
            <a:xfrm>
              <a:off x="7090483" y="3663432"/>
              <a:ext cx="2196820" cy="369332"/>
            </a:xfrm>
            <a:prstGeom prst="rect">
              <a:avLst/>
            </a:prstGeom>
            <a:noFill/>
          </p:spPr>
          <p:txBody>
            <a:bodyPr wrap="none" rtlCol="0">
              <a:spAutoFit/>
            </a:bodyPr>
            <a:lstStyle/>
            <a:p>
              <a:r>
                <a:rPr lang="en-US" dirty="0" err="1"/>
                <a:t>generate_baseline.py</a:t>
              </a:r>
              <a:endParaRPr lang="en-US" dirty="0"/>
            </a:p>
          </p:txBody>
        </p:sp>
        <p:sp>
          <p:nvSpPr>
            <p:cNvPr id="55" name="TextBox 54">
              <a:extLst>
                <a:ext uri="{FF2B5EF4-FFF2-40B4-BE49-F238E27FC236}">
                  <a16:creationId xmlns:a16="http://schemas.microsoft.com/office/drawing/2014/main" id="{96330DA3-BCBB-373D-E253-8BB130DA274A}"/>
                </a:ext>
              </a:extLst>
            </p:cNvPr>
            <p:cNvSpPr txBox="1"/>
            <p:nvPr/>
          </p:nvSpPr>
          <p:spPr>
            <a:xfrm>
              <a:off x="7090483" y="4019506"/>
              <a:ext cx="2267352" cy="369332"/>
            </a:xfrm>
            <a:prstGeom prst="rect">
              <a:avLst/>
            </a:prstGeom>
            <a:noFill/>
          </p:spPr>
          <p:txBody>
            <a:bodyPr wrap="none" rtlCol="0">
              <a:spAutoFit/>
            </a:bodyPr>
            <a:lstStyle/>
            <a:p>
              <a:r>
                <a:rPr lang="en-US" dirty="0" err="1"/>
                <a:t>generate_guidance.py</a:t>
              </a:r>
              <a:endParaRPr lang="en-US" dirty="0"/>
            </a:p>
          </p:txBody>
        </p:sp>
        <p:cxnSp>
          <p:nvCxnSpPr>
            <p:cNvPr id="130" name="Straight Connector 129">
              <a:extLst>
                <a:ext uri="{FF2B5EF4-FFF2-40B4-BE49-F238E27FC236}">
                  <a16:creationId xmlns:a16="http://schemas.microsoft.com/office/drawing/2014/main" id="{0AB1EFEC-5F18-B007-B79D-D6CC52367236}"/>
                </a:ext>
              </a:extLst>
            </p:cNvPr>
            <p:cNvCxnSpPr>
              <a:cxnSpLocks/>
              <a:stCxn id="52" idx="1"/>
            </p:cNvCxnSpPr>
            <p:nvPr/>
          </p:nvCxnSpPr>
          <p:spPr>
            <a:xfrm flipH="1">
              <a:off x="6958043" y="3848098"/>
              <a:ext cx="132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0ABEB1B-1FF4-C55E-C75C-0C71FE95E18C}"/>
                </a:ext>
              </a:extLst>
            </p:cNvPr>
            <p:cNvCxnSpPr>
              <a:stCxn id="55" idx="1"/>
            </p:cNvCxnSpPr>
            <p:nvPr/>
          </p:nvCxnSpPr>
          <p:spPr>
            <a:xfrm flipH="1">
              <a:off x="6958043" y="4204172"/>
              <a:ext cx="132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95B271A-B2B5-B4D1-1154-4CB2A0F61CCF}"/>
                </a:ext>
              </a:extLst>
            </p:cNvPr>
            <p:cNvCxnSpPr>
              <a:stCxn id="10" idx="2"/>
            </p:cNvCxnSpPr>
            <p:nvPr/>
          </p:nvCxnSpPr>
          <p:spPr>
            <a:xfrm>
              <a:off x="8866263" y="3216533"/>
              <a:ext cx="0" cy="215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648E3304-198D-11B0-306A-63770D8A8309}"/>
                </a:ext>
              </a:extLst>
            </p:cNvPr>
            <p:cNvCxnSpPr/>
            <p:nvPr/>
          </p:nvCxnSpPr>
          <p:spPr>
            <a:xfrm flipH="1">
              <a:off x="6933201" y="3429849"/>
              <a:ext cx="1945762" cy="14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2F56AEB1-251D-17FF-9C3F-50FEB191B7B3}"/>
                </a:ext>
              </a:extLst>
            </p:cNvPr>
            <p:cNvCxnSpPr/>
            <p:nvPr/>
          </p:nvCxnSpPr>
          <p:spPr>
            <a:xfrm>
              <a:off x="6945901" y="3435299"/>
              <a:ext cx="0" cy="781226"/>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80239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mSCP Structure and Terminology </a:t>
            </a:r>
          </a:p>
        </p:txBody>
      </p:sp>
      <p:sp>
        <p:nvSpPr>
          <p:cNvPr id="3" name="Content Placeholder 2"/>
          <p:cNvSpPr>
            <a:spLocks noGrp="1"/>
          </p:cNvSpPr>
          <p:nvPr>
            <p:ph idx="1"/>
          </p:nvPr>
        </p:nvSpPr>
        <p:spPr>
          <a:xfrm>
            <a:off x="404003" y="1347438"/>
            <a:ext cx="9042034" cy="952501"/>
          </a:xfrm>
        </p:spPr>
        <p:txBody>
          <a:bodyPr>
            <a:normAutofit/>
          </a:bodyPr>
          <a:lstStyle/>
          <a:p>
            <a:r>
              <a:rPr lang="en-US" dirty="0"/>
              <a:t>GitHub repository organized around branches named for macOS versions</a:t>
            </a:r>
          </a:p>
          <a:p>
            <a:pPr marL="0" indent="0">
              <a:buNone/>
            </a:pPr>
            <a:endParaRPr lang="en-US" dirty="0"/>
          </a:p>
        </p:txBody>
      </p:sp>
      <p:grpSp>
        <p:nvGrpSpPr>
          <p:cNvPr id="13" name="Group 12">
            <a:extLst>
              <a:ext uri="{FF2B5EF4-FFF2-40B4-BE49-F238E27FC236}">
                <a16:creationId xmlns:a16="http://schemas.microsoft.com/office/drawing/2014/main" id="{1B3C24E7-0C4E-2F1E-FEA1-C2165427FD64}"/>
              </a:ext>
            </a:extLst>
          </p:cNvPr>
          <p:cNvGrpSpPr/>
          <p:nvPr/>
        </p:nvGrpSpPr>
        <p:grpSpPr>
          <a:xfrm>
            <a:off x="484032" y="2115272"/>
            <a:ext cx="8873803" cy="2273566"/>
            <a:chOff x="484032" y="2115272"/>
            <a:chExt cx="8873803" cy="2273566"/>
          </a:xfrm>
        </p:grpSpPr>
        <p:sp>
          <p:nvSpPr>
            <p:cNvPr id="5" name="TextBox 4">
              <a:extLst>
                <a:ext uri="{FF2B5EF4-FFF2-40B4-BE49-F238E27FC236}">
                  <a16:creationId xmlns:a16="http://schemas.microsoft.com/office/drawing/2014/main" id="{16D9826E-F751-C0CF-CC24-44A8C0AB9270}"/>
                </a:ext>
              </a:extLst>
            </p:cNvPr>
            <p:cNvSpPr txBox="1"/>
            <p:nvPr/>
          </p:nvSpPr>
          <p:spPr>
            <a:xfrm>
              <a:off x="3574414" y="2115272"/>
              <a:ext cx="2614114" cy="369332"/>
            </a:xfrm>
            <a:prstGeom prst="rect">
              <a:avLst/>
            </a:prstGeom>
            <a:noFill/>
          </p:spPr>
          <p:txBody>
            <a:bodyPr wrap="none" rtlCol="0">
              <a:spAutoFit/>
            </a:bodyPr>
            <a:lstStyle/>
            <a:p>
              <a:r>
                <a:rPr lang="en-US" dirty="0"/>
                <a:t>usnistgov/macos_security</a:t>
              </a:r>
            </a:p>
          </p:txBody>
        </p:sp>
        <p:grpSp>
          <p:nvGrpSpPr>
            <p:cNvPr id="19" name="Group 18">
              <a:extLst>
                <a:ext uri="{FF2B5EF4-FFF2-40B4-BE49-F238E27FC236}">
                  <a16:creationId xmlns:a16="http://schemas.microsoft.com/office/drawing/2014/main" id="{862ACBCB-8140-6861-7FD2-BF4B16A17581}"/>
                </a:ext>
              </a:extLst>
            </p:cNvPr>
            <p:cNvGrpSpPr/>
            <p:nvPr/>
          </p:nvGrpSpPr>
          <p:grpSpPr>
            <a:xfrm>
              <a:off x="484032" y="2847201"/>
              <a:ext cx="8794879" cy="369332"/>
              <a:chOff x="484032" y="2847201"/>
              <a:chExt cx="8794879" cy="369332"/>
            </a:xfrm>
          </p:grpSpPr>
          <p:sp>
            <p:nvSpPr>
              <p:cNvPr id="6" name="TextBox 5">
                <a:extLst>
                  <a:ext uri="{FF2B5EF4-FFF2-40B4-BE49-F238E27FC236}">
                    <a16:creationId xmlns:a16="http://schemas.microsoft.com/office/drawing/2014/main" id="{7691F33B-609D-462A-325E-4DA5960187CB}"/>
                  </a:ext>
                </a:extLst>
              </p:cNvPr>
              <p:cNvSpPr txBox="1"/>
              <p:nvPr/>
            </p:nvSpPr>
            <p:spPr>
              <a:xfrm>
                <a:off x="484032" y="2847201"/>
                <a:ext cx="1074945" cy="369332"/>
              </a:xfrm>
              <a:prstGeom prst="rect">
                <a:avLst/>
              </a:prstGeom>
              <a:noFill/>
            </p:spPr>
            <p:txBody>
              <a:bodyPr wrap="square" rtlCol="0">
                <a:spAutoFit/>
              </a:bodyPr>
              <a:lstStyle/>
              <a:p>
                <a:r>
                  <a:rPr lang="en-US" dirty="0"/>
                  <a:t>baselines</a:t>
                </a:r>
              </a:p>
            </p:txBody>
          </p:sp>
          <p:sp>
            <p:nvSpPr>
              <p:cNvPr id="7" name="TextBox 6">
                <a:extLst>
                  <a:ext uri="{FF2B5EF4-FFF2-40B4-BE49-F238E27FC236}">
                    <a16:creationId xmlns:a16="http://schemas.microsoft.com/office/drawing/2014/main" id="{FD2B789B-6373-B467-693E-A6704D3F2C51}"/>
                  </a:ext>
                </a:extLst>
              </p:cNvPr>
              <p:cNvSpPr txBox="1"/>
              <p:nvPr/>
            </p:nvSpPr>
            <p:spPr>
              <a:xfrm>
                <a:off x="2706832" y="2847201"/>
                <a:ext cx="656516" cy="369332"/>
              </a:xfrm>
              <a:prstGeom prst="rect">
                <a:avLst/>
              </a:prstGeom>
              <a:noFill/>
            </p:spPr>
            <p:txBody>
              <a:bodyPr wrap="square" rtlCol="0">
                <a:spAutoFit/>
              </a:bodyPr>
              <a:lstStyle/>
              <a:p>
                <a:r>
                  <a:rPr lang="en-US" dirty="0"/>
                  <a:t>build</a:t>
                </a:r>
              </a:p>
            </p:txBody>
          </p:sp>
          <p:sp>
            <p:nvSpPr>
              <p:cNvPr id="8" name="TextBox 7">
                <a:extLst>
                  <a:ext uri="{FF2B5EF4-FFF2-40B4-BE49-F238E27FC236}">
                    <a16:creationId xmlns:a16="http://schemas.microsoft.com/office/drawing/2014/main" id="{0AF6CC12-713B-40F5-5276-4D3D1F25941C}"/>
                  </a:ext>
                </a:extLst>
              </p:cNvPr>
              <p:cNvSpPr txBox="1"/>
              <p:nvPr/>
            </p:nvSpPr>
            <p:spPr>
              <a:xfrm>
                <a:off x="4511203" y="2847201"/>
                <a:ext cx="957615" cy="369332"/>
              </a:xfrm>
              <a:prstGeom prst="rect">
                <a:avLst/>
              </a:prstGeom>
              <a:noFill/>
            </p:spPr>
            <p:txBody>
              <a:bodyPr wrap="square" rtlCol="0">
                <a:spAutoFit/>
              </a:bodyPr>
              <a:lstStyle/>
              <a:p>
                <a:r>
                  <a:rPr lang="en-US" dirty="0"/>
                  <a:t>includes</a:t>
                </a:r>
              </a:p>
            </p:txBody>
          </p:sp>
          <p:sp>
            <p:nvSpPr>
              <p:cNvPr id="9" name="TextBox 8">
                <a:extLst>
                  <a:ext uri="{FF2B5EF4-FFF2-40B4-BE49-F238E27FC236}">
                    <a16:creationId xmlns:a16="http://schemas.microsoft.com/office/drawing/2014/main" id="{C6B959EF-E909-8A59-22B8-F912AFF76A85}"/>
                  </a:ext>
                </a:extLst>
              </p:cNvPr>
              <p:cNvSpPr txBox="1"/>
              <p:nvPr/>
            </p:nvSpPr>
            <p:spPr>
              <a:xfrm>
                <a:off x="6616673" y="2847201"/>
                <a:ext cx="689088" cy="369332"/>
              </a:xfrm>
              <a:prstGeom prst="rect">
                <a:avLst/>
              </a:prstGeom>
              <a:noFill/>
            </p:spPr>
            <p:txBody>
              <a:bodyPr wrap="square" rtlCol="0">
                <a:spAutoFit/>
              </a:bodyPr>
              <a:lstStyle/>
              <a:p>
                <a:r>
                  <a:rPr lang="en-US" dirty="0"/>
                  <a:t>rules</a:t>
                </a:r>
              </a:p>
            </p:txBody>
          </p:sp>
          <p:sp>
            <p:nvSpPr>
              <p:cNvPr id="10" name="TextBox 9">
                <a:extLst>
                  <a:ext uri="{FF2B5EF4-FFF2-40B4-BE49-F238E27FC236}">
                    <a16:creationId xmlns:a16="http://schemas.microsoft.com/office/drawing/2014/main" id="{96F230C0-4D2F-27C6-D203-9A5EFA9DD706}"/>
                  </a:ext>
                </a:extLst>
              </p:cNvPr>
              <p:cNvSpPr txBox="1"/>
              <p:nvPr/>
            </p:nvSpPr>
            <p:spPr>
              <a:xfrm>
                <a:off x="8453615" y="2847201"/>
                <a:ext cx="825296" cy="369332"/>
              </a:xfrm>
              <a:prstGeom prst="rect">
                <a:avLst/>
              </a:prstGeom>
              <a:noFill/>
            </p:spPr>
            <p:txBody>
              <a:bodyPr wrap="square" rtlCol="0">
                <a:spAutoFit/>
              </a:bodyPr>
              <a:lstStyle/>
              <a:p>
                <a:r>
                  <a:rPr lang="en-US" dirty="0"/>
                  <a:t>scripts</a:t>
                </a:r>
              </a:p>
            </p:txBody>
          </p:sp>
        </p:grpSp>
        <p:grpSp>
          <p:nvGrpSpPr>
            <p:cNvPr id="39" name="Group 38">
              <a:extLst>
                <a:ext uri="{FF2B5EF4-FFF2-40B4-BE49-F238E27FC236}">
                  <a16:creationId xmlns:a16="http://schemas.microsoft.com/office/drawing/2014/main" id="{0587A5CC-07C8-87DF-ECC1-CAA0C3A20834}"/>
                </a:ext>
              </a:extLst>
            </p:cNvPr>
            <p:cNvGrpSpPr/>
            <p:nvPr/>
          </p:nvGrpSpPr>
          <p:grpSpPr>
            <a:xfrm>
              <a:off x="1021505" y="2511751"/>
              <a:ext cx="7825876" cy="345749"/>
              <a:chOff x="1021505" y="2511751"/>
              <a:chExt cx="7825876" cy="345749"/>
            </a:xfrm>
          </p:grpSpPr>
          <p:cxnSp>
            <p:nvCxnSpPr>
              <p:cNvPr id="15" name="Straight Connector 14">
                <a:extLst>
                  <a:ext uri="{FF2B5EF4-FFF2-40B4-BE49-F238E27FC236}">
                    <a16:creationId xmlns:a16="http://schemas.microsoft.com/office/drawing/2014/main" id="{AD88F841-6816-8902-4164-F34D72488E96}"/>
                  </a:ext>
                </a:extLst>
              </p:cNvPr>
              <p:cNvCxnSpPr>
                <a:cxnSpLocks/>
              </p:cNvCxnSpPr>
              <p:nvPr/>
            </p:nvCxnSpPr>
            <p:spPr>
              <a:xfrm>
                <a:off x="1021505" y="2689775"/>
                <a:ext cx="78258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A334D38-DC8F-ADE3-BDA2-296965134D14}"/>
                  </a:ext>
                </a:extLst>
              </p:cNvPr>
              <p:cNvCxnSpPr>
                <a:cxnSpLocks/>
                <a:stCxn id="6" idx="0"/>
              </p:cNvCxnSpPr>
              <p:nvPr/>
            </p:nvCxnSpPr>
            <p:spPr>
              <a:xfrm flipV="1">
                <a:off x="102150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916A00-A639-2871-B423-28067CEBC781}"/>
                  </a:ext>
                </a:extLst>
              </p:cNvPr>
              <p:cNvCxnSpPr>
                <a:cxnSpLocks/>
              </p:cNvCxnSpPr>
              <p:nvPr/>
            </p:nvCxnSpPr>
            <p:spPr>
              <a:xfrm flipV="1">
                <a:off x="4972755" y="2689775"/>
                <a:ext cx="453" cy="157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CA910F6-4112-3B12-D573-06AE2DF3F536}"/>
                  </a:ext>
                </a:extLst>
              </p:cNvPr>
              <p:cNvCxnSpPr>
                <a:cxnSpLocks/>
              </p:cNvCxnSpPr>
              <p:nvPr/>
            </p:nvCxnSpPr>
            <p:spPr>
              <a:xfrm flipV="1">
                <a:off x="6920501" y="2689775"/>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854D28C-FE08-D486-BFB1-45109F4A45E9}"/>
                  </a:ext>
                </a:extLst>
              </p:cNvPr>
              <p:cNvCxnSpPr>
                <a:cxnSpLocks/>
              </p:cNvCxnSpPr>
              <p:nvPr/>
            </p:nvCxnSpPr>
            <p:spPr>
              <a:xfrm flipV="1">
                <a:off x="305474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10650CE-8525-8204-B819-BF61A1602EEC}"/>
                  </a:ext>
                </a:extLst>
              </p:cNvPr>
              <p:cNvCxnSpPr>
                <a:cxnSpLocks/>
              </p:cNvCxnSpPr>
              <p:nvPr/>
            </p:nvCxnSpPr>
            <p:spPr>
              <a:xfrm flipV="1">
                <a:off x="8847381"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3CBEE5-CC5F-A278-15C2-1D4414734BDF}"/>
                  </a:ext>
                </a:extLst>
              </p:cNvPr>
              <p:cNvCxnSpPr>
                <a:cxnSpLocks/>
              </p:cNvCxnSpPr>
              <p:nvPr/>
            </p:nvCxnSpPr>
            <p:spPr>
              <a:xfrm flipV="1">
                <a:off x="4973208" y="2511751"/>
                <a:ext cx="0" cy="167725"/>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Rectangle 48">
              <a:extLst>
                <a:ext uri="{FF2B5EF4-FFF2-40B4-BE49-F238E27FC236}">
                  <a16:creationId xmlns:a16="http://schemas.microsoft.com/office/drawing/2014/main" id="{EFDC753B-3FC7-B764-E510-127DD901DCE1}"/>
                </a:ext>
              </a:extLst>
            </p:cNvPr>
            <p:cNvSpPr/>
            <p:nvPr/>
          </p:nvSpPr>
          <p:spPr>
            <a:xfrm>
              <a:off x="1021504" y="3431841"/>
              <a:ext cx="1055097" cy="369332"/>
            </a:xfrm>
            <a:prstGeom prst="rect">
              <a:avLst/>
            </a:prstGeom>
          </p:spPr>
          <p:txBody>
            <a:bodyPr wrap="none">
              <a:spAutoFit/>
            </a:bodyPr>
            <a:lstStyle/>
            <a:p>
              <a:r>
                <a:rPr lang="en-US" dirty="0"/>
                <a:t>baselines</a:t>
              </a:r>
            </a:p>
          </p:txBody>
        </p:sp>
        <p:sp>
          <p:nvSpPr>
            <p:cNvPr id="52" name="TextBox 51">
              <a:extLst>
                <a:ext uri="{FF2B5EF4-FFF2-40B4-BE49-F238E27FC236}">
                  <a16:creationId xmlns:a16="http://schemas.microsoft.com/office/drawing/2014/main" id="{EB7A2195-AD7A-CB75-1910-07C75169C586}"/>
                </a:ext>
              </a:extLst>
            </p:cNvPr>
            <p:cNvSpPr txBox="1"/>
            <p:nvPr/>
          </p:nvSpPr>
          <p:spPr>
            <a:xfrm>
              <a:off x="7090483" y="3663432"/>
              <a:ext cx="2196820" cy="369332"/>
            </a:xfrm>
            <a:prstGeom prst="rect">
              <a:avLst/>
            </a:prstGeom>
            <a:noFill/>
          </p:spPr>
          <p:txBody>
            <a:bodyPr wrap="none" rtlCol="0">
              <a:spAutoFit/>
            </a:bodyPr>
            <a:lstStyle/>
            <a:p>
              <a:r>
                <a:rPr lang="en-US" dirty="0" err="1"/>
                <a:t>generate_baseline.py</a:t>
              </a:r>
              <a:endParaRPr lang="en-US" dirty="0"/>
            </a:p>
          </p:txBody>
        </p:sp>
        <p:sp>
          <p:nvSpPr>
            <p:cNvPr id="55" name="TextBox 54">
              <a:extLst>
                <a:ext uri="{FF2B5EF4-FFF2-40B4-BE49-F238E27FC236}">
                  <a16:creationId xmlns:a16="http://schemas.microsoft.com/office/drawing/2014/main" id="{96330DA3-BCBB-373D-E253-8BB130DA274A}"/>
                </a:ext>
              </a:extLst>
            </p:cNvPr>
            <p:cNvSpPr txBox="1"/>
            <p:nvPr/>
          </p:nvSpPr>
          <p:spPr>
            <a:xfrm>
              <a:off x="7090483" y="4019506"/>
              <a:ext cx="2267352" cy="369332"/>
            </a:xfrm>
            <a:prstGeom prst="rect">
              <a:avLst/>
            </a:prstGeom>
            <a:noFill/>
          </p:spPr>
          <p:txBody>
            <a:bodyPr wrap="none" rtlCol="0">
              <a:spAutoFit/>
            </a:bodyPr>
            <a:lstStyle/>
            <a:p>
              <a:r>
                <a:rPr lang="en-US" dirty="0" err="1"/>
                <a:t>generate_guidance.py</a:t>
              </a:r>
              <a:endParaRPr lang="en-US" dirty="0"/>
            </a:p>
          </p:txBody>
        </p:sp>
        <p:cxnSp>
          <p:nvCxnSpPr>
            <p:cNvPr id="83" name="Straight Connector 82">
              <a:extLst>
                <a:ext uri="{FF2B5EF4-FFF2-40B4-BE49-F238E27FC236}">
                  <a16:creationId xmlns:a16="http://schemas.microsoft.com/office/drawing/2014/main" id="{B61451CB-C659-8617-ED04-996E58E3A9CA}"/>
                </a:ext>
              </a:extLst>
            </p:cNvPr>
            <p:cNvCxnSpPr>
              <a:cxnSpLocks/>
              <a:stCxn id="7" idx="2"/>
            </p:cNvCxnSpPr>
            <p:nvPr/>
          </p:nvCxnSpPr>
          <p:spPr>
            <a:xfrm>
              <a:off x="3035090" y="3216533"/>
              <a:ext cx="0" cy="250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B3BF7AB-794B-AF25-4343-C4338F00C86C}"/>
                </a:ext>
              </a:extLst>
            </p:cNvPr>
            <p:cNvCxnSpPr>
              <a:cxnSpLocks/>
            </p:cNvCxnSpPr>
            <p:nvPr/>
          </p:nvCxnSpPr>
          <p:spPr>
            <a:xfrm flipH="1">
              <a:off x="877090" y="3458679"/>
              <a:ext cx="21702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81AB5DF-C3F1-4893-74CD-EC01DD2FDD2B}"/>
                </a:ext>
              </a:extLst>
            </p:cNvPr>
            <p:cNvCxnSpPr>
              <a:cxnSpLocks/>
            </p:cNvCxnSpPr>
            <p:nvPr/>
          </p:nvCxnSpPr>
          <p:spPr>
            <a:xfrm>
              <a:off x="886870" y="3452074"/>
              <a:ext cx="0" cy="16443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6BA2ED33-C3D1-3418-D881-3EAD718D89A7}"/>
                </a:ext>
              </a:extLst>
            </p:cNvPr>
            <p:cNvCxnSpPr>
              <a:cxnSpLocks/>
              <a:stCxn id="49" idx="1"/>
            </p:cNvCxnSpPr>
            <p:nvPr/>
          </p:nvCxnSpPr>
          <p:spPr>
            <a:xfrm flipH="1">
              <a:off x="877090" y="3616507"/>
              <a:ext cx="14441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0AB1EFEC-5F18-B007-B79D-D6CC52367236}"/>
                </a:ext>
              </a:extLst>
            </p:cNvPr>
            <p:cNvCxnSpPr>
              <a:cxnSpLocks/>
              <a:stCxn id="52" idx="1"/>
            </p:cNvCxnSpPr>
            <p:nvPr/>
          </p:nvCxnSpPr>
          <p:spPr>
            <a:xfrm flipH="1">
              <a:off x="6958043" y="3848098"/>
              <a:ext cx="132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0ABEB1B-1FF4-C55E-C75C-0C71FE95E18C}"/>
                </a:ext>
              </a:extLst>
            </p:cNvPr>
            <p:cNvCxnSpPr>
              <a:stCxn id="55" idx="1"/>
            </p:cNvCxnSpPr>
            <p:nvPr/>
          </p:nvCxnSpPr>
          <p:spPr>
            <a:xfrm flipH="1">
              <a:off x="6958043" y="4204172"/>
              <a:ext cx="132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95B271A-B2B5-B4D1-1154-4CB2A0F61CCF}"/>
                </a:ext>
              </a:extLst>
            </p:cNvPr>
            <p:cNvCxnSpPr>
              <a:stCxn id="10" idx="2"/>
            </p:cNvCxnSpPr>
            <p:nvPr/>
          </p:nvCxnSpPr>
          <p:spPr>
            <a:xfrm>
              <a:off x="8866263" y="3216533"/>
              <a:ext cx="0" cy="215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648E3304-198D-11B0-306A-63770D8A8309}"/>
                </a:ext>
              </a:extLst>
            </p:cNvPr>
            <p:cNvCxnSpPr/>
            <p:nvPr/>
          </p:nvCxnSpPr>
          <p:spPr>
            <a:xfrm flipH="1">
              <a:off x="6933201" y="3429849"/>
              <a:ext cx="1945762" cy="14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2F56AEB1-251D-17FF-9C3F-50FEB191B7B3}"/>
                </a:ext>
              </a:extLst>
            </p:cNvPr>
            <p:cNvCxnSpPr/>
            <p:nvPr/>
          </p:nvCxnSpPr>
          <p:spPr>
            <a:xfrm>
              <a:off x="6945901" y="3435299"/>
              <a:ext cx="0" cy="781226"/>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DA9CA157-A57B-2706-1ECB-29A1CEF92D0A}"/>
                </a:ext>
              </a:extLst>
            </p:cNvPr>
            <p:cNvSpPr/>
            <p:nvPr/>
          </p:nvSpPr>
          <p:spPr>
            <a:xfrm>
              <a:off x="2209887" y="3432282"/>
              <a:ext cx="1365182" cy="369332"/>
            </a:xfrm>
            <a:prstGeom prst="rect">
              <a:avLst/>
            </a:prstGeom>
          </p:spPr>
          <p:txBody>
            <a:bodyPr wrap="none">
              <a:spAutoFit/>
            </a:bodyPr>
            <a:lstStyle/>
            <a:p>
              <a:r>
                <a:rPr lang="en-US" dirty="0"/>
                <a:t>cis_lvl2.yaml</a:t>
              </a:r>
            </a:p>
          </p:txBody>
        </p:sp>
        <p:cxnSp>
          <p:nvCxnSpPr>
            <p:cNvPr id="12" name="Straight Connector 11">
              <a:extLst>
                <a:ext uri="{FF2B5EF4-FFF2-40B4-BE49-F238E27FC236}">
                  <a16:creationId xmlns:a16="http://schemas.microsoft.com/office/drawing/2014/main" id="{478B8C6C-054B-D16B-A9B4-EF3CC0E0B1ED}"/>
                </a:ext>
              </a:extLst>
            </p:cNvPr>
            <p:cNvCxnSpPr>
              <a:cxnSpLocks/>
            </p:cNvCxnSpPr>
            <p:nvPr/>
          </p:nvCxnSpPr>
          <p:spPr>
            <a:xfrm flipH="1" flipV="1">
              <a:off x="2053332" y="3639485"/>
              <a:ext cx="144414" cy="252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265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mSCP Structure and Terminology </a:t>
            </a:r>
          </a:p>
        </p:txBody>
      </p:sp>
      <p:sp>
        <p:nvSpPr>
          <p:cNvPr id="3" name="Content Placeholder 2"/>
          <p:cNvSpPr>
            <a:spLocks noGrp="1"/>
          </p:cNvSpPr>
          <p:nvPr>
            <p:ph idx="1"/>
          </p:nvPr>
        </p:nvSpPr>
        <p:spPr>
          <a:xfrm>
            <a:off x="404003" y="1347438"/>
            <a:ext cx="9042034" cy="952501"/>
          </a:xfrm>
        </p:spPr>
        <p:txBody>
          <a:bodyPr>
            <a:normAutofit/>
          </a:bodyPr>
          <a:lstStyle/>
          <a:p>
            <a:r>
              <a:rPr lang="en-US" dirty="0"/>
              <a:t>GitHub repository organized around branches named for macOS versions</a:t>
            </a:r>
          </a:p>
          <a:p>
            <a:pPr marL="0" indent="0">
              <a:buNone/>
            </a:pPr>
            <a:endParaRPr lang="en-US" dirty="0"/>
          </a:p>
        </p:txBody>
      </p:sp>
      <p:grpSp>
        <p:nvGrpSpPr>
          <p:cNvPr id="14" name="Group 13">
            <a:extLst>
              <a:ext uri="{FF2B5EF4-FFF2-40B4-BE49-F238E27FC236}">
                <a16:creationId xmlns:a16="http://schemas.microsoft.com/office/drawing/2014/main" id="{974DD3B1-0D65-01B3-54B7-A379A53F9FCC}"/>
              </a:ext>
            </a:extLst>
          </p:cNvPr>
          <p:cNvGrpSpPr/>
          <p:nvPr/>
        </p:nvGrpSpPr>
        <p:grpSpPr>
          <a:xfrm>
            <a:off x="484032" y="2115272"/>
            <a:ext cx="8873803" cy="3091636"/>
            <a:chOff x="484032" y="2115272"/>
            <a:chExt cx="8873803" cy="3091636"/>
          </a:xfrm>
        </p:grpSpPr>
        <p:sp>
          <p:nvSpPr>
            <p:cNvPr id="5" name="TextBox 4">
              <a:extLst>
                <a:ext uri="{FF2B5EF4-FFF2-40B4-BE49-F238E27FC236}">
                  <a16:creationId xmlns:a16="http://schemas.microsoft.com/office/drawing/2014/main" id="{16D9826E-F751-C0CF-CC24-44A8C0AB9270}"/>
                </a:ext>
              </a:extLst>
            </p:cNvPr>
            <p:cNvSpPr txBox="1"/>
            <p:nvPr/>
          </p:nvSpPr>
          <p:spPr>
            <a:xfrm>
              <a:off x="3574414" y="2115272"/>
              <a:ext cx="2614114" cy="369332"/>
            </a:xfrm>
            <a:prstGeom prst="rect">
              <a:avLst/>
            </a:prstGeom>
            <a:noFill/>
          </p:spPr>
          <p:txBody>
            <a:bodyPr wrap="none" rtlCol="0">
              <a:spAutoFit/>
            </a:bodyPr>
            <a:lstStyle/>
            <a:p>
              <a:r>
                <a:rPr lang="en-US" dirty="0"/>
                <a:t>usnistgov/macos_security</a:t>
              </a:r>
            </a:p>
          </p:txBody>
        </p:sp>
        <p:grpSp>
          <p:nvGrpSpPr>
            <p:cNvPr id="19" name="Group 18">
              <a:extLst>
                <a:ext uri="{FF2B5EF4-FFF2-40B4-BE49-F238E27FC236}">
                  <a16:creationId xmlns:a16="http://schemas.microsoft.com/office/drawing/2014/main" id="{862ACBCB-8140-6861-7FD2-BF4B16A17581}"/>
                </a:ext>
              </a:extLst>
            </p:cNvPr>
            <p:cNvGrpSpPr/>
            <p:nvPr/>
          </p:nvGrpSpPr>
          <p:grpSpPr>
            <a:xfrm>
              <a:off x="484032" y="2847201"/>
              <a:ext cx="8794879" cy="369332"/>
              <a:chOff x="484032" y="2847201"/>
              <a:chExt cx="8794879" cy="369332"/>
            </a:xfrm>
          </p:grpSpPr>
          <p:sp>
            <p:nvSpPr>
              <p:cNvPr id="6" name="TextBox 5">
                <a:extLst>
                  <a:ext uri="{FF2B5EF4-FFF2-40B4-BE49-F238E27FC236}">
                    <a16:creationId xmlns:a16="http://schemas.microsoft.com/office/drawing/2014/main" id="{7691F33B-609D-462A-325E-4DA5960187CB}"/>
                  </a:ext>
                </a:extLst>
              </p:cNvPr>
              <p:cNvSpPr txBox="1"/>
              <p:nvPr/>
            </p:nvSpPr>
            <p:spPr>
              <a:xfrm>
                <a:off x="484032" y="2847201"/>
                <a:ext cx="1074945" cy="369332"/>
              </a:xfrm>
              <a:prstGeom prst="rect">
                <a:avLst/>
              </a:prstGeom>
              <a:noFill/>
            </p:spPr>
            <p:txBody>
              <a:bodyPr wrap="square" rtlCol="0">
                <a:spAutoFit/>
              </a:bodyPr>
              <a:lstStyle/>
              <a:p>
                <a:r>
                  <a:rPr lang="en-US" dirty="0"/>
                  <a:t>baselines</a:t>
                </a:r>
              </a:p>
            </p:txBody>
          </p:sp>
          <p:sp>
            <p:nvSpPr>
              <p:cNvPr id="7" name="TextBox 6">
                <a:extLst>
                  <a:ext uri="{FF2B5EF4-FFF2-40B4-BE49-F238E27FC236}">
                    <a16:creationId xmlns:a16="http://schemas.microsoft.com/office/drawing/2014/main" id="{FD2B789B-6373-B467-693E-A6704D3F2C51}"/>
                  </a:ext>
                </a:extLst>
              </p:cNvPr>
              <p:cNvSpPr txBox="1"/>
              <p:nvPr/>
            </p:nvSpPr>
            <p:spPr>
              <a:xfrm>
                <a:off x="2706832" y="2847201"/>
                <a:ext cx="656516" cy="369332"/>
              </a:xfrm>
              <a:prstGeom prst="rect">
                <a:avLst/>
              </a:prstGeom>
              <a:noFill/>
            </p:spPr>
            <p:txBody>
              <a:bodyPr wrap="square" rtlCol="0">
                <a:spAutoFit/>
              </a:bodyPr>
              <a:lstStyle/>
              <a:p>
                <a:r>
                  <a:rPr lang="en-US" dirty="0"/>
                  <a:t>build</a:t>
                </a:r>
              </a:p>
            </p:txBody>
          </p:sp>
          <p:sp>
            <p:nvSpPr>
              <p:cNvPr id="8" name="TextBox 7">
                <a:extLst>
                  <a:ext uri="{FF2B5EF4-FFF2-40B4-BE49-F238E27FC236}">
                    <a16:creationId xmlns:a16="http://schemas.microsoft.com/office/drawing/2014/main" id="{0AF6CC12-713B-40F5-5276-4D3D1F25941C}"/>
                  </a:ext>
                </a:extLst>
              </p:cNvPr>
              <p:cNvSpPr txBox="1"/>
              <p:nvPr/>
            </p:nvSpPr>
            <p:spPr>
              <a:xfrm>
                <a:off x="4511203" y="2847201"/>
                <a:ext cx="957615" cy="369332"/>
              </a:xfrm>
              <a:prstGeom prst="rect">
                <a:avLst/>
              </a:prstGeom>
              <a:noFill/>
            </p:spPr>
            <p:txBody>
              <a:bodyPr wrap="square" rtlCol="0">
                <a:spAutoFit/>
              </a:bodyPr>
              <a:lstStyle/>
              <a:p>
                <a:r>
                  <a:rPr lang="en-US" dirty="0"/>
                  <a:t>includes</a:t>
                </a:r>
              </a:p>
            </p:txBody>
          </p:sp>
          <p:sp>
            <p:nvSpPr>
              <p:cNvPr id="9" name="TextBox 8">
                <a:extLst>
                  <a:ext uri="{FF2B5EF4-FFF2-40B4-BE49-F238E27FC236}">
                    <a16:creationId xmlns:a16="http://schemas.microsoft.com/office/drawing/2014/main" id="{C6B959EF-E909-8A59-22B8-F912AFF76A85}"/>
                  </a:ext>
                </a:extLst>
              </p:cNvPr>
              <p:cNvSpPr txBox="1"/>
              <p:nvPr/>
            </p:nvSpPr>
            <p:spPr>
              <a:xfrm>
                <a:off x="6616673" y="2847201"/>
                <a:ext cx="689088" cy="369332"/>
              </a:xfrm>
              <a:prstGeom prst="rect">
                <a:avLst/>
              </a:prstGeom>
              <a:noFill/>
            </p:spPr>
            <p:txBody>
              <a:bodyPr wrap="square" rtlCol="0">
                <a:spAutoFit/>
              </a:bodyPr>
              <a:lstStyle/>
              <a:p>
                <a:r>
                  <a:rPr lang="en-US" dirty="0"/>
                  <a:t>rules</a:t>
                </a:r>
              </a:p>
            </p:txBody>
          </p:sp>
          <p:sp>
            <p:nvSpPr>
              <p:cNvPr id="10" name="TextBox 9">
                <a:extLst>
                  <a:ext uri="{FF2B5EF4-FFF2-40B4-BE49-F238E27FC236}">
                    <a16:creationId xmlns:a16="http://schemas.microsoft.com/office/drawing/2014/main" id="{96F230C0-4D2F-27C6-D203-9A5EFA9DD706}"/>
                  </a:ext>
                </a:extLst>
              </p:cNvPr>
              <p:cNvSpPr txBox="1"/>
              <p:nvPr/>
            </p:nvSpPr>
            <p:spPr>
              <a:xfrm>
                <a:off x="8453615" y="2847201"/>
                <a:ext cx="825296" cy="369332"/>
              </a:xfrm>
              <a:prstGeom prst="rect">
                <a:avLst/>
              </a:prstGeom>
              <a:noFill/>
            </p:spPr>
            <p:txBody>
              <a:bodyPr wrap="square" rtlCol="0">
                <a:spAutoFit/>
              </a:bodyPr>
              <a:lstStyle/>
              <a:p>
                <a:r>
                  <a:rPr lang="en-US" dirty="0"/>
                  <a:t>scripts</a:t>
                </a:r>
              </a:p>
            </p:txBody>
          </p:sp>
        </p:grpSp>
        <p:grpSp>
          <p:nvGrpSpPr>
            <p:cNvPr id="39" name="Group 38">
              <a:extLst>
                <a:ext uri="{FF2B5EF4-FFF2-40B4-BE49-F238E27FC236}">
                  <a16:creationId xmlns:a16="http://schemas.microsoft.com/office/drawing/2014/main" id="{0587A5CC-07C8-87DF-ECC1-CAA0C3A20834}"/>
                </a:ext>
              </a:extLst>
            </p:cNvPr>
            <p:cNvGrpSpPr/>
            <p:nvPr/>
          </p:nvGrpSpPr>
          <p:grpSpPr>
            <a:xfrm>
              <a:off x="1021505" y="2511751"/>
              <a:ext cx="7825876" cy="345749"/>
              <a:chOff x="1021505" y="2511751"/>
              <a:chExt cx="7825876" cy="345749"/>
            </a:xfrm>
          </p:grpSpPr>
          <p:cxnSp>
            <p:nvCxnSpPr>
              <p:cNvPr id="15" name="Straight Connector 14">
                <a:extLst>
                  <a:ext uri="{FF2B5EF4-FFF2-40B4-BE49-F238E27FC236}">
                    <a16:creationId xmlns:a16="http://schemas.microsoft.com/office/drawing/2014/main" id="{AD88F841-6816-8902-4164-F34D72488E96}"/>
                  </a:ext>
                </a:extLst>
              </p:cNvPr>
              <p:cNvCxnSpPr>
                <a:cxnSpLocks/>
              </p:cNvCxnSpPr>
              <p:nvPr/>
            </p:nvCxnSpPr>
            <p:spPr>
              <a:xfrm>
                <a:off x="1021505" y="2689775"/>
                <a:ext cx="78258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A334D38-DC8F-ADE3-BDA2-296965134D14}"/>
                  </a:ext>
                </a:extLst>
              </p:cNvPr>
              <p:cNvCxnSpPr>
                <a:cxnSpLocks/>
                <a:stCxn id="6" idx="0"/>
              </p:cNvCxnSpPr>
              <p:nvPr/>
            </p:nvCxnSpPr>
            <p:spPr>
              <a:xfrm flipV="1">
                <a:off x="102150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916A00-A639-2871-B423-28067CEBC781}"/>
                  </a:ext>
                </a:extLst>
              </p:cNvPr>
              <p:cNvCxnSpPr>
                <a:cxnSpLocks/>
              </p:cNvCxnSpPr>
              <p:nvPr/>
            </p:nvCxnSpPr>
            <p:spPr>
              <a:xfrm flipV="1">
                <a:off x="4972755" y="2689775"/>
                <a:ext cx="453" cy="157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CA910F6-4112-3B12-D573-06AE2DF3F536}"/>
                  </a:ext>
                </a:extLst>
              </p:cNvPr>
              <p:cNvCxnSpPr>
                <a:cxnSpLocks/>
              </p:cNvCxnSpPr>
              <p:nvPr/>
            </p:nvCxnSpPr>
            <p:spPr>
              <a:xfrm flipV="1">
                <a:off x="6920501" y="2689775"/>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854D28C-FE08-D486-BFB1-45109F4A45E9}"/>
                  </a:ext>
                </a:extLst>
              </p:cNvPr>
              <p:cNvCxnSpPr>
                <a:cxnSpLocks/>
              </p:cNvCxnSpPr>
              <p:nvPr/>
            </p:nvCxnSpPr>
            <p:spPr>
              <a:xfrm flipV="1">
                <a:off x="3054745"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10650CE-8525-8204-B819-BF61A1602EEC}"/>
                  </a:ext>
                </a:extLst>
              </p:cNvPr>
              <p:cNvCxnSpPr>
                <a:cxnSpLocks/>
              </p:cNvCxnSpPr>
              <p:nvPr/>
            </p:nvCxnSpPr>
            <p:spPr>
              <a:xfrm flipV="1">
                <a:off x="8847381" y="2679476"/>
                <a:ext cx="0" cy="167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3CBEE5-CC5F-A278-15C2-1D4414734BDF}"/>
                  </a:ext>
                </a:extLst>
              </p:cNvPr>
              <p:cNvCxnSpPr>
                <a:cxnSpLocks/>
              </p:cNvCxnSpPr>
              <p:nvPr/>
            </p:nvCxnSpPr>
            <p:spPr>
              <a:xfrm flipV="1">
                <a:off x="4973208" y="2511751"/>
                <a:ext cx="0" cy="167725"/>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Rectangle 48">
              <a:extLst>
                <a:ext uri="{FF2B5EF4-FFF2-40B4-BE49-F238E27FC236}">
                  <a16:creationId xmlns:a16="http://schemas.microsoft.com/office/drawing/2014/main" id="{EFDC753B-3FC7-B764-E510-127DD901DCE1}"/>
                </a:ext>
              </a:extLst>
            </p:cNvPr>
            <p:cNvSpPr/>
            <p:nvPr/>
          </p:nvSpPr>
          <p:spPr>
            <a:xfrm>
              <a:off x="1021504" y="3432282"/>
              <a:ext cx="1055097" cy="369332"/>
            </a:xfrm>
            <a:prstGeom prst="rect">
              <a:avLst/>
            </a:prstGeom>
          </p:spPr>
          <p:txBody>
            <a:bodyPr wrap="none">
              <a:spAutoFit/>
            </a:bodyPr>
            <a:lstStyle/>
            <a:p>
              <a:r>
                <a:rPr lang="en-US" dirty="0"/>
                <a:t>baselines</a:t>
              </a:r>
            </a:p>
          </p:txBody>
        </p:sp>
        <p:sp>
          <p:nvSpPr>
            <p:cNvPr id="50" name="TextBox 49">
              <a:extLst>
                <a:ext uri="{FF2B5EF4-FFF2-40B4-BE49-F238E27FC236}">
                  <a16:creationId xmlns:a16="http://schemas.microsoft.com/office/drawing/2014/main" id="{76BCF994-DC47-769F-2AA9-D1BEDFFA1F21}"/>
                </a:ext>
              </a:extLst>
            </p:cNvPr>
            <p:cNvSpPr txBox="1"/>
            <p:nvPr/>
          </p:nvSpPr>
          <p:spPr>
            <a:xfrm>
              <a:off x="1021504" y="3688536"/>
              <a:ext cx="867545" cy="369332"/>
            </a:xfrm>
            <a:prstGeom prst="rect">
              <a:avLst/>
            </a:prstGeom>
            <a:noFill/>
          </p:spPr>
          <p:txBody>
            <a:bodyPr wrap="none" rtlCol="0">
              <a:spAutoFit/>
            </a:bodyPr>
            <a:lstStyle/>
            <a:p>
              <a:r>
                <a:rPr lang="en-US" dirty="0"/>
                <a:t>cis_lvl2</a:t>
              </a:r>
            </a:p>
          </p:txBody>
        </p:sp>
        <p:sp>
          <p:nvSpPr>
            <p:cNvPr id="52" name="TextBox 51">
              <a:extLst>
                <a:ext uri="{FF2B5EF4-FFF2-40B4-BE49-F238E27FC236}">
                  <a16:creationId xmlns:a16="http://schemas.microsoft.com/office/drawing/2014/main" id="{EB7A2195-AD7A-CB75-1910-07C75169C586}"/>
                </a:ext>
              </a:extLst>
            </p:cNvPr>
            <p:cNvSpPr txBox="1"/>
            <p:nvPr/>
          </p:nvSpPr>
          <p:spPr>
            <a:xfrm>
              <a:off x="7090483" y="3663432"/>
              <a:ext cx="2196820" cy="369332"/>
            </a:xfrm>
            <a:prstGeom prst="rect">
              <a:avLst/>
            </a:prstGeom>
            <a:noFill/>
          </p:spPr>
          <p:txBody>
            <a:bodyPr wrap="none" rtlCol="0">
              <a:spAutoFit/>
            </a:bodyPr>
            <a:lstStyle/>
            <a:p>
              <a:r>
                <a:rPr lang="en-US" dirty="0" err="1"/>
                <a:t>generate_baseline.py</a:t>
              </a:r>
              <a:endParaRPr lang="en-US" dirty="0"/>
            </a:p>
          </p:txBody>
        </p:sp>
        <p:sp>
          <p:nvSpPr>
            <p:cNvPr id="55" name="TextBox 54">
              <a:extLst>
                <a:ext uri="{FF2B5EF4-FFF2-40B4-BE49-F238E27FC236}">
                  <a16:creationId xmlns:a16="http://schemas.microsoft.com/office/drawing/2014/main" id="{96330DA3-BCBB-373D-E253-8BB130DA274A}"/>
                </a:ext>
              </a:extLst>
            </p:cNvPr>
            <p:cNvSpPr txBox="1"/>
            <p:nvPr/>
          </p:nvSpPr>
          <p:spPr>
            <a:xfrm>
              <a:off x="7090483" y="4019506"/>
              <a:ext cx="2267352" cy="369332"/>
            </a:xfrm>
            <a:prstGeom prst="rect">
              <a:avLst/>
            </a:prstGeom>
            <a:noFill/>
          </p:spPr>
          <p:txBody>
            <a:bodyPr wrap="none" rtlCol="0">
              <a:spAutoFit/>
            </a:bodyPr>
            <a:lstStyle/>
            <a:p>
              <a:r>
                <a:rPr lang="en-US" dirty="0" err="1"/>
                <a:t>generate_guidance.py</a:t>
              </a:r>
              <a:endParaRPr lang="en-US" dirty="0"/>
            </a:p>
          </p:txBody>
        </p:sp>
        <p:sp>
          <p:nvSpPr>
            <p:cNvPr id="58" name="TextBox 57">
              <a:extLst>
                <a:ext uri="{FF2B5EF4-FFF2-40B4-BE49-F238E27FC236}">
                  <a16:creationId xmlns:a16="http://schemas.microsoft.com/office/drawing/2014/main" id="{AF672E1E-920E-A33C-17ED-AF90BEAA4739}"/>
                </a:ext>
              </a:extLst>
            </p:cNvPr>
            <p:cNvSpPr txBox="1"/>
            <p:nvPr/>
          </p:nvSpPr>
          <p:spPr>
            <a:xfrm>
              <a:off x="2207707" y="3920418"/>
              <a:ext cx="2327560" cy="369332"/>
            </a:xfrm>
            <a:prstGeom prst="rect">
              <a:avLst/>
            </a:prstGeom>
            <a:noFill/>
          </p:spPr>
          <p:txBody>
            <a:bodyPr wrap="none" rtlCol="0">
              <a:spAutoFit/>
            </a:bodyPr>
            <a:lstStyle/>
            <a:p>
              <a:r>
                <a:rPr lang="en-US" dirty="0"/>
                <a:t>cis_lvl2_compliance.sh</a:t>
              </a:r>
            </a:p>
          </p:txBody>
        </p:sp>
        <p:sp>
          <p:nvSpPr>
            <p:cNvPr id="59" name="TextBox 58">
              <a:extLst>
                <a:ext uri="{FF2B5EF4-FFF2-40B4-BE49-F238E27FC236}">
                  <a16:creationId xmlns:a16="http://schemas.microsoft.com/office/drawing/2014/main" id="{D1DAC7F6-A0F4-ADA3-E6C8-7AE3F3C73C31}"/>
                </a:ext>
              </a:extLst>
            </p:cNvPr>
            <p:cNvSpPr txBox="1"/>
            <p:nvPr/>
          </p:nvSpPr>
          <p:spPr>
            <a:xfrm>
              <a:off x="2207707" y="4226050"/>
              <a:ext cx="1494255" cy="369332"/>
            </a:xfrm>
            <a:prstGeom prst="rect">
              <a:avLst/>
            </a:prstGeom>
            <a:noFill/>
          </p:spPr>
          <p:txBody>
            <a:bodyPr wrap="none" rtlCol="0">
              <a:spAutoFit/>
            </a:bodyPr>
            <a:lstStyle/>
            <a:p>
              <a:r>
                <a:rPr lang="en-US" dirty="0" err="1"/>
                <a:t>mobileconfigs</a:t>
              </a:r>
              <a:endParaRPr lang="en-US" dirty="0"/>
            </a:p>
          </p:txBody>
        </p:sp>
        <p:sp>
          <p:nvSpPr>
            <p:cNvPr id="60" name="TextBox 59">
              <a:extLst>
                <a:ext uri="{FF2B5EF4-FFF2-40B4-BE49-F238E27FC236}">
                  <a16:creationId xmlns:a16="http://schemas.microsoft.com/office/drawing/2014/main" id="{FF56D067-D173-5D4E-C0B6-A1A4114352EA}"/>
                </a:ext>
              </a:extLst>
            </p:cNvPr>
            <p:cNvSpPr txBox="1"/>
            <p:nvPr/>
          </p:nvSpPr>
          <p:spPr>
            <a:xfrm>
              <a:off x="2207707" y="4534856"/>
              <a:ext cx="2523063" cy="369332"/>
            </a:xfrm>
            <a:prstGeom prst="rect">
              <a:avLst/>
            </a:prstGeom>
            <a:noFill/>
          </p:spPr>
          <p:txBody>
            <a:bodyPr wrap="none" rtlCol="0">
              <a:spAutoFit/>
            </a:bodyPr>
            <a:lstStyle/>
            <a:p>
              <a:r>
                <a:rPr lang="en-US" dirty="0"/>
                <a:t>preferences (mSCP .</a:t>
              </a:r>
              <a:r>
                <a:rPr lang="en-US" dirty="0" err="1"/>
                <a:t>plist</a:t>
              </a:r>
              <a:r>
                <a:rPr lang="en-US" dirty="0"/>
                <a:t>)</a:t>
              </a:r>
            </a:p>
          </p:txBody>
        </p:sp>
        <p:sp>
          <p:nvSpPr>
            <p:cNvPr id="61" name="TextBox 60">
              <a:extLst>
                <a:ext uri="{FF2B5EF4-FFF2-40B4-BE49-F238E27FC236}">
                  <a16:creationId xmlns:a16="http://schemas.microsoft.com/office/drawing/2014/main" id="{6DC699F4-CDAA-BFA6-68EC-192C7D849BE3}"/>
                </a:ext>
              </a:extLst>
            </p:cNvPr>
            <p:cNvSpPr txBox="1"/>
            <p:nvPr/>
          </p:nvSpPr>
          <p:spPr>
            <a:xfrm>
              <a:off x="5112291" y="4481124"/>
              <a:ext cx="3326232" cy="369332"/>
            </a:xfrm>
            <a:prstGeom prst="rect">
              <a:avLst/>
            </a:prstGeom>
            <a:noFill/>
          </p:spPr>
          <p:txBody>
            <a:bodyPr wrap="none" rtlCol="0">
              <a:spAutoFit/>
            </a:bodyPr>
            <a:lstStyle/>
            <a:p>
              <a:r>
                <a:rPr lang="en-US" dirty="0"/>
                <a:t>preferences (sys config .</a:t>
              </a:r>
              <a:r>
                <a:rPr lang="en-US" dirty="0" err="1"/>
                <a:t>plist</a:t>
              </a:r>
              <a:r>
                <a:rPr lang="en-US" dirty="0"/>
                <a:t> files)</a:t>
              </a:r>
            </a:p>
          </p:txBody>
        </p:sp>
        <p:sp>
          <p:nvSpPr>
            <p:cNvPr id="71" name="TextBox 70">
              <a:extLst>
                <a:ext uri="{FF2B5EF4-FFF2-40B4-BE49-F238E27FC236}">
                  <a16:creationId xmlns:a16="http://schemas.microsoft.com/office/drawing/2014/main" id="{C3335CF6-9035-465B-2F85-ADF33C9BFC48}"/>
                </a:ext>
              </a:extLst>
            </p:cNvPr>
            <p:cNvSpPr txBox="1"/>
            <p:nvPr/>
          </p:nvSpPr>
          <p:spPr>
            <a:xfrm>
              <a:off x="5112291" y="4837576"/>
              <a:ext cx="4004558" cy="369332"/>
            </a:xfrm>
            <a:prstGeom prst="rect">
              <a:avLst/>
            </a:prstGeom>
            <a:noFill/>
          </p:spPr>
          <p:txBody>
            <a:bodyPr wrap="none" rtlCol="0">
              <a:spAutoFit/>
            </a:bodyPr>
            <a:lstStyle/>
            <a:p>
              <a:r>
                <a:rPr lang="en-US" dirty="0"/>
                <a:t>unsigned (or signed) (.</a:t>
              </a:r>
              <a:r>
                <a:rPr lang="en-US" dirty="0" err="1"/>
                <a:t>mobileconfig</a:t>
              </a:r>
              <a:r>
                <a:rPr lang="en-US" dirty="0"/>
                <a:t> files)</a:t>
              </a:r>
            </a:p>
          </p:txBody>
        </p:sp>
        <p:cxnSp>
          <p:nvCxnSpPr>
            <p:cNvPr id="83" name="Straight Connector 82">
              <a:extLst>
                <a:ext uri="{FF2B5EF4-FFF2-40B4-BE49-F238E27FC236}">
                  <a16:creationId xmlns:a16="http://schemas.microsoft.com/office/drawing/2014/main" id="{B61451CB-C659-8617-ED04-996E58E3A9CA}"/>
                </a:ext>
              </a:extLst>
            </p:cNvPr>
            <p:cNvCxnSpPr>
              <a:cxnSpLocks/>
              <a:stCxn id="7" idx="2"/>
            </p:cNvCxnSpPr>
            <p:nvPr/>
          </p:nvCxnSpPr>
          <p:spPr>
            <a:xfrm>
              <a:off x="3035090" y="3216533"/>
              <a:ext cx="0" cy="25051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B3BF7AB-794B-AF25-4343-C4338F00C86C}"/>
                </a:ext>
              </a:extLst>
            </p:cNvPr>
            <p:cNvCxnSpPr>
              <a:cxnSpLocks/>
            </p:cNvCxnSpPr>
            <p:nvPr/>
          </p:nvCxnSpPr>
          <p:spPr>
            <a:xfrm flipH="1">
              <a:off x="877090" y="3458679"/>
              <a:ext cx="21702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B81AB5DF-C3F1-4893-74CD-EC01DD2FDD2B}"/>
                </a:ext>
              </a:extLst>
            </p:cNvPr>
            <p:cNvCxnSpPr>
              <a:cxnSpLocks/>
            </p:cNvCxnSpPr>
            <p:nvPr/>
          </p:nvCxnSpPr>
          <p:spPr>
            <a:xfrm flipH="1">
              <a:off x="877090" y="3452074"/>
              <a:ext cx="9780" cy="427264"/>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6BA2ED33-C3D1-3418-D881-3EAD718D89A7}"/>
                </a:ext>
              </a:extLst>
            </p:cNvPr>
            <p:cNvCxnSpPr>
              <a:cxnSpLocks/>
              <a:stCxn id="49" idx="1"/>
            </p:cNvCxnSpPr>
            <p:nvPr/>
          </p:nvCxnSpPr>
          <p:spPr>
            <a:xfrm flipH="1" flipV="1">
              <a:off x="877090" y="3614428"/>
              <a:ext cx="144414" cy="2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809E6A3-E0DB-2CB1-92AD-1CD2CACBF0C3}"/>
                </a:ext>
              </a:extLst>
            </p:cNvPr>
            <p:cNvCxnSpPr>
              <a:cxnSpLocks/>
            </p:cNvCxnSpPr>
            <p:nvPr/>
          </p:nvCxnSpPr>
          <p:spPr>
            <a:xfrm flipH="1" flipV="1">
              <a:off x="886870" y="3866851"/>
              <a:ext cx="13588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FECC8E0B-59A1-41E3-E611-FF8A3FF79E81}"/>
                </a:ext>
              </a:extLst>
            </p:cNvPr>
            <p:cNvCxnSpPr>
              <a:cxnSpLocks/>
              <a:stCxn id="50" idx="3"/>
            </p:cNvCxnSpPr>
            <p:nvPr/>
          </p:nvCxnSpPr>
          <p:spPr>
            <a:xfrm flipV="1">
              <a:off x="1889049" y="3873201"/>
              <a:ext cx="13713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B30E3A22-3441-E309-A8B0-012915AACC15}"/>
                </a:ext>
              </a:extLst>
            </p:cNvPr>
            <p:cNvCxnSpPr>
              <a:cxnSpLocks/>
            </p:cNvCxnSpPr>
            <p:nvPr/>
          </p:nvCxnSpPr>
          <p:spPr>
            <a:xfrm>
              <a:off x="2023008" y="3860159"/>
              <a:ext cx="0" cy="87231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08B4BF-DBB5-51FF-701B-622522DFE0D7}"/>
                </a:ext>
              </a:extLst>
            </p:cNvPr>
            <p:cNvCxnSpPr>
              <a:cxnSpLocks/>
              <a:stCxn id="59" idx="3"/>
            </p:cNvCxnSpPr>
            <p:nvPr/>
          </p:nvCxnSpPr>
          <p:spPr>
            <a:xfrm>
              <a:off x="3701962" y="4410716"/>
              <a:ext cx="123087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A940A60-6056-4C4A-02BC-24F8B57DA753}"/>
                </a:ext>
              </a:extLst>
            </p:cNvPr>
            <p:cNvCxnSpPr>
              <a:cxnSpLocks/>
            </p:cNvCxnSpPr>
            <p:nvPr/>
          </p:nvCxnSpPr>
          <p:spPr>
            <a:xfrm>
              <a:off x="4936454" y="4399631"/>
              <a:ext cx="0" cy="6354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71BE3880-516D-C822-D6D9-664C5CC7C345}"/>
                </a:ext>
              </a:extLst>
            </p:cNvPr>
            <p:cNvCxnSpPr>
              <a:cxnSpLocks/>
              <a:stCxn id="58" idx="1"/>
            </p:cNvCxnSpPr>
            <p:nvPr/>
          </p:nvCxnSpPr>
          <p:spPr>
            <a:xfrm flipH="1">
              <a:off x="2031787" y="4105084"/>
              <a:ext cx="175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A07067F1-76B7-1F01-4A2C-95F014ECBAD4}"/>
                </a:ext>
              </a:extLst>
            </p:cNvPr>
            <p:cNvCxnSpPr>
              <a:stCxn id="59" idx="1"/>
            </p:cNvCxnSpPr>
            <p:nvPr/>
          </p:nvCxnSpPr>
          <p:spPr>
            <a:xfrm flipH="1" flipV="1">
              <a:off x="2023008" y="4410079"/>
              <a:ext cx="184699" cy="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83F055B9-8BF8-9DD9-00E6-CC011606F25F}"/>
                </a:ext>
              </a:extLst>
            </p:cNvPr>
            <p:cNvCxnSpPr>
              <a:stCxn id="60" idx="1"/>
            </p:cNvCxnSpPr>
            <p:nvPr/>
          </p:nvCxnSpPr>
          <p:spPr>
            <a:xfrm flipH="1">
              <a:off x="2031787" y="4719522"/>
              <a:ext cx="175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F3BBB0AA-764B-D2E1-D22F-826576B6F61F}"/>
                </a:ext>
              </a:extLst>
            </p:cNvPr>
            <p:cNvCxnSpPr>
              <a:cxnSpLocks/>
              <a:stCxn id="61" idx="1"/>
            </p:cNvCxnSpPr>
            <p:nvPr/>
          </p:nvCxnSpPr>
          <p:spPr>
            <a:xfrm flipH="1">
              <a:off x="4932839" y="4665790"/>
              <a:ext cx="1794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1CACD43-DC3A-27DB-BDC2-10673C95B8EB}"/>
                </a:ext>
              </a:extLst>
            </p:cNvPr>
            <p:cNvCxnSpPr>
              <a:stCxn id="71" idx="1"/>
            </p:cNvCxnSpPr>
            <p:nvPr/>
          </p:nvCxnSpPr>
          <p:spPr>
            <a:xfrm flipH="1">
              <a:off x="4932839" y="5022242"/>
              <a:ext cx="1794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0AB1EFEC-5F18-B007-B79D-D6CC52367236}"/>
                </a:ext>
              </a:extLst>
            </p:cNvPr>
            <p:cNvCxnSpPr>
              <a:cxnSpLocks/>
              <a:stCxn id="52" idx="1"/>
            </p:cNvCxnSpPr>
            <p:nvPr/>
          </p:nvCxnSpPr>
          <p:spPr>
            <a:xfrm flipH="1">
              <a:off x="6958043" y="3848098"/>
              <a:ext cx="132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0ABEB1B-1FF4-C55E-C75C-0C71FE95E18C}"/>
                </a:ext>
              </a:extLst>
            </p:cNvPr>
            <p:cNvCxnSpPr>
              <a:stCxn id="55" idx="1"/>
            </p:cNvCxnSpPr>
            <p:nvPr/>
          </p:nvCxnSpPr>
          <p:spPr>
            <a:xfrm flipH="1">
              <a:off x="6958043" y="4204172"/>
              <a:ext cx="132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95B271A-B2B5-B4D1-1154-4CB2A0F61CCF}"/>
                </a:ext>
              </a:extLst>
            </p:cNvPr>
            <p:cNvCxnSpPr>
              <a:stCxn id="10" idx="2"/>
            </p:cNvCxnSpPr>
            <p:nvPr/>
          </p:nvCxnSpPr>
          <p:spPr>
            <a:xfrm>
              <a:off x="8866263" y="3216533"/>
              <a:ext cx="0" cy="215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648E3304-198D-11B0-306A-63770D8A8309}"/>
                </a:ext>
              </a:extLst>
            </p:cNvPr>
            <p:cNvCxnSpPr/>
            <p:nvPr/>
          </p:nvCxnSpPr>
          <p:spPr>
            <a:xfrm flipH="1">
              <a:off x="6933201" y="3429849"/>
              <a:ext cx="1945762" cy="14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2F56AEB1-251D-17FF-9C3F-50FEB191B7B3}"/>
                </a:ext>
              </a:extLst>
            </p:cNvPr>
            <p:cNvCxnSpPr/>
            <p:nvPr/>
          </p:nvCxnSpPr>
          <p:spPr>
            <a:xfrm>
              <a:off x="6945901" y="3435299"/>
              <a:ext cx="0" cy="781226"/>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0675438A-8834-BD5E-F397-2FC65646522E}"/>
                </a:ext>
              </a:extLst>
            </p:cNvPr>
            <p:cNvSpPr/>
            <p:nvPr/>
          </p:nvSpPr>
          <p:spPr>
            <a:xfrm>
              <a:off x="2209887" y="3432282"/>
              <a:ext cx="1365182" cy="369332"/>
            </a:xfrm>
            <a:prstGeom prst="rect">
              <a:avLst/>
            </a:prstGeom>
          </p:spPr>
          <p:txBody>
            <a:bodyPr wrap="none">
              <a:spAutoFit/>
            </a:bodyPr>
            <a:lstStyle/>
            <a:p>
              <a:r>
                <a:rPr lang="en-US" dirty="0"/>
                <a:t>cis_lvl2.yaml</a:t>
              </a:r>
            </a:p>
          </p:txBody>
        </p:sp>
        <p:cxnSp>
          <p:nvCxnSpPr>
            <p:cNvPr id="13" name="Straight Connector 12">
              <a:extLst>
                <a:ext uri="{FF2B5EF4-FFF2-40B4-BE49-F238E27FC236}">
                  <a16:creationId xmlns:a16="http://schemas.microsoft.com/office/drawing/2014/main" id="{998603BB-D5A6-8671-F409-A8C6E00C39D3}"/>
                </a:ext>
              </a:extLst>
            </p:cNvPr>
            <p:cNvCxnSpPr>
              <a:cxnSpLocks/>
            </p:cNvCxnSpPr>
            <p:nvPr/>
          </p:nvCxnSpPr>
          <p:spPr>
            <a:xfrm flipH="1" flipV="1">
              <a:off x="2053332" y="3639485"/>
              <a:ext cx="144414" cy="252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290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Testing Methodology</a:t>
            </a:r>
          </a:p>
        </p:txBody>
      </p:sp>
      <p:sp>
        <p:nvSpPr>
          <p:cNvPr id="3" name="Content Placeholder 2"/>
          <p:cNvSpPr>
            <a:spLocks noGrp="1"/>
          </p:cNvSpPr>
          <p:nvPr>
            <p:ph idx="1"/>
          </p:nvPr>
        </p:nvSpPr>
        <p:spPr>
          <a:xfrm>
            <a:off x="389533" y="1465385"/>
            <a:ext cx="9042034" cy="1392115"/>
          </a:xfrm>
        </p:spPr>
        <p:txBody>
          <a:bodyPr>
            <a:normAutofit/>
          </a:bodyPr>
          <a:lstStyle/>
          <a:p>
            <a:r>
              <a:rPr lang="en-US" dirty="0"/>
              <a:t>4 VMs running macOS versions: </a:t>
            </a:r>
            <a:r>
              <a:rPr lang="en-US" sz="2400" dirty="0"/>
              <a:t>10.15 Catalina, 11 Big Sur, 12 Monterey, and 13 Ventura</a:t>
            </a:r>
          </a:p>
          <a:p>
            <a:r>
              <a:rPr lang="en-US" dirty="0"/>
              <a:t>CIS Level 2 Benchmark for each respective macOS version</a:t>
            </a:r>
          </a:p>
        </p:txBody>
      </p:sp>
    </p:spTree>
    <p:extLst>
      <p:ext uri="{BB962C8B-B14F-4D97-AF65-F5344CB8AC3E}">
        <p14:creationId xmlns:p14="http://schemas.microsoft.com/office/powerpoint/2010/main" val="2058954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mSCP Testing Methodology</a:t>
            </a:r>
          </a:p>
        </p:txBody>
      </p:sp>
      <p:sp>
        <p:nvSpPr>
          <p:cNvPr id="3" name="Content Placeholder 2"/>
          <p:cNvSpPr>
            <a:spLocks noGrp="1"/>
          </p:cNvSpPr>
          <p:nvPr>
            <p:ph idx="1"/>
          </p:nvPr>
        </p:nvSpPr>
        <p:spPr>
          <a:xfrm>
            <a:off x="389533" y="1465385"/>
            <a:ext cx="9042034" cy="1392115"/>
          </a:xfrm>
        </p:spPr>
        <p:txBody>
          <a:bodyPr>
            <a:normAutofit/>
          </a:bodyPr>
          <a:lstStyle/>
          <a:p>
            <a:r>
              <a:rPr lang="en-US" dirty="0"/>
              <a:t>4 VMs running macOS versions: </a:t>
            </a:r>
            <a:r>
              <a:rPr lang="en-US" sz="2400" dirty="0"/>
              <a:t>10.15 Catalina, 11 Big Sur, 12 Monterey, and 13 Ventura</a:t>
            </a:r>
          </a:p>
          <a:p>
            <a:r>
              <a:rPr lang="en-US" dirty="0"/>
              <a:t>CIS Level 2 Benchmark for each respective macOS version</a:t>
            </a:r>
            <a:endParaRPr lang="en-US" sz="2400" dirty="0"/>
          </a:p>
        </p:txBody>
      </p:sp>
      <p:sp>
        <p:nvSpPr>
          <p:cNvPr id="4" name="Pentagon 3">
            <a:extLst>
              <a:ext uri="{FF2B5EF4-FFF2-40B4-BE49-F238E27FC236}">
                <a16:creationId xmlns:a16="http://schemas.microsoft.com/office/drawing/2014/main" id="{A53575FE-5153-2EFA-C299-9A335629145D}"/>
              </a:ext>
            </a:extLst>
          </p:cNvPr>
          <p:cNvSpPr/>
          <p:nvPr/>
        </p:nvSpPr>
        <p:spPr>
          <a:xfrm>
            <a:off x="92451" y="2849458"/>
            <a:ext cx="2926080" cy="237744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Establish Reference System</a:t>
            </a:r>
          </a:p>
        </p:txBody>
      </p:sp>
    </p:spTree>
    <p:extLst>
      <p:ext uri="{BB962C8B-B14F-4D97-AF65-F5344CB8AC3E}">
        <p14:creationId xmlns:p14="http://schemas.microsoft.com/office/powerpoint/2010/main" val="2795390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TI Presentation NS 2015">
  <a:themeElements>
    <a:clrScheme name="STI">
      <a:dk1>
        <a:srgbClr val="53574B"/>
      </a:dk1>
      <a:lt1>
        <a:srgbClr val="FFFFFF"/>
      </a:lt1>
      <a:dk2>
        <a:srgbClr val="781400"/>
      </a:dk2>
      <a:lt2>
        <a:srgbClr val="E7E9DE"/>
      </a:lt2>
      <a:accent1>
        <a:srgbClr val="781400"/>
      </a:accent1>
      <a:accent2>
        <a:srgbClr val="6174C0"/>
      </a:accent2>
      <a:accent3>
        <a:srgbClr val="86A24E"/>
      </a:accent3>
      <a:accent4>
        <a:srgbClr val="7C7F6F"/>
      </a:accent4>
      <a:accent5>
        <a:srgbClr val="C1C3BA"/>
      </a:accent5>
      <a:accent6>
        <a:srgbClr val="E7E9DE"/>
      </a:accent6>
      <a:hlink>
        <a:srgbClr val="781400"/>
      </a:hlink>
      <a:folHlink>
        <a:srgbClr val="78140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S Presentation Slides Template 3.2" id="{E5B61C91-4261-754D-879D-F21A66000A7F}" vid="{3B363631-C34E-EC48-A4E6-E8EDD981DF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45078</TotalTime>
  <Words>4560</Words>
  <Application>Microsoft Macintosh PowerPoint</Application>
  <PresentationFormat>Custom</PresentationFormat>
  <Paragraphs>335</Paragraphs>
  <Slides>27</Slides>
  <Notes>27</Notes>
  <HiddenSlides>8</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Courier New</vt:lpstr>
      <vt:lpstr>Georgia</vt:lpstr>
      <vt:lpstr>Helvetica</vt:lpstr>
      <vt:lpstr>Helvetica Light</vt:lpstr>
      <vt:lpstr>Wingdings</vt:lpstr>
      <vt:lpstr>STI Presentation NS 2015</vt:lpstr>
      <vt:lpstr>Worksheet</vt:lpstr>
      <vt:lpstr>“Think Different” About Compliance:  Does mSCP Provide Effective macOS Compliance Configuration and Audit?</vt:lpstr>
      <vt:lpstr>Objectives</vt:lpstr>
      <vt:lpstr>Why macOS Compliance?</vt:lpstr>
      <vt:lpstr>mSCP Structure and Terminology </vt:lpstr>
      <vt:lpstr>mSCP Structure and Terminology </vt:lpstr>
      <vt:lpstr>mSCP Structure and Terminology </vt:lpstr>
      <vt:lpstr>mSCP Structure and Terminology </vt:lpstr>
      <vt:lpstr>mSCP Testing Methodology</vt:lpstr>
      <vt:lpstr>mSCP Testing Methodology</vt:lpstr>
      <vt:lpstr>mSCP Testing Methodology</vt:lpstr>
      <vt:lpstr>mSCP Testing Methodology</vt:lpstr>
      <vt:lpstr>mSCP Testing Methodology</vt:lpstr>
      <vt:lpstr>Results</vt:lpstr>
      <vt:lpstr>mSCP Data Normalization</vt:lpstr>
      <vt:lpstr>Nessus Data Normalization</vt:lpstr>
      <vt:lpstr>Nessus Data Normalization</vt:lpstr>
      <vt:lpstr>Nessus Data Normalization</vt:lpstr>
      <vt:lpstr>Nessus Results Normalization</vt:lpstr>
      <vt:lpstr>Results</vt:lpstr>
      <vt:lpstr>mSCP Considerations and Limitations</vt:lpstr>
      <vt:lpstr>CIS Manual Controls</vt:lpstr>
      <vt:lpstr>mSCP Considerations and Limitations</vt:lpstr>
      <vt:lpstr>mSCP Manual Rules</vt:lpstr>
      <vt:lpstr>mSCP Limitations and Considerations</vt:lpstr>
      <vt:lpstr>pwpolicy.xml</vt:lpstr>
      <vt:lpstr>mSCP Suggested Improvements</vt:lpstr>
      <vt:lpstr>Summary</vt:lpstr>
    </vt:vector>
  </TitlesOfParts>
  <Company>Lutkus Partners,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Lutkus</dc:creator>
  <cp:lastModifiedBy>Boone Berlin</cp:lastModifiedBy>
  <cp:revision>497</cp:revision>
  <cp:lastPrinted>2017-06-08T12:44:32Z</cp:lastPrinted>
  <dcterms:created xsi:type="dcterms:W3CDTF">2015-06-04T14:17:46Z</dcterms:created>
  <dcterms:modified xsi:type="dcterms:W3CDTF">2022-12-15T02:39:15Z</dcterms:modified>
</cp:coreProperties>
</file>