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59" r:id="rId6"/>
    <p:sldId id="264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042B4-C292-47DA-BD60-EBED81BC9D3A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DB3F4-0306-4735-A84F-EFC06C8651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094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7259274-15B9-4B18-9E41-94CA90FAD355}" type="datetime1">
              <a:rPr lang="en-IN" smtClean="0"/>
              <a:t>19-04-2021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Panel Data Analysis with R - Barsha Saha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A68D070-2EBB-4C99-8191-EA26DDF01C4B}" type="slidenum">
              <a:rPr lang="en-IN" smtClean="0"/>
              <a:t>‹#›</a:t>
            </a:fld>
            <a:endParaRPr lang="en-IN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8073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4088-0895-4DE9-8D18-5936750C1385}" type="datetime1">
              <a:rPr lang="en-IN" smtClean="0"/>
              <a:t>19-04-2021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Panel Data Analysis with R - Barsha Saha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D070-2EBB-4C99-8191-EA26DDF01C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03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8340B-C8ED-463B-9F63-F64201465D75}" type="datetime1">
              <a:rPr lang="en-IN" smtClean="0"/>
              <a:t>19-04-2021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Panel Data Analysis with R - Barsha Saha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D070-2EBB-4C99-8191-EA26DDF01C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843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793C4-2CED-4F6A-AE71-7D5CF22ACAB9}" type="datetime1">
              <a:rPr lang="en-IN" smtClean="0"/>
              <a:t>19-04-2021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Panel Data Analysis with R - Barsha Saha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D070-2EBB-4C99-8191-EA26DDF01C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91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0697B8-EE74-42DD-8F25-0FCB9C098CF3}" type="datetime1">
              <a:rPr lang="en-IN" smtClean="0"/>
              <a:t>19-04-2021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Panel Data Analysis with R - Barsha Saha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68D070-2EBB-4C99-8191-EA26DDF01C4B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3744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A1B1-7BFB-4B91-BB21-7AF49B263802}" type="datetime1">
              <a:rPr lang="en-IN" smtClean="0"/>
              <a:t>19-04-2021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Panel Data Analysis with R - Barsha Saha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D070-2EBB-4C99-8191-EA26DDF01C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91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298E4-E612-4385-A519-A48E36F0FC92}" type="datetime1">
              <a:rPr lang="en-IN" smtClean="0"/>
              <a:t>19-04-2021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Panel Data Analysis with R - Barsha Saha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D070-2EBB-4C99-8191-EA26DDF01C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049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82C16-3048-484D-88B4-EACC593E066D}" type="datetime1">
              <a:rPr lang="en-IN" smtClean="0"/>
              <a:t>19-04-2021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Panel Data Analysis with R - Barsha Saha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D070-2EBB-4C99-8191-EA26DDF01C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676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46997-38BD-4C96-9E5F-EE60B5F8E6E4}" type="datetime1">
              <a:rPr lang="en-IN" smtClean="0"/>
              <a:t>19-04-2021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Panel Data Analysis with R - Barsha Saha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D070-2EBB-4C99-8191-EA26DDF01C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631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BC1659-B837-4D3A-A306-F96FF025DF20}" type="datetime1">
              <a:rPr lang="en-IN" smtClean="0"/>
              <a:t>19-04-2021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Panel Data Analysis with R - Barsha Saha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68D070-2EBB-4C99-8191-EA26DDF01C4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5842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4345D2-BE7D-4ECC-9B9C-07C4695240FA}" type="datetime1">
              <a:rPr lang="en-IN" smtClean="0"/>
              <a:t>19-04-2021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Panel Data Analysis with R - Barsha Saha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68D070-2EBB-4C99-8191-EA26DDF01C4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43854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38F8678-A024-4F69-96DD-B6F22A41F38D}" type="datetime1">
              <a:rPr lang="en-IN" smtClean="0"/>
              <a:t>19-04-2021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Panel Data Analysis with R - Barsha Saha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A68D070-2EBB-4C99-8191-EA26DDF01C4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0918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B1927-B8A0-41E0-83B6-D4E96D973C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Panel Data Analysis with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CAA294-84E5-4A98-98F4-DFAEB50C67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chemeClr val="tx1"/>
                </a:solidFill>
              </a:rPr>
              <a:t>Barsha Saha</a:t>
            </a:r>
          </a:p>
        </p:txBody>
      </p:sp>
    </p:spTree>
    <p:extLst>
      <p:ext uri="{BB962C8B-B14F-4D97-AF65-F5344CB8AC3E}">
        <p14:creationId xmlns:p14="http://schemas.microsoft.com/office/powerpoint/2010/main" val="2991012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0C21B-4995-4D5C-9318-56D4F6915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3016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Thank You!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0B787F-0A0C-4134-BDE8-E735FC9D2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Panel Data Analysis with R - Barsha Saha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3B9013-9D24-42EA-922C-9FE0A8580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D070-2EBB-4C99-8191-EA26DDF01C4B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849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BEA29-F4F3-415E-9435-968CA2A9B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Panel Data?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9C0C691-27FE-4B6F-BC86-D8770547D6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8688064"/>
              </p:ext>
            </p:extLst>
          </p:nvPr>
        </p:nvGraphicFramePr>
        <p:xfrm>
          <a:off x="1148918" y="2801216"/>
          <a:ext cx="34408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946">
                  <a:extLst>
                    <a:ext uri="{9D8B030D-6E8A-4147-A177-3AD203B41FA5}">
                      <a16:colId xmlns:a16="http://schemas.microsoft.com/office/drawing/2014/main" val="1040941132"/>
                    </a:ext>
                  </a:extLst>
                </a:gridCol>
                <a:gridCol w="1146946">
                  <a:extLst>
                    <a:ext uri="{9D8B030D-6E8A-4147-A177-3AD203B41FA5}">
                      <a16:colId xmlns:a16="http://schemas.microsoft.com/office/drawing/2014/main" val="1170856959"/>
                    </a:ext>
                  </a:extLst>
                </a:gridCol>
                <a:gridCol w="1146946">
                  <a:extLst>
                    <a:ext uri="{9D8B030D-6E8A-4147-A177-3AD203B41FA5}">
                      <a16:colId xmlns:a16="http://schemas.microsoft.com/office/drawing/2014/main" val="2188914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Firm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927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922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6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466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66953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95BC2E2-AD50-42A3-8041-B86E310615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7379243"/>
              </p:ext>
            </p:extLst>
          </p:nvPr>
        </p:nvGraphicFramePr>
        <p:xfrm>
          <a:off x="7302623" y="2801216"/>
          <a:ext cx="34408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946">
                  <a:extLst>
                    <a:ext uri="{9D8B030D-6E8A-4147-A177-3AD203B41FA5}">
                      <a16:colId xmlns:a16="http://schemas.microsoft.com/office/drawing/2014/main" val="1040941132"/>
                    </a:ext>
                  </a:extLst>
                </a:gridCol>
                <a:gridCol w="1146946">
                  <a:extLst>
                    <a:ext uri="{9D8B030D-6E8A-4147-A177-3AD203B41FA5}">
                      <a16:colId xmlns:a16="http://schemas.microsoft.com/office/drawing/2014/main" val="1170856959"/>
                    </a:ext>
                  </a:extLst>
                </a:gridCol>
                <a:gridCol w="1146946">
                  <a:extLst>
                    <a:ext uri="{9D8B030D-6E8A-4147-A177-3AD203B41FA5}">
                      <a16:colId xmlns:a16="http://schemas.microsoft.com/office/drawing/2014/main" val="191696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DV (of F1)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927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922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6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466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66953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CF01A87B-E2D0-4B95-9891-FA3FB0F38A87}"/>
              </a:ext>
            </a:extLst>
          </p:cNvPr>
          <p:cNvSpPr txBox="1"/>
          <p:nvPr/>
        </p:nvSpPr>
        <p:spPr>
          <a:xfrm>
            <a:off x="4703499" y="3259723"/>
            <a:ext cx="1256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Profitability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CB5EA2-2151-47D4-B725-FA468760AE87}"/>
              </a:ext>
            </a:extLst>
          </p:cNvPr>
          <p:cNvSpPr txBox="1"/>
          <p:nvPr/>
        </p:nvSpPr>
        <p:spPr>
          <a:xfrm>
            <a:off x="1640704" y="5005216"/>
            <a:ext cx="2457265" cy="38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Cross-sectional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9FFA24-1135-4329-B213-451C176CCEF1}"/>
              </a:ext>
            </a:extLst>
          </p:cNvPr>
          <p:cNvSpPr txBox="1"/>
          <p:nvPr/>
        </p:nvSpPr>
        <p:spPr>
          <a:xfrm>
            <a:off x="7978065" y="5060272"/>
            <a:ext cx="1920537" cy="38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Time Series Data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2D50D277-901F-43C8-B0F8-A47120A430B3}"/>
              </a:ext>
            </a:extLst>
          </p:cNvPr>
          <p:cNvCxnSpPr>
            <a:cxnSpLocks/>
            <a:stCxn id="13" idx="3"/>
          </p:cNvCxnSpPr>
          <p:nvPr/>
        </p:nvCxnSpPr>
        <p:spPr>
          <a:xfrm flipH="1" flipV="1">
            <a:off x="3208719" y="2984518"/>
            <a:ext cx="2751712" cy="444482"/>
          </a:xfrm>
          <a:prstGeom prst="curvedConnector3">
            <a:avLst>
              <a:gd name="adj1" fmla="val -830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A50D7D-43C4-43AA-8EF7-3892FA34C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Panel Data Analysis with R - Barsha Saha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C28CF4-44FD-4106-91FC-1A7A8A16D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D070-2EBB-4C99-8191-EA26DDF01C4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6516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ABA42-1FDC-4D16-9BF9-A175EBF72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Panel Data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C79850-6032-49BA-AB1B-BF24FE7713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1572419"/>
              </p:ext>
            </p:extLst>
          </p:nvPr>
        </p:nvGraphicFramePr>
        <p:xfrm>
          <a:off x="1371600" y="1816414"/>
          <a:ext cx="960119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399">
                  <a:extLst>
                    <a:ext uri="{9D8B030D-6E8A-4147-A177-3AD203B41FA5}">
                      <a16:colId xmlns:a16="http://schemas.microsoft.com/office/drawing/2014/main" val="2344127397"/>
                    </a:ext>
                  </a:extLst>
                </a:gridCol>
                <a:gridCol w="3200399">
                  <a:extLst>
                    <a:ext uri="{9D8B030D-6E8A-4147-A177-3AD203B41FA5}">
                      <a16:colId xmlns:a16="http://schemas.microsoft.com/office/drawing/2014/main" val="4201300798"/>
                    </a:ext>
                  </a:extLst>
                </a:gridCol>
                <a:gridCol w="3200399">
                  <a:extLst>
                    <a:ext uri="{9D8B030D-6E8A-4147-A177-3AD203B41FA5}">
                      <a16:colId xmlns:a16="http://schemas.microsoft.com/office/drawing/2014/main" val="811426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Time</a:t>
                      </a:r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Firm</a:t>
                      </a:r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Variable</a:t>
                      </a:r>
                    </a:p>
                  </a:txBody>
                  <a:tcPr marL="83489" marR="83489"/>
                </a:tc>
                <a:extLst>
                  <a:ext uri="{0D108BD9-81ED-4DB2-BD59-A6C34878D82A}">
                    <a16:rowId xmlns:a16="http://schemas.microsoft.com/office/drawing/2014/main" val="425585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T1</a:t>
                      </a:r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F1</a:t>
                      </a:r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X1</a:t>
                      </a:r>
                    </a:p>
                  </a:txBody>
                  <a:tcPr marL="83489" marR="83489"/>
                </a:tc>
                <a:extLst>
                  <a:ext uri="{0D108BD9-81ED-4DB2-BD59-A6C34878D82A}">
                    <a16:rowId xmlns:a16="http://schemas.microsoft.com/office/drawing/2014/main" val="368823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T1</a:t>
                      </a:r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F2</a:t>
                      </a:r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X2</a:t>
                      </a:r>
                    </a:p>
                  </a:txBody>
                  <a:tcPr marL="83489" marR="83489"/>
                </a:tc>
                <a:extLst>
                  <a:ext uri="{0D108BD9-81ED-4DB2-BD59-A6C34878D82A}">
                    <a16:rowId xmlns:a16="http://schemas.microsoft.com/office/drawing/2014/main" val="4227908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T2</a:t>
                      </a:r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F1</a:t>
                      </a:r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X3</a:t>
                      </a:r>
                    </a:p>
                  </a:txBody>
                  <a:tcPr marL="83489" marR="83489"/>
                </a:tc>
                <a:extLst>
                  <a:ext uri="{0D108BD9-81ED-4DB2-BD59-A6C34878D82A}">
                    <a16:rowId xmlns:a16="http://schemas.microsoft.com/office/drawing/2014/main" val="1565125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T2</a:t>
                      </a:r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F2</a:t>
                      </a:r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X4</a:t>
                      </a:r>
                    </a:p>
                  </a:txBody>
                  <a:tcPr marL="83489" marR="83489"/>
                </a:tc>
                <a:extLst>
                  <a:ext uri="{0D108BD9-81ED-4DB2-BD59-A6C34878D82A}">
                    <a16:rowId xmlns:a16="http://schemas.microsoft.com/office/drawing/2014/main" val="4255643263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C1BEC37-2FBA-4F39-824D-DC9A49B7A4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729527"/>
              </p:ext>
            </p:extLst>
          </p:nvPr>
        </p:nvGraphicFramePr>
        <p:xfrm>
          <a:off x="914400" y="4337760"/>
          <a:ext cx="10515595" cy="1233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19">
                  <a:extLst>
                    <a:ext uri="{9D8B030D-6E8A-4147-A177-3AD203B41FA5}">
                      <a16:colId xmlns:a16="http://schemas.microsoft.com/office/drawing/2014/main" val="2096670000"/>
                    </a:ext>
                  </a:extLst>
                </a:gridCol>
                <a:gridCol w="2103119">
                  <a:extLst>
                    <a:ext uri="{9D8B030D-6E8A-4147-A177-3AD203B41FA5}">
                      <a16:colId xmlns:a16="http://schemas.microsoft.com/office/drawing/2014/main" val="3209801801"/>
                    </a:ext>
                  </a:extLst>
                </a:gridCol>
                <a:gridCol w="2103119">
                  <a:extLst>
                    <a:ext uri="{9D8B030D-6E8A-4147-A177-3AD203B41FA5}">
                      <a16:colId xmlns:a16="http://schemas.microsoft.com/office/drawing/2014/main" val="375228727"/>
                    </a:ext>
                  </a:extLst>
                </a:gridCol>
                <a:gridCol w="2103119">
                  <a:extLst>
                    <a:ext uri="{9D8B030D-6E8A-4147-A177-3AD203B41FA5}">
                      <a16:colId xmlns:a16="http://schemas.microsoft.com/office/drawing/2014/main" val="2523203127"/>
                    </a:ext>
                  </a:extLst>
                </a:gridCol>
                <a:gridCol w="2103119">
                  <a:extLst>
                    <a:ext uri="{9D8B030D-6E8A-4147-A177-3AD203B41FA5}">
                      <a16:colId xmlns:a16="http://schemas.microsoft.com/office/drawing/2014/main" val="1146801886"/>
                    </a:ext>
                  </a:extLst>
                </a:gridCol>
              </a:tblGrid>
              <a:tr h="411141">
                <a:tc>
                  <a:txBody>
                    <a:bodyPr/>
                    <a:lstStyle/>
                    <a:p>
                      <a:r>
                        <a:rPr lang="en-IN" dirty="0"/>
                        <a:t>Firm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 at 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 at 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 at 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983329"/>
                  </a:ext>
                </a:extLst>
              </a:tr>
              <a:tr h="411141">
                <a:tc>
                  <a:txBody>
                    <a:bodyPr/>
                    <a:lstStyle/>
                    <a:p>
                      <a:r>
                        <a:rPr lang="en-IN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103532"/>
                  </a:ext>
                </a:extLst>
              </a:tr>
              <a:tr h="411141">
                <a:tc>
                  <a:txBody>
                    <a:bodyPr/>
                    <a:lstStyle/>
                    <a:p>
                      <a:r>
                        <a:rPr lang="en-IN" dirty="0"/>
                        <a:t>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8425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F07C296-63F5-44F3-8649-04C3F59C2255}"/>
              </a:ext>
            </a:extLst>
          </p:cNvPr>
          <p:cNvSpPr txBox="1"/>
          <p:nvPr/>
        </p:nvSpPr>
        <p:spPr>
          <a:xfrm>
            <a:off x="838200" y="3763829"/>
            <a:ext cx="350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Long Format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89B8AF-3F7D-4084-B9F3-327A0C006C00}"/>
              </a:ext>
            </a:extLst>
          </p:cNvPr>
          <p:cNvSpPr txBox="1"/>
          <p:nvPr/>
        </p:nvSpPr>
        <p:spPr>
          <a:xfrm>
            <a:off x="838200" y="5761608"/>
            <a:ext cx="221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Wide Format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3D864B-217A-46D2-8E44-9AA94E07B517}"/>
              </a:ext>
            </a:extLst>
          </p:cNvPr>
          <p:cNvSpPr txBox="1"/>
          <p:nvPr/>
        </p:nvSpPr>
        <p:spPr>
          <a:xfrm>
            <a:off x="6019060" y="5946274"/>
            <a:ext cx="5193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Contains </a:t>
            </a:r>
            <a:r>
              <a:rPr lang="en-IN" b="1" dirty="0"/>
              <a:t>cross-sectional (N) x time (T)</a:t>
            </a:r>
            <a:r>
              <a:rPr lang="en-IN" dirty="0"/>
              <a:t> information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99D60D-AF5A-4F82-9D97-86292F03E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Panel Data Analysis with R - Barsha Saha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35A6A2-2075-489D-B99E-97294808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D070-2EBB-4C99-8191-EA26DDF01C4B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763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695F9-E805-45C8-A9F4-267B277A7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Balanced and Unbalanced Panel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C4582B5-5440-49AC-86A1-5C998EAF07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5468543"/>
              </p:ext>
            </p:extLst>
          </p:nvPr>
        </p:nvGraphicFramePr>
        <p:xfrm>
          <a:off x="1024631" y="2509173"/>
          <a:ext cx="430196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989">
                  <a:extLst>
                    <a:ext uri="{9D8B030D-6E8A-4147-A177-3AD203B41FA5}">
                      <a16:colId xmlns:a16="http://schemas.microsoft.com/office/drawing/2014/main" val="2344127397"/>
                    </a:ext>
                  </a:extLst>
                </a:gridCol>
                <a:gridCol w="1433989">
                  <a:extLst>
                    <a:ext uri="{9D8B030D-6E8A-4147-A177-3AD203B41FA5}">
                      <a16:colId xmlns:a16="http://schemas.microsoft.com/office/drawing/2014/main" val="4201300798"/>
                    </a:ext>
                  </a:extLst>
                </a:gridCol>
                <a:gridCol w="1433989">
                  <a:extLst>
                    <a:ext uri="{9D8B030D-6E8A-4147-A177-3AD203B41FA5}">
                      <a16:colId xmlns:a16="http://schemas.microsoft.com/office/drawing/2014/main" val="811426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Firm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85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23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908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125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64326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2713542-3315-41DA-AD90-E347A65889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4856379"/>
              </p:ext>
            </p:extLst>
          </p:nvPr>
        </p:nvGraphicFramePr>
        <p:xfrm>
          <a:off x="6743330" y="2501899"/>
          <a:ext cx="430196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989">
                  <a:extLst>
                    <a:ext uri="{9D8B030D-6E8A-4147-A177-3AD203B41FA5}">
                      <a16:colId xmlns:a16="http://schemas.microsoft.com/office/drawing/2014/main" val="2344127397"/>
                    </a:ext>
                  </a:extLst>
                </a:gridCol>
                <a:gridCol w="1433989">
                  <a:extLst>
                    <a:ext uri="{9D8B030D-6E8A-4147-A177-3AD203B41FA5}">
                      <a16:colId xmlns:a16="http://schemas.microsoft.com/office/drawing/2014/main" val="4201300798"/>
                    </a:ext>
                  </a:extLst>
                </a:gridCol>
                <a:gridCol w="1433989">
                  <a:extLst>
                    <a:ext uri="{9D8B030D-6E8A-4147-A177-3AD203B41FA5}">
                      <a16:colId xmlns:a16="http://schemas.microsoft.com/office/drawing/2014/main" val="811426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Firm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85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23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&lt;Missing&gt;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908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125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64326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FD71D16-CFBE-4F78-8EC5-E4094DA35ED6}"/>
              </a:ext>
            </a:extLst>
          </p:cNvPr>
          <p:cNvSpPr txBox="1"/>
          <p:nvPr/>
        </p:nvSpPr>
        <p:spPr>
          <a:xfrm>
            <a:off x="2372185" y="4563122"/>
            <a:ext cx="1223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Balanced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FE53FE-E088-4106-92A4-27FCA77855CB}"/>
              </a:ext>
            </a:extLst>
          </p:cNvPr>
          <p:cNvSpPr txBox="1"/>
          <p:nvPr/>
        </p:nvSpPr>
        <p:spPr>
          <a:xfrm>
            <a:off x="8277315" y="4563122"/>
            <a:ext cx="1399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Unbalanced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BA9EBE-CAE6-4F30-9D56-1816215FF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Panel Data Analysis with R - Barsha Saha</a:t>
            </a:r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345A63E-4D27-4DC7-B1CE-D854FB602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D070-2EBB-4C99-8191-EA26DDF01C4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907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07491-67B5-4ECA-BEAF-3E6BAC945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Common Software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5FE25-7EFA-4797-A433-9C3D56BF4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88092"/>
          </a:xfrm>
        </p:spPr>
        <p:txBody>
          <a:bodyPr/>
          <a:lstStyle/>
          <a:p>
            <a:r>
              <a:rPr lang="en-IN" dirty="0"/>
              <a:t>STATA</a:t>
            </a:r>
          </a:p>
          <a:p>
            <a:r>
              <a:rPr lang="en-IN" dirty="0"/>
              <a:t>R </a:t>
            </a:r>
            <a:r>
              <a:rPr lang="en-IN" dirty="0">
                <a:sym typeface="Wingdings" panose="05000000000000000000" pitchFamily="2" charset="2"/>
              </a:rPr>
              <a:t> We will be using in this project</a:t>
            </a: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348431C-49D8-4529-B742-93C1A5AF18E9}"/>
              </a:ext>
            </a:extLst>
          </p:cNvPr>
          <p:cNvSpPr txBox="1">
            <a:spLocks/>
          </p:cNvSpPr>
          <p:nvPr/>
        </p:nvSpPr>
        <p:spPr>
          <a:xfrm>
            <a:off x="1371600" y="32137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tx2"/>
                </a:solidFill>
              </a:rPr>
              <a:t>Dataset</a:t>
            </a:r>
            <a:r>
              <a:rPr lang="en-IN" dirty="0"/>
              <a:t>	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242A34C-C21F-4269-8DCF-D7534C4CB782}"/>
              </a:ext>
            </a:extLst>
          </p:cNvPr>
          <p:cNvSpPr txBox="1">
            <a:spLocks/>
          </p:cNvSpPr>
          <p:nvPr/>
        </p:nvSpPr>
        <p:spPr>
          <a:xfrm>
            <a:off x="946211" y="4696411"/>
            <a:ext cx="10515600" cy="1388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IN" sz="2000" dirty="0">
                <a:solidFill>
                  <a:schemeClr val="tx2"/>
                </a:solidFill>
              </a:rPr>
              <a:t>Rental Data from Wooldridge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IN" sz="2000" dirty="0">
                <a:solidFill>
                  <a:schemeClr val="tx2"/>
                </a:solidFill>
              </a:rPr>
              <a:t>Check out more datasets to practice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8EBDED-3A3F-435D-9685-084BB10BD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Panel Data Analysis with R - Barsha Saha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7BBA2-55D4-4A07-9F2B-1180DD242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D070-2EBB-4C99-8191-EA26DDF01C4B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628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32B0B-0A93-4BAE-B0BB-DAC91C713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98F4A-4559-4090-ACBF-EA5799B51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Pooled OLS </a:t>
            </a:r>
          </a:p>
          <a:p>
            <a:r>
              <a:rPr lang="en-IN" dirty="0"/>
              <a:t>Fixed Effects</a:t>
            </a:r>
          </a:p>
          <a:p>
            <a:r>
              <a:rPr lang="en-IN" dirty="0"/>
              <a:t>Random Effects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DDE43D-53C9-461E-923C-521A831B1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Panel Data Analysis with R - Barsha Saha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DA66CF-0379-4CCF-A880-90A19BE75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D070-2EBB-4C99-8191-EA26DDF01C4B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022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32B0B-0A93-4BAE-B0BB-DAC91C713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98F4A-4559-4090-ACBF-EA5799B51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Pooled OLS </a:t>
            </a:r>
          </a:p>
          <a:p>
            <a:pPr lvl="1"/>
            <a:r>
              <a:rPr lang="en-IN" dirty="0"/>
              <a:t>Ignores the panel structure</a:t>
            </a:r>
          </a:p>
          <a:p>
            <a:pPr lvl="1"/>
            <a:r>
              <a:rPr lang="en-IN" dirty="0"/>
              <a:t>Similar to linear regression model</a:t>
            </a:r>
          </a:p>
          <a:p>
            <a:pPr lvl="1"/>
            <a:r>
              <a:rPr lang="en-IN" dirty="0"/>
              <a:t>Efficient when error terms are homoscedastic and not autocorrelated</a:t>
            </a:r>
          </a:p>
          <a:p>
            <a:r>
              <a:rPr lang="en-IN" dirty="0"/>
              <a:t>Fixed Effects</a:t>
            </a:r>
          </a:p>
          <a:p>
            <a:r>
              <a:rPr lang="en-IN" dirty="0"/>
              <a:t>Random Effects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E88117-2FC5-4BC4-ACEC-C5EA0D517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Panel Data Analysis with R - Barsha Saha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CB13A2-5CB4-41F4-95B3-8A57E6E44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D070-2EBB-4C99-8191-EA26DDF01C4B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980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32B0B-0A93-4BAE-B0BB-DAC91C713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98F4A-4559-4090-ACBF-EA5799B51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Pooled OLS </a:t>
            </a:r>
          </a:p>
          <a:p>
            <a:r>
              <a:rPr lang="en-IN" dirty="0"/>
              <a:t>Fixed Effects</a:t>
            </a:r>
          </a:p>
          <a:p>
            <a:pPr lvl="1"/>
            <a:r>
              <a:rPr lang="en-IN" dirty="0"/>
              <a:t>Assumes presence of individual characteristics that might affect predictor</a:t>
            </a:r>
          </a:p>
          <a:p>
            <a:pPr lvl="1"/>
            <a:r>
              <a:rPr lang="en-IN" dirty="0"/>
              <a:t>Controls for these time-invariant characteristics</a:t>
            </a:r>
          </a:p>
          <a:p>
            <a:pPr lvl="1"/>
            <a:r>
              <a:rPr lang="en-IN" dirty="0"/>
              <a:t>Includes within entity error</a:t>
            </a:r>
          </a:p>
          <a:p>
            <a:r>
              <a:rPr lang="en-IN" dirty="0"/>
              <a:t>Random Effects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AF96A5-2973-44C3-8E8C-EC5674186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Panel Data Analysis with R - Barsha Saha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791EE0-1D2B-4B64-9CC4-11E91175F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D070-2EBB-4C99-8191-EA26DDF01C4B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739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32B0B-0A93-4BAE-B0BB-DAC91C713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98F4A-4559-4090-ACBF-EA5799B51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Pooled OLS </a:t>
            </a:r>
          </a:p>
          <a:p>
            <a:r>
              <a:rPr lang="en-IN" dirty="0"/>
              <a:t>Fixed Effects</a:t>
            </a:r>
          </a:p>
          <a:p>
            <a:r>
              <a:rPr lang="en-IN" dirty="0"/>
              <a:t>Random Effects</a:t>
            </a:r>
          </a:p>
          <a:p>
            <a:pPr lvl="1"/>
            <a:r>
              <a:rPr lang="en-IN" dirty="0"/>
              <a:t>Variation across entities are assumed to be uncorrelated with the variables</a:t>
            </a:r>
          </a:p>
          <a:p>
            <a:pPr lvl="1"/>
            <a:r>
              <a:rPr lang="en-IN" dirty="0"/>
              <a:t>If the assumption holds, then RE is better than FE</a:t>
            </a:r>
          </a:p>
          <a:p>
            <a:pPr lvl="1"/>
            <a:r>
              <a:rPr lang="en-IN" dirty="0"/>
              <a:t>Includes both within entity and </a:t>
            </a:r>
            <a:r>
              <a:rPr lang="en-IN"/>
              <a:t>between entity error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125E3A-37EA-4F99-9492-A47C8C5A5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Panel Data Analysis with R - Barsha Saha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E6266-D421-428F-BBFC-80AC95D1A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D070-2EBB-4C99-8191-EA26DDF01C4B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0651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D7AA1D6E-F3E9-4763-A3BC-84DF2E02F6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255</TotalTime>
  <Words>344</Words>
  <Application>Microsoft Office PowerPoint</Application>
  <PresentationFormat>Widescreen</PresentationFormat>
  <Paragraphs>151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Franklin Gothic Book</vt:lpstr>
      <vt:lpstr>Crop</vt:lpstr>
      <vt:lpstr>Panel Data Analysis with R</vt:lpstr>
      <vt:lpstr>What is Panel Data?</vt:lpstr>
      <vt:lpstr>Panel Data</vt:lpstr>
      <vt:lpstr>Balanced and Unbalanced Panel</vt:lpstr>
      <vt:lpstr>Common Software </vt:lpstr>
      <vt:lpstr>Models</vt:lpstr>
      <vt:lpstr>Models</vt:lpstr>
      <vt:lpstr>Models</vt:lpstr>
      <vt:lpstr>Models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Panel Data Analysis with R</dc:title>
  <dc:creator>Barsha Saha</dc:creator>
  <cp:lastModifiedBy>Barsha Saha</cp:lastModifiedBy>
  <cp:revision>26</cp:revision>
  <dcterms:created xsi:type="dcterms:W3CDTF">2021-04-13T17:18:14Z</dcterms:created>
  <dcterms:modified xsi:type="dcterms:W3CDTF">2021-04-18T18:35:18Z</dcterms:modified>
</cp:coreProperties>
</file>