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8" r:id="rId4"/>
    <p:sldId id="270" r:id="rId5"/>
    <p:sldId id="267" r:id="rId6"/>
    <p:sldId id="263" r:id="rId7"/>
    <p:sldId id="265" r:id="rId8"/>
    <p:sldId id="271" r:id="rId9"/>
    <p:sldId id="272" r:id="rId10"/>
    <p:sldId id="273" r:id="rId11"/>
    <p:sldId id="264" r:id="rId12"/>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62626"/>
    <a:srgbClr val="CFCFCF"/>
    <a:srgbClr val="0912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3"/>
    <p:restoredTop sz="94686"/>
  </p:normalViewPr>
  <p:slideViewPr>
    <p:cSldViewPr snapToGrid="0">
      <p:cViewPr>
        <p:scale>
          <a:sx n="142" d="100"/>
          <a:sy n="142" d="100"/>
        </p:scale>
        <p:origin x="34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7F5D0-EB71-F642-9E10-72DA1948134B}" type="datetimeFigureOut">
              <a:rPr lang="en-ES" smtClean="0"/>
              <a:t>19/3/23</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AD482-6924-3C4F-A101-9C1C91A9598F}" type="slidenum">
              <a:rPr lang="en-ES" smtClean="0"/>
              <a:t>‹#›</a:t>
            </a:fld>
            <a:endParaRPr lang="en-ES"/>
          </a:p>
        </p:txBody>
      </p:sp>
    </p:spTree>
    <p:extLst>
      <p:ext uri="{BB962C8B-B14F-4D97-AF65-F5344CB8AC3E}">
        <p14:creationId xmlns:p14="http://schemas.microsoft.com/office/powerpoint/2010/main" val="4612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4C5AD482-6924-3C4F-A101-9C1C91A9598F}" type="slidenum">
              <a:rPr lang="en-ES" smtClean="0"/>
              <a:t>5</a:t>
            </a:fld>
            <a:endParaRPr lang="en-ES"/>
          </a:p>
        </p:txBody>
      </p:sp>
    </p:spTree>
    <p:extLst>
      <p:ext uri="{BB962C8B-B14F-4D97-AF65-F5344CB8AC3E}">
        <p14:creationId xmlns:p14="http://schemas.microsoft.com/office/powerpoint/2010/main" val="331725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EFB4-AE29-E2B5-68F9-C7C98CD85F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7EFA1EC7-1EDD-9E11-EABA-B0F07B7CE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F2CD9126-322F-7A85-8C32-46358F3B9684}"/>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5" name="Footer Placeholder 4">
            <a:extLst>
              <a:ext uri="{FF2B5EF4-FFF2-40B4-BE49-F238E27FC236}">
                <a16:creationId xmlns:a16="http://schemas.microsoft.com/office/drawing/2014/main" id="{4AC87DFF-7032-6E62-6E24-48A3364FEDA3}"/>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8C33D86D-3C6E-F0C9-9AF4-78B4713AF27E}"/>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197462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6E42-002D-6D06-1B0A-322C534D240C}"/>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CEFA50B7-C00C-3F5E-5D79-653C9BC708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4065187C-98A6-C188-899C-A65B396E1715}"/>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5" name="Footer Placeholder 4">
            <a:extLst>
              <a:ext uri="{FF2B5EF4-FFF2-40B4-BE49-F238E27FC236}">
                <a16:creationId xmlns:a16="http://schemas.microsoft.com/office/drawing/2014/main" id="{C87636CA-F1A1-16FC-419B-FCF9160790B3}"/>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38DB16DE-9151-A52D-EBD4-237B6EFC96CF}"/>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22973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F8DE6-DE66-EFD0-802A-096D0ACD1F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F1CC1D3F-6EF4-2345-7C12-9BDF7ABD57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A56DB307-6394-0901-97B4-4B55D8FD7F6C}"/>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5" name="Footer Placeholder 4">
            <a:extLst>
              <a:ext uri="{FF2B5EF4-FFF2-40B4-BE49-F238E27FC236}">
                <a16:creationId xmlns:a16="http://schemas.microsoft.com/office/drawing/2014/main" id="{86C45EEB-6E05-A651-F8FD-5B7B8D1D48DD}"/>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A117EFA4-2340-6EDF-BF7A-507E1EE0EC23}"/>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285671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BA2A-46E2-077D-94F9-6FD28EAFFEE3}"/>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32ACE571-8E0B-812A-FA6A-D4502715E2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3C9C1D26-0E79-2099-B46C-844089902816}"/>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5" name="Footer Placeholder 4">
            <a:extLst>
              <a:ext uri="{FF2B5EF4-FFF2-40B4-BE49-F238E27FC236}">
                <a16:creationId xmlns:a16="http://schemas.microsoft.com/office/drawing/2014/main" id="{1CE30785-0F9F-7584-B2B2-1289EEBBC09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2ED5911-D96B-F6E3-0714-D8353E567F14}"/>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167043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B108-3E87-1F2C-3714-3C8AB6E6C0D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1FA76D9C-9A26-3723-D17C-0EB5F98C7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0B78C2-2A3B-DD94-5F38-C8DC177919CE}"/>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5" name="Footer Placeholder 4">
            <a:extLst>
              <a:ext uri="{FF2B5EF4-FFF2-40B4-BE49-F238E27FC236}">
                <a16:creationId xmlns:a16="http://schemas.microsoft.com/office/drawing/2014/main" id="{DEC9A102-163A-575D-3939-C05F8B8C2072}"/>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EF57F589-3A70-750B-00DF-5C8632616FDB}"/>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420204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ED4C-DEEC-E1C4-FDC2-CED409ED1903}"/>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0484E075-D3AD-AF5A-9DA9-2CAC28607B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BAC3C353-A98B-50FC-1701-C9F93AB393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9F53C4ED-9DE4-69D1-79D1-81EF23EE0E99}"/>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6" name="Footer Placeholder 5">
            <a:extLst>
              <a:ext uri="{FF2B5EF4-FFF2-40B4-BE49-F238E27FC236}">
                <a16:creationId xmlns:a16="http://schemas.microsoft.com/office/drawing/2014/main" id="{568D7A4A-72FD-5925-D573-C34668F25BAE}"/>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46567DE3-DB8E-9737-AFE1-E2F7695441EA}"/>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254430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3CB-4CFE-A588-8179-AFA6A03B9C12}"/>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31DF376A-DB48-52E3-2EAD-32FEFB629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CB7A3B-2EDE-E3E1-0AB9-07A92ADEE0A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65BBE2DA-EE9F-AE10-7ED5-790A33455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06DA17-7347-B9F6-090E-1C4E590A3E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5655655B-3833-8A6A-DD2C-65E7826BD734}"/>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8" name="Footer Placeholder 7">
            <a:extLst>
              <a:ext uri="{FF2B5EF4-FFF2-40B4-BE49-F238E27FC236}">
                <a16:creationId xmlns:a16="http://schemas.microsoft.com/office/drawing/2014/main" id="{50A7DCB0-2862-D48A-3176-3C6832E49097}"/>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5EB31E98-0AE7-90AA-12A7-F72A932D12B4}"/>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58453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4337-8DED-51D5-A48E-4CD8CD995128}"/>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C25C92D7-80B4-CFF3-8D83-0DB1A5BB6C17}"/>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4" name="Footer Placeholder 3">
            <a:extLst>
              <a:ext uri="{FF2B5EF4-FFF2-40B4-BE49-F238E27FC236}">
                <a16:creationId xmlns:a16="http://schemas.microsoft.com/office/drawing/2014/main" id="{5C4623C2-6314-CE5B-C5C2-BEAEC5E448D1}"/>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87E51887-D0B5-624B-1530-7909496646F3}"/>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240578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68A7E-8C08-A85F-4ADB-7620BD83710C}"/>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3" name="Footer Placeholder 2">
            <a:extLst>
              <a:ext uri="{FF2B5EF4-FFF2-40B4-BE49-F238E27FC236}">
                <a16:creationId xmlns:a16="http://schemas.microsoft.com/office/drawing/2014/main" id="{C0C2BB8F-A3D6-9C9F-17AF-03D142B3F6A3}"/>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4751D6F6-8979-803C-822B-5E6F2604C54B}"/>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250355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BA22-654D-9807-755E-B568280691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16C15E9D-B6F0-A7F7-8815-E42CE7EC3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293A7B9A-C0CD-8F01-0ED9-64AB1C52F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C8F942-CFC4-548F-F937-EF1BBC334182}"/>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6" name="Footer Placeholder 5">
            <a:extLst>
              <a:ext uri="{FF2B5EF4-FFF2-40B4-BE49-F238E27FC236}">
                <a16:creationId xmlns:a16="http://schemas.microsoft.com/office/drawing/2014/main" id="{86A71CF7-9394-463D-80AB-BE3E25248279}"/>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F374035C-F743-134B-0970-DB4BDB757C8B}"/>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150407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2D8F-9999-80C1-CFCA-6932E7ACDF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71AB28FA-4BF9-372A-0F86-1D082B271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36654E78-D707-92E3-833D-128EA8237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DACC45-91BC-482C-6BC2-9ACEB50C6F81}"/>
              </a:ext>
            </a:extLst>
          </p:cNvPr>
          <p:cNvSpPr>
            <a:spLocks noGrp="1"/>
          </p:cNvSpPr>
          <p:nvPr>
            <p:ph type="dt" sz="half" idx="10"/>
          </p:nvPr>
        </p:nvSpPr>
        <p:spPr/>
        <p:txBody>
          <a:bodyPr/>
          <a:lstStyle/>
          <a:p>
            <a:fld id="{262EC575-6F05-9749-8C6F-8066E6A3DA09}" type="datetimeFigureOut">
              <a:rPr lang="en-ES" smtClean="0"/>
              <a:t>19/3/23</a:t>
            </a:fld>
            <a:endParaRPr lang="en-ES"/>
          </a:p>
        </p:txBody>
      </p:sp>
      <p:sp>
        <p:nvSpPr>
          <p:cNvPr id="6" name="Footer Placeholder 5">
            <a:extLst>
              <a:ext uri="{FF2B5EF4-FFF2-40B4-BE49-F238E27FC236}">
                <a16:creationId xmlns:a16="http://schemas.microsoft.com/office/drawing/2014/main" id="{44990CA9-F347-ACCD-30A1-171C56AEFCCD}"/>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495D578-5889-315A-82C0-F039C69D2DC9}"/>
              </a:ext>
            </a:extLst>
          </p:cNvPr>
          <p:cNvSpPr>
            <a:spLocks noGrp="1"/>
          </p:cNvSpPr>
          <p:nvPr>
            <p:ph type="sldNum" sz="quarter" idx="12"/>
          </p:nvPr>
        </p:nvSpPr>
        <p:spPr/>
        <p:txBody>
          <a:bodyPr/>
          <a:lstStyle/>
          <a:p>
            <a:fld id="{2CE134B3-DFC9-1947-BBFF-A91F62D3AD52}" type="slidenum">
              <a:rPr lang="en-ES" smtClean="0"/>
              <a:t>‹#›</a:t>
            </a:fld>
            <a:endParaRPr lang="en-ES"/>
          </a:p>
        </p:txBody>
      </p:sp>
    </p:spTree>
    <p:extLst>
      <p:ext uri="{BB962C8B-B14F-4D97-AF65-F5344CB8AC3E}">
        <p14:creationId xmlns:p14="http://schemas.microsoft.com/office/powerpoint/2010/main" val="138566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0400D-725A-FEA4-5B50-D83A5CB92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ECA0F35A-F2DF-0071-F0B1-539A5227D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402302B1-970E-67FE-A1CA-938AC019C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EC575-6F05-9749-8C6F-8066E6A3DA09}" type="datetimeFigureOut">
              <a:rPr lang="en-ES" smtClean="0"/>
              <a:t>19/3/23</a:t>
            </a:fld>
            <a:endParaRPr lang="en-ES"/>
          </a:p>
        </p:txBody>
      </p:sp>
      <p:sp>
        <p:nvSpPr>
          <p:cNvPr id="5" name="Footer Placeholder 4">
            <a:extLst>
              <a:ext uri="{FF2B5EF4-FFF2-40B4-BE49-F238E27FC236}">
                <a16:creationId xmlns:a16="http://schemas.microsoft.com/office/drawing/2014/main" id="{C9C53998-C9A1-0152-6097-D826A289A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DFBF5774-3B8B-AF50-2ECE-3D2B696B2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134B3-DFC9-1947-BBFF-A91F62D3AD52}" type="slidenum">
              <a:rPr lang="en-ES" smtClean="0"/>
              <a:t>‹#›</a:t>
            </a:fld>
            <a:endParaRPr lang="en-ES"/>
          </a:p>
        </p:txBody>
      </p:sp>
    </p:spTree>
    <p:extLst>
      <p:ext uri="{BB962C8B-B14F-4D97-AF65-F5344CB8AC3E}">
        <p14:creationId xmlns:p14="http://schemas.microsoft.com/office/powerpoint/2010/main" val="204319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R_1HEbxYh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CF8796A5-32A0-6C03-423A-5C54A2099E2F}"/>
              </a:ext>
            </a:extLst>
          </p:cNvPr>
          <p:cNvPicPr>
            <a:picLocks noChangeAspect="1"/>
          </p:cNvPicPr>
          <p:nvPr/>
        </p:nvPicPr>
        <p:blipFill>
          <a:blip r:embed="rId2"/>
          <a:stretch>
            <a:fillRect/>
          </a:stretch>
        </p:blipFill>
        <p:spPr>
          <a:xfrm rot="960000">
            <a:off x="7609099" y="540519"/>
            <a:ext cx="4216643" cy="1551593"/>
          </a:xfrm>
          <a:prstGeom prst="rect">
            <a:avLst/>
          </a:prstGeom>
        </p:spPr>
      </p:pic>
      <p:sp>
        <p:nvSpPr>
          <p:cNvPr id="11" name="Title 10">
            <a:extLst>
              <a:ext uri="{FF2B5EF4-FFF2-40B4-BE49-F238E27FC236}">
                <a16:creationId xmlns:a16="http://schemas.microsoft.com/office/drawing/2014/main" id="{C6278ECF-18D0-545A-D613-6777E4E8050B}"/>
              </a:ext>
            </a:extLst>
          </p:cNvPr>
          <p:cNvSpPr>
            <a:spLocks noGrp="1"/>
          </p:cNvSpPr>
          <p:nvPr>
            <p:ph type="ctrTitle"/>
          </p:nvPr>
        </p:nvSpPr>
        <p:spPr>
          <a:xfrm>
            <a:off x="979735" y="1653988"/>
            <a:ext cx="9144000" cy="2968812"/>
          </a:xfrm>
        </p:spPr>
        <p:txBody>
          <a:bodyPr>
            <a:noAutofit/>
          </a:bodyPr>
          <a:lstStyle/>
          <a:p>
            <a:pPr algn="l"/>
            <a:r>
              <a:rPr lang="en-GB" sz="7000" dirty="0">
                <a:solidFill>
                  <a:srgbClr val="262626"/>
                </a:solidFill>
                <a:latin typeface="Helvetica" pitchFamily="2" charset="0"/>
              </a:rPr>
              <a:t>Which </a:t>
            </a:r>
            <a:br>
              <a:rPr lang="en-GB" sz="7000" dirty="0">
                <a:solidFill>
                  <a:srgbClr val="262626"/>
                </a:solidFill>
                <a:latin typeface="Helvetica" pitchFamily="2" charset="0"/>
              </a:rPr>
            </a:br>
            <a:r>
              <a:rPr lang="en-GB" sz="7000" dirty="0" err="1">
                <a:solidFill>
                  <a:srgbClr val="262626"/>
                </a:solidFill>
                <a:latin typeface="Helvetica" pitchFamily="2" charset="0"/>
              </a:rPr>
              <a:t>Pokemon</a:t>
            </a:r>
            <a:r>
              <a:rPr lang="en-GB" sz="7000" dirty="0">
                <a:solidFill>
                  <a:srgbClr val="262626"/>
                </a:solidFill>
                <a:latin typeface="Helvetica" pitchFamily="2" charset="0"/>
              </a:rPr>
              <a:t> fits </a:t>
            </a:r>
            <a:br>
              <a:rPr lang="en-GB" sz="7000" dirty="0">
                <a:solidFill>
                  <a:srgbClr val="262626"/>
                </a:solidFill>
                <a:latin typeface="Helvetica" pitchFamily="2" charset="0"/>
              </a:rPr>
            </a:br>
            <a:r>
              <a:rPr lang="en-GB" sz="7000" dirty="0">
                <a:solidFill>
                  <a:srgbClr val="262626"/>
                </a:solidFill>
                <a:latin typeface="Helvetica" pitchFamily="2" charset="0"/>
              </a:rPr>
              <a:t>you?</a:t>
            </a:r>
          </a:p>
        </p:txBody>
      </p:sp>
      <p:sp>
        <p:nvSpPr>
          <p:cNvPr id="20" name="Content Placeholder 2">
            <a:extLst>
              <a:ext uri="{FF2B5EF4-FFF2-40B4-BE49-F238E27FC236}">
                <a16:creationId xmlns:a16="http://schemas.microsoft.com/office/drawing/2014/main" id="{2590C920-FB0D-A9E0-D622-495F7BA338B8}"/>
              </a:ext>
            </a:extLst>
          </p:cNvPr>
          <p:cNvSpPr txBox="1">
            <a:spLocks/>
          </p:cNvSpPr>
          <p:nvPr/>
        </p:nvSpPr>
        <p:spPr>
          <a:xfrm>
            <a:off x="1815757" y="978646"/>
            <a:ext cx="2193771" cy="6753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chemeClr val="tx1">
                    <a:lumMod val="65000"/>
                    <a:lumOff val="35000"/>
                  </a:schemeClr>
                </a:solidFill>
                <a:latin typeface="Helvetica" pitchFamily="2" charset="0"/>
                <a:cs typeface="Calibri"/>
              </a:rPr>
              <a:t>March 2023</a:t>
            </a:r>
          </a:p>
        </p:txBody>
      </p:sp>
      <p:sp>
        <p:nvSpPr>
          <p:cNvPr id="26" name="Content Placeholder 2">
            <a:extLst>
              <a:ext uri="{FF2B5EF4-FFF2-40B4-BE49-F238E27FC236}">
                <a16:creationId xmlns:a16="http://schemas.microsoft.com/office/drawing/2014/main" id="{214A725C-CAD3-2EA4-57E4-601D501DCAF1}"/>
              </a:ext>
            </a:extLst>
          </p:cNvPr>
          <p:cNvSpPr txBox="1">
            <a:spLocks/>
          </p:cNvSpPr>
          <p:nvPr/>
        </p:nvSpPr>
        <p:spPr>
          <a:xfrm>
            <a:off x="979734" y="5879353"/>
            <a:ext cx="4277792" cy="6753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err="1">
                <a:solidFill>
                  <a:schemeClr val="tx1">
                    <a:lumMod val="65000"/>
                    <a:lumOff val="35000"/>
                  </a:schemeClr>
                </a:solidFill>
                <a:latin typeface="Helvetica" pitchFamily="2" charset="0"/>
                <a:cs typeface="Calibri"/>
              </a:rPr>
              <a:t>jan.bellavista</a:t>
            </a:r>
            <a:r>
              <a:rPr lang="en-US" sz="1200" dirty="0">
                <a:solidFill>
                  <a:schemeClr val="tx1">
                    <a:lumMod val="65000"/>
                    <a:lumOff val="35000"/>
                  </a:schemeClr>
                </a:solidFill>
                <a:latin typeface="Helvetica" pitchFamily="2" charset="0"/>
                <a:cs typeface="Calibri"/>
              </a:rPr>
              <a:t>, </a:t>
            </a:r>
            <a:r>
              <a:rPr lang="en-US" sz="1200" dirty="0" err="1">
                <a:solidFill>
                  <a:schemeClr val="tx1">
                    <a:lumMod val="65000"/>
                    <a:lumOff val="35000"/>
                  </a:schemeClr>
                </a:solidFill>
                <a:latin typeface="Helvetica" pitchFamily="2" charset="0"/>
                <a:cs typeface="Calibri"/>
              </a:rPr>
              <a:t>marc.escote</a:t>
            </a:r>
            <a:r>
              <a:rPr lang="en-US" sz="1200" dirty="0">
                <a:solidFill>
                  <a:schemeClr val="tx1">
                    <a:lumMod val="65000"/>
                    <a:lumOff val="35000"/>
                  </a:schemeClr>
                </a:solidFill>
                <a:latin typeface="Helvetica" pitchFamily="2" charset="0"/>
                <a:cs typeface="Calibri"/>
              </a:rPr>
              <a:t>, </a:t>
            </a:r>
            <a:r>
              <a:rPr lang="en-US" sz="1200" dirty="0" err="1">
                <a:solidFill>
                  <a:schemeClr val="tx1">
                    <a:lumMod val="65000"/>
                    <a:lumOff val="35000"/>
                  </a:schemeClr>
                </a:solidFill>
                <a:latin typeface="Helvetica" pitchFamily="2" charset="0"/>
                <a:cs typeface="Calibri"/>
              </a:rPr>
              <a:t>spencerjames.johnson</a:t>
            </a:r>
            <a:endParaRPr lang="en-US" sz="1200" dirty="0">
              <a:solidFill>
                <a:schemeClr val="tx1">
                  <a:lumMod val="65000"/>
                  <a:lumOff val="35000"/>
                </a:schemeClr>
              </a:solidFill>
              <a:latin typeface="Helvetica" pitchFamily="2" charset="0"/>
              <a:cs typeface="Calibri"/>
            </a:endParaRPr>
          </a:p>
        </p:txBody>
      </p:sp>
      <p:sp>
        <p:nvSpPr>
          <p:cNvPr id="27" name="Content Placeholder 2">
            <a:extLst>
              <a:ext uri="{FF2B5EF4-FFF2-40B4-BE49-F238E27FC236}">
                <a16:creationId xmlns:a16="http://schemas.microsoft.com/office/drawing/2014/main" id="{2726E424-52BB-9FA1-513B-769630127632}"/>
              </a:ext>
            </a:extLst>
          </p:cNvPr>
          <p:cNvSpPr txBox="1">
            <a:spLocks/>
          </p:cNvSpPr>
          <p:nvPr/>
        </p:nvSpPr>
        <p:spPr>
          <a:xfrm>
            <a:off x="979734" y="978647"/>
            <a:ext cx="2193771" cy="6753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chemeClr val="tx1">
                    <a:lumMod val="65000"/>
                    <a:lumOff val="35000"/>
                  </a:schemeClr>
                </a:solidFill>
                <a:latin typeface="Helvetica" pitchFamily="2" charset="0"/>
                <a:cs typeface="Calibri"/>
              </a:rPr>
              <a:t>KBS</a:t>
            </a:r>
          </a:p>
        </p:txBody>
      </p:sp>
    </p:spTree>
    <p:extLst>
      <p:ext uri="{BB962C8B-B14F-4D97-AF65-F5344CB8AC3E}">
        <p14:creationId xmlns:p14="http://schemas.microsoft.com/office/powerpoint/2010/main" val="148843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24B4-C0D0-CE85-5EB4-CBEFF4745FF3}"/>
              </a:ext>
            </a:extLst>
          </p:cNvPr>
          <p:cNvSpPr>
            <a:spLocks noGrp="1"/>
          </p:cNvSpPr>
          <p:nvPr>
            <p:ph type="title"/>
          </p:nvPr>
        </p:nvSpPr>
        <p:spPr>
          <a:xfrm>
            <a:off x="712694" y="392019"/>
            <a:ext cx="3626224" cy="961651"/>
          </a:xfrm>
        </p:spPr>
        <p:txBody>
          <a:bodyPr>
            <a:normAutofit fontScale="90000"/>
          </a:bodyPr>
          <a:lstStyle/>
          <a:p>
            <a:r>
              <a:rPr lang="en-US" sz="4000" dirty="0">
                <a:solidFill>
                  <a:srgbClr val="262626"/>
                </a:solidFill>
                <a:latin typeface="Helvetica" pitchFamily="2"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52E1C040-7F67-47A0-7F08-13B67C260FA5}"/>
              </a:ext>
            </a:extLst>
          </p:cNvPr>
          <p:cNvSpPr>
            <a:spLocks noGrp="1"/>
          </p:cNvSpPr>
          <p:nvPr>
            <p:ph idx="1"/>
          </p:nvPr>
        </p:nvSpPr>
        <p:spPr>
          <a:xfrm>
            <a:off x="712694" y="1497105"/>
            <a:ext cx="5634318" cy="2537013"/>
          </a:xfr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dirty="0">
                <a:solidFill>
                  <a:schemeClr val="tx1">
                    <a:lumMod val="75000"/>
                    <a:lumOff val="25000"/>
                  </a:schemeClr>
                </a:solidFill>
                <a:latin typeface="Helvetica" pitchFamily="2" charset="0"/>
              </a:rPr>
              <a:t>Q&amp;A Questions To Asked</a:t>
            </a:r>
          </a:p>
          <a:p>
            <a:pPr lvl="1" indent="-228600">
              <a:lnSpc>
                <a:spcPct val="90000"/>
              </a:lnSpc>
              <a:spcAft>
                <a:spcPts val="600"/>
              </a:spcAft>
              <a:buFont typeface="Arial" panose="020B0604020202020204" pitchFamily="34" charset="0"/>
              <a:buChar char="•"/>
            </a:pPr>
            <a:r>
              <a:rPr lang="en-US" sz="2000" dirty="0">
                <a:solidFill>
                  <a:schemeClr val="tx1">
                    <a:lumMod val="75000"/>
                    <a:lumOff val="25000"/>
                  </a:schemeClr>
                </a:solidFill>
                <a:latin typeface="Helvetica" pitchFamily="2" charset="0"/>
                <a:cs typeface="Calibri" panose="020F0502020204030204"/>
              </a:rPr>
              <a:t>We Pick Randomly from a list of questions</a:t>
            </a:r>
          </a:p>
          <a:p>
            <a:pPr marL="742950" lvl="1" indent="-228600">
              <a:lnSpc>
                <a:spcPct val="90000"/>
              </a:lnSpc>
              <a:spcAft>
                <a:spcPts val="600"/>
              </a:spcAft>
              <a:buFont typeface="Arial" panose="020B0604020202020204" pitchFamily="34" charset="0"/>
              <a:buChar char="•"/>
            </a:pPr>
            <a:r>
              <a:rPr lang="en-US" sz="2000" dirty="0">
                <a:solidFill>
                  <a:schemeClr val="tx1">
                    <a:lumMod val="75000"/>
                    <a:lumOff val="25000"/>
                  </a:schemeClr>
                </a:solidFill>
                <a:latin typeface="Helvetica" pitchFamily="2" charset="0"/>
              </a:rPr>
              <a:t>Yes/No</a:t>
            </a:r>
            <a:endParaRPr lang="en-US" sz="2000" dirty="0">
              <a:solidFill>
                <a:schemeClr val="tx1">
                  <a:lumMod val="75000"/>
                  <a:lumOff val="25000"/>
                </a:schemeClr>
              </a:solidFill>
              <a:latin typeface="Helvetica" pitchFamily="2" charset="0"/>
              <a:cs typeface="Calibri"/>
            </a:endParaRPr>
          </a:p>
          <a:p>
            <a:pPr marL="1200150" lvl="2" indent="-228600">
              <a:lnSpc>
                <a:spcPct val="90000"/>
              </a:lnSpc>
              <a:spcAft>
                <a:spcPts val="600"/>
              </a:spcAft>
              <a:buFont typeface="Arial" panose="020B0604020202020204" pitchFamily="34" charset="0"/>
              <a:buChar char="•"/>
            </a:pPr>
            <a:r>
              <a:rPr lang="en-US" sz="2000" dirty="0">
                <a:solidFill>
                  <a:schemeClr val="tx1">
                    <a:lumMod val="75000"/>
                    <a:lumOff val="25000"/>
                  </a:schemeClr>
                </a:solidFill>
                <a:latin typeface="Helvetica" pitchFamily="2" charset="0"/>
                <a:cs typeface="Calibri"/>
              </a:rPr>
              <a:t>4 Weather Related/4Physical Related</a:t>
            </a:r>
          </a:p>
          <a:p>
            <a:pPr marL="742950" lvl="1" indent="-228600">
              <a:lnSpc>
                <a:spcPct val="90000"/>
              </a:lnSpc>
              <a:spcAft>
                <a:spcPts val="600"/>
              </a:spcAft>
              <a:buFont typeface="Arial" panose="020B0604020202020204" pitchFamily="34" charset="0"/>
              <a:buChar char="•"/>
            </a:pPr>
            <a:r>
              <a:rPr lang="en-US" sz="2000" dirty="0">
                <a:solidFill>
                  <a:schemeClr val="tx1">
                    <a:lumMod val="75000"/>
                    <a:lumOff val="25000"/>
                  </a:schemeClr>
                </a:solidFill>
                <a:latin typeface="Helvetica" pitchFamily="2" charset="0"/>
              </a:rPr>
              <a:t>5 Full sentence response</a:t>
            </a:r>
            <a:endParaRPr lang="en-US" sz="2000" dirty="0">
              <a:solidFill>
                <a:schemeClr val="tx1">
                  <a:lumMod val="75000"/>
                  <a:lumOff val="25000"/>
                </a:schemeClr>
              </a:solidFill>
              <a:latin typeface="Helvetica" pitchFamily="2" charset="0"/>
              <a:cs typeface="Calibri"/>
            </a:endParaRPr>
          </a:p>
          <a:p>
            <a:pPr marL="742950" lvl="1" indent="-228600">
              <a:lnSpc>
                <a:spcPct val="90000"/>
              </a:lnSpc>
              <a:spcAft>
                <a:spcPts val="600"/>
              </a:spcAft>
              <a:buFont typeface="Arial" panose="020B0604020202020204" pitchFamily="34" charset="0"/>
              <a:buChar char="•"/>
            </a:pPr>
            <a:r>
              <a:rPr lang="en-US" sz="2000" dirty="0">
                <a:solidFill>
                  <a:schemeClr val="tx1">
                    <a:lumMod val="75000"/>
                    <a:lumOff val="25000"/>
                  </a:schemeClr>
                </a:solidFill>
                <a:latin typeface="Helvetica" pitchFamily="2" charset="0"/>
              </a:rPr>
              <a:t>2 Integer response</a:t>
            </a:r>
            <a:endParaRPr lang="en-US" sz="2000" dirty="0">
              <a:solidFill>
                <a:schemeClr val="tx1">
                  <a:lumMod val="75000"/>
                  <a:lumOff val="25000"/>
                </a:schemeClr>
              </a:solidFill>
              <a:latin typeface="Helvetica" pitchFamily="2" charset="0"/>
              <a:cs typeface="Calibri"/>
            </a:endParaRPr>
          </a:p>
        </p:txBody>
      </p:sp>
      <p:pic>
        <p:nvPicPr>
          <p:cNvPr id="5" name="Picture 4" descr="Text&#10;&#10;Description automatically generated">
            <a:extLst>
              <a:ext uri="{FF2B5EF4-FFF2-40B4-BE49-F238E27FC236}">
                <a16:creationId xmlns:a16="http://schemas.microsoft.com/office/drawing/2014/main" id="{40911B99-D311-2297-36E4-A4C5DF91D6B7}"/>
              </a:ext>
            </a:extLst>
          </p:cNvPr>
          <p:cNvPicPr>
            <a:picLocks noChangeAspect="1"/>
          </p:cNvPicPr>
          <p:nvPr/>
        </p:nvPicPr>
        <p:blipFill rotWithShape="1">
          <a:blip r:embed="rId2"/>
          <a:srcRect r="1181" b="-1"/>
          <a:stretch/>
        </p:blipFill>
        <p:spPr>
          <a:xfrm>
            <a:off x="6766913" y="1497105"/>
            <a:ext cx="4712393" cy="4589930"/>
          </a:xfrm>
          <a:prstGeom prst="rect">
            <a:avLst/>
          </a:prstGeom>
        </p:spPr>
      </p:pic>
      <p:sp>
        <p:nvSpPr>
          <p:cNvPr id="8" name="TextBox 7">
            <a:extLst>
              <a:ext uri="{FF2B5EF4-FFF2-40B4-BE49-F238E27FC236}">
                <a16:creationId xmlns:a16="http://schemas.microsoft.com/office/drawing/2014/main" id="{D582365C-1FA0-0EF7-DED0-0B4960C7C1BB}"/>
              </a:ext>
            </a:extLst>
          </p:cNvPr>
          <p:cNvSpPr txBox="1"/>
          <p:nvPr/>
        </p:nvSpPr>
        <p:spPr>
          <a:xfrm>
            <a:off x="894229" y="4212595"/>
            <a:ext cx="4943235" cy="523220"/>
          </a:xfrm>
          <a:prstGeom prst="rect">
            <a:avLst/>
          </a:prstGeom>
          <a:noFill/>
        </p:spPr>
        <p:txBody>
          <a:bodyPr wrap="square">
            <a:spAutoFit/>
          </a:bodyPr>
          <a:lstStyle/>
          <a:p>
            <a:r>
              <a:rPr lang="en-US" sz="1400" i="1" dirty="0">
                <a:solidFill>
                  <a:schemeClr val="tx1">
                    <a:lumMod val="65000"/>
                    <a:lumOff val="35000"/>
                  </a:schemeClr>
                </a:solidFill>
                <a:latin typeface="Helvetica" pitchFamily="2" charset="0"/>
                <a:cs typeface="Calibri"/>
              </a:rPr>
              <a:t>We needed to include the 8 Y/N questions to force the score to be further separated</a:t>
            </a:r>
            <a:endParaRPr lang="en-US" sz="1400" i="1" dirty="0">
              <a:solidFill>
                <a:schemeClr val="tx1">
                  <a:lumMod val="65000"/>
                  <a:lumOff val="35000"/>
                </a:schemeClr>
              </a:solidFill>
              <a:latin typeface="Helvetica" pitchFamily="2" charset="0"/>
            </a:endParaRPr>
          </a:p>
        </p:txBody>
      </p:sp>
      <p:pic>
        <p:nvPicPr>
          <p:cNvPr id="9" name="Picture 2">
            <a:extLst>
              <a:ext uri="{FF2B5EF4-FFF2-40B4-BE49-F238E27FC236}">
                <a16:creationId xmlns:a16="http://schemas.microsoft.com/office/drawing/2014/main" id="{D068C36A-90DE-5CF5-3EE5-BBD509CC8E63}"/>
              </a:ext>
            </a:extLst>
          </p:cNvPr>
          <p:cNvPicPr>
            <a:picLocks noChangeAspect="1"/>
          </p:cNvPicPr>
          <p:nvPr/>
        </p:nvPicPr>
        <p:blipFill>
          <a:blip r:embed="rId3"/>
          <a:stretch>
            <a:fillRect/>
          </a:stretch>
        </p:blipFill>
        <p:spPr>
          <a:xfrm>
            <a:off x="894229" y="4850358"/>
            <a:ext cx="2872219" cy="1615623"/>
          </a:xfrm>
          <a:prstGeom prst="rect">
            <a:avLst/>
          </a:prstGeom>
        </p:spPr>
      </p:pic>
    </p:spTree>
    <p:extLst>
      <p:ext uri="{BB962C8B-B14F-4D97-AF65-F5344CB8AC3E}">
        <p14:creationId xmlns:p14="http://schemas.microsoft.com/office/powerpoint/2010/main" val="323597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TextBox 9">
            <a:extLst>
              <a:ext uri="{FF2B5EF4-FFF2-40B4-BE49-F238E27FC236}">
                <a16:creationId xmlns:a16="http://schemas.microsoft.com/office/drawing/2014/main" id="{C2CF647E-87C3-731D-10A8-AF8DC7E11780}"/>
              </a:ext>
            </a:extLst>
          </p:cNvPr>
          <p:cNvSpPr txBox="1"/>
          <p:nvPr/>
        </p:nvSpPr>
        <p:spPr>
          <a:xfrm>
            <a:off x="4727275" y="1570008"/>
            <a:ext cx="184731" cy="369332"/>
          </a:xfrm>
          <a:prstGeom prst="rect">
            <a:avLst/>
          </a:prstGeom>
          <a:noFill/>
        </p:spPr>
        <p:txBody>
          <a:bodyPr wrap="none" rtlCol="0">
            <a:spAutoFit/>
          </a:bodyPr>
          <a:lstStyle/>
          <a:p>
            <a:endParaRPr lang="en-ES"/>
          </a:p>
        </p:txBody>
      </p:sp>
      <p:sp>
        <p:nvSpPr>
          <p:cNvPr id="21" name="TextBox 11">
            <a:extLst>
              <a:ext uri="{FF2B5EF4-FFF2-40B4-BE49-F238E27FC236}">
                <a16:creationId xmlns:a16="http://schemas.microsoft.com/office/drawing/2014/main" id="{D39605C0-472B-43DA-9D3B-600CFD4879B3}"/>
              </a:ext>
            </a:extLst>
          </p:cNvPr>
          <p:cNvSpPr txBox="1"/>
          <p:nvPr/>
        </p:nvSpPr>
        <p:spPr>
          <a:xfrm>
            <a:off x="5572664" y="224287"/>
            <a:ext cx="184731" cy="369332"/>
          </a:xfrm>
          <a:prstGeom prst="rect">
            <a:avLst/>
          </a:prstGeom>
          <a:noFill/>
        </p:spPr>
        <p:txBody>
          <a:bodyPr wrap="none" rtlCol="0">
            <a:spAutoFit/>
          </a:bodyPr>
          <a:lstStyle/>
          <a:p>
            <a:endParaRPr lang="en-ES"/>
          </a:p>
        </p:txBody>
      </p:sp>
      <p:sp>
        <p:nvSpPr>
          <p:cNvPr id="10" name="Title 1">
            <a:extLst>
              <a:ext uri="{FF2B5EF4-FFF2-40B4-BE49-F238E27FC236}">
                <a16:creationId xmlns:a16="http://schemas.microsoft.com/office/drawing/2014/main" id="{03891949-B692-B18F-A901-18A3653DE3FB}"/>
              </a:ext>
            </a:extLst>
          </p:cNvPr>
          <p:cNvSpPr txBox="1">
            <a:spLocks/>
          </p:cNvSpPr>
          <p:nvPr/>
        </p:nvSpPr>
        <p:spPr>
          <a:xfrm>
            <a:off x="4398221" y="655782"/>
            <a:ext cx="3264821" cy="9142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85000"/>
                    <a:lumOff val="15000"/>
                  </a:schemeClr>
                </a:solidFill>
                <a:latin typeface="Helvetica" pitchFamily="2" charset="0"/>
              </a:rPr>
              <a:t>Conclusions</a:t>
            </a:r>
          </a:p>
        </p:txBody>
      </p:sp>
      <p:sp>
        <p:nvSpPr>
          <p:cNvPr id="2" name="Google Shape;1442;p56">
            <a:extLst>
              <a:ext uri="{FF2B5EF4-FFF2-40B4-BE49-F238E27FC236}">
                <a16:creationId xmlns:a16="http://schemas.microsoft.com/office/drawing/2014/main" id="{03459C89-858D-92C5-CFBE-AA2619AB0F4C}"/>
              </a:ext>
            </a:extLst>
          </p:cNvPr>
          <p:cNvSpPr txBox="1">
            <a:spLocks/>
          </p:cNvSpPr>
          <p:nvPr/>
        </p:nvSpPr>
        <p:spPr>
          <a:xfrm>
            <a:off x="943038" y="3079862"/>
            <a:ext cx="2420700" cy="3870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sz="2500" dirty="0">
                <a:solidFill>
                  <a:schemeClr val="tx1">
                    <a:lumMod val="75000"/>
                    <a:lumOff val="25000"/>
                  </a:schemeClr>
                </a:solidFill>
                <a:latin typeface="Helvetica" pitchFamily="2" charset="0"/>
              </a:rPr>
              <a:t>Instructive</a:t>
            </a:r>
          </a:p>
        </p:txBody>
      </p:sp>
      <p:sp>
        <p:nvSpPr>
          <p:cNvPr id="3" name="Google Shape;1443;p56">
            <a:extLst>
              <a:ext uri="{FF2B5EF4-FFF2-40B4-BE49-F238E27FC236}">
                <a16:creationId xmlns:a16="http://schemas.microsoft.com/office/drawing/2014/main" id="{40584CDF-052C-E709-0545-DD1114D5ECC6}"/>
              </a:ext>
            </a:extLst>
          </p:cNvPr>
          <p:cNvSpPr txBox="1">
            <a:spLocks/>
          </p:cNvSpPr>
          <p:nvPr/>
        </p:nvSpPr>
        <p:spPr>
          <a:xfrm>
            <a:off x="948077" y="4751450"/>
            <a:ext cx="2420700" cy="9342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tx1">
                    <a:lumMod val="65000"/>
                    <a:lumOff val="35000"/>
                  </a:schemeClr>
                </a:solidFill>
                <a:latin typeface="Helvetica" pitchFamily="2" charset="0"/>
              </a:rPr>
              <a:t>Applying theoretical concepts.</a:t>
            </a:r>
          </a:p>
        </p:txBody>
      </p:sp>
      <p:sp>
        <p:nvSpPr>
          <p:cNvPr id="4" name="Google Shape;1444;p56">
            <a:extLst>
              <a:ext uri="{FF2B5EF4-FFF2-40B4-BE49-F238E27FC236}">
                <a16:creationId xmlns:a16="http://schemas.microsoft.com/office/drawing/2014/main" id="{41253601-55CC-10D6-4BFA-B6275B761629}"/>
              </a:ext>
            </a:extLst>
          </p:cNvPr>
          <p:cNvSpPr txBox="1">
            <a:spLocks/>
          </p:cNvSpPr>
          <p:nvPr/>
        </p:nvSpPr>
        <p:spPr>
          <a:xfrm>
            <a:off x="4424445" y="3079862"/>
            <a:ext cx="3264821" cy="3870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sz="2500" dirty="0">
                <a:solidFill>
                  <a:schemeClr val="tx1">
                    <a:lumMod val="75000"/>
                    <a:lumOff val="25000"/>
                  </a:schemeClr>
                </a:solidFill>
                <a:latin typeface="Helvetica" pitchFamily="2" charset="0"/>
              </a:rPr>
              <a:t>Chatbot from Scratch</a:t>
            </a:r>
          </a:p>
        </p:txBody>
      </p:sp>
      <p:sp>
        <p:nvSpPr>
          <p:cNvPr id="5" name="Google Shape;1445;p56">
            <a:extLst>
              <a:ext uri="{FF2B5EF4-FFF2-40B4-BE49-F238E27FC236}">
                <a16:creationId xmlns:a16="http://schemas.microsoft.com/office/drawing/2014/main" id="{601539B3-E069-8038-0813-3DC191CE687F}"/>
              </a:ext>
            </a:extLst>
          </p:cNvPr>
          <p:cNvSpPr txBox="1">
            <a:spLocks/>
          </p:cNvSpPr>
          <p:nvPr/>
        </p:nvSpPr>
        <p:spPr>
          <a:xfrm>
            <a:off x="4846505" y="4773221"/>
            <a:ext cx="2420700" cy="9342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tx1">
                    <a:lumMod val="65000"/>
                    <a:lumOff val="35000"/>
                  </a:schemeClr>
                </a:solidFill>
                <a:latin typeface="Helvetica" pitchFamily="2" charset="0"/>
              </a:rPr>
              <a:t>Good learning experience.</a:t>
            </a:r>
          </a:p>
        </p:txBody>
      </p:sp>
      <p:sp>
        <p:nvSpPr>
          <p:cNvPr id="6" name="Google Shape;1446;p56">
            <a:extLst>
              <a:ext uri="{FF2B5EF4-FFF2-40B4-BE49-F238E27FC236}">
                <a16:creationId xmlns:a16="http://schemas.microsoft.com/office/drawing/2014/main" id="{F9A39504-5840-06DE-6C69-204648D51593}"/>
              </a:ext>
            </a:extLst>
          </p:cNvPr>
          <p:cNvSpPr txBox="1">
            <a:spLocks/>
          </p:cNvSpPr>
          <p:nvPr/>
        </p:nvSpPr>
        <p:spPr>
          <a:xfrm>
            <a:off x="8773884" y="3042000"/>
            <a:ext cx="2420700" cy="3870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sz="2500" dirty="0">
                <a:solidFill>
                  <a:schemeClr val="tx1">
                    <a:lumMod val="75000"/>
                    <a:lumOff val="25000"/>
                  </a:schemeClr>
                </a:solidFill>
                <a:latin typeface="Helvetica" pitchFamily="2" charset="0"/>
              </a:rPr>
              <a:t>Thank You</a:t>
            </a:r>
          </a:p>
        </p:txBody>
      </p:sp>
      <p:sp>
        <p:nvSpPr>
          <p:cNvPr id="8" name="Google Shape;1447;p56">
            <a:extLst>
              <a:ext uri="{FF2B5EF4-FFF2-40B4-BE49-F238E27FC236}">
                <a16:creationId xmlns:a16="http://schemas.microsoft.com/office/drawing/2014/main" id="{3F4F7871-B95B-8024-B1A0-FD91883FB6C0}"/>
              </a:ext>
            </a:extLst>
          </p:cNvPr>
          <p:cNvSpPr txBox="1">
            <a:spLocks/>
          </p:cNvSpPr>
          <p:nvPr/>
        </p:nvSpPr>
        <p:spPr>
          <a:xfrm>
            <a:off x="8773884" y="4774016"/>
            <a:ext cx="2420700" cy="6846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tx1">
                    <a:lumMod val="65000"/>
                    <a:lumOff val="35000"/>
                  </a:schemeClr>
                </a:solidFill>
                <a:latin typeface="Helvetica" pitchFamily="2" charset="0"/>
              </a:rPr>
              <a:t>Entertaining</a:t>
            </a:r>
          </a:p>
        </p:txBody>
      </p:sp>
      <p:pic>
        <p:nvPicPr>
          <p:cNvPr id="41" name="Picture 40" descr="Icon&#10;&#10;Description automatically generated">
            <a:extLst>
              <a:ext uri="{FF2B5EF4-FFF2-40B4-BE49-F238E27FC236}">
                <a16:creationId xmlns:a16="http://schemas.microsoft.com/office/drawing/2014/main" id="{CD67B1FC-79F0-6700-5C9D-A68C8724858A}"/>
              </a:ext>
            </a:extLst>
          </p:cNvPr>
          <p:cNvPicPr>
            <a:picLocks noChangeAspect="1"/>
          </p:cNvPicPr>
          <p:nvPr/>
        </p:nvPicPr>
        <p:blipFill>
          <a:blip r:embed="rId2"/>
          <a:stretch>
            <a:fillRect/>
          </a:stretch>
        </p:blipFill>
        <p:spPr>
          <a:xfrm>
            <a:off x="1892131" y="3317303"/>
            <a:ext cx="522514" cy="522514"/>
          </a:xfrm>
          <a:prstGeom prst="rect">
            <a:avLst/>
          </a:prstGeom>
          <a:effectLst>
            <a:outerShdw dist="602678" dir="5340000" sx="125000" sy="125000" algn="ctr" rotWithShape="0">
              <a:srgbClr val="000000"/>
            </a:outerShdw>
          </a:effectLst>
        </p:spPr>
      </p:pic>
      <p:pic>
        <p:nvPicPr>
          <p:cNvPr id="43" name="Picture 42" descr="Icon&#10;&#10;Description automatically generated">
            <a:extLst>
              <a:ext uri="{FF2B5EF4-FFF2-40B4-BE49-F238E27FC236}">
                <a16:creationId xmlns:a16="http://schemas.microsoft.com/office/drawing/2014/main" id="{D0BB7BB9-5E7F-DE66-239A-982585DF6439}"/>
              </a:ext>
            </a:extLst>
          </p:cNvPr>
          <p:cNvPicPr>
            <a:picLocks noChangeAspect="1"/>
          </p:cNvPicPr>
          <p:nvPr/>
        </p:nvPicPr>
        <p:blipFill>
          <a:blip r:embed="rId3"/>
          <a:stretch>
            <a:fillRect/>
          </a:stretch>
        </p:blipFill>
        <p:spPr>
          <a:xfrm>
            <a:off x="5795599" y="3339074"/>
            <a:ext cx="522514" cy="522514"/>
          </a:xfrm>
          <a:prstGeom prst="rect">
            <a:avLst/>
          </a:prstGeom>
          <a:effectLst>
            <a:outerShdw dist="602678" dir="5340000" sx="125000" sy="125000" algn="ctr" rotWithShape="0">
              <a:srgbClr val="000000"/>
            </a:outerShdw>
          </a:effectLst>
        </p:spPr>
      </p:pic>
      <p:pic>
        <p:nvPicPr>
          <p:cNvPr id="45" name="Picture 44" descr="Icon&#10;&#10;Description automatically generated">
            <a:extLst>
              <a:ext uri="{FF2B5EF4-FFF2-40B4-BE49-F238E27FC236}">
                <a16:creationId xmlns:a16="http://schemas.microsoft.com/office/drawing/2014/main" id="{E5FC31B8-E309-941C-3E80-8A45A6307286}"/>
              </a:ext>
            </a:extLst>
          </p:cNvPr>
          <p:cNvPicPr>
            <a:picLocks noChangeAspect="1"/>
          </p:cNvPicPr>
          <p:nvPr/>
        </p:nvPicPr>
        <p:blipFill>
          <a:blip r:embed="rId4"/>
          <a:stretch>
            <a:fillRect/>
          </a:stretch>
        </p:blipFill>
        <p:spPr>
          <a:xfrm>
            <a:off x="9722977" y="3339869"/>
            <a:ext cx="522514" cy="522514"/>
          </a:xfrm>
          <a:prstGeom prst="rect">
            <a:avLst/>
          </a:prstGeom>
          <a:effectLst>
            <a:outerShdw dist="602678" dir="5340000" sx="125000" sy="125000" algn="ctr" rotWithShape="0">
              <a:srgbClr val="000000"/>
            </a:outerShdw>
          </a:effectLst>
        </p:spPr>
      </p:pic>
      <p:pic>
        <p:nvPicPr>
          <p:cNvPr id="11" name="Picture 11" descr="A picture containing text&#10;&#10;Description automatically generated">
            <a:extLst>
              <a:ext uri="{FF2B5EF4-FFF2-40B4-BE49-F238E27FC236}">
                <a16:creationId xmlns:a16="http://schemas.microsoft.com/office/drawing/2014/main" id="{B7A738CE-0574-CBFD-8AA9-8E6088239983}"/>
              </a:ext>
            </a:extLst>
          </p:cNvPr>
          <p:cNvPicPr>
            <a:picLocks noChangeAspect="1"/>
          </p:cNvPicPr>
          <p:nvPr/>
        </p:nvPicPr>
        <p:blipFill>
          <a:blip r:embed="rId5"/>
          <a:stretch>
            <a:fillRect/>
          </a:stretch>
        </p:blipFill>
        <p:spPr>
          <a:xfrm>
            <a:off x="8609527" y="414405"/>
            <a:ext cx="2743200" cy="1543050"/>
          </a:xfrm>
          <a:prstGeom prst="rect">
            <a:avLst/>
          </a:prstGeom>
        </p:spPr>
      </p:pic>
      <p:pic>
        <p:nvPicPr>
          <p:cNvPr id="12" name="Picture 12" descr="A picture containing text&#10;&#10;Description automatically generated">
            <a:extLst>
              <a:ext uri="{FF2B5EF4-FFF2-40B4-BE49-F238E27FC236}">
                <a16:creationId xmlns:a16="http://schemas.microsoft.com/office/drawing/2014/main" id="{283D6C10-BC5F-3FE2-B84D-F39EA4D73CB3}"/>
              </a:ext>
            </a:extLst>
          </p:cNvPr>
          <p:cNvPicPr>
            <a:picLocks noChangeAspect="1"/>
          </p:cNvPicPr>
          <p:nvPr/>
        </p:nvPicPr>
        <p:blipFill>
          <a:blip r:embed="rId6"/>
          <a:stretch>
            <a:fillRect/>
          </a:stretch>
        </p:blipFill>
        <p:spPr>
          <a:xfrm>
            <a:off x="1032456" y="406991"/>
            <a:ext cx="2485623" cy="1547145"/>
          </a:xfrm>
          <a:prstGeom prst="rect">
            <a:avLst/>
          </a:prstGeom>
        </p:spPr>
      </p:pic>
    </p:spTree>
    <p:extLst>
      <p:ext uri="{BB962C8B-B14F-4D97-AF65-F5344CB8AC3E}">
        <p14:creationId xmlns:p14="http://schemas.microsoft.com/office/powerpoint/2010/main" val="40457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A624B4-C0D0-CE85-5EB4-CBEFF4745FF3}"/>
              </a:ext>
            </a:extLst>
          </p:cNvPr>
          <p:cNvSpPr>
            <a:spLocks noGrp="1"/>
          </p:cNvSpPr>
          <p:nvPr>
            <p:ph type="title"/>
          </p:nvPr>
        </p:nvSpPr>
        <p:spPr>
          <a:xfrm>
            <a:off x="712694" y="392019"/>
            <a:ext cx="2147047" cy="961651"/>
          </a:xfrm>
        </p:spPr>
        <p:txBody>
          <a:bodyPr>
            <a:normAutofit/>
          </a:bodyPr>
          <a:lstStyle/>
          <a:p>
            <a:r>
              <a:rPr lang="en-US" sz="4000" dirty="0">
                <a:solidFill>
                  <a:srgbClr val="262626"/>
                </a:solidFill>
                <a:latin typeface="Helvetica" pitchFamily="2" charset="0"/>
                <a:cs typeface="Calibri" panose="020F0502020204030204" pitchFamily="34" charset="0"/>
              </a:rPr>
              <a:t>Domain</a:t>
            </a:r>
          </a:p>
        </p:txBody>
      </p:sp>
      <p:sp>
        <p:nvSpPr>
          <p:cNvPr id="3" name="Content Placeholder 2">
            <a:extLst>
              <a:ext uri="{FF2B5EF4-FFF2-40B4-BE49-F238E27FC236}">
                <a16:creationId xmlns:a16="http://schemas.microsoft.com/office/drawing/2014/main" id="{52E1C040-7F67-47A0-7F08-13B67C260FA5}"/>
              </a:ext>
            </a:extLst>
          </p:cNvPr>
          <p:cNvSpPr>
            <a:spLocks noGrp="1"/>
          </p:cNvSpPr>
          <p:nvPr>
            <p:ph idx="1"/>
          </p:nvPr>
        </p:nvSpPr>
        <p:spPr>
          <a:xfrm>
            <a:off x="712694" y="1497105"/>
            <a:ext cx="5634318" cy="1241329"/>
          </a:xfrm>
        </p:spPr>
        <p:txBody>
          <a:bodyPr vert="horz" lIns="91440" tIns="45720" rIns="91440" bIns="45720" rtlCol="0">
            <a:normAutofit lnSpcReduction="10000"/>
          </a:bodyPr>
          <a:lstStyle/>
          <a:p>
            <a:pPr>
              <a:lnSpc>
                <a:spcPct val="150000"/>
              </a:lnSpc>
            </a:pPr>
            <a:r>
              <a:rPr lang="en-US" sz="1600" dirty="0">
                <a:solidFill>
                  <a:schemeClr val="tx1">
                    <a:lumMod val="65000"/>
                    <a:lumOff val="35000"/>
                  </a:schemeClr>
                </a:solidFill>
                <a:latin typeface="Helvetica" pitchFamily="2" charset="0"/>
                <a:cs typeface="Calibri"/>
              </a:rPr>
              <a:t>Target: Gaming Industry</a:t>
            </a:r>
          </a:p>
          <a:p>
            <a:pPr>
              <a:lnSpc>
                <a:spcPct val="150000"/>
              </a:lnSpc>
            </a:pPr>
            <a:r>
              <a:rPr lang="en-US" sz="1600" dirty="0">
                <a:solidFill>
                  <a:schemeClr val="tx1">
                    <a:lumMod val="65000"/>
                    <a:lumOff val="35000"/>
                  </a:schemeClr>
                </a:solidFill>
                <a:latin typeface="Helvetica" pitchFamily="2" charset="0"/>
                <a:cs typeface="Calibri"/>
              </a:rPr>
              <a:t>Client persona: People that want to discover which </a:t>
            </a:r>
            <a:r>
              <a:rPr lang="en-US" sz="1600" dirty="0" err="1">
                <a:solidFill>
                  <a:schemeClr val="tx1">
                    <a:lumMod val="65000"/>
                    <a:lumOff val="35000"/>
                  </a:schemeClr>
                </a:solidFill>
                <a:latin typeface="Helvetica" pitchFamily="2" charset="0"/>
                <a:cs typeface="Calibri"/>
              </a:rPr>
              <a:t>pokemon</a:t>
            </a:r>
            <a:r>
              <a:rPr lang="en-US" sz="1600" dirty="0">
                <a:solidFill>
                  <a:schemeClr val="tx1">
                    <a:lumMod val="65000"/>
                    <a:lumOff val="35000"/>
                  </a:schemeClr>
                </a:solidFill>
                <a:latin typeface="Helvetica" pitchFamily="2" charset="0"/>
                <a:cs typeface="Calibri"/>
              </a:rPr>
              <a:t> fits them best</a:t>
            </a:r>
          </a:p>
        </p:txBody>
      </p:sp>
      <p:pic>
        <p:nvPicPr>
          <p:cNvPr id="12" name="Picture 11">
            <a:extLst>
              <a:ext uri="{FF2B5EF4-FFF2-40B4-BE49-F238E27FC236}">
                <a16:creationId xmlns:a16="http://schemas.microsoft.com/office/drawing/2014/main" id="{184D04BA-4838-D1DB-C410-47EE1E35108D}"/>
              </a:ext>
            </a:extLst>
          </p:cNvPr>
          <p:cNvPicPr>
            <a:picLocks noChangeAspect="1"/>
          </p:cNvPicPr>
          <p:nvPr/>
        </p:nvPicPr>
        <p:blipFill>
          <a:blip r:embed="rId2"/>
          <a:stretch>
            <a:fillRect/>
          </a:stretch>
        </p:blipFill>
        <p:spPr>
          <a:xfrm>
            <a:off x="8328487" y="0"/>
            <a:ext cx="3860464" cy="6858000"/>
          </a:xfrm>
          <a:prstGeom prst="rect">
            <a:avLst/>
          </a:prstGeom>
        </p:spPr>
      </p:pic>
    </p:spTree>
    <p:extLst>
      <p:ext uri="{BB962C8B-B14F-4D97-AF65-F5344CB8AC3E}">
        <p14:creationId xmlns:p14="http://schemas.microsoft.com/office/powerpoint/2010/main" val="9129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24B4-C0D0-CE85-5EB4-CBEFF4745FF3}"/>
              </a:ext>
            </a:extLst>
          </p:cNvPr>
          <p:cNvSpPr>
            <a:spLocks noGrp="1"/>
          </p:cNvSpPr>
          <p:nvPr>
            <p:ph type="title"/>
          </p:nvPr>
        </p:nvSpPr>
        <p:spPr>
          <a:xfrm>
            <a:off x="712693" y="813360"/>
            <a:ext cx="6889377" cy="961651"/>
          </a:xfrm>
        </p:spPr>
        <p:txBody>
          <a:bodyPr>
            <a:normAutofit fontScale="90000"/>
          </a:bodyPr>
          <a:lstStyle/>
          <a:p>
            <a:r>
              <a:rPr lang="en-GB" sz="4000" dirty="0">
                <a:latin typeface="Helvetica" pitchFamily="2" charset="0"/>
              </a:rPr>
              <a:t>The problem we want to solve</a:t>
            </a:r>
            <a:br>
              <a:rPr lang="en-GB" sz="4000" dirty="0">
                <a:latin typeface="Helvetica" pitchFamily="2" charset="0"/>
              </a:rPr>
            </a:br>
            <a:endParaRPr lang="en-US" sz="4000" dirty="0">
              <a:solidFill>
                <a:srgbClr val="262626"/>
              </a:solidFill>
              <a:latin typeface="Helvetica" pitchFamily="2" charset="0"/>
              <a:cs typeface="Calibri" panose="020F0502020204030204" pitchFamily="34" charset="0"/>
            </a:endParaRPr>
          </a:p>
        </p:txBody>
      </p:sp>
      <p:sp>
        <p:nvSpPr>
          <p:cNvPr id="3" name="Content Placeholder 2">
            <a:extLst>
              <a:ext uri="{FF2B5EF4-FFF2-40B4-BE49-F238E27FC236}">
                <a16:creationId xmlns:a16="http://schemas.microsoft.com/office/drawing/2014/main" id="{52E1C040-7F67-47A0-7F08-13B67C260FA5}"/>
              </a:ext>
            </a:extLst>
          </p:cNvPr>
          <p:cNvSpPr>
            <a:spLocks noGrp="1"/>
          </p:cNvSpPr>
          <p:nvPr>
            <p:ph idx="1"/>
          </p:nvPr>
        </p:nvSpPr>
        <p:spPr>
          <a:xfrm>
            <a:off x="712693" y="1837764"/>
            <a:ext cx="6432177" cy="1591236"/>
          </a:xfrm>
        </p:spPr>
        <p:txBody>
          <a:bodyPr vert="horz" lIns="91440" tIns="45720" rIns="91440" bIns="45720" rtlCol="0">
            <a:normAutofit fontScale="70000" lnSpcReduction="20000"/>
          </a:bodyPr>
          <a:lstStyle/>
          <a:p>
            <a:pPr marL="0" indent="0">
              <a:lnSpc>
                <a:spcPct val="150000"/>
              </a:lnSpc>
              <a:buNone/>
            </a:pPr>
            <a:r>
              <a:rPr lang="en-US" sz="2600" dirty="0">
                <a:solidFill>
                  <a:schemeClr val="tx1">
                    <a:lumMod val="75000"/>
                    <a:lumOff val="25000"/>
                  </a:schemeClr>
                </a:solidFill>
                <a:latin typeface="Helvetica" pitchFamily="2" charset="0"/>
                <a:cs typeface="Calibri"/>
              </a:rPr>
              <a:t>Problem</a:t>
            </a:r>
          </a:p>
          <a:p>
            <a:pPr marL="0" indent="0">
              <a:lnSpc>
                <a:spcPct val="150000"/>
              </a:lnSpc>
              <a:buNone/>
            </a:pPr>
            <a:r>
              <a:rPr lang="en-US" sz="2300" dirty="0">
                <a:solidFill>
                  <a:schemeClr val="tx1">
                    <a:lumMod val="65000"/>
                    <a:lumOff val="35000"/>
                  </a:schemeClr>
                </a:solidFill>
                <a:latin typeface="Helvetica" pitchFamily="2" charset="0"/>
                <a:cs typeface="Calibri"/>
              </a:rPr>
              <a:t>We need a playable character for a videogame that should represent how they are in the real world. This would make the game experience more realistic and personalized.</a:t>
            </a:r>
          </a:p>
          <a:p>
            <a:pPr>
              <a:lnSpc>
                <a:spcPct val="150000"/>
              </a:lnSpc>
            </a:pPr>
            <a:endParaRPr lang="en-US" sz="1600" dirty="0">
              <a:solidFill>
                <a:schemeClr val="tx1">
                  <a:lumMod val="65000"/>
                  <a:lumOff val="35000"/>
                </a:schemeClr>
              </a:solidFill>
              <a:latin typeface="Helvetica" pitchFamily="2" charset="0"/>
              <a:cs typeface="Calibri"/>
            </a:endParaRPr>
          </a:p>
        </p:txBody>
      </p:sp>
      <p:pic>
        <p:nvPicPr>
          <p:cNvPr id="4" name="Picture 3" descr="Text&#10;&#10;Description automatically generated">
            <a:extLst>
              <a:ext uri="{FF2B5EF4-FFF2-40B4-BE49-F238E27FC236}">
                <a16:creationId xmlns:a16="http://schemas.microsoft.com/office/drawing/2014/main" id="{A6AC6376-B7DD-BD06-9633-7B41929E83B9}"/>
              </a:ext>
            </a:extLst>
          </p:cNvPr>
          <p:cNvPicPr>
            <a:picLocks noChangeAspect="1"/>
          </p:cNvPicPr>
          <p:nvPr/>
        </p:nvPicPr>
        <p:blipFill>
          <a:blip r:embed="rId2"/>
          <a:stretch>
            <a:fillRect/>
          </a:stretch>
        </p:blipFill>
        <p:spPr>
          <a:xfrm>
            <a:off x="811306" y="3568225"/>
            <a:ext cx="7454721" cy="1609651"/>
          </a:xfrm>
          <a:prstGeom prst="rect">
            <a:avLst/>
          </a:prstGeom>
        </p:spPr>
      </p:pic>
      <p:sp>
        <p:nvSpPr>
          <p:cNvPr id="5" name="Content Placeholder 37">
            <a:extLst>
              <a:ext uri="{FF2B5EF4-FFF2-40B4-BE49-F238E27FC236}">
                <a16:creationId xmlns:a16="http://schemas.microsoft.com/office/drawing/2014/main" id="{A9C911E5-57F7-F0C4-C9E4-52FEB4C81A2B}"/>
              </a:ext>
            </a:extLst>
          </p:cNvPr>
          <p:cNvSpPr txBox="1">
            <a:spLocks/>
          </p:cNvSpPr>
          <p:nvPr/>
        </p:nvSpPr>
        <p:spPr>
          <a:xfrm>
            <a:off x="712693" y="5566546"/>
            <a:ext cx="3714866" cy="13387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Helvetica" pitchFamily="2" charset="0"/>
                <a:ea typeface="+mn-lt"/>
                <a:cs typeface="+mn-lt"/>
                <a:hlinkClick r:id="rId3"/>
              </a:rPr>
              <a:t>https://www.youtube.com/watch?v=2R_1HEbxYhA</a:t>
            </a:r>
          </a:p>
          <a:p>
            <a:pPr marL="0" indent="0">
              <a:buFont typeface="Arial" panose="020B0604020202020204" pitchFamily="34" charset="0"/>
              <a:buNone/>
            </a:pPr>
            <a:r>
              <a:rPr lang="en-US" sz="1000" dirty="0">
                <a:latin typeface="Helvetica" pitchFamily="2" charset="0"/>
                <a:cs typeface="Calibri"/>
              </a:rPr>
              <a:t>E</a:t>
            </a:r>
            <a:r>
              <a:rPr lang="en-US" sz="1000" dirty="0">
                <a:solidFill>
                  <a:schemeClr val="tx1">
                    <a:lumMod val="75000"/>
                    <a:lumOff val="25000"/>
                  </a:schemeClr>
                </a:solidFill>
                <a:latin typeface="Helvetica" pitchFamily="2" charset="0"/>
                <a:cs typeface="Calibri"/>
              </a:rPr>
              <a:t>nd at second 36</a:t>
            </a:r>
          </a:p>
        </p:txBody>
      </p:sp>
    </p:spTree>
    <p:extLst>
      <p:ext uri="{BB962C8B-B14F-4D97-AF65-F5344CB8AC3E}">
        <p14:creationId xmlns:p14="http://schemas.microsoft.com/office/powerpoint/2010/main" val="105646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24B4-C0D0-CE85-5EB4-CBEFF4745FF3}"/>
              </a:ext>
            </a:extLst>
          </p:cNvPr>
          <p:cNvSpPr>
            <a:spLocks noGrp="1"/>
          </p:cNvSpPr>
          <p:nvPr>
            <p:ph type="title"/>
          </p:nvPr>
        </p:nvSpPr>
        <p:spPr>
          <a:xfrm>
            <a:off x="712694" y="392019"/>
            <a:ext cx="2147047" cy="961651"/>
          </a:xfrm>
        </p:spPr>
        <p:txBody>
          <a:bodyPr>
            <a:normAutofit/>
          </a:bodyPr>
          <a:lstStyle/>
          <a:p>
            <a:r>
              <a:rPr lang="en-US" sz="4000" dirty="0">
                <a:solidFill>
                  <a:srgbClr val="262626"/>
                </a:solidFill>
                <a:latin typeface="Helvetica" pitchFamily="2" charset="0"/>
                <a:cs typeface="Calibri" panose="020F0502020204030204" pitchFamily="34" charset="0"/>
              </a:rPr>
              <a:t>Design</a:t>
            </a:r>
          </a:p>
        </p:txBody>
      </p:sp>
      <p:sp>
        <p:nvSpPr>
          <p:cNvPr id="3" name="Content Placeholder 2">
            <a:extLst>
              <a:ext uri="{FF2B5EF4-FFF2-40B4-BE49-F238E27FC236}">
                <a16:creationId xmlns:a16="http://schemas.microsoft.com/office/drawing/2014/main" id="{52E1C040-7F67-47A0-7F08-13B67C260FA5}"/>
              </a:ext>
            </a:extLst>
          </p:cNvPr>
          <p:cNvSpPr>
            <a:spLocks noGrp="1"/>
          </p:cNvSpPr>
          <p:nvPr>
            <p:ph idx="1"/>
          </p:nvPr>
        </p:nvSpPr>
        <p:spPr>
          <a:xfrm>
            <a:off x="712694" y="1497105"/>
            <a:ext cx="5634318" cy="1241329"/>
          </a:xfrm>
        </p:spPr>
        <p:txBody>
          <a:bodyPr vert="horz" lIns="91440" tIns="45720" rIns="91440" bIns="45720" rtlCol="0">
            <a:noAutofit/>
          </a:bodyPr>
          <a:lstStyle/>
          <a:p>
            <a:r>
              <a:rPr lang="en-US" sz="1800" dirty="0">
                <a:solidFill>
                  <a:schemeClr val="tx1">
                    <a:lumMod val="65000"/>
                    <a:lumOff val="35000"/>
                  </a:schemeClr>
                </a:solidFill>
                <a:latin typeface="Helvetica" pitchFamily="2" charset="0"/>
                <a:cs typeface="Calibri"/>
              </a:rPr>
              <a:t>Our data</a:t>
            </a:r>
          </a:p>
          <a:p>
            <a:pPr>
              <a:lnSpc>
                <a:spcPct val="170000"/>
              </a:lnSpc>
            </a:pPr>
            <a:r>
              <a:rPr lang="en-US" sz="1800" dirty="0">
                <a:solidFill>
                  <a:schemeClr val="tx1">
                    <a:lumMod val="65000"/>
                    <a:lumOff val="35000"/>
                  </a:schemeClr>
                </a:solidFill>
                <a:latin typeface="Helvetica" pitchFamily="2" charset="0"/>
                <a:cs typeface="Calibri"/>
              </a:rPr>
              <a:t>User Scoring</a:t>
            </a:r>
          </a:p>
          <a:p>
            <a:pPr>
              <a:lnSpc>
                <a:spcPct val="170000"/>
              </a:lnSpc>
            </a:pPr>
            <a:r>
              <a:rPr lang="en-US" sz="1800" dirty="0">
                <a:solidFill>
                  <a:schemeClr val="tx1">
                    <a:lumMod val="65000"/>
                    <a:lumOff val="35000"/>
                  </a:schemeClr>
                </a:solidFill>
                <a:latin typeface="Helvetica" pitchFamily="2" charset="0"/>
                <a:cs typeface="Calibri"/>
              </a:rPr>
              <a:t>Implementation</a:t>
            </a:r>
          </a:p>
          <a:p>
            <a:pPr lvl="1">
              <a:lnSpc>
                <a:spcPct val="170000"/>
              </a:lnSpc>
            </a:pPr>
            <a:r>
              <a:rPr lang="en-US" sz="1800" dirty="0">
                <a:solidFill>
                  <a:schemeClr val="tx1">
                    <a:lumMod val="65000"/>
                    <a:lumOff val="35000"/>
                  </a:schemeClr>
                </a:solidFill>
                <a:latin typeface="Helvetica" pitchFamily="2" charset="0"/>
                <a:cs typeface="Calibri"/>
              </a:rPr>
              <a:t>NLP, Presenting Questions</a:t>
            </a:r>
          </a:p>
        </p:txBody>
      </p:sp>
      <p:pic>
        <p:nvPicPr>
          <p:cNvPr id="5" name="Picture 4" descr="A picture containing text, bedclothes&#10;&#10;Description automatically generated">
            <a:extLst>
              <a:ext uri="{FF2B5EF4-FFF2-40B4-BE49-F238E27FC236}">
                <a16:creationId xmlns:a16="http://schemas.microsoft.com/office/drawing/2014/main" id="{ABC2A422-7858-67BF-8A42-FA76C97D5827}"/>
              </a:ext>
            </a:extLst>
          </p:cNvPr>
          <p:cNvPicPr>
            <a:picLocks noChangeAspect="1"/>
          </p:cNvPicPr>
          <p:nvPr/>
        </p:nvPicPr>
        <p:blipFill>
          <a:blip r:embed="rId2"/>
          <a:stretch>
            <a:fillRect/>
          </a:stretch>
        </p:blipFill>
        <p:spPr>
          <a:xfrm>
            <a:off x="7590513" y="0"/>
            <a:ext cx="3888793" cy="6858000"/>
          </a:xfrm>
          <a:prstGeom prst="rect">
            <a:avLst/>
          </a:prstGeom>
        </p:spPr>
      </p:pic>
    </p:spTree>
    <p:extLst>
      <p:ext uri="{BB962C8B-B14F-4D97-AF65-F5344CB8AC3E}">
        <p14:creationId xmlns:p14="http://schemas.microsoft.com/office/powerpoint/2010/main" val="110614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889-525A-91A0-922B-3D7D58C2510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chemeClr val="bg1">
                    <a:lumMod val="95000"/>
                  </a:schemeClr>
                </a:solidFill>
                <a:latin typeface="Helvetica" pitchFamily="2" charset="0"/>
                <a:cs typeface="Calibri Light"/>
              </a:rPr>
              <a:t>Questions To be Asked</a:t>
            </a:r>
            <a:endParaRPr lang="en-US" sz="2400" dirty="0">
              <a:solidFill>
                <a:schemeClr val="bg1">
                  <a:lumMod val="95000"/>
                </a:schemeClr>
              </a:solidFill>
              <a:latin typeface="Helvetica" pitchFamily="2" charset="0"/>
            </a:endParaRPr>
          </a:p>
        </p:txBody>
      </p:sp>
      <p:pic>
        <p:nvPicPr>
          <p:cNvPr id="5" name="Picture 4" descr="Text&#10;&#10;Description automatically generated">
            <a:extLst>
              <a:ext uri="{FF2B5EF4-FFF2-40B4-BE49-F238E27FC236}">
                <a16:creationId xmlns:a16="http://schemas.microsoft.com/office/drawing/2014/main" id="{77CB59E4-E988-CCC2-642D-242AF4FE413A}"/>
              </a:ext>
            </a:extLst>
          </p:cNvPr>
          <p:cNvPicPr>
            <a:picLocks noChangeAspect="1"/>
          </p:cNvPicPr>
          <p:nvPr/>
        </p:nvPicPr>
        <p:blipFill>
          <a:blip r:embed="rId3"/>
          <a:stretch>
            <a:fillRect/>
          </a:stretch>
        </p:blipFill>
        <p:spPr>
          <a:xfrm>
            <a:off x="5263224" y="566304"/>
            <a:ext cx="5211001" cy="5725391"/>
          </a:xfrm>
          <a:prstGeom prst="rect">
            <a:avLst/>
          </a:prstGeom>
        </p:spPr>
      </p:pic>
    </p:spTree>
    <p:extLst>
      <p:ext uri="{BB962C8B-B14F-4D97-AF65-F5344CB8AC3E}">
        <p14:creationId xmlns:p14="http://schemas.microsoft.com/office/powerpoint/2010/main" val="245943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A green screen with white text&#10;&#10;Description automatically generated with low confidence">
            <a:extLst>
              <a:ext uri="{FF2B5EF4-FFF2-40B4-BE49-F238E27FC236}">
                <a16:creationId xmlns:a16="http://schemas.microsoft.com/office/drawing/2014/main" id="{9CAA4F72-80DF-B074-96B7-C743D9A40499}"/>
              </a:ext>
            </a:extLst>
          </p:cNvPr>
          <p:cNvPicPr>
            <a:picLocks noGrp="1" noChangeAspect="1"/>
          </p:cNvPicPr>
          <p:nvPr>
            <p:ph idx="1"/>
          </p:nvPr>
        </p:nvPicPr>
        <p:blipFill>
          <a:blip r:embed="rId2"/>
          <a:stretch>
            <a:fillRect/>
          </a:stretch>
        </p:blipFill>
        <p:spPr>
          <a:xfrm>
            <a:off x="4038600" y="1077913"/>
            <a:ext cx="7186613" cy="3348038"/>
          </a:xfrm>
        </p:spPr>
      </p:pic>
      <p:pic>
        <p:nvPicPr>
          <p:cNvPr id="7" name="Picture 6" descr="A screenshot of a computer&#10;&#10;Description automatically generated with medium confidence">
            <a:extLst>
              <a:ext uri="{FF2B5EF4-FFF2-40B4-BE49-F238E27FC236}">
                <a16:creationId xmlns:a16="http://schemas.microsoft.com/office/drawing/2014/main" id="{D4F48757-8AFF-A77A-D4A7-A4DEB6DE8F6F}"/>
              </a:ext>
            </a:extLst>
          </p:cNvPr>
          <p:cNvPicPr>
            <a:picLocks noChangeAspect="1"/>
          </p:cNvPicPr>
          <p:nvPr/>
        </p:nvPicPr>
        <p:blipFill>
          <a:blip r:embed="rId3"/>
          <a:stretch>
            <a:fillRect/>
          </a:stretch>
        </p:blipFill>
        <p:spPr>
          <a:xfrm>
            <a:off x="4038600" y="4652917"/>
            <a:ext cx="7186613" cy="1292225"/>
          </a:xfrm>
          <a:prstGeom prst="rect">
            <a:avLst/>
          </a:prstGeom>
        </p:spPr>
      </p:pic>
      <p:sp>
        <p:nvSpPr>
          <p:cNvPr id="2" name="Title 1">
            <a:extLst>
              <a:ext uri="{FF2B5EF4-FFF2-40B4-BE49-F238E27FC236}">
                <a16:creationId xmlns:a16="http://schemas.microsoft.com/office/drawing/2014/main" id="{FB0E8C66-4C89-26C2-6805-DAFB826439C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chemeClr val="bg1">
                    <a:lumMod val="95000"/>
                  </a:schemeClr>
                </a:solidFill>
                <a:latin typeface="Helvetica" pitchFamily="2" charset="0"/>
              </a:rPr>
              <a:t>Chatbot Data</a:t>
            </a:r>
          </a:p>
        </p:txBody>
      </p:sp>
    </p:spTree>
    <p:extLst>
      <p:ext uri="{BB962C8B-B14F-4D97-AF65-F5344CB8AC3E}">
        <p14:creationId xmlns:p14="http://schemas.microsoft.com/office/powerpoint/2010/main" val="13068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CBCE9F-0824-44ED-40D3-6B60CD3979F5}"/>
              </a:ext>
            </a:extLst>
          </p:cNvPr>
          <p:cNvSpPr>
            <a:spLocks noGrp="1"/>
          </p:cNvSpPr>
          <p:nvPr>
            <p:ph type="body" sz="half" idx="2"/>
          </p:nvPr>
        </p:nvSpPr>
        <p:spPr>
          <a:xfrm>
            <a:off x="6236541" y="1627094"/>
            <a:ext cx="5265177" cy="3811588"/>
          </a:xfrm>
        </p:spPr>
        <p:txBody>
          <a:bodyPr vert="horz" lIns="91440" tIns="45720" rIns="91440" bIns="45720" rtlCol="0" anchor="t">
            <a:noAutofit/>
          </a:bodyPr>
          <a:lstStyle/>
          <a:p>
            <a:pPr marL="285750" indent="-285750" algn="just">
              <a:lnSpc>
                <a:spcPct val="100000"/>
              </a:lnSpc>
              <a:buFont typeface="Arial" panose="020B0604020202020204" pitchFamily="34" charset="0"/>
              <a:buChar char="•"/>
            </a:pPr>
            <a:r>
              <a:rPr lang="en-US" dirty="0">
                <a:solidFill>
                  <a:schemeClr val="tx1">
                    <a:lumMod val="65000"/>
                    <a:lumOff val="35000"/>
                  </a:schemeClr>
                </a:solidFill>
                <a:cs typeface="Calibri"/>
              </a:rPr>
              <a:t>The user is scored based upon 3 metrics. The first two are the x and y components related to the users weather preference. The x in this stresses the user's overall enjoyment of water. The y component represents the amount of water that the user enjoys. </a:t>
            </a:r>
          </a:p>
          <a:p>
            <a:pPr algn="just">
              <a:lnSpc>
                <a:spcPct val="100000"/>
              </a:lnSpc>
            </a:pPr>
            <a:endParaRPr lang="en-US" dirty="0">
              <a:solidFill>
                <a:schemeClr val="tx1">
                  <a:lumMod val="65000"/>
                  <a:lumOff val="35000"/>
                </a:schemeClr>
              </a:solidFill>
              <a:cs typeface="Calibri"/>
            </a:endParaRPr>
          </a:p>
          <a:p>
            <a:pPr marL="285750" indent="-285750" algn="just">
              <a:lnSpc>
                <a:spcPct val="100000"/>
              </a:lnSpc>
              <a:buFont typeface="Arial" panose="020B0604020202020204" pitchFamily="34" charset="0"/>
              <a:buChar char="•"/>
            </a:pPr>
            <a:r>
              <a:rPr lang="en-US" dirty="0">
                <a:solidFill>
                  <a:schemeClr val="tx1">
                    <a:lumMod val="65000"/>
                    <a:lumOff val="35000"/>
                  </a:schemeClr>
                </a:solidFill>
                <a:cs typeface="Calibri"/>
              </a:rPr>
              <a:t>The second metric used is the user's physical preferences. This would mean if the user is normally an outdoors and very physically active person. The other end of the spectrum would be someone that prefers solitude with activities that involve brain power such as poetry or sculpting. </a:t>
            </a:r>
          </a:p>
        </p:txBody>
      </p:sp>
      <p:pic>
        <p:nvPicPr>
          <p:cNvPr id="23" name="Picture 22" descr="Chart, scatter chart&#10;&#10;Description automatically generated">
            <a:extLst>
              <a:ext uri="{FF2B5EF4-FFF2-40B4-BE49-F238E27FC236}">
                <a16:creationId xmlns:a16="http://schemas.microsoft.com/office/drawing/2014/main" id="{F9CDB8F2-17E5-3D0E-DF12-FCB41BCDCC21}"/>
              </a:ext>
            </a:extLst>
          </p:cNvPr>
          <p:cNvPicPr>
            <a:picLocks noChangeAspect="1"/>
          </p:cNvPicPr>
          <p:nvPr/>
        </p:nvPicPr>
        <p:blipFill>
          <a:blip r:embed="rId2"/>
          <a:stretch>
            <a:fillRect/>
          </a:stretch>
        </p:blipFill>
        <p:spPr>
          <a:xfrm>
            <a:off x="588682" y="620900"/>
            <a:ext cx="5080000" cy="5651500"/>
          </a:xfrm>
          <a:prstGeom prst="rect">
            <a:avLst/>
          </a:prstGeom>
        </p:spPr>
      </p:pic>
      <p:sp>
        <p:nvSpPr>
          <p:cNvPr id="24" name="Title 1">
            <a:extLst>
              <a:ext uri="{FF2B5EF4-FFF2-40B4-BE49-F238E27FC236}">
                <a16:creationId xmlns:a16="http://schemas.microsoft.com/office/drawing/2014/main" id="{98B68B7B-55BE-3229-2782-29D305AF4D47}"/>
              </a:ext>
            </a:extLst>
          </p:cNvPr>
          <p:cNvSpPr txBox="1">
            <a:spLocks/>
          </p:cNvSpPr>
          <p:nvPr/>
        </p:nvSpPr>
        <p:spPr>
          <a:xfrm>
            <a:off x="6236541" y="397715"/>
            <a:ext cx="3203294" cy="9616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dirty="0">
                <a:solidFill>
                  <a:srgbClr val="262626"/>
                </a:solidFill>
                <a:latin typeface="Helvetica" pitchFamily="2" charset="0"/>
                <a:cs typeface="Calibri" panose="020F0502020204030204" pitchFamily="34" charset="0"/>
              </a:rPr>
              <a:t>User Scoring</a:t>
            </a:r>
          </a:p>
        </p:txBody>
      </p:sp>
    </p:spTree>
    <p:extLst>
      <p:ext uri="{BB962C8B-B14F-4D97-AF65-F5344CB8AC3E}">
        <p14:creationId xmlns:p14="http://schemas.microsoft.com/office/powerpoint/2010/main" val="154239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CBCE9F-0824-44ED-40D3-6B60CD3979F5}"/>
              </a:ext>
            </a:extLst>
          </p:cNvPr>
          <p:cNvSpPr>
            <a:spLocks noGrp="1"/>
          </p:cNvSpPr>
          <p:nvPr>
            <p:ph type="body" sz="half" idx="2"/>
          </p:nvPr>
        </p:nvSpPr>
        <p:spPr>
          <a:xfrm>
            <a:off x="6236541" y="1627094"/>
            <a:ext cx="5453435" cy="3811588"/>
          </a:xfrm>
        </p:spPr>
        <p:txBody>
          <a:bodyPr vert="horz" lIns="91440" tIns="45720" rIns="91440" bIns="45720" rtlCol="0" anchor="t">
            <a:noAutofit/>
          </a:bodyPr>
          <a:lstStyle/>
          <a:p>
            <a:pPr indent="-228600">
              <a:lnSpc>
                <a:spcPct val="100000"/>
              </a:lnSpc>
              <a:buFont typeface="Arial" panose="020B0604020202020204" pitchFamily="34" charset="0"/>
              <a:buChar char="•"/>
            </a:pPr>
            <a:r>
              <a:rPr lang="en-US" sz="1600" dirty="0">
                <a:solidFill>
                  <a:schemeClr val="tx1">
                    <a:lumMod val="65000"/>
                    <a:lumOff val="35000"/>
                  </a:schemeClr>
                </a:solidFill>
                <a:latin typeface="Helvetica" pitchFamily="2" charset="0"/>
              </a:rPr>
              <a:t>First we determine if the user is allowed to have evolutions based upon their number of siblings.</a:t>
            </a:r>
          </a:p>
          <a:p>
            <a:pPr>
              <a:lnSpc>
                <a:spcPct val="100000"/>
              </a:lnSpc>
            </a:pPr>
            <a:endParaRPr lang="en-US" sz="1600" dirty="0">
              <a:solidFill>
                <a:schemeClr val="tx1">
                  <a:lumMod val="65000"/>
                  <a:lumOff val="35000"/>
                </a:schemeClr>
              </a:solidFill>
              <a:latin typeface="Helvetica" pitchFamily="2" charset="0"/>
            </a:endParaRPr>
          </a:p>
          <a:p>
            <a:pPr indent="-228600">
              <a:lnSpc>
                <a:spcPct val="100000"/>
              </a:lnSpc>
              <a:buFont typeface="Arial" panose="020B0604020202020204" pitchFamily="34" charset="0"/>
              <a:buChar char="•"/>
            </a:pPr>
            <a:r>
              <a:rPr lang="en-US" sz="1600" dirty="0">
                <a:solidFill>
                  <a:schemeClr val="tx1">
                    <a:lumMod val="65000"/>
                    <a:lumOff val="35000"/>
                  </a:schemeClr>
                </a:solidFill>
                <a:latin typeface="Helvetica" pitchFamily="2" charset="0"/>
              </a:rPr>
              <a:t>Then we determine the highest metric that they have been scored and determine if they should be graded off one of two graphs. </a:t>
            </a:r>
          </a:p>
          <a:p>
            <a:pPr>
              <a:lnSpc>
                <a:spcPct val="100000"/>
              </a:lnSpc>
            </a:pPr>
            <a:endParaRPr lang="en-US" sz="1600" dirty="0">
              <a:solidFill>
                <a:schemeClr val="tx1">
                  <a:lumMod val="65000"/>
                  <a:lumOff val="35000"/>
                </a:schemeClr>
              </a:solidFill>
              <a:latin typeface="Helvetica" pitchFamily="2" charset="0"/>
            </a:endParaRPr>
          </a:p>
          <a:p>
            <a:pPr indent="-228600">
              <a:lnSpc>
                <a:spcPct val="100000"/>
              </a:lnSpc>
              <a:buFont typeface="Arial" panose="020B0604020202020204" pitchFamily="34" charset="0"/>
              <a:buChar char="•"/>
            </a:pPr>
            <a:r>
              <a:rPr lang="en-US" sz="1600" dirty="0">
                <a:solidFill>
                  <a:schemeClr val="tx1">
                    <a:lumMod val="65000"/>
                    <a:lumOff val="35000"/>
                  </a:schemeClr>
                </a:solidFill>
                <a:latin typeface="Helvetica" pitchFamily="2" charset="0"/>
              </a:rPr>
              <a:t>From this graph selection we can select a following type. </a:t>
            </a:r>
          </a:p>
        </p:txBody>
      </p:sp>
      <p:sp>
        <p:nvSpPr>
          <p:cNvPr id="24" name="Title 1">
            <a:extLst>
              <a:ext uri="{FF2B5EF4-FFF2-40B4-BE49-F238E27FC236}">
                <a16:creationId xmlns:a16="http://schemas.microsoft.com/office/drawing/2014/main" id="{98B68B7B-55BE-3229-2782-29D305AF4D47}"/>
              </a:ext>
            </a:extLst>
          </p:cNvPr>
          <p:cNvSpPr txBox="1">
            <a:spLocks/>
          </p:cNvSpPr>
          <p:nvPr/>
        </p:nvSpPr>
        <p:spPr>
          <a:xfrm>
            <a:off x="6236541" y="397715"/>
            <a:ext cx="3203294" cy="961651"/>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dirty="0">
                <a:solidFill>
                  <a:srgbClr val="262626"/>
                </a:solidFill>
                <a:latin typeface="Helvetica" pitchFamily="2" charset="0"/>
                <a:cs typeface="Calibri" panose="020F0502020204030204" pitchFamily="34" charset="0"/>
              </a:rPr>
              <a:t>Using Metrics</a:t>
            </a:r>
          </a:p>
        </p:txBody>
      </p:sp>
      <p:pic>
        <p:nvPicPr>
          <p:cNvPr id="2" name="Picture 6" descr="Text&#10;&#10;Description automatically generated">
            <a:extLst>
              <a:ext uri="{FF2B5EF4-FFF2-40B4-BE49-F238E27FC236}">
                <a16:creationId xmlns:a16="http://schemas.microsoft.com/office/drawing/2014/main" id="{A5FBBE4E-2C42-D81D-321D-1E86E6857C6F}"/>
              </a:ext>
            </a:extLst>
          </p:cNvPr>
          <p:cNvPicPr>
            <a:picLocks noChangeAspect="1"/>
          </p:cNvPicPr>
          <p:nvPr/>
        </p:nvPicPr>
        <p:blipFill>
          <a:blip r:embed="rId2"/>
          <a:stretch>
            <a:fillRect/>
          </a:stretch>
        </p:blipFill>
        <p:spPr>
          <a:xfrm>
            <a:off x="369002" y="1627094"/>
            <a:ext cx="1318544" cy="4431453"/>
          </a:xfrm>
          <a:prstGeom prst="rect">
            <a:avLst/>
          </a:prstGeom>
        </p:spPr>
      </p:pic>
      <p:pic>
        <p:nvPicPr>
          <p:cNvPr id="3" name="Picture 5" descr="Text&#10;&#10;Description automatically generated">
            <a:extLst>
              <a:ext uri="{FF2B5EF4-FFF2-40B4-BE49-F238E27FC236}">
                <a16:creationId xmlns:a16="http://schemas.microsoft.com/office/drawing/2014/main" id="{03DD0541-05B2-9568-9389-67E76246E25F}"/>
              </a:ext>
            </a:extLst>
          </p:cNvPr>
          <p:cNvPicPr>
            <a:picLocks noGrp="1" noChangeAspect="1"/>
          </p:cNvPicPr>
          <p:nvPr>
            <p:ph idx="1"/>
          </p:nvPr>
        </p:nvPicPr>
        <p:blipFill>
          <a:blip r:embed="rId3"/>
          <a:stretch>
            <a:fillRect/>
          </a:stretch>
        </p:blipFill>
        <p:spPr>
          <a:xfrm>
            <a:off x="1968627" y="1627094"/>
            <a:ext cx="3986833" cy="3927031"/>
          </a:xfrm>
          <a:prstGeom prst="rect">
            <a:avLst/>
          </a:prstGeom>
        </p:spPr>
      </p:pic>
    </p:spTree>
    <p:extLst>
      <p:ext uri="{BB962C8B-B14F-4D97-AF65-F5344CB8AC3E}">
        <p14:creationId xmlns:p14="http://schemas.microsoft.com/office/powerpoint/2010/main" val="185203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24B4-C0D0-CE85-5EB4-CBEFF4745FF3}"/>
              </a:ext>
            </a:extLst>
          </p:cNvPr>
          <p:cNvSpPr>
            <a:spLocks noGrp="1"/>
          </p:cNvSpPr>
          <p:nvPr>
            <p:ph type="title"/>
          </p:nvPr>
        </p:nvSpPr>
        <p:spPr>
          <a:xfrm>
            <a:off x="712694" y="392019"/>
            <a:ext cx="3626224" cy="961651"/>
          </a:xfrm>
        </p:spPr>
        <p:txBody>
          <a:bodyPr>
            <a:normAutofit fontScale="90000"/>
          </a:bodyPr>
          <a:lstStyle/>
          <a:p>
            <a:r>
              <a:rPr lang="en-US" sz="4000" dirty="0">
                <a:solidFill>
                  <a:srgbClr val="262626"/>
                </a:solidFill>
                <a:latin typeface="Helvetica" pitchFamily="2"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52E1C040-7F67-47A0-7F08-13B67C260FA5}"/>
              </a:ext>
            </a:extLst>
          </p:cNvPr>
          <p:cNvSpPr>
            <a:spLocks noGrp="1"/>
          </p:cNvSpPr>
          <p:nvPr>
            <p:ph idx="1"/>
          </p:nvPr>
        </p:nvSpPr>
        <p:spPr>
          <a:xfrm>
            <a:off x="712694" y="1497105"/>
            <a:ext cx="5634318" cy="2537013"/>
          </a:xfrm>
        </p:spPr>
        <p:txBody>
          <a:bodyPr vert="horz" lIns="91440" tIns="45720" rIns="91440" bIns="45720" rtlCol="0">
            <a:noAutofit/>
          </a:bodyPr>
          <a:lstStyle/>
          <a:p>
            <a:pPr>
              <a:lnSpc>
                <a:spcPct val="150000"/>
              </a:lnSpc>
            </a:pPr>
            <a:r>
              <a:rPr lang="en-ES" sz="1600" dirty="0">
                <a:solidFill>
                  <a:schemeClr val="tx1">
                    <a:lumMod val="75000"/>
                    <a:lumOff val="25000"/>
                  </a:schemeClr>
                </a:solidFill>
                <a:latin typeface="Helvetica" pitchFamily="2" charset="0"/>
              </a:rPr>
              <a:t>Python NLTK library</a:t>
            </a:r>
          </a:p>
          <a:p>
            <a:pPr marL="742950" lvl="1" indent="-285750">
              <a:lnSpc>
                <a:spcPct val="150000"/>
              </a:lnSpc>
              <a:buFont typeface="Arial" panose="020B0604020202020204" pitchFamily="34" charset="0"/>
              <a:buChar char="•"/>
            </a:pPr>
            <a:r>
              <a:rPr lang="en-ES" sz="1600" dirty="0">
                <a:solidFill>
                  <a:schemeClr val="tx1">
                    <a:lumMod val="75000"/>
                    <a:lumOff val="25000"/>
                  </a:schemeClr>
                </a:solidFill>
                <a:latin typeface="Helvetica" pitchFamily="2" charset="0"/>
              </a:rPr>
              <a:t>Stem</a:t>
            </a:r>
          </a:p>
          <a:p>
            <a:pPr marL="742950" lvl="1" indent="-285750">
              <a:lnSpc>
                <a:spcPct val="150000"/>
              </a:lnSpc>
              <a:buFont typeface="Arial" panose="020B0604020202020204" pitchFamily="34" charset="0"/>
              <a:buChar char="•"/>
            </a:pPr>
            <a:r>
              <a:rPr lang="en-ES" sz="1600" dirty="0">
                <a:solidFill>
                  <a:schemeClr val="tx1">
                    <a:lumMod val="75000"/>
                    <a:lumOff val="25000"/>
                  </a:schemeClr>
                </a:solidFill>
                <a:latin typeface="Helvetica" pitchFamily="2" charset="0"/>
              </a:rPr>
              <a:t>Tokenize</a:t>
            </a:r>
          </a:p>
          <a:p>
            <a:pPr marL="742950" lvl="1" indent="-285750">
              <a:lnSpc>
                <a:spcPct val="150000"/>
              </a:lnSpc>
              <a:buFont typeface="Arial" panose="020B0604020202020204" pitchFamily="34" charset="0"/>
              <a:buChar char="•"/>
            </a:pPr>
            <a:r>
              <a:rPr lang="en-ES" sz="1600" dirty="0">
                <a:solidFill>
                  <a:schemeClr val="tx1">
                    <a:lumMod val="75000"/>
                    <a:lumOff val="25000"/>
                  </a:schemeClr>
                </a:solidFill>
                <a:latin typeface="Helvetica" pitchFamily="2" charset="0"/>
              </a:rPr>
              <a:t>Lematize</a:t>
            </a:r>
          </a:p>
        </p:txBody>
      </p:sp>
      <p:sp>
        <p:nvSpPr>
          <p:cNvPr id="4" name="Content Placeholder 2">
            <a:extLst>
              <a:ext uri="{FF2B5EF4-FFF2-40B4-BE49-F238E27FC236}">
                <a16:creationId xmlns:a16="http://schemas.microsoft.com/office/drawing/2014/main" id="{BEFDC21C-1C98-5AAF-B25A-C22FB1CE6845}"/>
              </a:ext>
            </a:extLst>
          </p:cNvPr>
          <p:cNvSpPr txBox="1">
            <a:spLocks/>
          </p:cNvSpPr>
          <p:nvPr/>
        </p:nvSpPr>
        <p:spPr>
          <a:xfrm>
            <a:off x="1128778" y="4034118"/>
            <a:ext cx="4290037" cy="7076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latin typeface="Helvetica" pitchFamily="2" charset="0"/>
              </a:rPr>
              <a:t>“FROM SCRATCH” APPROACH</a:t>
            </a:r>
          </a:p>
        </p:txBody>
      </p:sp>
      <p:pic>
        <p:nvPicPr>
          <p:cNvPr id="6" name="Picture 5" descr="Text&#10;&#10;Description automatically generated">
            <a:extLst>
              <a:ext uri="{FF2B5EF4-FFF2-40B4-BE49-F238E27FC236}">
                <a16:creationId xmlns:a16="http://schemas.microsoft.com/office/drawing/2014/main" id="{A10E48B3-9EE8-7957-0EB8-035B3CC40420}"/>
              </a:ext>
            </a:extLst>
          </p:cNvPr>
          <p:cNvPicPr>
            <a:picLocks noChangeAspect="1"/>
          </p:cNvPicPr>
          <p:nvPr/>
        </p:nvPicPr>
        <p:blipFill>
          <a:blip r:embed="rId2"/>
          <a:stretch>
            <a:fillRect/>
          </a:stretch>
        </p:blipFill>
        <p:spPr>
          <a:xfrm>
            <a:off x="6991696" y="1497105"/>
            <a:ext cx="4487610" cy="4755793"/>
          </a:xfrm>
          <a:prstGeom prst="rect">
            <a:avLst/>
          </a:prstGeom>
        </p:spPr>
      </p:pic>
    </p:spTree>
    <p:extLst>
      <p:ext uri="{BB962C8B-B14F-4D97-AF65-F5344CB8AC3E}">
        <p14:creationId xmlns:p14="http://schemas.microsoft.com/office/powerpoint/2010/main" val="337516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1335</TotalTime>
  <Words>347</Words>
  <Application>Microsoft Macintosh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Which  Pokemon fits  you?</vt:lpstr>
      <vt:lpstr>Domain</vt:lpstr>
      <vt:lpstr>The problem we want to solve </vt:lpstr>
      <vt:lpstr>Design</vt:lpstr>
      <vt:lpstr>Questions To be Asked</vt:lpstr>
      <vt:lpstr>Chatbot Data</vt:lpstr>
      <vt:lpstr>PowerPoint Presentation</vt:lpstr>
      <vt:lpstr>PowerPoint Presentation</vt:lpstr>
      <vt:lpstr>Implementation</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Escoté Llopis</dc:creator>
  <cp:lastModifiedBy>Marc Escoté Llopis</cp:lastModifiedBy>
  <cp:revision>54</cp:revision>
  <dcterms:created xsi:type="dcterms:W3CDTF">2023-03-12T15:45:58Z</dcterms:created>
  <dcterms:modified xsi:type="dcterms:W3CDTF">2023-03-19T13:21:36Z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3fce31-2f8d-4ac6-bf55-de69720a14e7_Enabled">
    <vt:lpwstr>true</vt:lpwstr>
  </property>
  <property fmtid="{D5CDD505-2E9C-101B-9397-08002B2CF9AE}" pid="3" name="MSIP_Label_803fce31-2f8d-4ac6-bf55-de69720a14e7_SetDate">
    <vt:lpwstr>2023-03-16T08:51:39Z</vt:lpwstr>
  </property>
  <property fmtid="{D5CDD505-2E9C-101B-9397-08002B2CF9AE}" pid="4" name="MSIP_Label_803fce31-2f8d-4ac6-bf55-de69720a14e7_Method">
    <vt:lpwstr>Standard</vt:lpwstr>
  </property>
  <property fmtid="{D5CDD505-2E9C-101B-9397-08002B2CF9AE}" pid="5" name="MSIP_Label_803fce31-2f8d-4ac6-bf55-de69720a14e7_Name">
    <vt:lpwstr>defa4170-0d19-0005-0004-bc88714345d2</vt:lpwstr>
  </property>
  <property fmtid="{D5CDD505-2E9C-101B-9397-08002B2CF9AE}" pid="6" name="MSIP_Label_803fce31-2f8d-4ac6-bf55-de69720a14e7_SiteId">
    <vt:lpwstr>6e24b6e5-3049-4468-ae77-a308ba97331f</vt:lpwstr>
  </property>
  <property fmtid="{D5CDD505-2E9C-101B-9397-08002B2CF9AE}" pid="7" name="MSIP_Label_803fce31-2f8d-4ac6-bf55-de69720a14e7_ActionId">
    <vt:lpwstr>db9242a3-4383-473b-8b91-66254df816ea</vt:lpwstr>
  </property>
  <property fmtid="{D5CDD505-2E9C-101B-9397-08002B2CF9AE}" pid="8" name="MSIP_Label_803fce31-2f8d-4ac6-bf55-de69720a14e7_ContentBits">
    <vt:lpwstr>0</vt:lpwstr>
  </property>
</Properties>
</file>