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23"/>
  </p:notesMasterIdLst>
  <p:sldIdLst>
    <p:sldId id="256" r:id="rId3"/>
    <p:sldId id="257" r:id="rId4"/>
    <p:sldId id="275" r:id="rId5"/>
    <p:sldId id="258" r:id="rId6"/>
    <p:sldId id="260" r:id="rId7"/>
    <p:sldId id="276" r:id="rId8"/>
    <p:sldId id="277" r:id="rId9"/>
    <p:sldId id="279" r:id="rId10"/>
    <p:sldId id="278" r:id="rId11"/>
    <p:sldId id="280" r:id="rId12"/>
    <p:sldId id="281" r:id="rId13"/>
    <p:sldId id="282" r:id="rId14"/>
    <p:sldId id="284" r:id="rId15"/>
    <p:sldId id="285" r:id="rId16"/>
    <p:sldId id="286" r:id="rId17"/>
    <p:sldId id="287" r:id="rId18"/>
    <p:sldId id="288" r:id="rId19"/>
    <p:sldId id="283" r:id="rId20"/>
    <p:sldId id="272" r:id="rId21"/>
    <p:sldId id="273" r:id="rId2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5450" autoAdjust="0"/>
  </p:normalViewPr>
  <p:slideViewPr>
    <p:cSldViewPr snapToGrid="0">
      <p:cViewPr varScale="1">
        <p:scale>
          <a:sx n="88" d="100"/>
          <a:sy n="88" d="100"/>
        </p:scale>
        <p:origin x="143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2" name="PlaceHolder 1"/>
          <p:cNvSpPr>
            <a:spLocks noGrp="1"/>
          </p:cNvSpPr>
          <p:nvPr>
            <p:ph type="body"/>
          </p:nvPr>
        </p:nvSpPr>
        <p:spPr>
          <a:xfrm>
            <a:off x="756000" y="5078520"/>
            <a:ext cx="6047640" cy="4811040"/>
          </a:xfrm>
          <a:prstGeom prst="rect">
            <a:avLst/>
          </a:prstGeom>
        </p:spPr>
        <p:txBody>
          <a:bodyPr lIns="0" tIns="0" rIns="0" bIns="0"/>
          <a:lstStyle/>
          <a:p>
            <a:r>
              <a:rPr lang="en-US" sz="2000">
                <a:latin typeface="Arial"/>
              </a:rPr>
              <a:t>单击编辑备注格式</a:t>
            </a:r>
            <a:endParaRPr/>
          </a:p>
        </p:txBody>
      </p:sp>
      <p:sp>
        <p:nvSpPr>
          <p:cNvPr id="73" name="PlaceHolder 2"/>
          <p:cNvSpPr>
            <a:spLocks noGrp="1"/>
          </p:cNvSpPr>
          <p:nvPr>
            <p:ph type="hdr"/>
          </p:nvPr>
        </p:nvSpPr>
        <p:spPr>
          <a:xfrm>
            <a:off x="0" y="0"/>
            <a:ext cx="3280680" cy="534240"/>
          </a:xfrm>
          <a:prstGeom prst="rect">
            <a:avLst/>
          </a:prstGeom>
        </p:spPr>
        <p:txBody>
          <a:bodyPr lIns="0" tIns="0" rIns="0" bIns="0"/>
          <a:lstStyle/>
          <a:p>
            <a:r>
              <a:rPr lang="en-US" sz="1400">
                <a:latin typeface="Times New Roman"/>
              </a:rPr>
              <a:t>&lt;页眉&gt;</a:t>
            </a:r>
            <a:endParaRPr/>
          </a:p>
        </p:txBody>
      </p:sp>
      <p:sp>
        <p:nvSpPr>
          <p:cNvPr id="74" name="PlaceHolder 3"/>
          <p:cNvSpPr>
            <a:spLocks noGrp="1"/>
          </p:cNvSpPr>
          <p:nvPr>
            <p:ph type="dt"/>
          </p:nvPr>
        </p:nvSpPr>
        <p:spPr>
          <a:xfrm>
            <a:off x="4278960" y="0"/>
            <a:ext cx="3280680" cy="534240"/>
          </a:xfrm>
          <a:prstGeom prst="rect">
            <a:avLst/>
          </a:prstGeom>
        </p:spPr>
        <p:txBody>
          <a:bodyPr lIns="0" tIns="0" rIns="0" bIns="0"/>
          <a:lstStyle/>
          <a:p>
            <a:pPr algn="r"/>
            <a:r>
              <a:rPr lang="en-US" sz="1400">
                <a:latin typeface="Times New Roman"/>
              </a:rPr>
              <a:t>&lt;日期/时间&gt;</a:t>
            </a:r>
            <a:endParaRPr/>
          </a:p>
        </p:txBody>
      </p:sp>
      <p:sp>
        <p:nvSpPr>
          <p:cNvPr id="75" name="PlaceHolder 4"/>
          <p:cNvSpPr>
            <a:spLocks noGrp="1"/>
          </p:cNvSpPr>
          <p:nvPr>
            <p:ph type="ftr"/>
          </p:nvPr>
        </p:nvSpPr>
        <p:spPr>
          <a:xfrm>
            <a:off x="0" y="10157400"/>
            <a:ext cx="3280680" cy="534240"/>
          </a:xfrm>
          <a:prstGeom prst="rect">
            <a:avLst/>
          </a:prstGeom>
        </p:spPr>
        <p:txBody>
          <a:bodyPr lIns="0" tIns="0" rIns="0" bIns="0" anchor="b"/>
          <a:lstStyle/>
          <a:p>
            <a:r>
              <a:rPr lang="en-US" sz="1400">
                <a:latin typeface="Times New Roman"/>
              </a:rPr>
              <a:t>&lt;页脚&gt;</a:t>
            </a:r>
            <a:endParaRPr/>
          </a:p>
        </p:txBody>
      </p:sp>
      <p:sp>
        <p:nvSpPr>
          <p:cNvPr id="76" name="PlaceHolder 5"/>
          <p:cNvSpPr>
            <a:spLocks noGrp="1"/>
          </p:cNvSpPr>
          <p:nvPr>
            <p:ph type="sldNum"/>
          </p:nvPr>
        </p:nvSpPr>
        <p:spPr>
          <a:xfrm>
            <a:off x="4278960" y="10157400"/>
            <a:ext cx="3280680" cy="534240"/>
          </a:xfrm>
          <a:prstGeom prst="rect">
            <a:avLst/>
          </a:prstGeom>
        </p:spPr>
        <p:txBody>
          <a:bodyPr lIns="0" tIns="0" rIns="0" bIns="0" anchor="b"/>
          <a:lstStyle/>
          <a:p>
            <a:pPr algn="r"/>
            <a:fld id="{45F6340B-B494-4FB6-99BD-F16A4DABD76B}" type="slidenum">
              <a:rPr lang="en-US" sz="1400">
                <a:latin typeface="Times New Roman"/>
              </a:rPr>
              <a:t>‹#›</a:t>
            </a:fld>
            <a:endParaRPr/>
          </a:p>
        </p:txBody>
      </p:sp>
    </p:spTree>
    <p:extLst>
      <p:ext uri="{BB962C8B-B14F-4D97-AF65-F5344CB8AC3E}">
        <p14:creationId xmlns:p14="http://schemas.microsoft.com/office/powerpoint/2010/main" val="22932380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PlaceHolder 1"/>
          <p:cNvSpPr>
            <a:spLocks noGrp="1"/>
          </p:cNvSpPr>
          <p:nvPr>
            <p:ph type="body"/>
          </p:nvPr>
        </p:nvSpPr>
        <p:spPr>
          <a:xfrm>
            <a:off x="685800" y="4400640"/>
            <a:ext cx="5485680" cy="3599640"/>
          </a:xfrm>
          <a:prstGeom prst="rect">
            <a:avLst/>
          </a:prstGeom>
        </p:spPr>
        <p:txBody>
          <a:bodyPr lIns="0" tIns="0" rIns="0" bIns="0"/>
          <a:lstStyle/>
          <a:p>
            <a:r>
              <a:rPr lang="en-US" sz="2000" dirty="0">
                <a:latin typeface="Arial"/>
              </a:rPr>
              <a:t>In the past few years, there are quite amount of researches have shown that convolutional network can deliver outstanding performance on visual classification tasks. However there is still not enough insight into the internal operation of these models as well as how and what they actually learn in order to perform these tasks. </a:t>
            </a:r>
            <a:endParaRPr dirty="0"/>
          </a:p>
        </p:txBody>
      </p:sp>
      <p:sp>
        <p:nvSpPr>
          <p:cNvPr id="149" name="CustomShape 2"/>
          <p:cNvSpPr/>
          <p:nvPr/>
        </p:nvSpPr>
        <p:spPr>
          <a:xfrm>
            <a:off x="3884760" y="8685360"/>
            <a:ext cx="2971080" cy="457920"/>
          </a:xfrm>
          <a:prstGeom prst="rect">
            <a:avLst/>
          </a:prstGeom>
          <a:noFill/>
          <a:ln>
            <a:noFill/>
          </a:ln>
        </p:spPr>
        <p:txBody>
          <a:bodyPr lIns="90000" tIns="45000" rIns="90000" bIns="45000" anchor="b"/>
          <a:lstStyle/>
          <a:p>
            <a:pPr algn="r">
              <a:lnSpc>
                <a:spcPct val="100000"/>
              </a:lnSpc>
            </a:pPr>
            <a:fld id="{8BC2B666-1901-494C-BBA5-068DDD9EE0E1}" type="slidenum">
              <a:rPr lang="en-US" sz="1200">
                <a:solidFill>
                  <a:srgbClr val="000000"/>
                </a:solidFill>
                <a:latin typeface="+mn-lt"/>
                <a:ea typeface="+mn-ea"/>
              </a:rPr>
              <a:t>2</a:t>
            </a:fld>
            <a:endParaRPr/>
          </a:p>
        </p:txBody>
      </p:sp>
    </p:spTree>
    <p:extLst>
      <p:ext uri="{BB962C8B-B14F-4D97-AF65-F5344CB8AC3E}">
        <p14:creationId xmlns:p14="http://schemas.microsoft.com/office/powerpoint/2010/main" val="7036041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PlaceHolder 1"/>
          <p:cNvSpPr>
            <a:spLocks noGrp="1"/>
          </p:cNvSpPr>
          <p:nvPr>
            <p:ph type="body"/>
          </p:nvPr>
        </p:nvSpPr>
        <p:spPr>
          <a:xfrm>
            <a:off x="685800" y="4400640"/>
            <a:ext cx="5485680" cy="3599640"/>
          </a:xfrm>
          <a:prstGeom prst="rect">
            <a:avLst/>
          </a:prstGeom>
        </p:spPr>
        <p:txBody>
          <a:bodyPr lIns="0" tIns="0" rIns="0" bIns="0"/>
          <a:lstStyle/>
          <a:p>
            <a:r>
              <a:rPr lang="en-US" sz="2000" dirty="0">
                <a:latin typeface="Arial"/>
              </a:rPr>
              <a:t>In my lit review,</a:t>
            </a:r>
            <a:r>
              <a:rPr lang="en-US" sz="2000" baseline="0" dirty="0">
                <a:latin typeface="Arial"/>
              </a:rPr>
              <a:t> the 1</a:t>
            </a:r>
            <a:r>
              <a:rPr lang="en-US" sz="2000" baseline="30000" dirty="0">
                <a:latin typeface="Arial"/>
              </a:rPr>
              <a:t>st</a:t>
            </a:r>
            <a:r>
              <a:rPr lang="en-US" sz="2000" baseline="0" dirty="0">
                <a:latin typeface="Arial"/>
              </a:rPr>
              <a:t> paper by </a:t>
            </a:r>
            <a:r>
              <a:rPr lang="en-US" sz="2000" baseline="0" dirty="0" err="1">
                <a:latin typeface="Arial"/>
              </a:rPr>
              <a:t>Vedaldi’s</a:t>
            </a:r>
            <a:r>
              <a:rPr lang="en-US" sz="2000" baseline="0" dirty="0">
                <a:latin typeface="Arial"/>
              </a:rPr>
              <a:t> group </a:t>
            </a:r>
            <a:r>
              <a:rPr lang="en-US" sz="2000" dirty="0">
                <a:latin typeface="Arial"/>
              </a:rPr>
              <a:t>pointed out that due to most image processing methods are based on suitable image representations rather than image itself, we are still lack of understanding of these representations/features. They proposed three types of visualizations under the natural pre-images framework to explore the interpretation of representations. (natural pre-images is the notable representations in natural-looking images). In the experiments, they tuned the </a:t>
            </a:r>
            <a:r>
              <a:rPr lang="en-US" sz="2000" dirty="0" err="1">
                <a:latin typeface="Arial"/>
              </a:rPr>
              <a:t>regularizers</a:t>
            </a:r>
            <a:r>
              <a:rPr lang="en-US" sz="2000" dirty="0">
                <a:latin typeface="Arial"/>
              </a:rPr>
              <a:t> and optimization algorithms to investigate the effects on each layer induced by different parameters. </a:t>
            </a:r>
            <a:endParaRPr dirty="0"/>
          </a:p>
          <a:p>
            <a:r>
              <a:rPr lang="en-US" sz="2000" dirty="0">
                <a:latin typeface="Arial"/>
              </a:rPr>
              <a:t>--inversion P10 5.1</a:t>
            </a:r>
            <a:r>
              <a:rPr lang="en-US" sz="2000" baseline="30000" dirty="0">
                <a:latin typeface="Arial"/>
              </a:rPr>
              <a:t>st</a:t>
            </a:r>
            <a:r>
              <a:rPr lang="en-US" sz="2000" dirty="0">
                <a:latin typeface="Arial"/>
              </a:rPr>
              <a:t> para</a:t>
            </a:r>
            <a:endParaRPr dirty="0"/>
          </a:p>
          <a:p>
            <a:r>
              <a:rPr lang="en-US" sz="2000" dirty="0">
                <a:latin typeface="Arial"/>
              </a:rPr>
              <a:t>--activated the most: has higher output from the scoring function, which is a scalar </a:t>
            </a:r>
            <a:endParaRPr dirty="0"/>
          </a:p>
        </p:txBody>
      </p:sp>
      <p:sp>
        <p:nvSpPr>
          <p:cNvPr id="155" name="CustomShape 2"/>
          <p:cNvSpPr/>
          <p:nvPr/>
        </p:nvSpPr>
        <p:spPr>
          <a:xfrm>
            <a:off x="3884760" y="8685360"/>
            <a:ext cx="2971080" cy="457920"/>
          </a:xfrm>
          <a:prstGeom prst="rect">
            <a:avLst/>
          </a:prstGeom>
          <a:noFill/>
          <a:ln>
            <a:noFill/>
          </a:ln>
        </p:spPr>
        <p:txBody>
          <a:bodyPr lIns="90000" tIns="45000" rIns="90000" bIns="45000" anchor="b"/>
          <a:lstStyle/>
          <a:p>
            <a:pPr algn="r">
              <a:lnSpc>
                <a:spcPct val="100000"/>
              </a:lnSpc>
            </a:pPr>
            <a:fld id="{FCD72635-4C46-487E-AEDC-AC388F81C394}" type="slidenum">
              <a:rPr lang="en-US" sz="1200">
                <a:solidFill>
                  <a:srgbClr val="000000"/>
                </a:solidFill>
                <a:latin typeface="+mn-lt"/>
                <a:ea typeface="+mn-ea"/>
              </a:rPr>
              <a:t>11</a:t>
            </a:fld>
            <a:endParaRPr/>
          </a:p>
        </p:txBody>
      </p:sp>
    </p:spTree>
    <p:extLst>
      <p:ext uri="{BB962C8B-B14F-4D97-AF65-F5344CB8AC3E}">
        <p14:creationId xmlns:p14="http://schemas.microsoft.com/office/powerpoint/2010/main" val="24965116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PlaceHolder 1"/>
          <p:cNvSpPr>
            <a:spLocks noGrp="1"/>
          </p:cNvSpPr>
          <p:nvPr>
            <p:ph type="body"/>
          </p:nvPr>
        </p:nvSpPr>
        <p:spPr>
          <a:xfrm>
            <a:off x="685800" y="4400640"/>
            <a:ext cx="5485680" cy="3599640"/>
          </a:xfrm>
          <a:prstGeom prst="rect">
            <a:avLst/>
          </a:prstGeom>
        </p:spPr>
        <p:txBody>
          <a:bodyPr lIns="0" tIns="0" rIns="0" bIns="0"/>
          <a:lstStyle/>
          <a:p>
            <a:r>
              <a:rPr lang="en-US" sz="2000" dirty="0">
                <a:latin typeface="Arial"/>
              </a:rPr>
              <a:t>In my lit review,</a:t>
            </a:r>
            <a:r>
              <a:rPr lang="en-US" sz="2000" baseline="0" dirty="0">
                <a:latin typeface="Arial"/>
              </a:rPr>
              <a:t> the 1</a:t>
            </a:r>
            <a:r>
              <a:rPr lang="en-US" sz="2000" baseline="30000" dirty="0">
                <a:latin typeface="Arial"/>
              </a:rPr>
              <a:t>st</a:t>
            </a:r>
            <a:r>
              <a:rPr lang="en-US" sz="2000" baseline="0" dirty="0">
                <a:latin typeface="Arial"/>
              </a:rPr>
              <a:t> paper by </a:t>
            </a:r>
            <a:r>
              <a:rPr lang="en-US" sz="2000" baseline="0" dirty="0" err="1">
                <a:latin typeface="Arial"/>
              </a:rPr>
              <a:t>Vedaldi’s</a:t>
            </a:r>
            <a:r>
              <a:rPr lang="en-US" sz="2000" baseline="0" dirty="0">
                <a:latin typeface="Arial"/>
              </a:rPr>
              <a:t> group </a:t>
            </a:r>
            <a:r>
              <a:rPr lang="en-US" sz="2000" dirty="0">
                <a:latin typeface="Arial"/>
              </a:rPr>
              <a:t>pointed out that due to most image processing methods are based on suitable image representations rather than image itself, we are still lack of understanding of these representations/features. They proposed three types of visualizations under the natural pre-images framework to explore the interpretation of representations. (natural pre-images is the notable representations in natural-looking images). In the experiments, they tuned the </a:t>
            </a:r>
            <a:r>
              <a:rPr lang="en-US" sz="2000" dirty="0" err="1">
                <a:latin typeface="Arial"/>
              </a:rPr>
              <a:t>regularizers</a:t>
            </a:r>
            <a:r>
              <a:rPr lang="en-US" sz="2000" dirty="0">
                <a:latin typeface="Arial"/>
              </a:rPr>
              <a:t> and optimization algorithms to investigate the effects on each layer induced by different parameters. </a:t>
            </a:r>
            <a:endParaRPr dirty="0"/>
          </a:p>
          <a:p>
            <a:r>
              <a:rPr lang="en-US" sz="2000" dirty="0">
                <a:latin typeface="Arial"/>
              </a:rPr>
              <a:t>--inversion P10 5.1</a:t>
            </a:r>
            <a:r>
              <a:rPr lang="en-US" sz="2000" baseline="30000" dirty="0">
                <a:latin typeface="Arial"/>
              </a:rPr>
              <a:t>st</a:t>
            </a:r>
            <a:r>
              <a:rPr lang="en-US" sz="2000" dirty="0">
                <a:latin typeface="Arial"/>
              </a:rPr>
              <a:t> para</a:t>
            </a:r>
            <a:endParaRPr dirty="0"/>
          </a:p>
          <a:p>
            <a:r>
              <a:rPr lang="en-US" sz="2000" dirty="0">
                <a:latin typeface="Arial"/>
              </a:rPr>
              <a:t>--activated the most: has higher output from the scoring function, which is a scalar </a:t>
            </a:r>
            <a:endParaRPr dirty="0"/>
          </a:p>
        </p:txBody>
      </p:sp>
      <p:sp>
        <p:nvSpPr>
          <p:cNvPr id="155" name="CustomShape 2"/>
          <p:cNvSpPr/>
          <p:nvPr/>
        </p:nvSpPr>
        <p:spPr>
          <a:xfrm>
            <a:off x="3884760" y="8685360"/>
            <a:ext cx="2971080" cy="457920"/>
          </a:xfrm>
          <a:prstGeom prst="rect">
            <a:avLst/>
          </a:prstGeom>
          <a:noFill/>
          <a:ln>
            <a:noFill/>
          </a:ln>
        </p:spPr>
        <p:txBody>
          <a:bodyPr lIns="90000" tIns="45000" rIns="90000" bIns="45000" anchor="b"/>
          <a:lstStyle/>
          <a:p>
            <a:pPr algn="r">
              <a:lnSpc>
                <a:spcPct val="100000"/>
              </a:lnSpc>
            </a:pPr>
            <a:fld id="{FCD72635-4C46-487E-AEDC-AC388F81C394}" type="slidenum">
              <a:rPr lang="en-US" sz="1200">
                <a:solidFill>
                  <a:srgbClr val="000000"/>
                </a:solidFill>
                <a:latin typeface="+mn-lt"/>
                <a:ea typeface="+mn-ea"/>
              </a:rPr>
              <a:t>12</a:t>
            </a:fld>
            <a:endParaRPr/>
          </a:p>
        </p:txBody>
      </p:sp>
    </p:spTree>
    <p:extLst>
      <p:ext uri="{BB962C8B-B14F-4D97-AF65-F5344CB8AC3E}">
        <p14:creationId xmlns:p14="http://schemas.microsoft.com/office/powerpoint/2010/main" val="27876882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PlaceHolder 1"/>
          <p:cNvSpPr>
            <a:spLocks noGrp="1"/>
          </p:cNvSpPr>
          <p:nvPr>
            <p:ph type="body"/>
          </p:nvPr>
        </p:nvSpPr>
        <p:spPr>
          <a:xfrm>
            <a:off x="685800" y="4400640"/>
            <a:ext cx="5485680" cy="3599640"/>
          </a:xfrm>
          <a:prstGeom prst="rect">
            <a:avLst/>
          </a:prstGeom>
        </p:spPr>
        <p:txBody>
          <a:bodyPr lIns="0" tIns="0" rIns="0" bIns="0"/>
          <a:lstStyle/>
          <a:p>
            <a:r>
              <a:rPr lang="en-US" sz="2000" dirty="0">
                <a:latin typeface="Arial"/>
              </a:rPr>
              <a:t>In my lit review,</a:t>
            </a:r>
            <a:r>
              <a:rPr lang="en-US" sz="2000" baseline="0" dirty="0">
                <a:latin typeface="Arial"/>
              </a:rPr>
              <a:t> the 1</a:t>
            </a:r>
            <a:r>
              <a:rPr lang="en-US" sz="2000" baseline="30000" dirty="0">
                <a:latin typeface="Arial"/>
              </a:rPr>
              <a:t>st</a:t>
            </a:r>
            <a:r>
              <a:rPr lang="en-US" sz="2000" baseline="0" dirty="0">
                <a:latin typeface="Arial"/>
              </a:rPr>
              <a:t> paper by </a:t>
            </a:r>
            <a:r>
              <a:rPr lang="en-US" sz="2000" baseline="0" dirty="0" err="1">
                <a:latin typeface="Arial"/>
              </a:rPr>
              <a:t>Vedaldi’s</a:t>
            </a:r>
            <a:r>
              <a:rPr lang="en-US" sz="2000" baseline="0" dirty="0">
                <a:latin typeface="Arial"/>
              </a:rPr>
              <a:t> group </a:t>
            </a:r>
            <a:r>
              <a:rPr lang="en-US" sz="2000" dirty="0">
                <a:latin typeface="Arial"/>
              </a:rPr>
              <a:t>pointed out that due to most image processing methods are based on suitable image representations rather than image itself, we are still lack of understanding of these representations/features. They proposed three types of visualizations under the natural pre-images framework to explore the interpretation of representations. (natural pre-images is the notable representations in natural-looking images). In the experiments, they tuned the </a:t>
            </a:r>
            <a:r>
              <a:rPr lang="en-US" sz="2000" dirty="0" err="1">
                <a:latin typeface="Arial"/>
              </a:rPr>
              <a:t>regularizers</a:t>
            </a:r>
            <a:r>
              <a:rPr lang="en-US" sz="2000" dirty="0">
                <a:latin typeface="Arial"/>
              </a:rPr>
              <a:t> and optimization algorithms to investigate the effects on each layer induced by different parameters. </a:t>
            </a:r>
            <a:endParaRPr dirty="0"/>
          </a:p>
          <a:p>
            <a:r>
              <a:rPr lang="en-US" sz="2000" dirty="0">
                <a:latin typeface="Arial"/>
              </a:rPr>
              <a:t>--inversion P10 5.1</a:t>
            </a:r>
            <a:r>
              <a:rPr lang="en-US" sz="2000" baseline="30000" dirty="0">
                <a:latin typeface="Arial"/>
              </a:rPr>
              <a:t>st</a:t>
            </a:r>
            <a:r>
              <a:rPr lang="en-US" sz="2000" dirty="0">
                <a:latin typeface="Arial"/>
              </a:rPr>
              <a:t> para</a:t>
            </a:r>
            <a:endParaRPr dirty="0"/>
          </a:p>
          <a:p>
            <a:r>
              <a:rPr lang="en-US" sz="2000" dirty="0">
                <a:latin typeface="Arial"/>
              </a:rPr>
              <a:t>--activated the most: has higher output from the scoring function, which is a scalar </a:t>
            </a:r>
            <a:endParaRPr dirty="0"/>
          </a:p>
        </p:txBody>
      </p:sp>
      <p:sp>
        <p:nvSpPr>
          <p:cNvPr id="155" name="CustomShape 2"/>
          <p:cNvSpPr/>
          <p:nvPr/>
        </p:nvSpPr>
        <p:spPr>
          <a:xfrm>
            <a:off x="3884760" y="8685360"/>
            <a:ext cx="2971080" cy="457920"/>
          </a:xfrm>
          <a:prstGeom prst="rect">
            <a:avLst/>
          </a:prstGeom>
          <a:noFill/>
          <a:ln>
            <a:noFill/>
          </a:ln>
        </p:spPr>
        <p:txBody>
          <a:bodyPr lIns="90000" tIns="45000" rIns="90000" bIns="45000" anchor="b"/>
          <a:lstStyle/>
          <a:p>
            <a:pPr algn="r">
              <a:lnSpc>
                <a:spcPct val="100000"/>
              </a:lnSpc>
            </a:pPr>
            <a:fld id="{FCD72635-4C46-487E-AEDC-AC388F81C394}" type="slidenum">
              <a:rPr lang="en-US" sz="1200">
                <a:solidFill>
                  <a:srgbClr val="000000"/>
                </a:solidFill>
                <a:latin typeface="+mn-lt"/>
                <a:ea typeface="+mn-ea"/>
              </a:rPr>
              <a:t>13</a:t>
            </a:fld>
            <a:endParaRPr/>
          </a:p>
        </p:txBody>
      </p:sp>
    </p:spTree>
    <p:extLst>
      <p:ext uri="{BB962C8B-B14F-4D97-AF65-F5344CB8AC3E}">
        <p14:creationId xmlns:p14="http://schemas.microsoft.com/office/powerpoint/2010/main" val="17530017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PlaceHolder 1"/>
          <p:cNvSpPr>
            <a:spLocks noGrp="1"/>
          </p:cNvSpPr>
          <p:nvPr>
            <p:ph type="body"/>
          </p:nvPr>
        </p:nvSpPr>
        <p:spPr>
          <a:xfrm>
            <a:off x="685800" y="4400640"/>
            <a:ext cx="5485680" cy="3599640"/>
          </a:xfrm>
          <a:prstGeom prst="rect">
            <a:avLst/>
          </a:prstGeom>
        </p:spPr>
        <p:txBody>
          <a:bodyPr lIns="0" tIns="0" rIns="0" bIns="0"/>
          <a:lstStyle/>
          <a:p>
            <a:r>
              <a:rPr lang="en-US" sz="2000" dirty="0">
                <a:latin typeface="Arial"/>
              </a:rPr>
              <a:t>In my lit review,</a:t>
            </a:r>
            <a:r>
              <a:rPr lang="en-US" sz="2000" baseline="0" dirty="0">
                <a:latin typeface="Arial"/>
              </a:rPr>
              <a:t> the 1</a:t>
            </a:r>
            <a:r>
              <a:rPr lang="en-US" sz="2000" baseline="30000" dirty="0">
                <a:latin typeface="Arial"/>
              </a:rPr>
              <a:t>st</a:t>
            </a:r>
            <a:r>
              <a:rPr lang="en-US" sz="2000" baseline="0" dirty="0">
                <a:latin typeface="Arial"/>
              </a:rPr>
              <a:t> paper by </a:t>
            </a:r>
            <a:r>
              <a:rPr lang="en-US" sz="2000" baseline="0" dirty="0" err="1">
                <a:latin typeface="Arial"/>
              </a:rPr>
              <a:t>Vedaldi’s</a:t>
            </a:r>
            <a:r>
              <a:rPr lang="en-US" sz="2000" baseline="0" dirty="0">
                <a:latin typeface="Arial"/>
              </a:rPr>
              <a:t> group </a:t>
            </a:r>
            <a:r>
              <a:rPr lang="en-US" sz="2000" dirty="0">
                <a:latin typeface="Arial"/>
              </a:rPr>
              <a:t>pointed out that due to most image processing methods are based on suitable image representations rather than image itself, we are still lack of understanding of these representations/features. They proposed three types of visualizations under the natural pre-images framework to explore the interpretation of representations. (natural pre-images is the notable representations in natural-looking images). In the experiments, they tuned the </a:t>
            </a:r>
            <a:r>
              <a:rPr lang="en-US" sz="2000" dirty="0" err="1">
                <a:latin typeface="Arial"/>
              </a:rPr>
              <a:t>regularizers</a:t>
            </a:r>
            <a:r>
              <a:rPr lang="en-US" sz="2000" dirty="0">
                <a:latin typeface="Arial"/>
              </a:rPr>
              <a:t> and optimization algorithms to investigate the effects on each layer induced by different parameters. </a:t>
            </a:r>
            <a:endParaRPr dirty="0"/>
          </a:p>
          <a:p>
            <a:r>
              <a:rPr lang="en-US" sz="2000" dirty="0">
                <a:latin typeface="Arial"/>
              </a:rPr>
              <a:t>--inversion P10 5.1</a:t>
            </a:r>
            <a:r>
              <a:rPr lang="en-US" sz="2000" baseline="30000" dirty="0">
                <a:latin typeface="Arial"/>
              </a:rPr>
              <a:t>st</a:t>
            </a:r>
            <a:r>
              <a:rPr lang="en-US" sz="2000" dirty="0">
                <a:latin typeface="Arial"/>
              </a:rPr>
              <a:t> para</a:t>
            </a:r>
            <a:endParaRPr dirty="0"/>
          </a:p>
          <a:p>
            <a:r>
              <a:rPr lang="en-US" sz="2000" dirty="0">
                <a:latin typeface="Arial"/>
              </a:rPr>
              <a:t>--activated the most: has higher output from the scoring function, which is a scalar </a:t>
            </a:r>
            <a:endParaRPr dirty="0"/>
          </a:p>
        </p:txBody>
      </p:sp>
      <p:sp>
        <p:nvSpPr>
          <p:cNvPr id="155" name="CustomShape 2"/>
          <p:cNvSpPr/>
          <p:nvPr/>
        </p:nvSpPr>
        <p:spPr>
          <a:xfrm>
            <a:off x="3884760" y="8685360"/>
            <a:ext cx="2971080" cy="457920"/>
          </a:xfrm>
          <a:prstGeom prst="rect">
            <a:avLst/>
          </a:prstGeom>
          <a:noFill/>
          <a:ln>
            <a:noFill/>
          </a:ln>
        </p:spPr>
        <p:txBody>
          <a:bodyPr lIns="90000" tIns="45000" rIns="90000" bIns="45000" anchor="b"/>
          <a:lstStyle/>
          <a:p>
            <a:pPr algn="r">
              <a:lnSpc>
                <a:spcPct val="100000"/>
              </a:lnSpc>
            </a:pPr>
            <a:fld id="{FCD72635-4C46-487E-AEDC-AC388F81C394}" type="slidenum">
              <a:rPr lang="en-US" sz="1200">
                <a:solidFill>
                  <a:srgbClr val="000000"/>
                </a:solidFill>
                <a:latin typeface="+mn-lt"/>
                <a:ea typeface="+mn-ea"/>
              </a:rPr>
              <a:t>14</a:t>
            </a:fld>
            <a:endParaRPr/>
          </a:p>
        </p:txBody>
      </p:sp>
    </p:spTree>
    <p:extLst>
      <p:ext uri="{BB962C8B-B14F-4D97-AF65-F5344CB8AC3E}">
        <p14:creationId xmlns:p14="http://schemas.microsoft.com/office/powerpoint/2010/main" val="13435691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PlaceHolder 1"/>
          <p:cNvSpPr>
            <a:spLocks noGrp="1"/>
          </p:cNvSpPr>
          <p:nvPr>
            <p:ph type="body"/>
          </p:nvPr>
        </p:nvSpPr>
        <p:spPr>
          <a:xfrm>
            <a:off x="685800" y="4400640"/>
            <a:ext cx="5485680" cy="3599640"/>
          </a:xfrm>
          <a:prstGeom prst="rect">
            <a:avLst/>
          </a:prstGeom>
        </p:spPr>
        <p:txBody>
          <a:bodyPr lIns="0" tIns="0" rIns="0" bIns="0"/>
          <a:lstStyle/>
          <a:p>
            <a:r>
              <a:rPr lang="en-US" sz="2000" dirty="0">
                <a:latin typeface="Arial"/>
              </a:rPr>
              <a:t>In my lit review,</a:t>
            </a:r>
            <a:r>
              <a:rPr lang="en-US" sz="2000" baseline="0" dirty="0">
                <a:latin typeface="Arial"/>
              </a:rPr>
              <a:t> the 1</a:t>
            </a:r>
            <a:r>
              <a:rPr lang="en-US" sz="2000" baseline="30000" dirty="0">
                <a:latin typeface="Arial"/>
              </a:rPr>
              <a:t>st</a:t>
            </a:r>
            <a:r>
              <a:rPr lang="en-US" sz="2000" baseline="0" dirty="0">
                <a:latin typeface="Arial"/>
              </a:rPr>
              <a:t> paper by </a:t>
            </a:r>
            <a:r>
              <a:rPr lang="en-US" sz="2000" baseline="0" dirty="0" err="1">
                <a:latin typeface="Arial"/>
              </a:rPr>
              <a:t>Vedaldi’s</a:t>
            </a:r>
            <a:r>
              <a:rPr lang="en-US" sz="2000" baseline="0" dirty="0">
                <a:latin typeface="Arial"/>
              </a:rPr>
              <a:t> group </a:t>
            </a:r>
            <a:r>
              <a:rPr lang="en-US" sz="2000" dirty="0">
                <a:latin typeface="Arial"/>
              </a:rPr>
              <a:t>pointed out that due to most image processing methods are based on suitable image representations rather than image itself, we are still lack of understanding of these representations/features. They proposed three types of visualizations under the natural pre-images framework to explore the interpretation of representations. (natural pre-images is the notable representations in natural-looking images). In the experiments, they tuned the </a:t>
            </a:r>
            <a:r>
              <a:rPr lang="en-US" sz="2000" dirty="0" err="1">
                <a:latin typeface="Arial"/>
              </a:rPr>
              <a:t>regularizers</a:t>
            </a:r>
            <a:r>
              <a:rPr lang="en-US" sz="2000" dirty="0">
                <a:latin typeface="Arial"/>
              </a:rPr>
              <a:t> and optimization algorithms to investigate the effects on each layer induced by different parameters. </a:t>
            </a:r>
            <a:endParaRPr dirty="0"/>
          </a:p>
          <a:p>
            <a:r>
              <a:rPr lang="en-US" sz="2000" dirty="0">
                <a:latin typeface="Arial"/>
              </a:rPr>
              <a:t>--inversion P10 5.1</a:t>
            </a:r>
            <a:r>
              <a:rPr lang="en-US" sz="2000" baseline="30000" dirty="0">
                <a:latin typeface="Arial"/>
              </a:rPr>
              <a:t>st</a:t>
            </a:r>
            <a:r>
              <a:rPr lang="en-US" sz="2000" dirty="0">
                <a:latin typeface="Arial"/>
              </a:rPr>
              <a:t> para</a:t>
            </a:r>
            <a:endParaRPr dirty="0"/>
          </a:p>
          <a:p>
            <a:r>
              <a:rPr lang="en-US" sz="2000" dirty="0">
                <a:latin typeface="Arial"/>
              </a:rPr>
              <a:t>--activated the most: has higher output from the scoring function, which is a scalar </a:t>
            </a:r>
            <a:endParaRPr dirty="0"/>
          </a:p>
        </p:txBody>
      </p:sp>
      <p:sp>
        <p:nvSpPr>
          <p:cNvPr id="155" name="CustomShape 2"/>
          <p:cNvSpPr/>
          <p:nvPr/>
        </p:nvSpPr>
        <p:spPr>
          <a:xfrm>
            <a:off x="3884760" y="8685360"/>
            <a:ext cx="2971080" cy="457920"/>
          </a:xfrm>
          <a:prstGeom prst="rect">
            <a:avLst/>
          </a:prstGeom>
          <a:noFill/>
          <a:ln>
            <a:noFill/>
          </a:ln>
        </p:spPr>
        <p:txBody>
          <a:bodyPr lIns="90000" tIns="45000" rIns="90000" bIns="45000" anchor="b"/>
          <a:lstStyle/>
          <a:p>
            <a:pPr algn="r">
              <a:lnSpc>
                <a:spcPct val="100000"/>
              </a:lnSpc>
            </a:pPr>
            <a:fld id="{FCD72635-4C46-487E-AEDC-AC388F81C394}" type="slidenum">
              <a:rPr lang="en-US" sz="1200">
                <a:solidFill>
                  <a:srgbClr val="000000"/>
                </a:solidFill>
                <a:latin typeface="+mn-lt"/>
                <a:ea typeface="+mn-ea"/>
              </a:rPr>
              <a:t>15</a:t>
            </a:fld>
            <a:endParaRPr/>
          </a:p>
        </p:txBody>
      </p:sp>
    </p:spTree>
    <p:extLst>
      <p:ext uri="{BB962C8B-B14F-4D97-AF65-F5344CB8AC3E}">
        <p14:creationId xmlns:p14="http://schemas.microsoft.com/office/powerpoint/2010/main" val="15066662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PlaceHolder 1"/>
          <p:cNvSpPr>
            <a:spLocks noGrp="1"/>
          </p:cNvSpPr>
          <p:nvPr>
            <p:ph type="body"/>
          </p:nvPr>
        </p:nvSpPr>
        <p:spPr>
          <a:xfrm>
            <a:off x="685800" y="4400640"/>
            <a:ext cx="5485680" cy="3599640"/>
          </a:xfrm>
          <a:prstGeom prst="rect">
            <a:avLst/>
          </a:prstGeom>
        </p:spPr>
        <p:txBody>
          <a:bodyPr lIns="0" tIns="0" rIns="0" bIns="0"/>
          <a:lstStyle/>
          <a:p>
            <a:r>
              <a:rPr lang="en-US" sz="2000" dirty="0">
                <a:latin typeface="Arial"/>
              </a:rPr>
              <a:t>In my lit review,</a:t>
            </a:r>
            <a:r>
              <a:rPr lang="en-US" sz="2000" baseline="0" dirty="0">
                <a:latin typeface="Arial"/>
              </a:rPr>
              <a:t> the 1</a:t>
            </a:r>
            <a:r>
              <a:rPr lang="en-US" sz="2000" baseline="30000" dirty="0">
                <a:latin typeface="Arial"/>
              </a:rPr>
              <a:t>st</a:t>
            </a:r>
            <a:r>
              <a:rPr lang="en-US" sz="2000" baseline="0" dirty="0">
                <a:latin typeface="Arial"/>
              </a:rPr>
              <a:t> paper by </a:t>
            </a:r>
            <a:r>
              <a:rPr lang="en-US" sz="2000" baseline="0" dirty="0" err="1">
                <a:latin typeface="Arial"/>
              </a:rPr>
              <a:t>Vedaldi’s</a:t>
            </a:r>
            <a:r>
              <a:rPr lang="en-US" sz="2000" baseline="0" dirty="0">
                <a:latin typeface="Arial"/>
              </a:rPr>
              <a:t> group </a:t>
            </a:r>
            <a:r>
              <a:rPr lang="en-US" sz="2000" dirty="0">
                <a:latin typeface="Arial"/>
              </a:rPr>
              <a:t>pointed out that due to most image processing methods are based on suitable image representations rather than image itself, we are still lack of understanding of these representations/features. They proposed three types of visualizations under the natural pre-images framework to explore the interpretation of representations. (natural pre-images is the notable representations in natural-looking images). In the experiments, they tuned the </a:t>
            </a:r>
            <a:r>
              <a:rPr lang="en-US" sz="2000" dirty="0" err="1">
                <a:latin typeface="Arial"/>
              </a:rPr>
              <a:t>regularizers</a:t>
            </a:r>
            <a:r>
              <a:rPr lang="en-US" sz="2000" dirty="0">
                <a:latin typeface="Arial"/>
              </a:rPr>
              <a:t> and optimization algorithms to investigate the effects on each layer induced by different parameters. </a:t>
            </a:r>
            <a:endParaRPr dirty="0"/>
          </a:p>
          <a:p>
            <a:r>
              <a:rPr lang="en-US" sz="2000" dirty="0">
                <a:latin typeface="Arial"/>
              </a:rPr>
              <a:t>--inversion P10 5.1</a:t>
            </a:r>
            <a:r>
              <a:rPr lang="en-US" sz="2000" baseline="30000" dirty="0">
                <a:latin typeface="Arial"/>
              </a:rPr>
              <a:t>st</a:t>
            </a:r>
            <a:r>
              <a:rPr lang="en-US" sz="2000" dirty="0">
                <a:latin typeface="Arial"/>
              </a:rPr>
              <a:t> para</a:t>
            </a:r>
            <a:endParaRPr dirty="0"/>
          </a:p>
          <a:p>
            <a:r>
              <a:rPr lang="en-US" sz="2000" dirty="0">
                <a:latin typeface="Arial"/>
              </a:rPr>
              <a:t>--activated the most: has higher output from the scoring function, which is a scalar </a:t>
            </a:r>
            <a:endParaRPr dirty="0"/>
          </a:p>
        </p:txBody>
      </p:sp>
      <p:sp>
        <p:nvSpPr>
          <p:cNvPr id="155" name="CustomShape 2"/>
          <p:cNvSpPr/>
          <p:nvPr/>
        </p:nvSpPr>
        <p:spPr>
          <a:xfrm>
            <a:off x="3884760" y="8685360"/>
            <a:ext cx="2971080" cy="457920"/>
          </a:xfrm>
          <a:prstGeom prst="rect">
            <a:avLst/>
          </a:prstGeom>
          <a:noFill/>
          <a:ln>
            <a:noFill/>
          </a:ln>
        </p:spPr>
        <p:txBody>
          <a:bodyPr lIns="90000" tIns="45000" rIns="90000" bIns="45000" anchor="b"/>
          <a:lstStyle/>
          <a:p>
            <a:pPr algn="r">
              <a:lnSpc>
                <a:spcPct val="100000"/>
              </a:lnSpc>
            </a:pPr>
            <a:fld id="{FCD72635-4C46-487E-AEDC-AC388F81C394}" type="slidenum">
              <a:rPr lang="en-US" sz="1200">
                <a:solidFill>
                  <a:srgbClr val="000000"/>
                </a:solidFill>
                <a:latin typeface="+mn-lt"/>
                <a:ea typeface="+mn-ea"/>
              </a:rPr>
              <a:t>16</a:t>
            </a:fld>
            <a:endParaRPr/>
          </a:p>
        </p:txBody>
      </p:sp>
    </p:spTree>
    <p:extLst>
      <p:ext uri="{BB962C8B-B14F-4D97-AF65-F5344CB8AC3E}">
        <p14:creationId xmlns:p14="http://schemas.microsoft.com/office/powerpoint/2010/main" val="13525365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PlaceHolder 1"/>
          <p:cNvSpPr>
            <a:spLocks noGrp="1"/>
          </p:cNvSpPr>
          <p:nvPr>
            <p:ph type="body"/>
          </p:nvPr>
        </p:nvSpPr>
        <p:spPr>
          <a:xfrm>
            <a:off x="685800" y="4400640"/>
            <a:ext cx="5485680" cy="3599640"/>
          </a:xfrm>
          <a:prstGeom prst="rect">
            <a:avLst/>
          </a:prstGeom>
        </p:spPr>
        <p:txBody>
          <a:bodyPr lIns="0" tIns="0" rIns="0" bIns="0"/>
          <a:lstStyle/>
          <a:p>
            <a:r>
              <a:rPr lang="en-US" sz="2000" dirty="0">
                <a:latin typeface="Arial"/>
              </a:rPr>
              <a:t>In my lit review,</a:t>
            </a:r>
            <a:r>
              <a:rPr lang="en-US" sz="2000" baseline="0" dirty="0">
                <a:latin typeface="Arial"/>
              </a:rPr>
              <a:t> the 1</a:t>
            </a:r>
            <a:r>
              <a:rPr lang="en-US" sz="2000" baseline="30000" dirty="0">
                <a:latin typeface="Arial"/>
              </a:rPr>
              <a:t>st</a:t>
            </a:r>
            <a:r>
              <a:rPr lang="en-US" sz="2000" baseline="0" dirty="0">
                <a:latin typeface="Arial"/>
              </a:rPr>
              <a:t> paper by </a:t>
            </a:r>
            <a:r>
              <a:rPr lang="en-US" sz="2000" baseline="0" dirty="0" err="1">
                <a:latin typeface="Arial"/>
              </a:rPr>
              <a:t>Vedaldi’s</a:t>
            </a:r>
            <a:r>
              <a:rPr lang="en-US" sz="2000" baseline="0" dirty="0">
                <a:latin typeface="Arial"/>
              </a:rPr>
              <a:t> group </a:t>
            </a:r>
            <a:r>
              <a:rPr lang="en-US" sz="2000" dirty="0">
                <a:latin typeface="Arial"/>
              </a:rPr>
              <a:t>pointed out that due to most image processing methods are based on suitable image representations rather than image itself, we are still lack of understanding of these representations/features. They proposed three types of visualizations under the natural pre-images framework to explore the interpretation of representations. (natural pre-images is the notable representations in natural-looking images). In the experiments, they tuned the </a:t>
            </a:r>
            <a:r>
              <a:rPr lang="en-US" sz="2000" dirty="0" err="1">
                <a:latin typeface="Arial"/>
              </a:rPr>
              <a:t>regularizers</a:t>
            </a:r>
            <a:r>
              <a:rPr lang="en-US" sz="2000" dirty="0">
                <a:latin typeface="Arial"/>
              </a:rPr>
              <a:t> and optimization algorithms to investigate the effects on each layer induced by different parameters. </a:t>
            </a:r>
            <a:endParaRPr dirty="0"/>
          </a:p>
          <a:p>
            <a:r>
              <a:rPr lang="en-US" sz="2000" dirty="0">
                <a:latin typeface="Arial"/>
              </a:rPr>
              <a:t>--inversion P10 5.1</a:t>
            </a:r>
            <a:r>
              <a:rPr lang="en-US" sz="2000" baseline="30000" dirty="0">
                <a:latin typeface="Arial"/>
              </a:rPr>
              <a:t>st</a:t>
            </a:r>
            <a:r>
              <a:rPr lang="en-US" sz="2000" dirty="0">
                <a:latin typeface="Arial"/>
              </a:rPr>
              <a:t> para</a:t>
            </a:r>
            <a:endParaRPr dirty="0"/>
          </a:p>
          <a:p>
            <a:r>
              <a:rPr lang="en-US" sz="2000" dirty="0">
                <a:latin typeface="Arial"/>
              </a:rPr>
              <a:t>--activated the most: has higher output from the scoring function, which is a scalar </a:t>
            </a:r>
            <a:endParaRPr dirty="0"/>
          </a:p>
        </p:txBody>
      </p:sp>
      <p:sp>
        <p:nvSpPr>
          <p:cNvPr id="155" name="CustomShape 2"/>
          <p:cNvSpPr/>
          <p:nvPr/>
        </p:nvSpPr>
        <p:spPr>
          <a:xfrm>
            <a:off x="3884760" y="8685360"/>
            <a:ext cx="2971080" cy="457920"/>
          </a:xfrm>
          <a:prstGeom prst="rect">
            <a:avLst/>
          </a:prstGeom>
          <a:noFill/>
          <a:ln>
            <a:noFill/>
          </a:ln>
        </p:spPr>
        <p:txBody>
          <a:bodyPr lIns="90000" tIns="45000" rIns="90000" bIns="45000" anchor="b"/>
          <a:lstStyle/>
          <a:p>
            <a:pPr algn="r">
              <a:lnSpc>
                <a:spcPct val="100000"/>
              </a:lnSpc>
            </a:pPr>
            <a:fld id="{FCD72635-4C46-487E-AEDC-AC388F81C394}" type="slidenum">
              <a:rPr lang="en-US" sz="1200">
                <a:solidFill>
                  <a:srgbClr val="000000"/>
                </a:solidFill>
                <a:latin typeface="+mn-lt"/>
                <a:ea typeface="+mn-ea"/>
              </a:rPr>
              <a:t>17</a:t>
            </a:fld>
            <a:endParaRPr/>
          </a:p>
        </p:txBody>
      </p:sp>
    </p:spTree>
    <p:extLst>
      <p:ext uri="{BB962C8B-B14F-4D97-AF65-F5344CB8AC3E}">
        <p14:creationId xmlns:p14="http://schemas.microsoft.com/office/powerpoint/2010/main" val="7570480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PlaceHolder 1"/>
          <p:cNvSpPr>
            <a:spLocks noGrp="1"/>
          </p:cNvSpPr>
          <p:nvPr>
            <p:ph type="body"/>
          </p:nvPr>
        </p:nvSpPr>
        <p:spPr>
          <a:xfrm>
            <a:off x="685800" y="4400640"/>
            <a:ext cx="5485680" cy="3599640"/>
          </a:xfrm>
          <a:prstGeom prst="rect">
            <a:avLst/>
          </a:prstGeom>
        </p:spPr>
        <p:txBody>
          <a:bodyPr lIns="0" tIns="0" rIns="0" bIns="0"/>
          <a:lstStyle/>
          <a:p>
            <a:r>
              <a:rPr lang="en-US" sz="2000" dirty="0">
                <a:latin typeface="Arial"/>
              </a:rPr>
              <a:t>In my lit review,</a:t>
            </a:r>
            <a:r>
              <a:rPr lang="en-US" sz="2000" baseline="0" dirty="0">
                <a:latin typeface="Arial"/>
              </a:rPr>
              <a:t> the 1</a:t>
            </a:r>
            <a:r>
              <a:rPr lang="en-US" sz="2000" baseline="30000" dirty="0">
                <a:latin typeface="Arial"/>
              </a:rPr>
              <a:t>st</a:t>
            </a:r>
            <a:r>
              <a:rPr lang="en-US" sz="2000" baseline="0" dirty="0">
                <a:latin typeface="Arial"/>
              </a:rPr>
              <a:t> paper by </a:t>
            </a:r>
            <a:r>
              <a:rPr lang="en-US" sz="2000" baseline="0" dirty="0" err="1">
                <a:latin typeface="Arial"/>
              </a:rPr>
              <a:t>Vedaldi’s</a:t>
            </a:r>
            <a:r>
              <a:rPr lang="en-US" sz="2000" baseline="0" dirty="0">
                <a:latin typeface="Arial"/>
              </a:rPr>
              <a:t> group </a:t>
            </a:r>
            <a:r>
              <a:rPr lang="en-US" sz="2000" dirty="0">
                <a:latin typeface="Arial"/>
              </a:rPr>
              <a:t>pointed out that due to most image processing methods are based on suitable image representations rather than image itself, we are still lack of understanding of these representations/features. They proposed three types of visualizations under the natural pre-images framework to explore the interpretation of representations. (natural pre-images is the notable representations in natural-looking images). In the experiments, they tuned the </a:t>
            </a:r>
            <a:r>
              <a:rPr lang="en-US" sz="2000" dirty="0" err="1">
                <a:latin typeface="Arial"/>
              </a:rPr>
              <a:t>regularizers</a:t>
            </a:r>
            <a:r>
              <a:rPr lang="en-US" sz="2000" dirty="0">
                <a:latin typeface="Arial"/>
              </a:rPr>
              <a:t> and optimization algorithms to investigate the effects on each layer induced by different parameters. </a:t>
            </a:r>
            <a:endParaRPr dirty="0"/>
          </a:p>
          <a:p>
            <a:r>
              <a:rPr lang="en-US" sz="2000" dirty="0">
                <a:latin typeface="Arial"/>
              </a:rPr>
              <a:t>--inversion P10 5.1</a:t>
            </a:r>
            <a:r>
              <a:rPr lang="en-US" sz="2000" baseline="30000" dirty="0">
                <a:latin typeface="Arial"/>
              </a:rPr>
              <a:t>st</a:t>
            </a:r>
            <a:r>
              <a:rPr lang="en-US" sz="2000" dirty="0">
                <a:latin typeface="Arial"/>
              </a:rPr>
              <a:t> para</a:t>
            </a:r>
            <a:endParaRPr dirty="0"/>
          </a:p>
          <a:p>
            <a:r>
              <a:rPr lang="en-US" sz="2000" dirty="0">
                <a:latin typeface="Arial"/>
              </a:rPr>
              <a:t>--activated the most: has higher output from the scoring function, which is a scalar </a:t>
            </a:r>
            <a:endParaRPr dirty="0"/>
          </a:p>
        </p:txBody>
      </p:sp>
      <p:sp>
        <p:nvSpPr>
          <p:cNvPr id="155" name="CustomShape 2"/>
          <p:cNvSpPr/>
          <p:nvPr/>
        </p:nvSpPr>
        <p:spPr>
          <a:xfrm>
            <a:off x="3884760" y="8685360"/>
            <a:ext cx="2971080" cy="457920"/>
          </a:xfrm>
          <a:prstGeom prst="rect">
            <a:avLst/>
          </a:prstGeom>
          <a:noFill/>
          <a:ln>
            <a:noFill/>
          </a:ln>
        </p:spPr>
        <p:txBody>
          <a:bodyPr lIns="90000" tIns="45000" rIns="90000" bIns="45000" anchor="b"/>
          <a:lstStyle/>
          <a:p>
            <a:pPr algn="r">
              <a:lnSpc>
                <a:spcPct val="100000"/>
              </a:lnSpc>
            </a:pPr>
            <a:fld id="{FCD72635-4C46-487E-AEDC-AC388F81C394}" type="slidenum">
              <a:rPr lang="en-US" sz="1200">
                <a:solidFill>
                  <a:srgbClr val="000000"/>
                </a:solidFill>
                <a:latin typeface="+mn-lt"/>
                <a:ea typeface="+mn-ea"/>
              </a:rPr>
              <a:t>18</a:t>
            </a:fld>
            <a:endParaRPr/>
          </a:p>
        </p:txBody>
      </p:sp>
    </p:spTree>
    <p:extLst>
      <p:ext uri="{BB962C8B-B14F-4D97-AF65-F5344CB8AC3E}">
        <p14:creationId xmlns:p14="http://schemas.microsoft.com/office/powerpoint/2010/main" val="159393022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 name="PlaceHolder 1"/>
          <p:cNvSpPr>
            <a:spLocks noGrp="1"/>
          </p:cNvSpPr>
          <p:nvPr>
            <p:ph type="body"/>
          </p:nvPr>
        </p:nvSpPr>
        <p:spPr>
          <a:xfrm>
            <a:off x="685800" y="4400640"/>
            <a:ext cx="5485680" cy="3599640"/>
          </a:xfrm>
          <a:prstGeom prst="rect">
            <a:avLst/>
          </a:prstGeom>
        </p:spPr>
        <p:txBody>
          <a:bodyPr lIns="0" tIns="0" rIns="0" bIns="0"/>
          <a:lstStyle/>
          <a:p>
            <a:endParaRPr dirty="0"/>
          </a:p>
        </p:txBody>
      </p:sp>
      <p:sp>
        <p:nvSpPr>
          <p:cNvPr id="163" name="CustomShape 2"/>
          <p:cNvSpPr/>
          <p:nvPr/>
        </p:nvSpPr>
        <p:spPr>
          <a:xfrm>
            <a:off x="3884760" y="8685360"/>
            <a:ext cx="2971080" cy="457920"/>
          </a:xfrm>
          <a:prstGeom prst="rect">
            <a:avLst/>
          </a:prstGeom>
          <a:noFill/>
          <a:ln>
            <a:noFill/>
          </a:ln>
        </p:spPr>
        <p:txBody>
          <a:bodyPr lIns="90000" tIns="45000" rIns="90000" bIns="45000" anchor="b"/>
          <a:lstStyle/>
          <a:p>
            <a:pPr algn="r">
              <a:lnSpc>
                <a:spcPct val="100000"/>
              </a:lnSpc>
            </a:pPr>
            <a:fld id="{559FB299-87CC-4EC2-866A-4D898A877EF3}" type="slidenum">
              <a:rPr lang="en-US" sz="1200">
                <a:solidFill>
                  <a:srgbClr val="000000"/>
                </a:solidFill>
                <a:latin typeface="+mn-lt"/>
                <a:ea typeface="+mn-ea"/>
              </a:rPr>
              <a:t>19</a:t>
            </a:fld>
            <a:endParaRPr/>
          </a:p>
        </p:txBody>
      </p:sp>
    </p:spTree>
    <p:extLst>
      <p:ext uri="{BB962C8B-B14F-4D97-AF65-F5344CB8AC3E}">
        <p14:creationId xmlns:p14="http://schemas.microsoft.com/office/powerpoint/2010/main" val="25360491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PlaceHolder 1"/>
          <p:cNvSpPr>
            <a:spLocks noGrp="1"/>
          </p:cNvSpPr>
          <p:nvPr>
            <p:ph type="body"/>
          </p:nvPr>
        </p:nvSpPr>
        <p:spPr>
          <a:xfrm>
            <a:off x="685800" y="4400640"/>
            <a:ext cx="5485680" cy="3599640"/>
          </a:xfrm>
          <a:prstGeom prst="rect">
            <a:avLst/>
          </a:prstGeom>
        </p:spPr>
        <p:txBody>
          <a:bodyPr lIns="0" tIns="0" rIns="0" bIns="0"/>
          <a:lstStyle/>
          <a:p>
            <a:r>
              <a:rPr lang="en-US" sz="2000" dirty="0">
                <a:latin typeface="Arial"/>
              </a:rPr>
              <a:t>In the past few years, there are quite amount of researches have shown that convolutional network can deliver outstanding performance on visual classification tasks. However there is still not enough insight into the internal operation of these models as well as how and what they actually learn in order to perform these tasks. </a:t>
            </a:r>
            <a:endParaRPr dirty="0"/>
          </a:p>
        </p:txBody>
      </p:sp>
      <p:sp>
        <p:nvSpPr>
          <p:cNvPr id="149" name="CustomShape 2"/>
          <p:cNvSpPr/>
          <p:nvPr/>
        </p:nvSpPr>
        <p:spPr>
          <a:xfrm>
            <a:off x="3884760" y="8685360"/>
            <a:ext cx="2971080" cy="457920"/>
          </a:xfrm>
          <a:prstGeom prst="rect">
            <a:avLst/>
          </a:prstGeom>
          <a:noFill/>
          <a:ln>
            <a:noFill/>
          </a:ln>
        </p:spPr>
        <p:txBody>
          <a:bodyPr lIns="90000" tIns="45000" rIns="90000" bIns="45000" anchor="b"/>
          <a:lstStyle/>
          <a:p>
            <a:pPr algn="r">
              <a:lnSpc>
                <a:spcPct val="100000"/>
              </a:lnSpc>
            </a:pPr>
            <a:fld id="{8BC2B666-1901-494C-BBA5-068DDD9EE0E1}" type="slidenum">
              <a:rPr lang="en-US" sz="1200">
                <a:solidFill>
                  <a:srgbClr val="000000"/>
                </a:solidFill>
                <a:latin typeface="+mn-lt"/>
                <a:ea typeface="+mn-ea"/>
              </a:rPr>
              <a:t>3</a:t>
            </a:fld>
            <a:endParaRPr/>
          </a:p>
        </p:txBody>
      </p:sp>
    </p:spTree>
    <p:extLst>
      <p:ext uri="{BB962C8B-B14F-4D97-AF65-F5344CB8AC3E}">
        <p14:creationId xmlns:p14="http://schemas.microsoft.com/office/powerpoint/2010/main" val="3572927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PlaceHolder 1"/>
          <p:cNvSpPr>
            <a:spLocks noGrp="1"/>
          </p:cNvSpPr>
          <p:nvPr>
            <p:ph type="body"/>
          </p:nvPr>
        </p:nvSpPr>
        <p:spPr>
          <a:xfrm>
            <a:off x="685800" y="4400640"/>
            <a:ext cx="5485680" cy="3599640"/>
          </a:xfrm>
          <a:prstGeom prst="rect">
            <a:avLst/>
          </a:prstGeom>
        </p:spPr>
        <p:txBody>
          <a:bodyPr lIns="0" tIns="0" rIns="0" bIns="0"/>
          <a:lstStyle/>
          <a:p>
            <a:r>
              <a:rPr lang="en-US" sz="2000" dirty="0">
                <a:latin typeface="Arial"/>
              </a:rPr>
              <a:t>Therefore the implementation of </a:t>
            </a:r>
            <a:r>
              <a:rPr lang="en-US" sz="2000" dirty="0" err="1">
                <a:latin typeface="Arial"/>
              </a:rPr>
              <a:t>visualisation</a:t>
            </a:r>
            <a:r>
              <a:rPr lang="en-US" sz="2000" dirty="0">
                <a:latin typeface="Arial"/>
              </a:rPr>
              <a:t> techniques become very important in terms of making the </a:t>
            </a:r>
            <a:r>
              <a:rPr lang="en-US" sz="2000" dirty="0" err="1">
                <a:latin typeface="Arial"/>
              </a:rPr>
              <a:t>behaviour</a:t>
            </a:r>
            <a:r>
              <a:rPr lang="en-US" sz="2000" dirty="0">
                <a:latin typeface="Arial"/>
              </a:rPr>
              <a:t> of a deep CNN model human-comprehensible. My project is to study the features learned by different layers of the network and </a:t>
            </a:r>
            <a:r>
              <a:rPr lang="en-US" sz="2000" dirty="0" err="1">
                <a:latin typeface="Arial"/>
              </a:rPr>
              <a:t>visualise</a:t>
            </a:r>
            <a:r>
              <a:rPr lang="en-US" sz="2000" dirty="0">
                <a:latin typeface="Arial"/>
              </a:rPr>
              <a:t> them, also to compare the differences between features learned on natural images and illustrations. The results obtained from the </a:t>
            </a:r>
            <a:r>
              <a:rPr lang="en-US" sz="2000" dirty="0" err="1">
                <a:latin typeface="Arial"/>
              </a:rPr>
              <a:t>visualisation</a:t>
            </a:r>
            <a:r>
              <a:rPr lang="en-US" sz="2000" dirty="0">
                <a:latin typeface="Arial"/>
              </a:rPr>
              <a:t> are expected to help people explore more details about the deep CNN model in image recognition and therefore to design more efficient network to perform related tasks. </a:t>
            </a:r>
            <a:endParaRPr dirty="0"/>
          </a:p>
        </p:txBody>
      </p:sp>
      <p:sp>
        <p:nvSpPr>
          <p:cNvPr id="151" name="CustomShape 2"/>
          <p:cNvSpPr/>
          <p:nvPr/>
        </p:nvSpPr>
        <p:spPr>
          <a:xfrm>
            <a:off x="3884760" y="8685360"/>
            <a:ext cx="2971080" cy="457920"/>
          </a:xfrm>
          <a:prstGeom prst="rect">
            <a:avLst/>
          </a:prstGeom>
          <a:noFill/>
          <a:ln>
            <a:noFill/>
          </a:ln>
        </p:spPr>
        <p:txBody>
          <a:bodyPr lIns="90000" tIns="45000" rIns="90000" bIns="45000" anchor="b"/>
          <a:lstStyle/>
          <a:p>
            <a:pPr algn="r">
              <a:lnSpc>
                <a:spcPct val="100000"/>
              </a:lnSpc>
            </a:pPr>
            <a:fld id="{BB834F10-0DD0-479D-8E06-1074E6E64FDD}" type="slidenum">
              <a:rPr lang="en-US" sz="1200">
                <a:solidFill>
                  <a:srgbClr val="000000"/>
                </a:solidFill>
                <a:latin typeface="Calibri"/>
                <a:ea typeface="+mn-ea"/>
              </a:rPr>
              <a:t>4</a:t>
            </a:fld>
            <a:endParaRPr/>
          </a:p>
        </p:txBody>
      </p:sp>
    </p:spTree>
    <p:extLst>
      <p:ext uri="{BB962C8B-B14F-4D97-AF65-F5344CB8AC3E}">
        <p14:creationId xmlns:p14="http://schemas.microsoft.com/office/powerpoint/2010/main" val="41703642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PlaceHolder 1"/>
          <p:cNvSpPr>
            <a:spLocks noGrp="1"/>
          </p:cNvSpPr>
          <p:nvPr>
            <p:ph type="body"/>
          </p:nvPr>
        </p:nvSpPr>
        <p:spPr>
          <a:xfrm>
            <a:off x="685800" y="4400640"/>
            <a:ext cx="5485680" cy="3599640"/>
          </a:xfrm>
          <a:prstGeom prst="rect">
            <a:avLst/>
          </a:prstGeom>
        </p:spPr>
        <p:txBody>
          <a:bodyPr lIns="0" tIns="0" rIns="0" bIns="0"/>
          <a:lstStyle/>
          <a:p>
            <a:r>
              <a:rPr lang="en-US" sz="2000" dirty="0">
                <a:latin typeface="Arial"/>
              </a:rPr>
              <a:t>In my lit review,</a:t>
            </a:r>
            <a:r>
              <a:rPr lang="en-US" sz="2000" baseline="0" dirty="0">
                <a:latin typeface="Arial"/>
              </a:rPr>
              <a:t> the 1</a:t>
            </a:r>
            <a:r>
              <a:rPr lang="en-US" sz="2000" baseline="30000" dirty="0">
                <a:latin typeface="Arial"/>
              </a:rPr>
              <a:t>st</a:t>
            </a:r>
            <a:r>
              <a:rPr lang="en-US" sz="2000" baseline="0" dirty="0">
                <a:latin typeface="Arial"/>
              </a:rPr>
              <a:t> paper by </a:t>
            </a:r>
            <a:r>
              <a:rPr lang="en-US" sz="2000" baseline="0" dirty="0" err="1">
                <a:latin typeface="Arial"/>
              </a:rPr>
              <a:t>Vedaldi’s</a:t>
            </a:r>
            <a:r>
              <a:rPr lang="en-US" sz="2000" baseline="0" dirty="0">
                <a:latin typeface="Arial"/>
              </a:rPr>
              <a:t> group </a:t>
            </a:r>
            <a:r>
              <a:rPr lang="en-US" sz="2000" dirty="0">
                <a:latin typeface="Arial"/>
              </a:rPr>
              <a:t>pointed out that due to most image processing methods are based on suitable image representations rather than image itself, we are still lack of understanding of these representations/features. They proposed three types of visualizations under the natural pre-images framework to explore the interpretation of representations. (natural pre-images is the notable representations in natural-looking images). In the experiments, they tuned the </a:t>
            </a:r>
            <a:r>
              <a:rPr lang="en-US" sz="2000" dirty="0" err="1">
                <a:latin typeface="Arial"/>
              </a:rPr>
              <a:t>regularizers</a:t>
            </a:r>
            <a:r>
              <a:rPr lang="en-US" sz="2000" dirty="0">
                <a:latin typeface="Arial"/>
              </a:rPr>
              <a:t> and optimization algorithms to investigate the effects on each layer induced by different parameters. </a:t>
            </a:r>
            <a:endParaRPr dirty="0"/>
          </a:p>
          <a:p>
            <a:r>
              <a:rPr lang="en-US" sz="2000" dirty="0">
                <a:latin typeface="Arial"/>
              </a:rPr>
              <a:t>--inversion P10 5.1</a:t>
            </a:r>
            <a:r>
              <a:rPr lang="en-US" sz="2000" baseline="30000" dirty="0">
                <a:latin typeface="Arial"/>
              </a:rPr>
              <a:t>st</a:t>
            </a:r>
            <a:r>
              <a:rPr lang="en-US" sz="2000" dirty="0">
                <a:latin typeface="Arial"/>
              </a:rPr>
              <a:t> para</a:t>
            </a:r>
            <a:endParaRPr dirty="0"/>
          </a:p>
          <a:p>
            <a:r>
              <a:rPr lang="en-US" sz="2000" dirty="0">
                <a:latin typeface="Arial"/>
              </a:rPr>
              <a:t>--activated the most: has higher output from the scoring function, which is a scalar </a:t>
            </a:r>
            <a:endParaRPr dirty="0"/>
          </a:p>
        </p:txBody>
      </p:sp>
      <p:sp>
        <p:nvSpPr>
          <p:cNvPr id="155" name="CustomShape 2"/>
          <p:cNvSpPr/>
          <p:nvPr/>
        </p:nvSpPr>
        <p:spPr>
          <a:xfrm>
            <a:off x="3884760" y="8685360"/>
            <a:ext cx="2971080" cy="457920"/>
          </a:xfrm>
          <a:prstGeom prst="rect">
            <a:avLst/>
          </a:prstGeom>
          <a:noFill/>
          <a:ln>
            <a:noFill/>
          </a:ln>
        </p:spPr>
        <p:txBody>
          <a:bodyPr lIns="90000" tIns="45000" rIns="90000" bIns="45000" anchor="b"/>
          <a:lstStyle/>
          <a:p>
            <a:pPr algn="r">
              <a:lnSpc>
                <a:spcPct val="100000"/>
              </a:lnSpc>
            </a:pPr>
            <a:fld id="{FCD72635-4C46-487E-AEDC-AC388F81C394}" type="slidenum">
              <a:rPr lang="en-US" sz="1200">
                <a:solidFill>
                  <a:srgbClr val="000000"/>
                </a:solidFill>
                <a:latin typeface="+mn-lt"/>
                <a:ea typeface="+mn-ea"/>
              </a:rPr>
              <a:t>5</a:t>
            </a:fld>
            <a:endParaRPr/>
          </a:p>
        </p:txBody>
      </p:sp>
    </p:spTree>
    <p:extLst>
      <p:ext uri="{BB962C8B-B14F-4D97-AF65-F5344CB8AC3E}">
        <p14:creationId xmlns:p14="http://schemas.microsoft.com/office/powerpoint/2010/main" val="12550298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PlaceHolder 1"/>
          <p:cNvSpPr>
            <a:spLocks noGrp="1"/>
          </p:cNvSpPr>
          <p:nvPr>
            <p:ph type="body"/>
          </p:nvPr>
        </p:nvSpPr>
        <p:spPr>
          <a:xfrm>
            <a:off x="685800" y="4400640"/>
            <a:ext cx="5485680" cy="3599640"/>
          </a:xfrm>
          <a:prstGeom prst="rect">
            <a:avLst/>
          </a:prstGeom>
        </p:spPr>
        <p:txBody>
          <a:bodyPr lIns="0" tIns="0" rIns="0" bIns="0"/>
          <a:lstStyle/>
          <a:p>
            <a:r>
              <a:rPr lang="en-US" sz="2000" dirty="0">
                <a:latin typeface="Arial"/>
              </a:rPr>
              <a:t>In my lit review,</a:t>
            </a:r>
            <a:r>
              <a:rPr lang="en-US" sz="2000" baseline="0" dirty="0">
                <a:latin typeface="Arial"/>
              </a:rPr>
              <a:t> the 1</a:t>
            </a:r>
            <a:r>
              <a:rPr lang="en-US" sz="2000" baseline="30000" dirty="0">
                <a:latin typeface="Arial"/>
              </a:rPr>
              <a:t>st</a:t>
            </a:r>
            <a:r>
              <a:rPr lang="en-US" sz="2000" baseline="0" dirty="0">
                <a:latin typeface="Arial"/>
              </a:rPr>
              <a:t> paper by </a:t>
            </a:r>
            <a:r>
              <a:rPr lang="en-US" sz="2000" baseline="0" dirty="0" err="1">
                <a:latin typeface="Arial"/>
              </a:rPr>
              <a:t>Vedaldi’s</a:t>
            </a:r>
            <a:r>
              <a:rPr lang="en-US" sz="2000" baseline="0" dirty="0">
                <a:latin typeface="Arial"/>
              </a:rPr>
              <a:t> group </a:t>
            </a:r>
            <a:r>
              <a:rPr lang="en-US" sz="2000" dirty="0">
                <a:latin typeface="Arial"/>
              </a:rPr>
              <a:t>pointed out that due to most image processing methods are based on suitable image representations rather than image itself, we are still lack of understanding of these representations/features. They proposed three types of visualizations under the natural pre-images framework to explore the interpretation of representations. (natural pre-images is the notable representations in natural-looking images). In the experiments, they tuned the </a:t>
            </a:r>
            <a:r>
              <a:rPr lang="en-US" sz="2000" dirty="0" err="1">
                <a:latin typeface="Arial"/>
              </a:rPr>
              <a:t>regularizers</a:t>
            </a:r>
            <a:r>
              <a:rPr lang="en-US" sz="2000" dirty="0">
                <a:latin typeface="Arial"/>
              </a:rPr>
              <a:t> and optimization algorithms to investigate the effects on each layer induced by different parameters. </a:t>
            </a:r>
            <a:endParaRPr dirty="0"/>
          </a:p>
          <a:p>
            <a:r>
              <a:rPr lang="en-US" sz="2000" dirty="0">
                <a:latin typeface="Arial"/>
              </a:rPr>
              <a:t>--inversion P10 5.1</a:t>
            </a:r>
            <a:r>
              <a:rPr lang="en-US" sz="2000" baseline="30000" dirty="0">
                <a:latin typeface="Arial"/>
              </a:rPr>
              <a:t>st</a:t>
            </a:r>
            <a:r>
              <a:rPr lang="en-US" sz="2000" dirty="0">
                <a:latin typeface="Arial"/>
              </a:rPr>
              <a:t> para</a:t>
            </a:r>
            <a:endParaRPr dirty="0"/>
          </a:p>
          <a:p>
            <a:r>
              <a:rPr lang="en-US" sz="2000" dirty="0">
                <a:latin typeface="Arial"/>
              </a:rPr>
              <a:t>--activated the most: has higher output from the scoring function, which is a scalar </a:t>
            </a:r>
            <a:endParaRPr dirty="0"/>
          </a:p>
        </p:txBody>
      </p:sp>
      <p:sp>
        <p:nvSpPr>
          <p:cNvPr id="155" name="CustomShape 2"/>
          <p:cNvSpPr/>
          <p:nvPr/>
        </p:nvSpPr>
        <p:spPr>
          <a:xfrm>
            <a:off x="3884760" y="8685360"/>
            <a:ext cx="2971080" cy="457920"/>
          </a:xfrm>
          <a:prstGeom prst="rect">
            <a:avLst/>
          </a:prstGeom>
          <a:noFill/>
          <a:ln>
            <a:noFill/>
          </a:ln>
        </p:spPr>
        <p:txBody>
          <a:bodyPr lIns="90000" tIns="45000" rIns="90000" bIns="45000" anchor="b"/>
          <a:lstStyle/>
          <a:p>
            <a:pPr algn="r">
              <a:lnSpc>
                <a:spcPct val="100000"/>
              </a:lnSpc>
            </a:pPr>
            <a:fld id="{FCD72635-4C46-487E-AEDC-AC388F81C394}" type="slidenum">
              <a:rPr lang="en-US" sz="1200">
                <a:solidFill>
                  <a:srgbClr val="000000"/>
                </a:solidFill>
                <a:latin typeface="+mn-lt"/>
                <a:ea typeface="+mn-ea"/>
              </a:rPr>
              <a:t>6</a:t>
            </a:fld>
            <a:endParaRPr/>
          </a:p>
        </p:txBody>
      </p:sp>
    </p:spTree>
    <p:extLst>
      <p:ext uri="{BB962C8B-B14F-4D97-AF65-F5344CB8AC3E}">
        <p14:creationId xmlns:p14="http://schemas.microsoft.com/office/powerpoint/2010/main" val="13945876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PlaceHolder 1"/>
          <p:cNvSpPr>
            <a:spLocks noGrp="1"/>
          </p:cNvSpPr>
          <p:nvPr>
            <p:ph type="body"/>
          </p:nvPr>
        </p:nvSpPr>
        <p:spPr>
          <a:xfrm>
            <a:off x="685800" y="4400640"/>
            <a:ext cx="5485680" cy="3599640"/>
          </a:xfrm>
          <a:prstGeom prst="rect">
            <a:avLst/>
          </a:prstGeom>
        </p:spPr>
        <p:txBody>
          <a:bodyPr lIns="0" tIns="0" rIns="0" bIns="0"/>
          <a:lstStyle/>
          <a:p>
            <a:r>
              <a:rPr lang="en-US" sz="2000" dirty="0">
                <a:latin typeface="Arial"/>
              </a:rPr>
              <a:t>In my lit review,</a:t>
            </a:r>
            <a:r>
              <a:rPr lang="en-US" sz="2000" baseline="0" dirty="0">
                <a:latin typeface="Arial"/>
              </a:rPr>
              <a:t> the 1</a:t>
            </a:r>
            <a:r>
              <a:rPr lang="en-US" sz="2000" baseline="30000" dirty="0">
                <a:latin typeface="Arial"/>
              </a:rPr>
              <a:t>st</a:t>
            </a:r>
            <a:r>
              <a:rPr lang="en-US" sz="2000" baseline="0" dirty="0">
                <a:latin typeface="Arial"/>
              </a:rPr>
              <a:t> paper by </a:t>
            </a:r>
            <a:r>
              <a:rPr lang="en-US" sz="2000" baseline="0" dirty="0" err="1">
                <a:latin typeface="Arial"/>
              </a:rPr>
              <a:t>Vedaldi’s</a:t>
            </a:r>
            <a:r>
              <a:rPr lang="en-US" sz="2000" baseline="0" dirty="0">
                <a:latin typeface="Arial"/>
              </a:rPr>
              <a:t> group </a:t>
            </a:r>
            <a:r>
              <a:rPr lang="en-US" sz="2000" dirty="0">
                <a:latin typeface="Arial"/>
              </a:rPr>
              <a:t>pointed out that due to most image processing methods are based on suitable image representations rather than image itself, we are still lack of understanding of these representations/features. They proposed three types of visualizations under the natural pre-images framework to explore the interpretation of representations. (natural pre-images is the notable representations in natural-looking images). In the experiments, they tuned the </a:t>
            </a:r>
            <a:r>
              <a:rPr lang="en-US" sz="2000" dirty="0" err="1">
                <a:latin typeface="Arial"/>
              </a:rPr>
              <a:t>regularizers</a:t>
            </a:r>
            <a:r>
              <a:rPr lang="en-US" sz="2000" dirty="0">
                <a:latin typeface="Arial"/>
              </a:rPr>
              <a:t> and optimization algorithms to investigate the effects on each layer induced by different parameters. </a:t>
            </a:r>
            <a:endParaRPr dirty="0"/>
          </a:p>
          <a:p>
            <a:r>
              <a:rPr lang="en-US" sz="2000" dirty="0">
                <a:latin typeface="Arial"/>
              </a:rPr>
              <a:t>--inversion P10 5.1</a:t>
            </a:r>
            <a:r>
              <a:rPr lang="en-US" sz="2000" baseline="30000" dirty="0">
                <a:latin typeface="Arial"/>
              </a:rPr>
              <a:t>st</a:t>
            </a:r>
            <a:r>
              <a:rPr lang="en-US" sz="2000" dirty="0">
                <a:latin typeface="Arial"/>
              </a:rPr>
              <a:t> para</a:t>
            </a:r>
            <a:endParaRPr dirty="0"/>
          </a:p>
          <a:p>
            <a:r>
              <a:rPr lang="en-US" sz="2000" dirty="0">
                <a:latin typeface="Arial"/>
              </a:rPr>
              <a:t>--activated the most: has higher output from the scoring function, which is a scalar </a:t>
            </a:r>
            <a:endParaRPr dirty="0"/>
          </a:p>
        </p:txBody>
      </p:sp>
      <p:sp>
        <p:nvSpPr>
          <p:cNvPr id="155" name="CustomShape 2"/>
          <p:cNvSpPr/>
          <p:nvPr/>
        </p:nvSpPr>
        <p:spPr>
          <a:xfrm>
            <a:off x="3884760" y="8685360"/>
            <a:ext cx="2971080" cy="457920"/>
          </a:xfrm>
          <a:prstGeom prst="rect">
            <a:avLst/>
          </a:prstGeom>
          <a:noFill/>
          <a:ln>
            <a:noFill/>
          </a:ln>
        </p:spPr>
        <p:txBody>
          <a:bodyPr lIns="90000" tIns="45000" rIns="90000" bIns="45000" anchor="b"/>
          <a:lstStyle/>
          <a:p>
            <a:pPr algn="r">
              <a:lnSpc>
                <a:spcPct val="100000"/>
              </a:lnSpc>
            </a:pPr>
            <a:fld id="{FCD72635-4C46-487E-AEDC-AC388F81C394}" type="slidenum">
              <a:rPr lang="en-US" sz="1200">
                <a:solidFill>
                  <a:srgbClr val="000000"/>
                </a:solidFill>
                <a:latin typeface="+mn-lt"/>
                <a:ea typeface="+mn-ea"/>
              </a:rPr>
              <a:t>7</a:t>
            </a:fld>
            <a:endParaRPr/>
          </a:p>
        </p:txBody>
      </p:sp>
    </p:spTree>
    <p:extLst>
      <p:ext uri="{BB962C8B-B14F-4D97-AF65-F5344CB8AC3E}">
        <p14:creationId xmlns:p14="http://schemas.microsoft.com/office/powerpoint/2010/main" val="3118948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PlaceHolder 1"/>
          <p:cNvSpPr>
            <a:spLocks noGrp="1"/>
          </p:cNvSpPr>
          <p:nvPr>
            <p:ph type="body"/>
          </p:nvPr>
        </p:nvSpPr>
        <p:spPr>
          <a:xfrm>
            <a:off x="685800" y="4400640"/>
            <a:ext cx="5485680" cy="3599640"/>
          </a:xfrm>
          <a:prstGeom prst="rect">
            <a:avLst/>
          </a:prstGeom>
        </p:spPr>
        <p:txBody>
          <a:bodyPr lIns="0" tIns="0" rIns="0" bIns="0"/>
          <a:lstStyle/>
          <a:p>
            <a:r>
              <a:rPr lang="en-US" sz="2000" dirty="0">
                <a:latin typeface="Arial"/>
              </a:rPr>
              <a:t>In my lit review,</a:t>
            </a:r>
            <a:r>
              <a:rPr lang="en-US" sz="2000" baseline="0" dirty="0">
                <a:latin typeface="Arial"/>
              </a:rPr>
              <a:t> the 1</a:t>
            </a:r>
            <a:r>
              <a:rPr lang="en-US" sz="2000" baseline="30000" dirty="0">
                <a:latin typeface="Arial"/>
              </a:rPr>
              <a:t>st</a:t>
            </a:r>
            <a:r>
              <a:rPr lang="en-US" sz="2000" baseline="0" dirty="0">
                <a:latin typeface="Arial"/>
              </a:rPr>
              <a:t> paper by </a:t>
            </a:r>
            <a:r>
              <a:rPr lang="en-US" sz="2000" baseline="0" dirty="0" err="1">
                <a:latin typeface="Arial"/>
              </a:rPr>
              <a:t>Vedaldi’s</a:t>
            </a:r>
            <a:r>
              <a:rPr lang="en-US" sz="2000" baseline="0" dirty="0">
                <a:latin typeface="Arial"/>
              </a:rPr>
              <a:t> group </a:t>
            </a:r>
            <a:r>
              <a:rPr lang="en-US" sz="2000" dirty="0">
                <a:latin typeface="Arial"/>
              </a:rPr>
              <a:t>pointed out that due to most image processing methods are based on suitable image representations rather than image itself, we are still lack of understanding of these representations/features. They proposed three types of visualizations under the natural pre-images framework to explore the interpretation of representations. (natural pre-images is the notable representations in natural-looking images). In the experiments, they tuned the </a:t>
            </a:r>
            <a:r>
              <a:rPr lang="en-US" sz="2000" dirty="0" err="1">
                <a:latin typeface="Arial"/>
              </a:rPr>
              <a:t>regularizers</a:t>
            </a:r>
            <a:r>
              <a:rPr lang="en-US" sz="2000" dirty="0">
                <a:latin typeface="Arial"/>
              </a:rPr>
              <a:t> and optimization algorithms to investigate the effects on each layer induced by different parameters. </a:t>
            </a:r>
            <a:endParaRPr dirty="0"/>
          </a:p>
          <a:p>
            <a:r>
              <a:rPr lang="en-US" sz="2000" dirty="0">
                <a:latin typeface="Arial"/>
              </a:rPr>
              <a:t>--inversion P10 5.1</a:t>
            </a:r>
            <a:r>
              <a:rPr lang="en-US" sz="2000" baseline="30000" dirty="0">
                <a:latin typeface="Arial"/>
              </a:rPr>
              <a:t>st</a:t>
            </a:r>
            <a:r>
              <a:rPr lang="en-US" sz="2000" dirty="0">
                <a:latin typeface="Arial"/>
              </a:rPr>
              <a:t> para</a:t>
            </a:r>
            <a:endParaRPr dirty="0"/>
          </a:p>
          <a:p>
            <a:r>
              <a:rPr lang="en-US" sz="2000" dirty="0">
                <a:latin typeface="Arial"/>
              </a:rPr>
              <a:t>--activated the most: has higher output from the scoring function, which is a scalar </a:t>
            </a:r>
            <a:endParaRPr dirty="0"/>
          </a:p>
        </p:txBody>
      </p:sp>
      <p:sp>
        <p:nvSpPr>
          <p:cNvPr id="155" name="CustomShape 2"/>
          <p:cNvSpPr/>
          <p:nvPr/>
        </p:nvSpPr>
        <p:spPr>
          <a:xfrm>
            <a:off x="3884760" y="8685360"/>
            <a:ext cx="2971080" cy="457920"/>
          </a:xfrm>
          <a:prstGeom prst="rect">
            <a:avLst/>
          </a:prstGeom>
          <a:noFill/>
          <a:ln>
            <a:noFill/>
          </a:ln>
        </p:spPr>
        <p:txBody>
          <a:bodyPr lIns="90000" tIns="45000" rIns="90000" bIns="45000" anchor="b"/>
          <a:lstStyle/>
          <a:p>
            <a:pPr algn="r">
              <a:lnSpc>
                <a:spcPct val="100000"/>
              </a:lnSpc>
            </a:pPr>
            <a:fld id="{FCD72635-4C46-487E-AEDC-AC388F81C394}" type="slidenum">
              <a:rPr lang="en-US" sz="1200">
                <a:solidFill>
                  <a:srgbClr val="000000"/>
                </a:solidFill>
                <a:latin typeface="+mn-lt"/>
                <a:ea typeface="+mn-ea"/>
              </a:rPr>
              <a:t>8</a:t>
            </a:fld>
            <a:endParaRPr/>
          </a:p>
        </p:txBody>
      </p:sp>
    </p:spTree>
    <p:extLst>
      <p:ext uri="{BB962C8B-B14F-4D97-AF65-F5344CB8AC3E}">
        <p14:creationId xmlns:p14="http://schemas.microsoft.com/office/powerpoint/2010/main" val="33709079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PlaceHolder 1"/>
          <p:cNvSpPr>
            <a:spLocks noGrp="1"/>
          </p:cNvSpPr>
          <p:nvPr>
            <p:ph type="body"/>
          </p:nvPr>
        </p:nvSpPr>
        <p:spPr>
          <a:xfrm>
            <a:off x="685800" y="4400640"/>
            <a:ext cx="5485680" cy="3599640"/>
          </a:xfrm>
          <a:prstGeom prst="rect">
            <a:avLst/>
          </a:prstGeom>
        </p:spPr>
        <p:txBody>
          <a:bodyPr lIns="0" tIns="0" rIns="0" bIns="0"/>
          <a:lstStyle/>
          <a:p>
            <a:r>
              <a:rPr lang="en-US" sz="2000" dirty="0">
                <a:latin typeface="Arial"/>
              </a:rPr>
              <a:t>In my lit review,</a:t>
            </a:r>
            <a:r>
              <a:rPr lang="en-US" sz="2000" baseline="0" dirty="0">
                <a:latin typeface="Arial"/>
              </a:rPr>
              <a:t> the 1</a:t>
            </a:r>
            <a:r>
              <a:rPr lang="en-US" sz="2000" baseline="30000" dirty="0">
                <a:latin typeface="Arial"/>
              </a:rPr>
              <a:t>st</a:t>
            </a:r>
            <a:r>
              <a:rPr lang="en-US" sz="2000" baseline="0" dirty="0">
                <a:latin typeface="Arial"/>
              </a:rPr>
              <a:t> paper by </a:t>
            </a:r>
            <a:r>
              <a:rPr lang="en-US" sz="2000" baseline="0" dirty="0" err="1">
                <a:latin typeface="Arial"/>
              </a:rPr>
              <a:t>Vedaldi’s</a:t>
            </a:r>
            <a:r>
              <a:rPr lang="en-US" sz="2000" baseline="0" dirty="0">
                <a:latin typeface="Arial"/>
              </a:rPr>
              <a:t> group </a:t>
            </a:r>
            <a:r>
              <a:rPr lang="en-US" sz="2000" dirty="0">
                <a:latin typeface="Arial"/>
              </a:rPr>
              <a:t>pointed out that due to most image processing methods are based on suitable image representations rather than image itself, we are still lack of understanding of these representations/features. They proposed three types of visualizations under the natural pre-images framework to explore the interpretation of representations. (natural pre-images is the notable representations in natural-looking images). In the experiments, they tuned the </a:t>
            </a:r>
            <a:r>
              <a:rPr lang="en-US" sz="2000" dirty="0" err="1">
                <a:latin typeface="Arial"/>
              </a:rPr>
              <a:t>regularizers</a:t>
            </a:r>
            <a:r>
              <a:rPr lang="en-US" sz="2000" dirty="0">
                <a:latin typeface="Arial"/>
              </a:rPr>
              <a:t> and optimization algorithms to investigate the effects on each layer induced by different parameters. </a:t>
            </a:r>
            <a:endParaRPr dirty="0"/>
          </a:p>
          <a:p>
            <a:r>
              <a:rPr lang="en-US" sz="2000" dirty="0">
                <a:latin typeface="Arial"/>
              </a:rPr>
              <a:t>--inversion P10 5.1</a:t>
            </a:r>
            <a:r>
              <a:rPr lang="en-US" sz="2000" baseline="30000" dirty="0">
                <a:latin typeface="Arial"/>
              </a:rPr>
              <a:t>st</a:t>
            </a:r>
            <a:r>
              <a:rPr lang="en-US" sz="2000" dirty="0">
                <a:latin typeface="Arial"/>
              </a:rPr>
              <a:t> para</a:t>
            </a:r>
            <a:endParaRPr dirty="0"/>
          </a:p>
          <a:p>
            <a:r>
              <a:rPr lang="en-US" sz="2000" dirty="0">
                <a:latin typeface="Arial"/>
              </a:rPr>
              <a:t>--activated the most: has higher output from the scoring function, which is a scalar </a:t>
            </a:r>
            <a:endParaRPr dirty="0"/>
          </a:p>
        </p:txBody>
      </p:sp>
      <p:sp>
        <p:nvSpPr>
          <p:cNvPr id="155" name="CustomShape 2"/>
          <p:cNvSpPr/>
          <p:nvPr/>
        </p:nvSpPr>
        <p:spPr>
          <a:xfrm>
            <a:off x="3884760" y="8685360"/>
            <a:ext cx="2971080" cy="457920"/>
          </a:xfrm>
          <a:prstGeom prst="rect">
            <a:avLst/>
          </a:prstGeom>
          <a:noFill/>
          <a:ln>
            <a:noFill/>
          </a:ln>
        </p:spPr>
        <p:txBody>
          <a:bodyPr lIns="90000" tIns="45000" rIns="90000" bIns="45000" anchor="b"/>
          <a:lstStyle/>
          <a:p>
            <a:pPr algn="r">
              <a:lnSpc>
                <a:spcPct val="100000"/>
              </a:lnSpc>
            </a:pPr>
            <a:fld id="{FCD72635-4C46-487E-AEDC-AC388F81C394}" type="slidenum">
              <a:rPr lang="en-US" sz="1200">
                <a:solidFill>
                  <a:srgbClr val="000000"/>
                </a:solidFill>
                <a:latin typeface="+mn-lt"/>
                <a:ea typeface="+mn-ea"/>
              </a:rPr>
              <a:t>9</a:t>
            </a:fld>
            <a:endParaRPr/>
          </a:p>
        </p:txBody>
      </p:sp>
    </p:spTree>
    <p:extLst>
      <p:ext uri="{BB962C8B-B14F-4D97-AF65-F5344CB8AC3E}">
        <p14:creationId xmlns:p14="http://schemas.microsoft.com/office/powerpoint/2010/main" val="1958137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PlaceHolder 1"/>
          <p:cNvSpPr>
            <a:spLocks noGrp="1"/>
          </p:cNvSpPr>
          <p:nvPr>
            <p:ph type="body"/>
          </p:nvPr>
        </p:nvSpPr>
        <p:spPr>
          <a:xfrm>
            <a:off x="685800" y="4400640"/>
            <a:ext cx="5485680" cy="3599640"/>
          </a:xfrm>
          <a:prstGeom prst="rect">
            <a:avLst/>
          </a:prstGeom>
        </p:spPr>
        <p:txBody>
          <a:bodyPr lIns="0" tIns="0" rIns="0" bIns="0"/>
          <a:lstStyle/>
          <a:p>
            <a:r>
              <a:rPr lang="en-US" sz="2000" dirty="0">
                <a:latin typeface="Arial"/>
              </a:rPr>
              <a:t>In my lit review,</a:t>
            </a:r>
            <a:r>
              <a:rPr lang="en-US" sz="2000" baseline="0" dirty="0">
                <a:latin typeface="Arial"/>
              </a:rPr>
              <a:t> the 1</a:t>
            </a:r>
            <a:r>
              <a:rPr lang="en-US" sz="2000" baseline="30000" dirty="0">
                <a:latin typeface="Arial"/>
              </a:rPr>
              <a:t>st</a:t>
            </a:r>
            <a:r>
              <a:rPr lang="en-US" sz="2000" baseline="0" dirty="0">
                <a:latin typeface="Arial"/>
              </a:rPr>
              <a:t> paper by </a:t>
            </a:r>
            <a:r>
              <a:rPr lang="en-US" sz="2000" baseline="0" dirty="0" err="1">
                <a:latin typeface="Arial"/>
              </a:rPr>
              <a:t>Vedaldi’s</a:t>
            </a:r>
            <a:r>
              <a:rPr lang="en-US" sz="2000" baseline="0" dirty="0">
                <a:latin typeface="Arial"/>
              </a:rPr>
              <a:t> group </a:t>
            </a:r>
            <a:r>
              <a:rPr lang="en-US" sz="2000" dirty="0">
                <a:latin typeface="Arial"/>
              </a:rPr>
              <a:t>pointed out that due to most image processing methods are based on suitable image representations rather than image itself, we are still lack of understanding of these representations/features. They proposed three types of visualizations under the natural pre-images framework to explore the interpretation of representations. (natural pre-images is the notable representations in natural-looking images). In the experiments, they tuned the </a:t>
            </a:r>
            <a:r>
              <a:rPr lang="en-US" sz="2000" dirty="0" err="1">
                <a:latin typeface="Arial"/>
              </a:rPr>
              <a:t>regularizers</a:t>
            </a:r>
            <a:r>
              <a:rPr lang="en-US" sz="2000" dirty="0">
                <a:latin typeface="Arial"/>
              </a:rPr>
              <a:t> and optimization algorithms to investigate the effects on each layer induced by different parameters. </a:t>
            </a:r>
            <a:endParaRPr dirty="0"/>
          </a:p>
          <a:p>
            <a:r>
              <a:rPr lang="en-US" sz="2000" dirty="0">
                <a:latin typeface="Arial"/>
              </a:rPr>
              <a:t>--inversion P10 5.1</a:t>
            </a:r>
            <a:r>
              <a:rPr lang="en-US" sz="2000" baseline="30000" dirty="0">
                <a:latin typeface="Arial"/>
              </a:rPr>
              <a:t>st</a:t>
            </a:r>
            <a:r>
              <a:rPr lang="en-US" sz="2000" dirty="0">
                <a:latin typeface="Arial"/>
              </a:rPr>
              <a:t> para</a:t>
            </a:r>
            <a:endParaRPr dirty="0"/>
          </a:p>
          <a:p>
            <a:r>
              <a:rPr lang="en-US" sz="2000" dirty="0">
                <a:latin typeface="Arial"/>
              </a:rPr>
              <a:t>--activated the most: has higher output from the scoring function, which is a scalar </a:t>
            </a:r>
            <a:endParaRPr dirty="0"/>
          </a:p>
        </p:txBody>
      </p:sp>
      <p:sp>
        <p:nvSpPr>
          <p:cNvPr id="155" name="CustomShape 2"/>
          <p:cNvSpPr/>
          <p:nvPr/>
        </p:nvSpPr>
        <p:spPr>
          <a:xfrm>
            <a:off x="3884760" y="8685360"/>
            <a:ext cx="2971080" cy="457920"/>
          </a:xfrm>
          <a:prstGeom prst="rect">
            <a:avLst/>
          </a:prstGeom>
          <a:noFill/>
          <a:ln>
            <a:noFill/>
          </a:ln>
        </p:spPr>
        <p:txBody>
          <a:bodyPr lIns="90000" tIns="45000" rIns="90000" bIns="45000" anchor="b"/>
          <a:lstStyle/>
          <a:p>
            <a:pPr algn="r">
              <a:lnSpc>
                <a:spcPct val="100000"/>
              </a:lnSpc>
            </a:pPr>
            <a:fld id="{FCD72635-4C46-487E-AEDC-AC388F81C394}" type="slidenum">
              <a:rPr lang="en-US" sz="1200">
                <a:solidFill>
                  <a:srgbClr val="000000"/>
                </a:solidFill>
                <a:latin typeface="+mn-lt"/>
                <a:ea typeface="+mn-ea"/>
              </a:rPr>
              <a:t>10</a:t>
            </a:fld>
            <a:endParaRPr/>
          </a:p>
        </p:txBody>
      </p:sp>
    </p:spTree>
    <p:extLst>
      <p:ext uri="{BB962C8B-B14F-4D97-AF65-F5344CB8AC3E}">
        <p14:creationId xmlns:p14="http://schemas.microsoft.com/office/powerpoint/2010/main" val="33387026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5160"/>
          </a:xfrm>
          <a:prstGeom prst="rect">
            <a:avLst/>
          </a:prstGeom>
        </p:spPr>
        <p:txBody>
          <a:bodyPr lIns="0" tIns="0" rIns="0" bIns="0" anchor="ctr"/>
          <a:lstStyle/>
          <a:p>
            <a:pPr algn="ctr"/>
            <a:endParaRPr/>
          </a:p>
        </p:txBody>
      </p:sp>
      <p:sp>
        <p:nvSpPr>
          <p:cNvPr id="24" name="PlaceHolder 2"/>
          <p:cNvSpPr>
            <a:spLocks noGrp="1"/>
          </p:cNvSpPr>
          <p:nvPr>
            <p:ph type="body"/>
          </p:nvPr>
        </p:nvSpPr>
        <p:spPr>
          <a:xfrm>
            <a:off x="609480" y="1604520"/>
            <a:ext cx="10972440" cy="1896840"/>
          </a:xfrm>
          <a:prstGeom prst="rect">
            <a:avLst/>
          </a:prstGeom>
        </p:spPr>
        <p:txBody>
          <a:bodyPr lIns="0" tIns="0" rIns="0" bIns="0"/>
          <a:lstStyle/>
          <a:p>
            <a:endParaRPr/>
          </a:p>
        </p:txBody>
      </p:sp>
      <p:sp>
        <p:nvSpPr>
          <p:cNvPr id="25" name="PlaceHolder 3"/>
          <p:cNvSpPr>
            <a:spLocks noGrp="1"/>
          </p:cNvSpPr>
          <p:nvPr>
            <p:ph type="body"/>
          </p:nvPr>
        </p:nvSpPr>
        <p:spPr>
          <a:xfrm>
            <a:off x="609480" y="3682080"/>
            <a:ext cx="10972440" cy="1896840"/>
          </a:xfrm>
          <a:prstGeom prst="rect">
            <a:avLst/>
          </a:prstGeom>
        </p:spPr>
        <p:txBody>
          <a:bodyPr lIns="0" tIns="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5160"/>
          </a:xfrm>
          <a:prstGeom prst="rect">
            <a:avLst/>
          </a:prstGeom>
        </p:spPr>
        <p:txBody>
          <a:bodyPr lIns="0" tIns="0" rIns="0" bIns="0" anchor="ctr"/>
          <a:lstStyle/>
          <a:p>
            <a:pPr algn="ctr"/>
            <a:endParaRPr/>
          </a:p>
        </p:txBody>
      </p:sp>
      <p:sp>
        <p:nvSpPr>
          <p:cNvPr id="27" name="PlaceHolder 2"/>
          <p:cNvSpPr>
            <a:spLocks noGrp="1"/>
          </p:cNvSpPr>
          <p:nvPr>
            <p:ph type="body"/>
          </p:nvPr>
        </p:nvSpPr>
        <p:spPr>
          <a:xfrm>
            <a:off x="609480" y="1604520"/>
            <a:ext cx="5354280" cy="1896840"/>
          </a:xfrm>
          <a:prstGeom prst="rect">
            <a:avLst/>
          </a:prstGeom>
        </p:spPr>
        <p:txBody>
          <a:bodyPr lIns="0" tIns="0" rIns="0" bIns="0"/>
          <a:lstStyle/>
          <a:p>
            <a:endParaRPr/>
          </a:p>
        </p:txBody>
      </p:sp>
      <p:sp>
        <p:nvSpPr>
          <p:cNvPr id="28" name="PlaceHolder 3"/>
          <p:cNvSpPr>
            <a:spLocks noGrp="1"/>
          </p:cNvSpPr>
          <p:nvPr>
            <p:ph type="body"/>
          </p:nvPr>
        </p:nvSpPr>
        <p:spPr>
          <a:xfrm>
            <a:off x="6231960" y="1604520"/>
            <a:ext cx="5354280" cy="1896840"/>
          </a:xfrm>
          <a:prstGeom prst="rect">
            <a:avLst/>
          </a:prstGeom>
        </p:spPr>
        <p:txBody>
          <a:bodyPr lIns="0" tIns="0" rIns="0" bIns="0"/>
          <a:lstStyle/>
          <a:p>
            <a:endParaRPr/>
          </a:p>
        </p:txBody>
      </p:sp>
      <p:sp>
        <p:nvSpPr>
          <p:cNvPr id="29" name="PlaceHolder 4"/>
          <p:cNvSpPr>
            <a:spLocks noGrp="1"/>
          </p:cNvSpPr>
          <p:nvPr>
            <p:ph type="body"/>
          </p:nvPr>
        </p:nvSpPr>
        <p:spPr>
          <a:xfrm>
            <a:off x="6231960" y="3682080"/>
            <a:ext cx="5354280" cy="1896840"/>
          </a:xfrm>
          <a:prstGeom prst="rect">
            <a:avLst/>
          </a:prstGeom>
        </p:spPr>
        <p:txBody>
          <a:bodyPr lIns="0" tIns="0" rIns="0" bIns="0"/>
          <a:lstStyle/>
          <a:p>
            <a:endParaRPr/>
          </a:p>
        </p:txBody>
      </p:sp>
      <p:sp>
        <p:nvSpPr>
          <p:cNvPr id="30" name="PlaceHolder 5"/>
          <p:cNvSpPr>
            <a:spLocks noGrp="1"/>
          </p:cNvSpPr>
          <p:nvPr>
            <p:ph type="body"/>
          </p:nvPr>
        </p:nvSpPr>
        <p:spPr>
          <a:xfrm>
            <a:off x="609480" y="3682080"/>
            <a:ext cx="5354280" cy="1896840"/>
          </a:xfrm>
          <a:prstGeom prst="rect">
            <a:avLst/>
          </a:prstGeom>
        </p:spPr>
        <p:txBody>
          <a:bodyPr lIns="0" tIns="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5160"/>
          </a:xfrm>
          <a:prstGeom prst="rect">
            <a:avLst/>
          </a:prstGeom>
        </p:spPr>
        <p:txBody>
          <a:bodyPr lIns="0" tIns="0" rIns="0" bIns="0" anchor="ctr"/>
          <a:lstStyle/>
          <a:p>
            <a:pPr algn="ctr"/>
            <a:endParaRPr/>
          </a:p>
        </p:txBody>
      </p:sp>
      <p:sp>
        <p:nvSpPr>
          <p:cNvPr id="32" name="PlaceHolder 2"/>
          <p:cNvSpPr>
            <a:spLocks noGrp="1"/>
          </p:cNvSpPr>
          <p:nvPr>
            <p:ph type="body"/>
          </p:nvPr>
        </p:nvSpPr>
        <p:spPr>
          <a:xfrm>
            <a:off x="609480" y="1604520"/>
            <a:ext cx="10972440" cy="3977280"/>
          </a:xfrm>
          <a:prstGeom prst="rect">
            <a:avLst/>
          </a:prstGeom>
        </p:spPr>
        <p:txBody>
          <a:bodyPr lIns="0" tIns="0" rIns="0" bIns="0"/>
          <a:lstStyle/>
          <a:p>
            <a:endParaRPr/>
          </a:p>
        </p:txBody>
      </p:sp>
      <p:sp>
        <p:nvSpPr>
          <p:cNvPr id="33" name="PlaceHolder 3"/>
          <p:cNvSpPr>
            <a:spLocks noGrp="1"/>
          </p:cNvSpPr>
          <p:nvPr>
            <p:ph type="body"/>
          </p:nvPr>
        </p:nvSpPr>
        <p:spPr>
          <a:xfrm>
            <a:off x="609480" y="1604520"/>
            <a:ext cx="10972440" cy="3977280"/>
          </a:xfrm>
          <a:prstGeom prst="rect">
            <a:avLst/>
          </a:prstGeom>
        </p:spPr>
        <p:txBody>
          <a:bodyPr lIns="0" tIns="0" rIns="0" bIns="0"/>
          <a:lstStyle/>
          <a:p>
            <a:endParaRPr/>
          </a:p>
        </p:txBody>
      </p:sp>
      <p:pic>
        <p:nvPicPr>
          <p:cNvPr id="34" name="图片 33"/>
          <p:cNvPicPr/>
          <p:nvPr/>
        </p:nvPicPr>
        <p:blipFill>
          <a:blip r:embed="rId2"/>
          <a:stretch>
            <a:fillRect/>
          </a:stretch>
        </p:blipFill>
        <p:spPr>
          <a:xfrm>
            <a:off x="3602880" y="1604520"/>
            <a:ext cx="4984920" cy="3977280"/>
          </a:xfrm>
          <a:prstGeom prst="rect">
            <a:avLst/>
          </a:prstGeom>
          <a:ln>
            <a:noFill/>
          </a:ln>
        </p:spPr>
      </p:pic>
      <p:pic>
        <p:nvPicPr>
          <p:cNvPr id="35" name="图片 34"/>
          <p:cNvPicPr/>
          <p:nvPr/>
        </p:nvPicPr>
        <p:blipFill>
          <a:blip r:embed="rId2"/>
          <a:stretch>
            <a:fillRect/>
          </a:stretch>
        </p:blipFill>
        <p:spPr>
          <a:xfrm>
            <a:off x="3602880" y="1604520"/>
            <a:ext cx="4984920" cy="397728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8" name="PlaceHolder 1"/>
          <p:cNvSpPr>
            <a:spLocks noGrp="1"/>
          </p:cNvSpPr>
          <p:nvPr>
            <p:ph type="title"/>
          </p:nvPr>
        </p:nvSpPr>
        <p:spPr>
          <a:xfrm>
            <a:off x="609480" y="273600"/>
            <a:ext cx="10972440" cy="1145160"/>
          </a:xfrm>
          <a:prstGeom prst="rect">
            <a:avLst/>
          </a:prstGeom>
        </p:spPr>
        <p:txBody>
          <a:bodyPr lIns="0" tIns="0" rIns="0" bIns="0" anchor="ctr"/>
          <a:lstStyle/>
          <a:p>
            <a:pPr algn="ctr"/>
            <a:endParaRPr/>
          </a:p>
        </p:txBody>
      </p:sp>
      <p:sp>
        <p:nvSpPr>
          <p:cNvPr id="39" name="PlaceHolder 2"/>
          <p:cNvSpPr>
            <a:spLocks noGrp="1"/>
          </p:cNvSpPr>
          <p:nvPr>
            <p:ph type="subTitle"/>
          </p:nvPr>
        </p:nvSpPr>
        <p:spPr>
          <a:xfrm>
            <a:off x="609480" y="1604520"/>
            <a:ext cx="10972440" cy="3977640"/>
          </a:xfrm>
          <a:prstGeom prst="rect">
            <a:avLst/>
          </a:prstGeom>
        </p:spPr>
        <p:txBody>
          <a:bodyPr lIns="0" tIns="0" rIns="0" bIns="0" anchor="ctr"/>
          <a:lstStyle/>
          <a:p>
            <a:pPr algn="ct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609480" y="273600"/>
            <a:ext cx="10972440" cy="1145160"/>
          </a:xfrm>
          <a:prstGeom prst="rect">
            <a:avLst/>
          </a:prstGeom>
        </p:spPr>
        <p:txBody>
          <a:bodyPr lIns="0" tIns="0" rIns="0" bIns="0" anchor="ctr"/>
          <a:lstStyle/>
          <a:p>
            <a:pPr algn="ctr"/>
            <a:endParaRPr/>
          </a:p>
        </p:txBody>
      </p:sp>
      <p:sp>
        <p:nvSpPr>
          <p:cNvPr id="41" name="PlaceHolder 2"/>
          <p:cNvSpPr>
            <a:spLocks noGrp="1"/>
          </p:cNvSpPr>
          <p:nvPr>
            <p:ph type="body"/>
          </p:nvPr>
        </p:nvSpPr>
        <p:spPr>
          <a:xfrm>
            <a:off x="609480" y="1604520"/>
            <a:ext cx="10972440" cy="3977280"/>
          </a:xfrm>
          <a:prstGeom prst="rect">
            <a:avLst/>
          </a:prstGeom>
        </p:spPr>
        <p:txBody>
          <a:bodyPr lIns="0" tIns="0" rIns="0" bIns="0"/>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609480" y="273600"/>
            <a:ext cx="10972440" cy="1145160"/>
          </a:xfrm>
          <a:prstGeom prst="rect">
            <a:avLst/>
          </a:prstGeom>
        </p:spPr>
        <p:txBody>
          <a:bodyPr lIns="0" tIns="0" rIns="0" bIns="0" anchor="ctr"/>
          <a:lstStyle/>
          <a:p>
            <a:pPr algn="ctr"/>
            <a:endParaRPr/>
          </a:p>
        </p:txBody>
      </p:sp>
      <p:sp>
        <p:nvSpPr>
          <p:cNvPr id="43" name="PlaceHolder 2"/>
          <p:cNvSpPr>
            <a:spLocks noGrp="1"/>
          </p:cNvSpPr>
          <p:nvPr>
            <p:ph type="body"/>
          </p:nvPr>
        </p:nvSpPr>
        <p:spPr>
          <a:xfrm>
            <a:off x="609480" y="1604520"/>
            <a:ext cx="5354280" cy="3977280"/>
          </a:xfrm>
          <a:prstGeom prst="rect">
            <a:avLst/>
          </a:prstGeom>
        </p:spPr>
        <p:txBody>
          <a:bodyPr lIns="0" tIns="0" rIns="0" bIns="0"/>
          <a:lstStyle/>
          <a:p>
            <a:endParaRPr/>
          </a:p>
        </p:txBody>
      </p:sp>
      <p:sp>
        <p:nvSpPr>
          <p:cNvPr id="44" name="PlaceHolder 3"/>
          <p:cNvSpPr>
            <a:spLocks noGrp="1"/>
          </p:cNvSpPr>
          <p:nvPr>
            <p:ph type="body"/>
          </p:nvPr>
        </p:nvSpPr>
        <p:spPr>
          <a:xfrm>
            <a:off x="6231960" y="1604520"/>
            <a:ext cx="5354280" cy="3977280"/>
          </a:xfrm>
          <a:prstGeom prst="rect">
            <a:avLst/>
          </a:prstGeom>
        </p:spPr>
        <p:txBody>
          <a:bodyPr lIns="0" tIns="0" rIns="0" bIns="0"/>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5" name="PlaceHolder 1"/>
          <p:cNvSpPr>
            <a:spLocks noGrp="1"/>
          </p:cNvSpPr>
          <p:nvPr>
            <p:ph type="title"/>
          </p:nvPr>
        </p:nvSpPr>
        <p:spPr>
          <a:xfrm>
            <a:off x="609480" y="273600"/>
            <a:ext cx="10972440" cy="1145160"/>
          </a:xfrm>
          <a:prstGeom prst="rect">
            <a:avLst/>
          </a:prstGeom>
        </p:spPr>
        <p:txBody>
          <a:bodyPr lIns="0" tIns="0" rIns="0" bIns="0" anchor="ctr"/>
          <a:lstStyle/>
          <a:p>
            <a:pPr algn="ct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6" name="PlaceHolder 1"/>
          <p:cNvSpPr>
            <a:spLocks noGrp="1"/>
          </p:cNvSpPr>
          <p:nvPr>
            <p:ph type="subTitle"/>
          </p:nvPr>
        </p:nvSpPr>
        <p:spPr>
          <a:xfrm>
            <a:off x="609480" y="273600"/>
            <a:ext cx="10972440" cy="5308200"/>
          </a:xfrm>
          <a:prstGeom prst="rect">
            <a:avLst/>
          </a:prstGeom>
        </p:spPr>
        <p:txBody>
          <a:bodyPr lIns="0" tIns="0" rIns="0" bIns="0" anchor="ctr"/>
          <a:lstStyle/>
          <a:p>
            <a:pPr algn="ct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609480" y="273600"/>
            <a:ext cx="10972440" cy="1145160"/>
          </a:xfrm>
          <a:prstGeom prst="rect">
            <a:avLst/>
          </a:prstGeom>
        </p:spPr>
        <p:txBody>
          <a:bodyPr lIns="0" tIns="0" rIns="0" bIns="0" anchor="ctr"/>
          <a:lstStyle/>
          <a:p>
            <a:pPr algn="ctr"/>
            <a:endParaRPr/>
          </a:p>
        </p:txBody>
      </p:sp>
      <p:sp>
        <p:nvSpPr>
          <p:cNvPr id="48" name="PlaceHolder 2"/>
          <p:cNvSpPr>
            <a:spLocks noGrp="1"/>
          </p:cNvSpPr>
          <p:nvPr>
            <p:ph type="body"/>
          </p:nvPr>
        </p:nvSpPr>
        <p:spPr>
          <a:xfrm>
            <a:off x="609480" y="1604520"/>
            <a:ext cx="5354280" cy="1896840"/>
          </a:xfrm>
          <a:prstGeom prst="rect">
            <a:avLst/>
          </a:prstGeom>
        </p:spPr>
        <p:txBody>
          <a:bodyPr lIns="0" tIns="0" rIns="0" bIns="0"/>
          <a:lstStyle/>
          <a:p>
            <a:endParaRPr/>
          </a:p>
        </p:txBody>
      </p:sp>
      <p:sp>
        <p:nvSpPr>
          <p:cNvPr id="49" name="PlaceHolder 3"/>
          <p:cNvSpPr>
            <a:spLocks noGrp="1"/>
          </p:cNvSpPr>
          <p:nvPr>
            <p:ph type="body"/>
          </p:nvPr>
        </p:nvSpPr>
        <p:spPr>
          <a:xfrm>
            <a:off x="609480" y="3682080"/>
            <a:ext cx="5354280" cy="1896840"/>
          </a:xfrm>
          <a:prstGeom prst="rect">
            <a:avLst/>
          </a:prstGeom>
        </p:spPr>
        <p:txBody>
          <a:bodyPr lIns="0" tIns="0" rIns="0" bIns="0"/>
          <a:lstStyle/>
          <a:p>
            <a:endParaRPr/>
          </a:p>
        </p:txBody>
      </p:sp>
      <p:sp>
        <p:nvSpPr>
          <p:cNvPr id="50" name="PlaceHolder 4"/>
          <p:cNvSpPr>
            <a:spLocks noGrp="1"/>
          </p:cNvSpPr>
          <p:nvPr>
            <p:ph type="body"/>
          </p:nvPr>
        </p:nvSpPr>
        <p:spPr>
          <a:xfrm>
            <a:off x="6231960" y="1604520"/>
            <a:ext cx="5354280" cy="3977280"/>
          </a:xfrm>
          <a:prstGeom prst="rect">
            <a:avLst/>
          </a:prstGeom>
        </p:spPr>
        <p:txBody>
          <a:bodyPr lIns="0" tIns="0" rIns="0" bIns="0"/>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09480" y="273600"/>
            <a:ext cx="10972440" cy="1145160"/>
          </a:xfrm>
          <a:prstGeom prst="rect">
            <a:avLst/>
          </a:prstGeom>
        </p:spPr>
        <p:txBody>
          <a:bodyPr lIns="0" tIns="0" rIns="0" bIns="0" anchor="ctr"/>
          <a:lstStyle/>
          <a:p>
            <a:pPr algn="ctr"/>
            <a:endParaRPr/>
          </a:p>
        </p:txBody>
      </p:sp>
      <p:sp>
        <p:nvSpPr>
          <p:cNvPr id="3" name="PlaceHolder 2"/>
          <p:cNvSpPr>
            <a:spLocks noGrp="1"/>
          </p:cNvSpPr>
          <p:nvPr>
            <p:ph type="subTitle"/>
          </p:nvPr>
        </p:nvSpPr>
        <p:spPr>
          <a:xfrm>
            <a:off x="609480" y="1604520"/>
            <a:ext cx="10972440" cy="3977640"/>
          </a:xfrm>
          <a:prstGeom prst="rect">
            <a:avLst/>
          </a:prstGeom>
        </p:spPr>
        <p:txBody>
          <a:bodyPr lIns="0" tIns="0" rIns="0" bIns="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609480" y="273600"/>
            <a:ext cx="10972440" cy="1145160"/>
          </a:xfrm>
          <a:prstGeom prst="rect">
            <a:avLst/>
          </a:prstGeom>
        </p:spPr>
        <p:txBody>
          <a:bodyPr lIns="0" tIns="0" rIns="0" bIns="0" anchor="ctr"/>
          <a:lstStyle/>
          <a:p>
            <a:pPr algn="ctr"/>
            <a:endParaRPr/>
          </a:p>
        </p:txBody>
      </p:sp>
      <p:sp>
        <p:nvSpPr>
          <p:cNvPr id="52" name="PlaceHolder 2"/>
          <p:cNvSpPr>
            <a:spLocks noGrp="1"/>
          </p:cNvSpPr>
          <p:nvPr>
            <p:ph type="body"/>
          </p:nvPr>
        </p:nvSpPr>
        <p:spPr>
          <a:xfrm>
            <a:off x="609480" y="1604520"/>
            <a:ext cx="5354280" cy="3977280"/>
          </a:xfrm>
          <a:prstGeom prst="rect">
            <a:avLst/>
          </a:prstGeom>
        </p:spPr>
        <p:txBody>
          <a:bodyPr lIns="0" tIns="0" rIns="0" bIns="0"/>
          <a:lstStyle/>
          <a:p>
            <a:endParaRPr/>
          </a:p>
        </p:txBody>
      </p:sp>
      <p:sp>
        <p:nvSpPr>
          <p:cNvPr id="53" name="PlaceHolder 3"/>
          <p:cNvSpPr>
            <a:spLocks noGrp="1"/>
          </p:cNvSpPr>
          <p:nvPr>
            <p:ph type="body"/>
          </p:nvPr>
        </p:nvSpPr>
        <p:spPr>
          <a:xfrm>
            <a:off x="6231960" y="1604520"/>
            <a:ext cx="5354280" cy="1896840"/>
          </a:xfrm>
          <a:prstGeom prst="rect">
            <a:avLst/>
          </a:prstGeom>
        </p:spPr>
        <p:txBody>
          <a:bodyPr lIns="0" tIns="0" rIns="0" bIns="0"/>
          <a:lstStyle/>
          <a:p>
            <a:endParaRPr/>
          </a:p>
        </p:txBody>
      </p:sp>
      <p:sp>
        <p:nvSpPr>
          <p:cNvPr id="54" name="PlaceHolder 4"/>
          <p:cNvSpPr>
            <a:spLocks noGrp="1"/>
          </p:cNvSpPr>
          <p:nvPr>
            <p:ph type="body"/>
          </p:nvPr>
        </p:nvSpPr>
        <p:spPr>
          <a:xfrm>
            <a:off x="6231960" y="3682080"/>
            <a:ext cx="5354280" cy="1896840"/>
          </a:xfrm>
          <a:prstGeom prst="rect">
            <a:avLst/>
          </a:prstGeom>
        </p:spPr>
        <p:txBody>
          <a:bodyPr lIns="0" tIns="0" rIns="0" bIns="0"/>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609480" y="273600"/>
            <a:ext cx="10972440" cy="1145160"/>
          </a:xfrm>
          <a:prstGeom prst="rect">
            <a:avLst/>
          </a:prstGeom>
        </p:spPr>
        <p:txBody>
          <a:bodyPr lIns="0" tIns="0" rIns="0" bIns="0" anchor="ctr"/>
          <a:lstStyle/>
          <a:p>
            <a:pPr algn="ctr"/>
            <a:endParaRPr/>
          </a:p>
        </p:txBody>
      </p:sp>
      <p:sp>
        <p:nvSpPr>
          <p:cNvPr id="56" name="PlaceHolder 2"/>
          <p:cNvSpPr>
            <a:spLocks noGrp="1"/>
          </p:cNvSpPr>
          <p:nvPr>
            <p:ph type="body"/>
          </p:nvPr>
        </p:nvSpPr>
        <p:spPr>
          <a:xfrm>
            <a:off x="609480" y="1604520"/>
            <a:ext cx="5354280" cy="1896840"/>
          </a:xfrm>
          <a:prstGeom prst="rect">
            <a:avLst/>
          </a:prstGeom>
        </p:spPr>
        <p:txBody>
          <a:bodyPr lIns="0" tIns="0" rIns="0" bIns="0"/>
          <a:lstStyle/>
          <a:p>
            <a:endParaRPr/>
          </a:p>
        </p:txBody>
      </p:sp>
      <p:sp>
        <p:nvSpPr>
          <p:cNvPr id="57" name="PlaceHolder 3"/>
          <p:cNvSpPr>
            <a:spLocks noGrp="1"/>
          </p:cNvSpPr>
          <p:nvPr>
            <p:ph type="body"/>
          </p:nvPr>
        </p:nvSpPr>
        <p:spPr>
          <a:xfrm>
            <a:off x="6231960" y="1604520"/>
            <a:ext cx="5354280" cy="1896840"/>
          </a:xfrm>
          <a:prstGeom prst="rect">
            <a:avLst/>
          </a:prstGeom>
        </p:spPr>
        <p:txBody>
          <a:bodyPr lIns="0" tIns="0" rIns="0" bIns="0"/>
          <a:lstStyle/>
          <a:p>
            <a:endParaRPr/>
          </a:p>
        </p:txBody>
      </p:sp>
      <p:sp>
        <p:nvSpPr>
          <p:cNvPr id="58" name="PlaceHolder 4"/>
          <p:cNvSpPr>
            <a:spLocks noGrp="1"/>
          </p:cNvSpPr>
          <p:nvPr>
            <p:ph type="body"/>
          </p:nvPr>
        </p:nvSpPr>
        <p:spPr>
          <a:xfrm>
            <a:off x="609480" y="3682080"/>
            <a:ext cx="10972440" cy="1896840"/>
          </a:xfrm>
          <a:prstGeom prst="rect">
            <a:avLst/>
          </a:prstGeom>
        </p:spPr>
        <p:txBody>
          <a:bodyPr lIns="0" tIns="0" rIns="0" bIns="0"/>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609480" y="273600"/>
            <a:ext cx="10972440" cy="1145160"/>
          </a:xfrm>
          <a:prstGeom prst="rect">
            <a:avLst/>
          </a:prstGeom>
        </p:spPr>
        <p:txBody>
          <a:bodyPr lIns="0" tIns="0" rIns="0" bIns="0" anchor="ctr"/>
          <a:lstStyle/>
          <a:p>
            <a:pPr algn="ctr"/>
            <a:endParaRPr/>
          </a:p>
        </p:txBody>
      </p:sp>
      <p:sp>
        <p:nvSpPr>
          <p:cNvPr id="60" name="PlaceHolder 2"/>
          <p:cNvSpPr>
            <a:spLocks noGrp="1"/>
          </p:cNvSpPr>
          <p:nvPr>
            <p:ph type="body"/>
          </p:nvPr>
        </p:nvSpPr>
        <p:spPr>
          <a:xfrm>
            <a:off x="609480" y="1604520"/>
            <a:ext cx="10972440" cy="1896840"/>
          </a:xfrm>
          <a:prstGeom prst="rect">
            <a:avLst/>
          </a:prstGeom>
        </p:spPr>
        <p:txBody>
          <a:bodyPr lIns="0" tIns="0" rIns="0" bIns="0"/>
          <a:lstStyle/>
          <a:p>
            <a:endParaRPr/>
          </a:p>
        </p:txBody>
      </p:sp>
      <p:sp>
        <p:nvSpPr>
          <p:cNvPr id="61" name="PlaceHolder 3"/>
          <p:cNvSpPr>
            <a:spLocks noGrp="1"/>
          </p:cNvSpPr>
          <p:nvPr>
            <p:ph type="body"/>
          </p:nvPr>
        </p:nvSpPr>
        <p:spPr>
          <a:xfrm>
            <a:off x="609480" y="3682080"/>
            <a:ext cx="10972440" cy="1896840"/>
          </a:xfrm>
          <a:prstGeom prst="rect">
            <a:avLst/>
          </a:prstGeom>
        </p:spPr>
        <p:txBody>
          <a:bodyPr lIns="0" tIns="0" rIns="0" bIns="0"/>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609480" y="273600"/>
            <a:ext cx="10972440" cy="1145160"/>
          </a:xfrm>
          <a:prstGeom prst="rect">
            <a:avLst/>
          </a:prstGeom>
        </p:spPr>
        <p:txBody>
          <a:bodyPr lIns="0" tIns="0" rIns="0" bIns="0" anchor="ctr"/>
          <a:lstStyle/>
          <a:p>
            <a:pPr algn="ctr"/>
            <a:endParaRPr/>
          </a:p>
        </p:txBody>
      </p:sp>
      <p:sp>
        <p:nvSpPr>
          <p:cNvPr id="63" name="PlaceHolder 2"/>
          <p:cNvSpPr>
            <a:spLocks noGrp="1"/>
          </p:cNvSpPr>
          <p:nvPr>
            <p:ph type="body"/>
          </p:nvPr>
        </p:nvSpPr>
        <p:spPr>
          <a:xfrm>
            <a:off x="609480" y="1604520"/>
            <a:ext cx="5354280" cy="1896840"/>
          </a:xfrm>
          <a:prstGeom prst="rect">
            <a:avLst/>
          </a:prstGeom>
        </p:spPr>
        <p:txBody>
          <a:bodyPr lIns="0" tIns="0" rIns="0" bIns="0"/>
          <a:lstStyle/>
          <a:p>
            <a:endParaRPr/>
          </a:p>
        </p:txBody>
      </p:sp>
      <p:sp>
        <p:nvSpPr>
          <p:cNvPr id="64" name="PlaceHolder 3"/>
          <p:cNvSpPr>
            <a:spLocks noGrp="1"/>
          </p:cNvSpPr>
          <p:nvPr>
            <p:ph type="body"/>
          </p:nvPr>
        </p:nvSpPr>
        <p:spPr>
          <a:xfrm>
            <a:off x="6231960" y="1604520"/>
            <a:ext cx="5354280" cy="1896840"/>
          </a:xfrm>
          <a:prstGeom prst="rect">
            <a:avLst/>
          </a:prstGeom>
        </p:spPr>
        <p:txBody>
          <a:bodyPr lIns="0" tIns="0" rIns="0" bIns="0"/>
          <a:lstStyle/>
          <a:p>
            <a:endParaRPr/>
          </a:p>
        </p:txBody>
      </p:sp>
      <p:sp>
        <p:nvSpPr>
          <p:cNvPr id="65" name="PlaceHolder 4"/>
          <p:cNvSpPr>
            <a:spLocks noGrp="1"/>
          </p:cNvSpPr>
          <p:nvPr>
            <p:ph type="body"/>
          </p:nvPr>
        </p:nvSpPr>
        <p:spPr>
          <a:xfrm>
            <a:off x="6231960" y="3682080"/>
            <a:ext cx="5354280" cy="1896840"/>
          </a:xfrm>
          <a:prstGeom prst="rect">
            <a:avLst/>
          </a:prstGeom>
        </p:spPr>
        <p:txBody>
          <a:bodyPr lIns="0" tIns="0" rIns="0" bIns="0"/>
          <a:lstStyle/>
          <a:p>
            <a:endParaRPr/>
          </a:p>
        </p:txBody>
      </p:sp>
      <p:sp>
        <p:nvSpPr>
          <p:cNvPr id="66" name="PlaceHolder 5"/>
          <p:cNvSpPr>
            <a:spLocks noGrp="1"/>
          </p:cNvSpPr>
          <p:nvPr>
            <p:ph type="body"/>
          </p:nvPr>
        </p:nvSpPr>
        <p:spPr>
          <a:xfrm>
            <a:off x="609480" y="3682080"/>
            <a:ext cx="5354280" cy="1896840"/>
          </a:xfrm>
          <a:prstGeom prst="rect">
            <a:avLst/>
          </a:prstGeom>
        </p:spPr>
        <p:txBody>
          <a:bodyPr lIns="0" tIns="0" rIns="0" bIns="0"/>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609480" y="273600"/>
            <a:ext cx="10972440" cy="1145160"/>
          </a:xfrm>
          <a:prstGeom prst="rect">
            <a:avLst/>
          </a:prstGeom>
        </p:spPr>
        <p:txBody>
          <a:bodyPr lIns="0" tIns="0" rIns="0" bIns="0" anchor="ctr"/>
          <a:lstStyle/>
          <a:p>
            <a:pPr algn="ctr"/>
            <a:endParaRPr/>
          </a:p>
        </p:txBody>
      </p:sp>
      <p:sp>
        <p:nvSpPr>
          <p:cNvPr id="68" name="PlaceHolder 2"/>
          <p:cNvSpPr>
            <a:spLocks noGrp="1"/>
          </p:cNvSpPr>
          <p:nvPr>
            <p:ph type="body"/>
          </p:nvPr>
        </p:nvSpPr>
        <p:spPr>
          <a:xfrm>
            <a:off x="609480" y="1604520"/>
            <a:ext cx="10972440" cy="3977280"/>
          </a:xfrm>
          <a:prstGeom prst="rect">
            <a:avLst/>
          </a:prstGeom>
        </p:spPr>
        <p:txBody>
          <a:bodyPr lIns="0" tIns="0" rIns="0" bIns="0"/>
          <a:lstStyle/>
          <a:p>
            <a:endParaRPr/>
          </a:p>
        </p:txBody>
      </p:sp>
      <p:sp>
        <p:nvSpPr>
          <p:cNvPr id="69" name="PlaceHolder 3"/>
          <p:cNvSpPr>
            <a:spLocks noGrp="1"/>
          </p:cNvSpPr>
          <p:nvPr>
            <p:ph type="body"/>
          </p:nvPr>
        </p:nvSpPr>
        <p:spPr>
          <a:xfrm>
            <a:off x="609480" y="1604520"/>
            <a:ext cx="10972440" cy="3977280"/>
          </a:xfrm>
          <a:prstGeom prst="rect">
            <a:avLst/>
          </a:prstGeom>
        </p:spPr>
        <p:txBody>
          <a:bodyPr lIns="0" tIns="0" rIns="0" bIns="0"/>
          <a:lstStyle/>
          <a:p>
            <a:endParaRPr/>
          </a:p>
        </p:txBody>
      </p:sp>
      <p:pic>
        <p:nvPicPr>
          <p:cNvPr id="70" name="图片 69"/>
          <p:cNvPicPr/>
          <p:nvPr/>
        </p:nvPicPr>
        <p:blipFill>
          <a:blip r:embed="rId2"/>
          <a:stretch>
            <a:fillRect/>
          </a:stretch>
        </p:blipFill>
        <p:spPr>
          <a:xfrm>
            <a:off x="3602880" y="1604520"/>
            <a:ext cx="4984920" cy="3977280"/>
          </a:xfrm>
          <a:prstGeom prst="rect">
            <a:avLst/>
          </a:prstGeom>
          <a:ln>
            <a:noFill/>
          </a:ln>
        </p:spPr>
      </p:pic>
      <p:pic>
        <p:nvPicPr>
          <p:cNvPr id="71" name="图片 70"/>
          <p:cNvPicPr/>
          <p:nvPr/>
        </p:nvPicPr>
        <p:blipFill>
          <a:blip r:embed="rId2"/>
          <a:stretch>
            <a:fillRect/>
          </a:stretch>
        </p:blipFill>
        <p:spPr>
          <a:xfrm>
            <a:off x="3602880" y="1604520"/>
            <a:ext cx="4984920" cy="3977280"/>
          </a:xfrm>
          <a:prstGeom prst="rect">
            <a:avLst/>
          </a:prstGeom>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09480" y="273600"/>
            <a:ext cx="10972440" cy="1145160"/>
          </a:xfrm>
          <a:prstGeom prst="rect">
            <a:avLst/>
          </a:prstGeom>
        </p:spPr>
        <p:txBody>
          <a:bodyPr lIns="0" tIns="0" rIns="0" bIns="0" anchor="ctr"/>
          <a:lstStyle/>
          <a:p>
            <a:pPr algn="ctr"/>
            <a:endParaRPr/>
          </a:p>
        </p:txBody>
      </p:sp>
      <p:sp>
        <p:nvSpPr>
          <p:cNvPr id="5" name="PlaceHolder 2"/>
          <p:cNvSpPr>
            <a:spLocks noGrp="1"/>
          </p:cNvSpPr>
          <p:nvPr>
            <p:ph type="body"/>
          </p:nvPr>
        </p:nvSpPr>
        <p:spPr>
          <a:xfrm>
            <a:off x="609480" y="1604520"/>
            <a:ext cx="10972440" cy="3977280"/>
          </a:xfrm>
          <a:prstGeom prst="rect">
            <a:avLst/>
          </a:prstGeom>
        </p:spPr>
        <p:txBody>
          <a:bodyPr lIns="0" tIns="0" rIns="0" bIns="0"/>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5160"/>
          </a:xfrm>
          <a:prstGeom prst="rect">
            <a:avLst/>
          </a:prstGeom>
        </p:spPr>
        <p:txBody>
          <a:bodyPr lIns="0" tIns="0" rIns="0" bIns="0" anchor="ctr"/>
          <a:lstStyle/>
          <a:p>
            <a:pPr algn="ctr"/>
            <a:endParaRPr/>
          </a:p>
        </p:txBody>
      </p:sp>
      <p:sp>
        <p:nvSpPr>
          <p:cNvPr id="7" name="PlaceHolder 2"/>
          <p:cNvSpPr>
            <a:spLocks noGrp="1"/>
          </p:cNvSpPr>
          <p:nvPr>
            <p:ph type="body"/>
          </p:nvPr>
        </p:nvSpPr>
        <p:spPr>
          <a:xfrm>
            <a:off x="609480" y="1604520"/>
            <a:ext cx="5354280" cy="3977280"/>
          </a:xfrm>
          <a:prstGeom prst="rect">
            <a:avLst/>
          </a:prstGeom>
        </p:spPr>
        <p:txBody>
          <a:bodyPr lIns="0" tIns="0" rIns="0" bIns="0"/>
          <a:lstStyle/>
          <a:p>
            <a:endParaRPr/>
          </a:p>
        </p:txBody>
      </p:sp>
      <p:sp>
        <p:nvSpPr>
          <p:cNvPr id="8" name="PlaceHolder 3"/>
          <p:cNvSpPr>
            <a:spLocks noGrp="1"/>
          </p:cNvSpPr>
          <p:nvPr>
            <p:ph type="body"/>
          </p:nvPr>
        </p:nvSpPr>
        <p:spPr>
          <a:xfrm>
            <a:off x="6231960" y="1604520"/>
            <a:ext cx="5354280" cy="3977280"/>
          </a:xfrm>
          <a:prstGeom prst="rect">
            <a:avLst/>
          </a:prstGeom>
        </p:spPr>
        <p:txBody>
          <a:bodyPr lIns="0" tIns="0" rIns="0" bIns="0"/>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5160"/>
          </a:xfrm>
          <a:prstGeom prst="rect">
            <a:avLst/>
          </a:prstGeom>
        </p:spPr>
        <p:txBody>
          <a:bodyPr lIns="0" tIns="0" rIns="0" bIns="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09480" y="273600"/>
            <a:ext cx="10972440" cy="5308200"/>
          </a:xfrm>
          <a:prstGeom prst="rect">
            <a:avLst/>
          </a:prstGeom>
        </p:spPr>
        <p:txBody>
          <a:bodyPr lIns="0" tIns="0" rIns="0" bIns="0" anchor="ctr"/>
          <a:lstStyle/>
          <a:p>
            <a:pPr algn="ct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5160"/>
          </a:xfrm>
          <a:prstGeom prst="rect">
            <a:avLst/>
          </a:prstGeom>
        </p:spPr>
        <p:txBody>
          <a:bodyPr lIns="0" tIns="0" rIns="0" bIns="0" anchor="ctr"/>
          <a:lstStyle/>
          <a:p>
            <a:pPr algn="ctr"/>
            <a:endParaRPr/>
          </a:p>
        </p:txBody>
      </p:sp>
      <p:sp>
        <p:nvSpPr>
          <p:cNvPr id="12" name="PlaceHolder 2"/>
          <p:cNvSpPr>
            <a:spLocks noGrp="1"/>
          </p:cNvSpPr>
          <p:nvPr>
            <p:ph type="body"/>
          </p:nvPr>
        </p:nvSpPr>
        <p:spPr>
          <a:xfrm>
            <a:off x="609480" y="1604520"/>
            <a:ext cx="5354280" cy="1896840"/>
          </a:xfrm>
          <a:prstGeom prst="rect">
            <a:avLst/>
          </a:prstGeom>
        </p:spPr>
        <p:txBody>
          <a:bodyPr lIns="0" tIns="0" rIns="0" bIns="0"/>
          <a:lstStyle/>
          <a:p>
            <a:endParaRPr/>
          </a:p>
        </p:txBody>
      </p:sp>
      <p:sp>
        <p:nvSpPr>
          <p:cNvPr id="13" name="PlaceHolder 3"/>
          <p:cNvSpPr>
            <a:spLocks noGrp="1"/>
          </p:cNvSpPr>
          <p:nvPr>
            <p:ph type="body"/>
          </p:nvPr>
        </p:nvSpPr>
        <p:spPr>
          <a:xfrm>
            <a:off x="609480" y="3682080"/>
            <a:ext cx="5354280" cy="1896840"/>
          </a:xfrm>
          <a:prstGeom prst="rect">
            <a:avLst/>
          </a:prstGeom>
        </p:spPr>
        <p:txBody>
          <a:bodyPr lIns="0" tIns="0" rIns="0" bIns="0"/>
          <a:lstStyle/>
          <a:p>
            <a:endParaRPr/>
          </a:p>
        </p:txBody>
      </p:sp>
      <p:sp>
        <p:nvSpPr>
          <p:cNvPr id="14" name="PlaceHolder 4"/>
          <p:cNvSpPr>
            <a:spLocks noGrp="1"/>
          </p:cNvSpPr>
          <p:nvPr>
            <p:ph type="body"/>
          </p:nvPr>
        </p:nvSpPr>
        <p:spPr>
          <a:xfrm>
            <a:off x="6231960" y="1604520"/>
            <a:ext cx="5354280" cy="3977280"/>
          </a:xfrm>
          <a:prstGeom prst="rect">
            <a:avLst/>
          </a:prstGeom>
        </p:spPr>
        <p:txBody>
          <a:bodyPr lIns="0" tIns="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5160"/>
          </a:xfrm>
          <a:prstGeom prst="rect">
            <a:avLst/>
          </a:prstGeom>
        </p:spPr>
        <p:txBody>
          <a:bodyPr lIns="0" tIns="0" rIns="0" bIns="0" anchor="ctr"/>
          <a:lstStyle/>
          <a:p>
            <a:pPr algn="ctr"/>
            <a:endParaRPr/>
          </a:p>
        </p:txBody>
      </p:sp>
      <p:sp>
        <p:nvSpPr>
          <p:cNvPr id="16" name="PlaceHolder 2"/>
          <p:cNvSpPr>
            <a:spLocks noGrp="1"/>
          </p:cNvSpPr>
          <p:nvPr>
            <p:ph type="body"/>
          </p:nvPr>
        </p:nvSpPr>
        <p:spPr>
          <a:xfrm>
            <a:off x="609480" y="1604520"/>
            <a:ext cx="5354280" cy="3977280"/>
          </a:xfrm>
          <a:prstGeom prst="rect">
            <a:avLst/>
          </a:prstGeom>
        </p:spPr>
        <p:txBody>
          <a:bodyPr lIns="0" tIns="0" rIns="0" bIns="0"/>
          <a:lstStyle/>
          <a:p>
            <a:endParaRPr/>
          </a:p>
        </p:txBody>
      </p:sp>
      <p:sp>
        <p:nvSpPr>
          <p:cNvPr id="17" name="PlaceHolder 3"/>
          <p:cNvSpPr>
            <a:spLocks noGrp="1"/>
          </p:cNvSpPr>
          <p:nvPr>
            <p:ph type="body"/>
          </p:nvPr>
        </p:nvSpPr>
        <p:spPr>
          <a:xfrm>
            <a:off x="6231960" y="1604520"/>
            <a:ext cx="5354280" cy="1896840"/>
          </a:xfrm>
          <a:prstGeom prst="rect">
            <a:avLst/>
          </a:prstGeom>
        </p:spPr>
        <p:txBody>
          <a:bodyPr lIns="0" tIns="0" rIns="0" bIns="0"/>
          <a:lstStyle/>
          <a:p>
            <a:endParaRPr/>
          </a:p>
        </p:txBody>
      </p:sp>
      <p:sp>
        <p:nvSpPr>
          <p:cNvPr id="18" name="PlaceHolder 4"/>
          <p:cNvSpPr>
            <a:spLocks noGrp="1"/>
          </p:cNvSpPr>
          <p:nvPr>
            <p:ph type="body"/>
          </p:nvPr>
        </p:nvSpPr>
        <p:spPr>
          <a:xfrm>
            <a:off x="6231960" y="3682080"/>
            <a:ext cx="5354280" cy="1896840"/>
          </a:xfrm>
          <a:prstGeom prst="rect">
            <a:avLst/>
          </a:prstGeom>
        </p:spPr>
        <p:txBody>
          <a:bodyPr lIns="0" tIns="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5160"/>
          </a:xfrm>
          <a:prstGeom prst="rect">
            <a:avLst/>
          </a:prstGeom>
        </p:spPr>
        <p:txBody>
          <a:bodyPr lIns="0" tIns="0" rIns="0" bIns="0" anchor="ctr"/>
          <a:lstStyle/>
          <a:p>
            <a:pPr algn="ctr"/>
            <a:endParaRPr/>
          </a:p>
        </p:txBody>
      </p:sp>
      <p:sp>
        <p:nvSpPr>
          <p:cNvPr id="20" name="PlaceHolder 2"/>
          <p:cNvSpPr>
            <a:spLocks noGrp="1"/>
          </p:cNvSpPr>
          <p:nvPr>
            <p:ph type="body"/>
          </p:nvPr>
        </p:nvSpPr>
        <p:spPr>
          <a:xfrm>
            <a:off x="609480" y="1604520"/>
            <a:ext cx="5354280" cy="1896840"/>
          </a:xfrm>
          <a:prstGeom prst="rect">
            <a:avLst/>
          </a:prstGeom>
        </p:spPr>
        <p:txBody>
          <a:bodyPr lIns="0" tIns="0" rIns="0" bIns="0"/>
          <a:lstStyle/>
          <a:p>
            <a:endParaRPr/>
          </a:p>
        </p:txBody>
      </p:sp>
      <p:sp>
        <p:nvSpPr>
          <p:cNvPr id="21" name="PlaceHolder 3"/>
          <p:cNvSpPr>
            <a:spLocks noGrp="1"/>
          </p:cNvSpPr>
          <p:nvPr>
            <p:ph type="body"/>
          </p:nvPr>
        </p:nvSpPr>
        <p:spPr>
          <a:xfrm>
            <a:off x="6231960" y="1604520"/>
            <a:ext cx="5354280" cy="1896840"/>
          </a:xfrm>
          <a:prstGeom prst="rect">
            <a:avLst/>
          </a:prstGeom>
        </p:spPr>
        <p:txBody>
          <a:bodyPr lIns="0" tIns="0" rIns="0" bIns="0"/>
          <a:lstStyle/>
          <a:p>
            <a:endParaRPr/>
          </a:p>
        </p:txBody>
      </p:sp>
      <p:sp>
        <p:nvSpPr>
          <p:cNvPr id="22" name="PlaceHolder 4"/>
          <p:cNvSpPr>
            <a:spLocks noGrp="1"/>
          </p:cNvSpPr>
          <p:nvPr>
            <p:ph type="body"/>
          </p:nvPr>
        </p:nvSpPr>
        <p:spPr>
          <a:xfrm>
            <a:off x="609480" y="3682080"/>
            <a:ext cx="10972440" cy="1896840"/>
          </a:xfrm>
          <a:prstGeom prst="rect">
            <a:avLst/>
          </a:prstGeom>
        </p:spPr>
        <p:txBody>
          <a:bodyPr lIns="0" tIns="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4"/>
          <a:stretch>
            <a:fillRect/>
          </a:stretch>
        </a:blip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838080" y="365040"/>
            <a:ext cx="10514880" cy="1325160"/>
          </a:xfrm>
          <a:prstGeom prst="rect">
            <a:avLst/>
          </a:prstGeom>
        </p:spPr>
        <p:txBody>
          <a:bodyPr lIns="0" tIns="0" rIns="0" bIns="0" anchor="ctr"/>
          <a:lstStyle/>
          <a:p>
            <a:r>
              <a:rPr lang="en-US">
                <a:latin typeface="Arial"/>
              </a:rPr>
              <a:t>单击鼠标编辑标题文字格式</a:t>
            </a:r>
            <a:endParaRPr/>
          </a:p>
        </p:txBody>
      </p:sp>
      <p:sp>
        <p:nvSpPr>
          <p:cNvPr id="3" name="PlaceHolder 2"/>
          <p:cNvSpPr>
            <a:spLocks noGrp="1"/>
          </p:cNvSpPr>
          <p:nvPr>
            <p:ph type="body"/>
          </p:nvPr>
        </p:nvSpPr>
        <p:spPr>
          <a:xfrm>
            <a:off x="609480" y="1604520"/>
            <a:ext cx="10972440" cy="3977280"/>
          </a:xfrm>
          <a:prstGeom prst="rect">
            <a:avLst/>
          </a:prstGeom>
        </p:spPr>
        <p:txBody>
          <a:bodyPr lIns="0" tIns="0" rIns="0" bIns="0"/>
          <a:lstStyle/>
          <a:p>
            <a:pPr>
              <a:buSzPct val="45000"/>
              <a:buFont typeface="StarSymbol"/>
              <a:buChar char=""/>
            </a:pPr>
            <a:r>
              <a:rPr lang="en-US" sz="3200">
                <a:latin typeface="Arial"/>
              </a:rPr>
              <a:t>单击鼠标编辑大纲文字格式</a:t>
            </a:r>
            <a:endParaRPr/>
          </a:p>
          <a:p>
            <a:pPr lvl="1">
              <a:buSzPct val="75000"/>
              <a:buFont typeface="StarSymbol"/>
              <a:buChar char=""/>
            </a:pPr>
            <a:r>
              <a:rPr lang="en-US" sz="2800">
                <a:latin typeface="Arial"/>
              </a:rPr>
              <a:t>第二个大纲级</a:t>
            </a:r>
            <a:endParaRPr/>
          </a:p>
          <a:p>
            <a:pPr lvl="2">
              <a:buSzPct val="45000"/>
              <a:buFont typeface="StarSymbol"/>
              <a:buChar char=""/>
            </a:pPr>
            <a:r>
              <a:rPr lang="en-US" sz="2400">
                <a:latin typeface="Arial"/>
              </a:rPr>
              <a:t>第三大纲级别</a:t>
            </a:r>
            <a:endParaRPr/>
          </a:p>
          <a:p>
            <a:pPr lvl="3">
              <a:buSzPct val="75000"/>
              <a:buFont typeface="StarSymbol"/>
              <a:buChar char=""/>
            </a:pPr>
            <a:r>
              <a:rPr lang="en-US" sz="2000">
                <a:latin typeface="Arial"/>
              </a:rPr>
              <a:t>第四大纲级别</a:t>
            </a:r>
            <a:endParaRPr/>
          </a:p>
          <a:p>
            <a:pPr lvl="4">
              <a:buSzPct val="45000"/>
              <a:buFont typeface="StarSymbol"/>
              <a:buChar char=""/>
            </a:pPr>
            <a:r>
              <a:rPr lang="en-US" sz="2000">
                <a:latin typeface="Arial"/>
              </a:rPr>
              <a:t>第五大纲级别</a:t>
            </a:r>
            <a:endParaRPr/>
          </a:p>
          <a:p>
            <a:pPr lvl="5">
              <a:buSzPct val="45000"/>
              <a:buFont typeface="StarSymbol"/>
              <a:buChar char=""/>
            </a:pPr>
            <a:r>
              <a:rPr lang="en-US" sz="2000">
                <a:latin typeface="Arial"/>
              </a:rPr>
              <a:t>第六大纲级别</a:t>
            </a:r>
            <a:endParaRPr/>
          </a:p>
          <a:p>
            <a:pPr lvl="6">
              <a:buSzPct val="45000"/>
              <a:buFont typeface="StarSymbol"/>
              <a:buChar char=""/>
            </a:pPr>
            <a:r>
              <a:rPr lang="en-US" sz="2000">
                <a:latin typeface="Arial"/>
              </a:rPr>
              <a:t>第七大纲级别</a:t>
            </a:r>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a:blip r:embed="rId14"/>
          <a:stretch>
            <a:fillRect/>
          </a:stretch>
        </a:blipFill>
        <a:effectLst/>
      </p:bgPr>
    </p:bg>
    <p:spTree>
      <p:nvGrpSpPr>
        <p:cNvPr id="1" name=""/>
        <p:cNvGrpSpPr/>
        <p:nvPr/>
      </p:nvGrpSpPr>
      <p:grpSpPr>
        <a:xfrm>
          <a:off x="0" y="0"/>
          <a:ext cx="0" cy="0"/>
          <a:chOff x="0" y="0"/>
          <a:chExt cx="0" cy="0"/>
        </a:xfrm>
      </p:grpSpPr>
      <p:sp>
        <p:nvSpPr>
          <p:cNvPr id="36" name="PlaceHolder 1"/>
          <p:cNvSpPr>
            <a:spLocks noGrp="1"/>
          </p:cNvSpPr>
          <p:nvPr>
            <p:ph type="title"/>
          </p:nvPr>
        </p:nvSpPr>
        <p:spPr>
          <a:xfrm>
            <a:off x="609480" y="273600"/>
            <a:ext cx="10972440" cy="1144800"/>
          </a:xfrm>
          <a:prstGeom prst="rect">
            <a:avLst/>
          </a:prstGeom>
        </p:spPr>
        <p:txBody>
          <a:bodyPr lIns="0" tIns="0" rIns="0" bIns="0" anchor="ctr"/>
          <a:lstStyle/>
          <a:p>
            <a:pPr algn="ctr"/>
            <a:r>
              <a:rPr lang="en-US" sz="4400">
                <a:latin typeface="Arial"/>
              </a:rPr>
              <a:t>单击鼠标编辑标题文字格式</a:t>
            </a:r>
            <a:endParaRPr/>
          </a:p>
        </p:txBody>
      </p:sp>
      <p:sp>
        <p:nvSpPr>
          <p:cNvPr id="37" name="PlaceHolder 2"/>
          <p:cNvSpPr>
            <a:spLocks noGrp="1"/>
          </p:cNvSpPr>
          <p:nvPr>
            <p:ph type="body"/>
          </p:nvPr>
        </p:nvSpPr>
        <p:spPr>
          <a:xfrm>
            <a:off x="609480" y="1604520"/>
            <a:ext cx="10972440" cy="3977280"/>
          </a:xfrm>
          <a:prstGeom prst="rect">
            <a:avLst/>
          </a:prstGeom>
        </p:spPr>
        <p:txBody>
          <a:bodyPr lIns="0" tIns="0" rIns="0" bIns="0"/>
          <a:lstStyle/>
          <a:p>
            <a:pPr>
              <a:buSzPct val="45000"/>
              <a:buFont typeface="StarSymbol"/>
              <a:buChar char=""/>
            </a:pPr>
            <a:r>
              <a:rPr lang="en-US" sz="3200">
                <a:latin typeface="Arial"/>
              </a:rPr>
              <a:t>单击鼠标编辑大纲文字格式</a:t>
            </a:r>
            <a:endParaRPr/>
          </a:p>
          <a:p>
            <a:pPr lvl="1">
              <a:buSzPct val="75000"/>
              <a:buFont typeface="StarSymbol"/>
              <a:buChar char=""/>
            </a:pPr>
            <a:r>
              <a:rPr lang="en-US" sz="2800">
                <a:latin typeface="Arial"/>
              </a:rPr>
              <a:t>第二个大纲级</a:t>
            </a:r>
            <a:endParaRPr/>
          </a:p>
          <a:p>
            <a:pPr lvl="2">
              <a:buSzPct val="45000"/>
              <a:buFont typeface="StarSymbol"/>
              <a:buChar char=""/>
            </a:pPr>
            <a:r>
              <a:rPr lang="en-US" sz="2400">
                <a:latin typeface="Arial"/>
              </a:rPr>
              <a:t>第三大纲级别</a:t>
            </a:r>
            <a:endParaRPr/>
          </a:p>
          <a:p>
            <a:pPr lvl="3">
              <a:buSzPct val="75000"/>
              <a:buFont typeface="StarSymbol"/>
              <a:buChar char=""/>
            </a:pPr>
            <a:r>
              <a:rPr lang="en-US" sz="2000">
                <a:latin typeface="Arial"/>
              </a:rPr>
              <a:t>第四大纲级别</a:t>
            </a:r>
            <a:endParaRPr/>
          </a:p>
          <a:p>
            <a:pPr lvl="4">
              <a:buSzPct val="45000"/>
              <a:buFont typeface="StarSymbol"/>
              <a:buChar char=""/>
            </a:pPr>
            <a:r>
              <a:rPr lang="en-US" sz="2000">
                <a:latin typeface="Arial"/>
              </a:rPr>
              <a:t>第五大纲级别</a:t>
            </a:r>
            <a:endParaRPr/>
          </a:p>
          <a:p>
            <a:pPr lvl="5">
              <a:buSzPct val="45000"/>
              <a:buFont typeface="StarSymbol"/>
              <a:buChar char=""/>
            </a:pPr>
            <a:r>
              <a:rPr lang="en-US" sz="2000">
                <a:latin typeface="Arial"/>
              </a:rPr>
              <a:t>第六大纲级别</a:t>
            </a:r>
            <a:endParaRPr/>
          </a:p>
          <a:p>
            <a:pPr lvl="6">
              <a:buSzPct val="45000"/>
              <a:buFont typeface="StarSymbol"/>
              <a:buChar char=""/>
            </a:pPr>
            <a:r>
              <a:rPr lang="en-US" sz="2000">
                <a:latin typeface="Arial"/>
              </a:rPr>
              <a:t>第七大纲级别</a:t>
            </a:r>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13.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13.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8" Type="http://schemas.openxmlformats.org/officeDocument/2006/relationships/image" Target="../media/image20.jpg"/><Relationship Id="rId3" Type="http://schemas.openxmlformats.org/officeDocument/2006/relationships/image" Target="../media/image15.jpg"/><Relationship Id="rId7" Type="http://schemas.openxmlformats.org/officeDocument/2006/relationships/image" Target="../media/image19.jpg"/><Relationship Id="rId12" Type="http://schemas.openxmlformats.org/officeDocument/2006/relationships/image" Target="../media/image24.jpg"/><Relationship Id="rId2" Type="http://schemas.openxmlformats.org/officeDocument/2006/relationships/notesSlide" Target="../notesSlides/notesSlide11.xml"/><Relationship Id="rId1" Type="http://schemas.openxmlformats.org/officeDocument/2006/relationships/slideLayout" Target="../slideLayouts/slideLayout13.xml"/><Relationship Id="rId6" Type="http://schemas.openxmlformats.org/officeDocument/2006/relationships/image" Target="../media/image18.jpg"/><Relationship Id="rId11" Type="http://schemas.openxmlformats.org/officeDocument/2006/relationships/image" Target="../media/image23.jpg"/><Relationship Id="rId5" Type="http://schemas.openxmlformats.org/officeDocument/2006/relationships/image" Target="../media/image17.jpg"/><Relationship Id="rId10" Type="http://schemas.openxmlformats.org/officeDocument/2006/relationships/image" Target="../media/image22.jpg"/><Relationship Id="rId4" Type="http://schemas.openxmlformats.org/officeDocument/2006/relationships/image" Target="../media/image16.jpg"/><Relationship Id="rId9" Type="http://schemas.openxmlformats.org/officeDocument/2006/relationships/image" Target="../media/image21.jpg"/></Relationships>
</file>

<file path=ppt/slides/_rels/slide13.xml.rels><?xml version="1.0" encoding="UTF-8" standalone="yes"?>
<Relationships xmlns="http://schemas.openxmlformats.org/package/2006/relationships"><Relationship Id="rId8" Type="http://schemas.openxmlformats.org/officeDocument/2006/relationships/image" Target="../media/image30.jpg"/><Relationship Id="rId13" Type="http://schemas.openxmlformats.org/officeDocument/2006/relationships/image" Target="../media/image35.jpg"/><Relationship Id="rId3" Type="http://schemas.openxmlformats.org/officeDocument/2006/relationships/image" Target="../media/image25.jpg"/><Relationship Id="rId7" Type="http://schemas.openxmlformats.org/officeDocument/2006/relationships/image" Target="../media/image29.jpg"/><Relationship Id="rId12" Type="http://schemas.openxmlformats.org/officeDocument/2006/relationships/image" Target="../media/image34.jpg"/><Relationship Id="rId2" Type="http://schemas.openxmlformats.org/officeDocument/2006/relationships/notesSlide" Target="../notesSlides/notesSlide12.xml"/><Relationship Id="rId1" Type="http://schemas.openxmlformats.org/officeDocument/2006/relationships/slideLayout" Target="../slideLayouts/slideLayout13.xml"/><Relationship Id="rId6" Type="http://schemas.openxmlformats.org/officeDocument/2006/relationships/image" Target="../media/image28.jpg"/><Relationship Id="rId11" Type="http://schemas.openxmlformats.org/officeDocument/2006/relationships/image" Target="../media/image33.jpg"/><Relationship Id="rId5" Type="http://schemas.openxmlformats.org/officeDocument/2006/relationships/image" Target="../media/image27.jpg"/><Relationship Id="rId10" Type="http://schemas.openxmlformats.org/officeDocument/2006/relationships/image" Target="../media/image32.jpg"/><Relationship Id="rId4" Type="http://schemas.openxmlformats.org/officeDocument/2006/relationships/image" Target="../media/image26.jpg"/><Relationship Id="rId9" Type="http://schemas.openxmlformats.org/officeDocument/2006/relationships/image" Target="../media/image31.jpg"/><Relationship Id="rId14" Type="http://schemas.openxmlformats.org/officeDocument/2006/relationships/image" Target="../media/image36.jpg"/></Relationships>
</file>

<file path=ppt/slides/_rels/slide14.xml.rels><?xml version="1.0" encoding="UTF-8" standalone="yes"?>
<Relationships xmlns="http://schemas.openxmlformats.org/package/2006/relationships"><Relationship Id="rId8" Type="http://schemas.openxmlformats.org/officeDocument/2006/relationships/image" Target="../media/image42.jpg"/><Relationship Id="rId3" Type="http://schemas.openxmlformats.org/officeDocument/2006/relationships/image" Target="../media/image37.jpg"/><Relationship Id="rId7" Type="http://schemas.openxmlformats.org/officeDocument/2006/relationships/image" Target="../media/image41.jpg"/><Relationship Id="rId12" Type="http://schemas.openxmlformats.org/officeDocument/2006/relationships/image" Target="../media/image46.jpg"/><Relationship Id="rId2" Type="http://schemas.openxmlformats.org/officeDocument/2006/relationships/notesSlide" Target="../notesSlides/notesSlide13.xml"/><Relationship Id="rId1" Type="http://schemas.openxmlformats.org/officeDocument/2006/relationships/slideLayout" Target="../slideLayouts/slideLayout13.xml"/><Relationship Id="rId6" Type="http://schemas.openxmlformats.org/officeDocument/2006/relationships/image" Target="../media/image40.jpg"/><Relationship Id="rId11" Type="http://schemas.openxmlformats.org/officeDocument/2006/relationships/image" Target="../media/image45.jpg"/><Relationship Id="rId5" Type="http://schemas.openxmlformats.org/officeDocument/2006/relationships/image" Target="../media/image39.jpg"/><Relationship Id="rId10" Type="http://schemas.openxmlformats.org/officeDocument/2006/relationships/image" Target="../media/image44.jpg"/><Relationship Id="rId4" Type="http://schemas.openxmlformats.org/officeDocument/2006/relationships/image" Target="../media/image38.jpg"/><Relationship Id="rId9" Type="http://schemas.openxmlformats.org/officeDocument/2006/relationships/image" Target="../media/image43.jpg"/></Relationships>
</file>

<file path=ppt/slides/_rels/slide15.xml.rels><?xml version="1.0" encoding="UTF-8" standalone="yes"?>
<Relationships xmlns="http://schemas.openxmlformats.org/package/2006/relationships"><Relationship Id="rId8" Type="http://schemas.openxmlformats.org/officeDocument/2006/relationships/image" Target="../media/image52.jpg"/><Relationship Id="rId3" Type="http://schemas.openxmlformats.org/officeDocument/2006/relationships/image" Target="../media/image47.jpg"/><Relationship Id="rId7" Type="http://schemas.openxmlformats.org/officeDocument/2006/relationships/image" Target="../media/image51.jpg"/><Relationship Id="rId12" Type="http://schemas.openxmlformats.org/officeDocument/2006/relationships/image" Target="../media/image56.jpg"/><Relationship Id="rId2" Type="http://schemas.openxmlformats.org/officeDocument/2006/relationships/notesSlide" Target="../notesSlides/notesSlide14.xml"/><Relationship Id="rId1" Type="http://schemas.openxmlformats.org/officeDocument/2006/relationships/slideLayout" Target="../slideLayouts/slideLayout13.xml"/><Relationship Id="rId6" Type="http://schemas.openxmlformats.org/officeDocument/2006/relationships/image" Target="../media/image50.jpg"/><Relationship Id="rId11" Type="http://schemas.openxmlformats.org/officeDocument/2006/relationships/image" Target="../media/image55.jpg"/><Relationship Id="rId5" Type="http://schemas.openxmlformats.org/officeDocument/2006/relationships/image" Target="../media/image49.jpg"/><Relationship Id="rId10" Type="http://schemas.openxmlformats.org/officeDocument/2006/relationships/image" Target="../media/image54.jpg"/><Relationship Id="rId4" Type="http://schemas.openxmlformats.org/officeDocument/2006/relationships/image" Target="../media/image48.jpg"/><Relationship Id="rId9" Type="http://schemas.openxmlformats.org/officeDocument/2006/relationships/image" Target="../media/image53.jpg"/></Relationships>
</file>

<file path=ppt/slides/_rels/slide16.xml.rels><?xml version="1.0" encoding="UTF-8" standalone="yes"?>
<Relationships xmlns="http://schemas.openxmlformats.org/package/2006/relationships"><Relationship Id="rId8" Type="http://schemas.openxmlformats.org/officeDocument/2006/relationships/image" Target="../media/image62.jpg"/><Relationship Id="rId3" Type="http://schemas.openxmlformats.org/officeDocument/2006/relationships/image" Target="../media/image57.jpg"/><Relationship Id="rId7" Type="http://schemas.openxmlformats.org/officeDocument/2006/relationships/image" Target="../media/image61.jpg"/><Relationship Id="rId12" Type="http://schemas.openxmlformats.org/officeDocument/2006/relationships/image" Target="../media/image66.jpg"/><Relationship Id="rId2" Type="http://schemas.openxmlformats.org/officeDocument/2006/relationships/notesSlide" Target="../notesSlides/notesSlide15.xml"/><Relationship Id="rId1" Type="http://schemas.openxmlformats.org/officeDocument/2006/relationships/slideLayout" Target="../slideLayouts/slideLayout13.xml"/><Relationship Id="rId6" Type="http://schemas.openxmlformats.org/officeDocument/2006/relationships/image" Target="../media/image60.jpg"/><Relationship Id="rId11" Type="http://schemas.openxmlformats.org/officeDocument/2006/relationships/image" Target="../media/image65.jpg"/><Relationship Id="rId5" Type="http://schemas.openxmlformats.org/officeDocument/2006/relationships/image" Target="../media/image59.jpg"/><Relationship Id="rId10" Type="http://schemas.openxmlformats.org/officeDocument/2006/relationships/image" Target="../media/image64.jpg"/><Relationship Id="rId4" Type="http://schemas.openxmlformats.org/officeDocument/2006/relationships/image" Target="../media/image58.jpg"/><Relationship Id="rId9" Type="http://schemas.openxmlformats.org/officeDocument/2006/relationships/image" Target="../media/image63.jpg"/></Relationships>
</file>

<file path=ppt/slides/_rels/slide17.xml.rels><?xml version="1.0" encoding="UTF-8" standalone="yes"?>
<Relationships xmlns="http://schemas.openxmlformats.org/package/2006/relationships"><Relationship Id="rId8" Type="http://schemas.openxmlformats.org/officeDocument/2006/relationships/image" Target="../media/image72.jpg"/><Relationship Id="rId3" Type="http://schemas.openxmlformats.org/officeDocument/2006/relationships/image" Target="../media/image67.jpg"/><Relationship Id="rId7" Type="http://schemas.openxmlformats.org/officeDocument/2006/relationships/image" Target="../media/image71.jpg"/><Relationship Id="rId12" Type="http://schemas.openxmlformats.org/officeDocument/2006/relationships/image" Target="../media/image76.jpg"/><Relationship Id="rId2" Type="http://schemas.openxmlformats.org/officeDocument/2006/relationships/notesSlide" Target="../notesSlides/notesSlide16.xml"/><Relationship Id="rId1" Type="http://schemas.openxmlformats.org/officeDocument/2006/relationships/slideLayout" Target="../slideLayouts/slideLayout13.xml"/><Relationship Id="rId6" Type="http://schemas.openxmlformats.org/officeDocument/2006/relationships/image" Target="../media/image70.jpg"/><Relationship Id="rId11" Type="http://schemas.openxmlformats.org/officeDocument/2006/relationships/image" Target="../media/image75.jpg"/><Relationship Id="rId5" Type="http://schemas.openxmlformats.org/officeDocument/2006/relationships/image" Target="../media/image69.jpg"/><Relationship Id="rId10" Type="http://schemas.openxmlformats.org/officeDocument/2006/relationships/image" Target="../media/image74.jpg"/><Relationship Id="rId4" Type="http://schemas.openxmlformats.org/officeDocument/2006/relationships/image" Target="../media/image68.jpg"/><Relationship Id="rId9" Type="http://schemas.openxmlformats.org/officeDocument/2006/relationships/image" Target="../media/image73.jpg"/></Relationships>
</file>

<file path=ppt/slides/_rels/slide18.xml.rels><?xml version="1.0" encoding="UTF-8" standalone="yes"?>
<Relationships xmlns="http://schemas.openxmlformats.org/package/2006/relationships"><Relationship Id="rId3" Type="http://schemas.openxmlformats.org/officeDocument/2006/relationships/image" Target="../media/image77.jpg"/><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13.xml"/><Relationship Id="rId4" Type="http://schemas.openxmlformats.org/officeDocument/2006/relationships/image" Target="../media/image5.jpe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3.xm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13.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3.xml"/><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CustomShape 1"/>
          <p:cNvSpPr/>
          <p:nvPr/>
        </p:nvSpPr>
        <p:spPr>
          <a:xfrm>
            <a:off x="0" y="3281745"/>
            <a:ext cx="11664424" cy="2057852"/>
          </a:xfrm>
          <a:prstGeom prst="rect">
            <a:avLst/>
          </a:prstGeom>
          <a:noFill/>
          <a:ln>
            <a:noFill/>
          </a:ln>
        </p:spPr>
        <p:txBody>
          <a:bodyPr lIns="90000" tIns="45000" rIns="90000" bIns="45000"/>
          <a:lstStyle/>
          <a:p>
            <a:pPr algn="ctr"/>
            <a:r>
              <a:rPr lang="en-US" sz="3600" dirty="0">
                <a:solidFill>
                  <a:schemeClr val="bg1"/>
                </a:solidFill>
                <a:latin typeface="Corbel"/>
              </a:rPr>
              <a:t>A Comparison of Features Learned on </a:t>
            </a:r>
          </a:p>
          <a:p>
            <a:pPr algn="ctr"/>
            <a:r>
              <a:rPr lang="en-US" sz="3600" dirty="0">
                <a:solidFill>
                  <a:schemeClr val="bg1"/>
                </a:solidFill>
                <a:latin typeface="Corbel"/>
              </a:rPr>
              <a:t>Natural vs. Drawn Image Datasets</a:t>
            </a:r>
            <a:endParaRPr dirty="0">
              <a:solidFill>
                <a:schemeClr val="bg1"/>
              </a:solidFill>
            </a:endParaRPr>
          </a:p>
        </p:txBody>
      </p:sp>
      <p:sp>
        <p:nvSpPr>
          <p:cNvPr id="78" name="CustomShape 2"/>
          <p:cNvSpPr/>
          <p:nvPr/>
        </p:nvSpPr>
        <p:spPr>
          <a:xfrm>
            <a:off x="1682104" y="1782391"/>
            <a:ext cx="9143280" cy="753480"/>
          </a:xfrm>
          <a:prstGeom prst="rect">
            <a:avLst/>
          </a:prstGeom>
          <a:noFill/>
          <a:ln>
            <a:noFill/>
          </a:ln>
        </p:spPr>
        <p:txBody>
          <a:bodyPr lIns="90000" tIns="45000" rIns="90000" bIns="45000" anchor="b"/>
          <a:lstStyle/>
          <a:p>
            <a:pPr algn="r">
              <a:lnSpc>
                <a:spcPct val="100000"/>
              </a:lnSpc>
            </a:pPr>
            <a:r>
              <a:rPr lang="en-US" sz="3200" dirty="0" smtClean="0">
                <a:solidFill>
                  <a:srgbClr val="9FDBE7"/>
                </a:solidFill>
                <a:latin typeface="Corbel"/>
              </a:rPr>
              <a:t>Presentation</a:t>
            </a:r>
            <a:endParaRPr dirty="0"/>
          </a:p>
          <a:p>
            <a:pPr algn="r">
              <a:lnSpc>
                <a:spcPct val="100000"/>
              </a:lnSpc>
            </a:pPr>
            <a:r>
              <a:rPr lang="en-US" sz="2400" smtClean="0">
                <a:solidFill>
                  <a:srgbClr val="9FDBE7"/>
                </a:solidFill>
                <a:latin typeface="Corbel"/>
              </a:rPr>
              <a:t>12</a:t>
            </a:r>
            <a:r>
              <a:rPr lang="en-US" sz="2400" baseline="30000" smtClean="0">
                <a:solidFill>
                  <a:srgbClr val="9FDBE7"/>
                </a:solidFill>
                <a:latin typeface="Corbel"/>
              </a:rPr>
              <a:t>th</a:t>
            </a:r>
            <a:r>
              <a:rPr lang="en-US" sz="2400" smtClean="0">
                <a:solidFill>
                  <a:srgbClr val="9FDBE7"/>
                </a:solidFill>
                <a:latin typeface="Corbel"/>
              </a:rPr>
              <a:t> </a:t>
            </a:r>
            <a:r>
              <a:rPr lang="en-US" sz="2400">
                <a:solidFill>
                  <a:srgbClr val="9FDBE7"/>
                </a:solidFill>
                <a:latin typeface="Corbel"/>
              </a:rPr>
              <a:t>of </a:t>
            </a:r>
            <a:r>
              <a:rPr lang="en-US" sz="2400" smtClean="0">
                <a:solidFill>
                  <a:srgbClr val="9FDBE7"/>
                </a:solidFill>
                <a:latin typeface="Corbel"/>
              </a:rPr>
              <a:t>June 2017</a:t>
            </a:r>
            <a:endParaRPr dirty="0"/>
          </a:p>
        </p:txBody>
      </p:sp>
      <p:sp>
        <p:nvSpPr>
          <p:cNvPr id="79" name="CustomShape 3"/>
          <p:cNvSpPr/>
          <p:nvPr/>
        </p:nvSpPr>
        <p:spPr>
          <a:xfrm>
            <a:off x="8839594" y="4975277"/>
            <a:ext cx="4446000" cy="364320"/>
          </a:xfrm>
          <a:prstGeom prst="rect">
            <a:avLst/>
          </a:prstGeom>
          <a:noFill/>
          <a:ln>
            <a:noFill/>
          </a:ln>
        </p:spPr>
        <p:txBody>
          <a:bodyPr lIns="90000" tIns="45000" rIns="90000" bIns="45000"/>
          <a:lstStyle/>
          <a:p>
            <a:pPr>
              <a:lnSpc>
                <a:spcPct val="100000"/>
              </a:lnSpc>
            </a:pPr>
            <a:r>
              <a:rPr lang="en-US" dirty="0">
                <a:solidFill>
                  <a:srgbClr val="FFFFFF"/>
                </a:solidFill>
                <a:latin typeface="Corbel"/>
              </a:rPr>
              <a:t>Wang </a:t>
            </a:r>
            <a:r>
              <a:rPr lang="en-US" dirty="0" err="1">
                <a:solidFill>
                  <a:srgbClr val="FFFFFF"/>
                </a:solidFill>
                <a:latin typeface="Corbel"/>
              </a:rPr>
              <a:t>Biyuan</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CustomShape 1"/>
          <p:cNvSpPr/>
          <p:nvPr/>
        </p:nvSpPr>
        <p:spPr>
          <a:xfrm>
            <a:off x="838080" y="-164349"/>
            <a:ext cx="10514880" cy="1324800"/>
          </a:xfrm>
          <a:prstGeom prst="rect">
            <a:avLst/>
          </a:prstGeom>
          <a:noFill/>
          <a:ln>
            <a:noFill/>
          </a:ln>
        </p:spPr>
        <p:txBody>
          <a:bodyPr lIns="90000" tIns="45000" rIns="90000" bIns="45000" anchor="ctr"/>
          <a:lstStyle/>
          <a:p>
            <a:pPr>
              <a:lnSpc>
                <a:spcPct val="90000"/>
              </a:lnSpc>
            </a:pPr>
            <a:r>
              <a:rPr lang="en-US" sz="5400" dirty="0" smtClean="0">
                <a:solidFill>
                  <a:srgbClr val="BFBFBF"/>
                </a:solidFill>
                <a:latin typeface="Corbel"/>
              </a:rPr>
              <a:t>Results -- Inversion</a:t>
            </a:r>
            <a:endParaRPr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7011" y="1744602"/>
            <a:ext cx="3777916" cy="4250156"/>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23754" y="1744602"/>
            <a:ext cx="3777916" cy="4250156"/>
          </a:xfrm>
          <a:prstGeom prst="rect">
            <a:avLst/>
          </a:prstGeom>
        </p:spPr>
      </p:pic>
      <p:sp>
        <p:nvSpPr>
          <p:cNvPr id="14" name="CustomShape 2"/>
          <p:cNvSpPr/>
          <p:nvPr/>
        </p:nvSpPr>
        <p:spPr>
          <a:xfrm>
            <a:off x="1147011" y="5994758"/>
            <a:ext cx="3777916" cy="738816"/>
          </a:xfrm>
          <a:prstGeom prst="rect">
            <a:avLst/>
          </a:prstGeom>
          <a:noFill/>
          <a:ln>
            <a:noFill/>
          </a:ln>
        </p:spPr>
        <p:txBody>
          <a:bodyPr lIns="90000" tIns="45000" rIns="90000" bIns="45000"/>
          <a:lstStyle/>
          <a:p>
            <a:pPr>
              <a:lnSpc>
                <a:spcPct val="90000"/>
              </a:lnSpc>
              <a:buFont typeface="Arial"/>
              <a:buChar char="•"/>
            </a:pPr>
            <a:r>
              <a:rPr lang="en-US" sz="2800" dirty="0" smtClean="0">
                <a:solidFill>
                  <a:srgbClr val="BFBFBF"/>
                </a:solidFill>
                <a:latin typeface="Corbel"/>
              </a:rPr>
              <a:t>Without </a:t>
            </a:r>
            <a:r>
              <a:rPr lang="en-US" sz="2800" dirty="0" err="1" smtClean="0">
                <a:solidFill>
                  <a:srgbClr val="BFBFBF"/>
                </a:solidFill>
                <a:latin typeface="Corbel"/>
              </a:rPr>
              <a:t>normalisation</a:t>
            </a:r>
            <a:endParaRPr lang="en-US" sz="2800" dirty="0">
              <a:solidFill>
                <a:srgbClr val="BFBFBF"/>
              </a:solidFill>
              <a:latin typeface="Corbel"/>
            </a:endParaRPr>
          </a:p>
          <a:p>
            <a:pPr>
              <a:lnSpc>
                <a:spcPct val="90000"/>
              </a:lnSpc>
              <a:buFont typeface="Arial"/>
              <a:buChar char="•"/>
            </a:pPr>
            <a:endParaRPr dirty="0"/>
          </a:p>
          <a:p>
            <a:pPr>
              <a:lnSpc>
                <a:spcPct val="90000"/>
              </a:lnSpc>
            </a:pPr>
            <a:endParaRPr dirty="0"/>
          </a:p>
          <a:p>
            <a:pPr>
              <a:lnSpc>
                <a:spcPct val="90000"/>
              </a:lnSpc>
            </a:pPr>
            <a:endParaRPr dirty="0"/>
          </a:p>
          <a:p>
            <a:pPr>
              <a:lnSpc>
                <a:spcPct val="90000"/>
              </a:lnSpc>
              <a:buFont typeface="Arial"/>
              <a:buChar char="•"/>
            </a:pPr>
            <a:endParaRPr dirty="0"/>
          </a:p>
        </p:txBody>
      </p:sp>
      <p:sp>
        <p:nvSpPr>
          <p:cNvPr id="15" name="CustomShape 2"/>
          <p:cNvSpPr/>
          <p:nvPr/>
        </p:nvSpPr>
        <p:spPr>
          <a:xfrm>
            <a:off x="6923754" y="5994758"/>
            <a:ext cx="3777916" cy="738816"/>
          </a:xfrm>
          <a:prstGeom prst="rect">
            <a:avLst/>
          </a:prstGeom>
          <a:noFill/>
          <a:ln>
            <a:noFill/>
          </a:ln>
        </p:spPr>
        <p:txBody>
          <a:bodyPr lIns="90000" tIns="45000" rIns="90000" bIns="45000"/>
          <a:lstStyle/>
          <a:p>
            <a:pPr>
              <a:lnSpc>
                <a:spcPct val="90000"/>
              </a:lnSpc>
              <a:buFont typeface="Arial"/>
              <a:buChar char="•"/>
            </a:pPr>
            <a:r>
              <a:rPr lang="en-US" sz="2800" dirty="0" smtClean="0">
                <a:solidFill>
                  <a:srgbClr val="BFBFBF"/>
                </a:solidFill>
                <a:latin typeface="Corbel"/>
              </a:rPr>
              <a:t>With </a:t>
            </a:r>
            <a:r>
              <a:rPr lang="en-US" sz="2800" dirty="0" err="1" smtClean="0">
                <a:solidFill>
                  <a:srgbClr val="BFBFBF"/>
                </a:solidFill>
                <a:latin typeface="Corbel"/>
              </a:rPr>
              <a:t>normalisation</a:t>
            </a:r>
            <a:endParaRPr lang="en-US" sz="2800" dirty="0">
              <a:solidFill>
                <a:srgbClr val="BFBFBF"/>
              </a:solidFill>
              <a:latin typeface="Corbel"/>
            </a:endParaRPr>
          </a:p>
          <a:p>
            <a:pPr>
              <a:lnSpc>
                <a:spcPct val="90000"/>
              </a:lnSpc>
              <a:buFont typeface="Arial"/>
              <a:buChar char="•"/>
            </a:pPr>
            <a:endParaRPr dirty="0"/>
          </a:p>
          <a:p>
            <a:pPr>
              <a:lnSpc>
                <a:spcPct val="90000"/>
              </a:lnSpc>
            </a:pPr>
            <a:endParaRPr dirty="0"/>
          </a:p>
          <a:p>
            <a:pPr>
              <a:lnSpc>
                <a:spcPct val="90000"/>
              </a:lnSpc>
            </a:pPr>
            <a:endParaRPr dirty="0"/>
          </a:p>
          <a:p>
            <a:pPr>
              <a:lnSpc>
                <a:spcPct val="90000"/>
              </a:lnSpc>
              <a:buFont typeface="Arial"/>
              <a:buChar char="•"/>
            </a:pPr>
            <a:endParaRPr dirty="0"/>
          </a:p>
        </p:txBody>
      </p:sp>
      <p:sp>
        <p:nvSpPr>
          <p:cNvPr id="16" name="CustomShape 2"/>
          <p:cNvSpPr/>
          <p:nvPr/>
        </p:nvSpPr>
        <p:spPr>
          <a:xfrm>
            <a:off x="838080" y="1005786"/>
            <a:ext cx="10374120" cy="738816"/>
          </a:xfrm>
          <a:prstGeom prst="rect">
            <a:avLst/>
          </a:prstGeom>
          <a:noFill/>
          <a:ln>
            <a:noFill/>
          </a:ln>
        </p:spPr>
        <p:txBody>
          <a:bodyPr lIns="90000" tIns="45000" rIns="90000" bIns="45000"/>
          <a:lstStyle/>
          <a:p>
            <a:pPr>
              <a:lnSpc>
                <a:spcPct val="90000"/>
              </a:lnSpc>
              <a:buFont typeface="Arial"/>
              <a:buChar char="•"/>
            </a:pPr>
            <a:r>
              <a:rPr lang="en-US" sz="2800" dirty="0" smtClean="0">
                <a:solidFill>
                  <a:srgbClr val="BFBFBF"/>
                </a:solidFill>
                <a:latin typeface="Corbel"/>
              </a:rPr>
              <a:t>Effects of normalization on loss</a:t>
            </a:r>
            <a:endParaRPr lang="en-US" sz="2800" dirty="0">
              <a:solidFill>
                <a:srgbClr val="BFBFBF"/>
              </a:solidFill>
              <a:latin typeface="Corbel"/>
            </a:endParaRPr>
          </a:p>
          <a:p>
            <a:pPr>
              <a:lnSpc>
                <a:spcPct val="90000"/>
              </a:lnSpc>
              <a:buFont typeface="Arial"/>
              <a:buChar char="•"/>
            </a:pPr>
            <a:endParaRPr dirty="0"/>
          </a:p>
          <a:p>
            <a:pPr>
              <a:lnSpc>
                <a:spcPct val="90000"/>
              </a:lnSpc>
            </a:pPr>
            <a:endParaRPr dirty="0"/>
          </a:p>
          <a:p>
            <a:pPr>
              <a:lnSpc>
                <a:spcPct val="90000"/>
              </a:lnSpc>
            </a:pPr>
            <a:endParaRPr dirty="0"/>
          </a:p>
          <a:p>
            <a:pPr>
              <a:lnSpc>
                <a:spcPct val="90000"/>
              </a:lnSpc>
              <a:buFont typeface="Arial"/>
              <a:buChar char="•"/>
            </a:pPr>
            <a:endParaRPr dirty="0"/>
          </a:p>
        </p:txBody>
      </p:sp>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47011" y="1744602"/>
            <a:ext cx="3777916" cy="4250156"/>
          </a:xfrm>
          <a:prstGeom prst="rect">
            <a:avLst/>
          </a:prstGeom>
        </p:spPr>
      </p:pic>
      <p:pic>
        <p:nvPicPr>
          <p:cNvPr id="5" name="Picture 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47011" y="1714586"/>
            <a:ext cx="3804596" cy="4280171"/>
          </a:xfrm>
          <a:prstGeom prst="rect">
            <a:avLst/>
          </a:prstGeom>
        </p:spPr>
      </p:pic>
    </p:spTree>
    <p:extLst>
      <p:ext uri="{BB962C8B-B14F-4D97-AF65-F5344CB8AC3E}">
        <p14:creationId xmlns:p14="http://schemas.microsoft.com/office/powerpoint/2010/main" val="567502981"/>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CustomShape 1"/>
          <p:cNvSpPr/>
          <p:nvPr/>
        </p:nvSpPr>
        <p:spPr>
          <a:xfrm>
            <a:off x="838080" y="-164349"/>
            <a:ext cx="10514880" cy="1324800"/>
          </a:xfrm>
          <a:prstGeom prst="rect">
            <a:avLst/>
          </a:prstGeom>
          <a:noFill/>
          <a:ln>
            <a:noFill/>
          </a:ln>
        </p:spPr>
        <p:txBody>
          <a:bodyPr lIns="90000" tIns="45000" rIns="90000" bIns="45000" anchor="ctr"/>
          <a:lstStyle/>
          <a:p>
            <a:pPr>
              <a:lnSpc>
                <a:spcPct val="90000"/>
              </a:lnSpc>
            </a:pPr>
            <a:r>
              <a:rPr lang="en-US" sz="5400" dirty="0" smtClean="0">
                <a:solidFill>
                  <a:srgbClr val="BFBFBF"/>
                </a:solidFill>
                <a:latin typeface="Corbel"/>
              </a:rPr>
              <a:t>Results -- Inversion</a:t>
            </a:r>
            <a:endParaRPr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7011" y="1744602"/>
            <a:ext cx="3777916" cy="4250156"/>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23754" y="1744602"/>
            <a:ext cx="3777916" cy="4250156"/>
          </a:xfrm>
          <a:prstGeom prst="rect">
            <a:avLst/>
          </a:prstGeom>
        </p:spPr>
      </p:pic>
      <p:sp>
        <p:nvSpPr>
          <p:cNvPr id="14" name="CustomShape 2"/>
          <p:cNvSpPr/>
          <p:nvPr/>
        </p:nvSpPr>
        <p:spPr>
          <a:xfrm>
            <a:off x="1147011" y="5994758"/>
            <a:ext cx="3777916" cy="738816"/>
          </a:xfrm>
          <a:prstGeom prst="rect">
            <a:avLst/>
          </a:prstGeom>
          <a:noFill/>
          <a:ln>
            <a:noFill/>
          </a:ln>
        </p:spPr>
        <p:txBody>
          <a:bodyPr lIns="90000" tIns="45000" rIns="90000" bIns="45000"/>
          <a:lstStyle/>
          <a:p>
            <a:pPr>
              <a:lnSpc>
                <a:spcPct val="90000"/>
              </a:lnSpc>
              <a:buFont typeface="Arial"/>
              <a:buChar char="•"/>
            </a:pPr>
            <a:r>
              <a:rPr lang="en-US" sz="2800" dirty="0" smtClean="0">
                <a:solidFill>
                  <a:srgbClr val="BFBFBF"/>
                </a:solidFill>
                <a:latin typeface="Corbel"/>
              </a:rPr>
              <a:t>Strength 0.0005</a:t>
            </a:r>
            <a:endParaRPr lang="en-US" sz="2800" dirty="0">
              <a:solidFill>
                <a:srgbClr val="BFBFBF"/>
              </a:solidFill>
              <a:latin typeface="Corbel"/>
            </a:endParaRPr>
          </a:p>
          <a:p>
            <a:pPr>
              <a:lnSpc>
                <a:spcPct val="90000"/>
              </a:lnSpc>
              <a:buFont typeface="Arial"/>
              <a:buChar char="•"/>
            </a:pPr>
            <a:endParaRPr dirty="0"/>
          </a:p>
          <a:p>
            <a:pPr>
              <a:lnSpc>
                <a:spcPct val="90000"/>
              </a:lnSpc>
            </a:pPr>
            <a:endParaRPr dirty="0"/>
          </a:p>
          <a:p>
            <a:pPr>
              <a:lnSpc>
                <a:spcPct val="90000"/>
              </a:lnSpc>
            </a:pPr>
            <a:endParaRPr dirty="0"/>
          </a:p>
          <a:p>
            <a:pPr>
              <a:lnSpc>
                <a:spcPct val="90000"/>
              </a:lnSpc>
              <a:buFont typeface="Arial"/>
              <a:buChar char="•"/>
            </a:pPr>
            <a:endParaRPr dirty="0"/>
          </a:p>
        </p:txBody>
      </p:sp>
      <p:sp>
        <p:nvSpPr>
          <p:cNvPr id="15" name="CustomShape 2"/>
          <p:cNvSpPr/>
          <p:nvPr/>
        </p:nvSpPr>
        <p:spPr>
          <a:xfrm>
            <a:off x="6923754" y="5994758"/>
            <a:ext cx="3777916" cy="738816"/>
          </a:xfrm>
          <a:prstGeom prst="rect">
            <a:avLst/>
          </a:prstGeom>
          <a:noFill/>
          <a:ln>
            <a:noFill/>
          </a:ln>
        </p:spPr>
        <p:txBody>
          <a:bodyPr lIns="90000" tIns="45000" rIns="90000" bIns="45000"/>
          <a:lstStyle/>
          <a:p>
            <a:pPr>
              <a:lnSpc>
                <a:spcPct val="90000"/>
              </a:lnSpc>
              <a:buFont typeface="Arial"/>
              <a:buChar char="•"/>
            </a:pPr>
            <a:r>
              <a:rPr lang="en-US" sz="2800" dirty="0" smtClean="0">
                <a:solidFill>
                  <a:srgbClr val="BFBFBF"/>
                </a:solidFill>
                <a:latin typeface="Corbel"/>
              </a:rPr>
              <a:t>Strength 0.00005</a:t>
            </a:r>
            <a:endParaRPr lang="en-US" sz="2800" dirty="0">
              <a:solidFill>
                <a:srgbClr val="BFBFBF"/>
              </a:solidFill>
              <a:latin typeface="Corbel"/>
            </a:endParaRPr>
          </a:p>
          <a:p>
            <a:pPr>
              <a:lnSpc>
                <a:spcPct val="90000"/>
              </a:lnSpc>
              <a:buFont typeface="Arial"/>
              <a:buChar char="•"/>
            </a:pPr>
            <a:endParaRPr dirty="0"/>
          </a:p>
          <a:p>
            <a:pPr>
              <a:lnSpc>
                <a:spcPct val="90000"/>
              </a:lnSpc>
            </a:pPr>
            <a:endParaRPr dirty="0"/>
          </a:p>
          <a:p>
            <a:pPr>
              <a:lnSpc>
                <a:spcPct val="90000"/>
              </a:lnSpc>
            </a:pPr>
            <a:endParaRPr dirty="0"/>
          </a:p>
          <a:p>
            <a:pPr>
              <a:lnSpc>
                <a:spcPct val="90000"/>
              </a:lnSpc>
              <a:buFont typeface="Arial"/>
              <a:buChar char="•"/>
            </a:pPr>
            <a:endParaRPr dirty="0"/>
          </a:p>
        </p:txBody>
      </p:sp>
      <p:sp>
        <p:nvSpPr>
          <p:cNvPr id="16" name="CustomShape 2"/>
          <p:cNvSpPr/>
          <p:nvPr/>
        </p:nvSpPr>
        <p:spPr>
          <a:xfrm>
            <a:off x="838080" y="1005786"/>
            <a:ext cx="10374120" cy="738816"/>
          </a:xfrm>
          <a:prstGeom prst="rect">
            <a:avLst/>
          </a:prstGeom>
          <a:noFill/>
          <a:ln>
            <a:noFill/>
          </a:ln>
        </p:spPr>
        <p:txBody>
          <a:bodyPr lIns="90000" tIns="45000" rIns="90000" bIns="45000"/>
          <a:lstStyle/>
          <a:p>
            <a:pPr>
              <a:lnSpc>
                <a:spcPct val="90000"/>
              </a:lnSpc>
              <a:buFont typeface="Arial"/>
              <a:buChar char="•"/>
            </a:pPr>
            <a:r>
              <a:rPr lang="en-US" sz="2800" dirty="0" smtClean="0">
                <a:solidFill>
                  <a:srgbClr val="BFBFBF"/>
                </a:solidFill>
                <a:latin typeface="Corbel"/>
              </a:rPr>
              <a:t>Effects of </a:t>
            </a:r>
            <a:r>
              <a:rPr lang="en-US" sz="2800" dirty="0" err="1" smtClean="0">
                <a:solidFill>
                  <a:srgbClr val="BFBFBF"/>
                </a:solidFill>
                <a:latin typeface="Corbel"/>
              </a:rPr>
              <a:t>reluariser</a:t>
            </a:r>
            <a:r>
              <a:rPr lang="en-US" sz="2800" dirty="0" smtClean="0">
                <a:solidFill>
                  <a:srgbClr val="BFBFBF"/>
                </a:solidFill>
                <a:latin typeface="Corbel"/>
              </a:rPr>
              <a:t> </a:t>
            </a:r>
            <a:r>
              <a:rPr lang="en-US" sz="2800" dirty="0" err="1" smtClean="0">
                <a:solidFill>
                  <a:srgbClr val="BFBFBF"/>
                </a:solidFill>
                <a:latin typeface="Corbel"/>
              </a:rPr>
              <a:t>hyperparameters</a:t>
            </a:r>
            <a:endParaRPr lang="en-US" sz="2800" dirty="0">
              <a:solidFill>
                <a:srgbClr val="BFBFBF"/>
              </a:solidFill>
              <a:latin typeface="Corbel"/>
            </a:endParaRPr>
          </a:p>
          <a:p>
            <a:pPr>
              <a:lnSpc>
                <a:spcPct val="90000"/>
              </a:lnSpc>
              <a:buFont typeface="Arial"/>
              <a:buChar char="•"/>
            </a:pPr>
            <a:endParaRPr dirty="0"/>
          </a:p>
          <a:p>
            <a:pPr>
              <a:lnSpc>
                <a:spcPct val="90000"/>
              </a:lnSpc>
            </a:pPr>
            <a:endParaRPr dirty="0"/>
          </a:p>
          <a:p>
            <a:pPr>
              <a:lnSpc>
                <a:spcPct val="90000"/>
              </a:lnSpc>
            </a:pPr>
            <a:endParaRPr dirty="0"/>
          </a:p>
          <a:p>
            <a:pPr>
              <a:lnSpc>
                <a:spcPct val="90000"/>
              </a:lnSpc>
              <a:buFont typeface="Arial"/>
              <a:buChar char="•"/>
            </a:pPr>
            <a:endParaRPr dirty="0"/>
          </a:p>
        </p:txBody>
      </p:sp>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47011" y="1744602"/>
            <a:ext cx="3777916" cy="4250156"/>
          </a:xfrm>
          <a:prstGeom prst="rect">
            <a:avLst/>
          </a:prstGeom>
        </p:spPr>
      </p:pic>
      <p:pic>
        <p:nvPicPr>
          <p:cNvPr id="5" name="Picture 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47011" y="1714586"/>
            <a:ext cx="3804596" cy="4280171"/>
          </a:xfrm>
          <a:prstGeom prst="rect">
            <a:avLst/>
          </a:prstGeom>
        </p:spPr>
      </p:pic>
      <p:pic>
        <p:nvPicPr>
          <p:cNvPr id="6" name="Picture 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47011" y="1744601"/>
            <a:ext cx="3777916" cy="4250156"/>
          </a:xfrm>
          <a:prstGeom prst="rect">
            <a:avLst/>
          </a:prstGeom>
        </p:spPr>
      </p:pic>
    </p:spTree>
    <p:extLst>
      <p:ext uri="{BB962C8B-B14F-4D97-AF65-F5344CB8AC3E}">
        <p14:creationId xmlns:p14="http://schemas.microsoft.com/office/powerpoint/2010/main" val="1758584494"/>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CustomShape 1"/>
          <p:cNvSpPr/>
          <p:nvPr/>
        </p:nvSpPr>
        <p:spPr>
          <a:xfrm>
            <a:off x="838080" y="365040"/>
            <a:ext cx="10514880" cy="1324800"/>
          </a:xfrm>
          <a:prstGeom prst="rect">
            <a:avLst/>
          </a:prstGeom>
          <a:noFill/>
          <a:ln>
            <a:noFill/>
          </a:ln>
        </p:spPr>
        <p:txBody>
          <a:bodyPr lIns="90000" tIns="45000" rIns="90000" bIns="45000" anchor="ctr"/>
          <a:lstStyle/>
          <a:p>
            <a:pPr>
              <a:lnSpc>
                <a:spcPct val="90000"/>
              </a:lnSpc>
            </a:pPr>
            <a:r>
              <a:rPr lang="en-US" sz="5400" dirty="0" smtClean="0">
                <a:solidFill>
                  <a:srgbClr val="BFBFBF"/>
                </a:solidFill>
                <a:latin typeface="Corbel"/>
              </a:rPr>
              <a:t>Methodology – </a:t>
            </a:r>
            <a:r>
              <a:rPr lang="en-US" sz="4400" dirty="0" smtClean="0">
                <a:solidFill>
                  <a:srgbClr val="BFBFBF"/>
                </a:solidFill>
                <a:latin typeface="Corbel"/>
              </a:rPr>
              <a:t>Activation </a:t>
            </a:r>
            <a:r>
              <a:rPr lang="en-US" sz="4400" dirty="0" err="1" smtClean="0">
                <a:solidFill>
                  <a:srgbClr val="BFBFBF"/>
                </a:solidFill>
                <a:latin typeface="Corbel"/>
              </a:rPr>
              <a:t>Maximisation</a:t>
            </a:r>
            <a:endParaRPr sz="4400" dirty="0"/>
          </a:p>
        </p:txBody>
      </p:sp>
      <p:grpSp>
        <p:nvGrpSpPr>
          <p:cNvPr id="13" name="Group 12"/>
          <p:cNvGrpSpPr/>
          <p:nvPr/>
        </p:nvGrpSpPr>
        <p:grpSpPr>
          <a:xfrm>
            <a:off x="838080" y="2171103"/>
            <a:ext cx="10514880" cy="2133600"/>
            <a:chOff x="979200" y="1689840"/>
            <a:chExt cx="10514880" cy="2133600"/>
          </a:xfrm>
        </p:grpSpPr>
        <p:sp>
          <p:nvSpPr>
            <p:cNvPr id="5" name="CustomShape 2"/>
            <p:cNvSpPr/>
            <p:nvPr/>
          </p:nvSpPr>
          <p:spPr>
            <a:xfrm>
              <a:off x="979200" y="1690560"/>
              <a:ext cx="10374120" cy="738816"/>
            </a:xfrm>
            <a:prstGeom prst="rect">
              <a:avLst/>
            </a:prstGeom>
            <a:noFill/>
            <a:ln>
              <a:noFill/>
            </a:ln>
          </p:spPr>
          <p:txBody>
            <a:bodyPr lIns="90000" tIns="45000" rIns="90000" bIns="45000"/>
            <a:lstStyle/>
            <a:p>
              <a:pPr>
                <a:lnSpc>
                  <a:spcPct val="90000"/>
                </a:lnSpc>
                <a:buFont typeface="Arial"/>
                <a:buChar char="•"/>
              </a:pPr>
              <a:r>
                <a:rPr lang="en-US" sz="2800" dirty="0" smtClean="0">
                  <a:solidFill>
                    <a:srgbClr val="BFBFBF"/>
                  </a:solidFill>
                  <a:latin typeface="Corbel"/>
                </a:rPr>
                <a:t>Loss function: Mean Square Error</a:t>
              </a:r>
              <a:endParaRPr lang="en-US" sz="2800" dirty="0">
                <a:solidFill>
                  <a:srgbClr val="BFBFBF"/>
                </a:solidFill>
                <a:latin typeface="Corbel"/>
              </a:endParaRPr>
            </a:p>
            <a:p>
              <a:pPr>
                <a:lnSpc>
                  <a:spcPct val="90000"/>
                </a:lnSpc>
                <a:buFont typeface="Arial"/>
                <a:buChar char="•"/>
              </a:pPr>
              <a:endParaRPr dirty="0"/>
            </a:p>
            <a:p>
              <a:pPr>
                <a:lnSpc>
                  <a:spcPct val="90000"/>
                </a:lnSpc>
              </a:pPr>
              <a:endParaRPr dirty="0"/>
            </a:p>
            <a:p>
              <a:pPr>
                <a:lnSpc>
                  <a:spcPct val="90000"/>
                </a:lnSpc>
              </a:pPr>
              <a:endParaRPr dirty="0"/>
            </a:p>
            <a:p>
              <a:pPr>
                <a:lnSpc>
                  <a:spcPct val="90000"/>
                </a:lnSpc>
                <a:buFont typeface="Arial"/>
                <a:buChar char="•"/>
              </a:pPr>
              <a:endParaRPr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60480" y="1689840"/>
              <a:ext cx="2133600" cy="2133600"/>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26880" y="1689840"/>
              <a:ext cx="2133600" cy="2133600"/>
            </a:xfrm>
            <a:prstGeom prst="rect">
              <a:avLst/>
            </a:prstGeom>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69840" y="1689840"/>
              <a:ext cx="2133600" cy="2133600"/>
            </a:xfrm>
            <a:prstGeom prst="rect">
              <a:avLst/>
            </a:prstGeom>
          </p:spPr>
        </p:pic>
        <p:pic>
          <p:nvPicPr>
            <p:cNvPr id="11" name="Picture 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112800" y="1689840"/>
              <a:ext cx="2133600" cy="2133600"/>
            </a:xfrm>
            <a:prstGeom prst="rect">
              <a:avLst/>
            </a:prstGeom>
          </p:spPr>
        </p:pic>
        <p:pic>
          <p:nvPicPr>
            <p:cNvPr id="12" name="Picture 1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79200" y="1689840"/>
              <a:ext cx="2133600" cy="2133600"/>
            </a:xfrm>
            <a:prstGeom prst="rect">
              <a:avLst/>
            </a:prstGeom>
          </p:spPr>
        </p:pic>
      </p:grpSp>
      <p:sp>
        <p:nvSpPr>
          <p:cNvPr id="15" name="CustomShape 2"/>
          <p:cNvSpPr/>
          <p:nvPr/>
        </p:nvSpPr>
        <p:spPr>
          <a:xfrm>
            <a:off x="838080" y="1629412"/>
            <a:ext cx="10374120" cy="738816"/>
          </a:xfrm>
          <a:prstGeom prst="rect">
            <a:avLst/>
          </a:prstGeom>
          <a:noFill/>
          <a:ln>
            <a:noFill/>
          </a:ln>
        </p:spPr>
        <p:txBody>
          <a:bodyPr lIns="90000" tIns="45000" rIns="90000" bIns="45000"/>
          <a:lstStyle/>
          <a:p>
            <a:pPr>
              <a:lnSpc>
                <a:spcPct val="90000"/>
              </a:lnSpc>
              <a:buFont typeface="Arial"/>
              <a:buChar char="•"/>
            </a:pPr>
            <a:r>
              <a:rPr lang="en-US" sz="2800" dirty="0" smtClean="0">
                <a:solidFill>
                  <a:srgbClr val="BFBFBF"/>
                </a:solidFill>
                <a:latin typeface="Corbel"/>
              </a:rPr>
              <a:t>VGG_s Convolutional layer 1: 10 filters visualization out of 96</a:t>
            </a:r>
            <a:endParaRPr lang="en-US" sz="2800" dirty="0">
              <a:solidFill>
                <a:srgbClr val="BFBFBF"/>
              </a:solidFill>
              <a:latin typeface="Corbel"/>
            </a:endParaRPr>
          </a:p>
          <a:p>
            <a:pPr>
              <a:lnSpc>
                <a:spcPct val="90000"/>
              </a:lnSpc>
              <a:buFont typeface="Arial"/>
              <a:buChar char="•"/>
            </a:pPr>
            <a:endParaRPr dirty="0"/>
          </a:p>
          <a:p>
            <a:pPr>
              <a:lnSpc>
                <a:spcPct val="90000"/>
              </a:lnSpc>
            </a:pPr>
            <a:endParaRPr dirty="0"/>
          </a:p>
          <a:p>
            <a:pPr>
              <a:lnSpc>
                <a:spcPct val="90000"/>
              </a:lnSpc>
            </a:pPr>
            <a:endParaRPr dirty="0"/>
          </a:p>
          <a:p>
            <a:pPr>
              <a:lnSpc>
                <a:spcPct val="90000"/>
              </a:lnSpc>
              <a:buFont typeface="Arial"/>
              <a:buChar char="•"/>
            </a:pPr>
            <a:endParaRPr dirty="0"/>
          </a:p>
        </p:txBody>
      </p:sp>
      <p:pic>
        <p:nvPicPr>
          <p:cNvPr id="14" name="Picture 1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219360" y="4280177"/>
            <a:ext cx="2133600" cy="2133600"/>
          </a:xfrm>
          <a:prstGeom prst="rect">
            <a:avLst/>
          </a:prstGeom>
        </p:spPr>
      </p:pic>
      <p:pic>
        <p:nvPicPr>
          <p:cNvPr id="16" name="Picture 15"/>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124040" y="4280177"/>
            <a:ext cx="2133600" cy="2133600"/>
          </a:xfrm>
          <a:prstGeom prst="rect">
            <a:avLst/>
          </a:prstGeom>
        </p:spPr>
      </p:pic>
      <p:pic>
        <p:nvPicPr>
          <p:cNvPr id="17" name="Picture 16"/>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067000" y="4292440"/>
            <a:ext cx="2133600" cy="2133600"/>
          </a:xfrm>
          <a:prstGeom prst="rect">
            <a:avLst/>
          </a:prstGeom>
        </p:spPr>
      </p:pic>
      <p:pic>
        <p:nvPicPr>
          <p:cNvPr id="18" name="Picture 17"/>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971680" y="4304703"/>
            <a:ext cx="2133600" cy="2133600"/>
          </a:xfrm>
          <a:prstGeom prst="rect">
            <a:avLst/>
          </a:prstGeom>
        </p:spPr>
      </p:pic>
      <p:pic>
        <p:nvPicPr>
          <p:cNvPr id="19" name="Picture 18"/>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838080" y="4304703"/>
            <a:ext cx="2133600" cy="2133600"/>
          </a:xfrm>
          <a:prstGeom prst="rect">
            <a:avLst/>
          </a:prstGeom>
        </p:spPr>
      </p:pic>
    </p:spTree>
    <p:extLst>
      <p:ext uri="{BB962C8B-B14F-4D97-AF65-F5344CB8AC3E}">
        <p14:creationId xmlns:p14="http://schemas.microsoft.com/office/powerpoint/2010/main" val="2680294606"/>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CustomShape 1"/>
          <p:cNvSpPr/>
          <p:nvPr/>
        </p:nvSpPr>
        <p:spPr>
          <a:xfrm>
            <a:off x="838080" y="365040"/>
            <a:ext cx="10514880" cy="1324800"/>
          </a:xfrm>
          <a:prstGeom prst="rect">
            <a:avLst/>
          </a:prstGeom>
          <a:noFill/>
          <a:ln>
            <a:noFill/>
          </a:ln>
        </p:spPr>
        <p:txBody>
          <a:bodyPr lIns="90000" tIns="45000" rIns="90000" bIns="45000" anchor="ctr"/>
          <a:lstStyle/>
          <a:p>
            <a:pPr>
              <a:lnSpc>
                <a:spcPct val="90000"/>
              </a:lnSpc>
            </a:pPr>
            <a:r>
              <a:rPr lang="en-US" sz="5400" dirty="0" smtClean="0">
                <a:solidFill>
                  <a:srgbClr val="BFBFBF"/>
                </a:solidFill>
                <a:latin typeface="Corbel"/>
              </a:rPr>
              <a:t>Methodology – </a:t>
            </a:r>
            <a:r>
              <a:rPr lang="en-US" sz="4400" dirty="0" smtClean="0">
                <a:solidFill>
                  <a:srgbClr val="BFBFBF"/>
                </a:solidFill>
                <a:latin typeface="Corbel"/>
              </a:rPr>
              <a:t>Activation </a:t>
            </a:r>
            <a:r>
              <a:rPr lang="en-US" sz="4400" dirty="0" err="1" smtClean="0">
                <a:solidFill>
                  <a:srgbClr val="BFBFBF"/>
                </a:solidFill>
                <a:latin typeface="Corbel"/>
              </a:rPr>
              <a:t>Maximisation</a:t>
            </a:r>
            <a:endParaRPr sz="4400" dirty="0"/>
          </a:p>
        </p:txBody>
      </p:sp>
      <p:sp>
        <p:nvSpPr>
          <p:cNvPr id="15" name="CustomShape 2"/>
          <p:cNvSpPr/>
          <p:nvPr/>
        </p:nvSpPr>
        <p:spPr>
          <a:xfrm>
            <a:off x="838080" y="1629412"/>
            <a:ext cx="10374120" cy="738816"/>
          </a:xfrm>
          <a:prstGeom prst="rect">
            <a:avLst/>
          </a:prstGeom>
          <a:noFill/>
          <a:ln>
            <a:noFill/>
          </a:ln>
        </p:spPr>
        <p:txBody>
          <a:bodyPr lIns="90000" tIns="45000" rIns="90000" bIns="45000"/>
          <a:lstStyle/>
          <a:p>
            <a:pPr>
              <a:lnSpc>
                <a:spcPct val="90000"/>
              </a:lnSpc>
              <a:buFont typeface="Arial"/>
              <a:buChar char="•"/>
            </a:pPr>
            <a:r>
              <a:rPr lang="en-US" sz="2800" dirty="0">
                <a:solidFill>
                  <a:srgbClr val="BFBFBF"/>
                </a:solidFill>
                <a:latin typeface="Corbel"/>
              </a:rPr>
              <a:t>VGG_s </a:t>
            </a:r>
            <a:r>
              <a:rPr lang="en-US" sz="2800" dirty="0" smtClean="0">
                <a:solidFill>
                  <a:srgbClr val="BFBFBF"/>
                </a:solidFill>
                <a:latin typeface="Corbel"/>
              </a:rPr>
              <a:t>Convolutional layer 3: 10 filters visualization out of 512</a:t>
            </a:r>
            <a:endParaRPr lang="en-US" sz="2800" dirty="0">
              <a:solidFill>
                <a:srgbClr val="BFBFBF"/>
              </a:solidFill>
              <a:latin typeface="Corbel"/>
            </a:endParaRPr>
          </a:p>
          <a:p>
            <a:pPr>
              <a:lnSpc>
                <a:spcPct val="90000"/>
              </a:lnSpc>
              <a:buFont typeface="Arial"/>
              <a:buChar char="•"/>
            </a:pPr>
            <a:endParaRPr dirty="0"/>
          </a:p>
          <a:p>
            <a:pPr>
              <a:lnSpc>
                <a:spcPct val="90000"/>
              </a:lnSpc>
            </a:pPr>
            <a:endParaRPr dirty="0"/>
          </a:p>
          <a:p>
            <a:pPr>
              <a:lnSpc>
                <a:spcPct val="90000"/>
              </a:lnSpc>
            </a:pPr>
            <a:endParaRPr dirty="0"/>
          </a:p>
          <a:p>
            <a:pPr>
              <a:lnSpc>
                <a:spcPct val="90000"/>
              </a:lnSpc>
              <a:buFont typeface="Arial"/>
              <a:buChar char="•"/>
            </a:pPr>
            <a:endParaRPr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87480" y="2233863"/>
            <a:ext cx="2133600" cy="2133600"/>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87480" y="2233863"/>
            <a:ext cx="2133600" cy="2133600"/>
          </a:xfrm>
          <a:prstGeom prst="rect">
            <a:avLst/>
          </a:prstGeom>
        </p:spPr>
      </p:pic>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87480" y="2233863"/>
            <a:ext cx="2133600" cy="2133600"/>
          </a:xfrm>
          <a:prstGeom prst="rect">
            <a:avLst/>
          </a:prstGeom>
        </p:spPr>
      </p:pic>
      <p:pic>
        <p:nvPicPr>
          <p:cNvPr id="7" name="Picture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154680" y="4361435"/>
            <a:ext cx="2133600" cy="2133600"/>
          </a:xfrm>
          <a:prstGeom prst="rect">
            <a:avLst/>
          </a:prstGeom>
        </p:spPr>
      </p:pic>
      <p:pic>
        <p:nvPicPr>
          <p:cNvPr id="8" name="Picture 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154680" y="2233863"/>
            <a:ext cx="2133600" cy="2133600"/>
          </a:xfrm>
          <a:prstGeom prst="rect">
            <a:avLst/>
          </a:prstGeom>
        </p:spPr>
      </p:pic>
      <p:pic>
        <p:nvPicPr>
          <p:cNvPr id="20" name="Picture 19"/>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021080" y="2233863"/>
            <a:ext cx="2133600" cy="2133600"/>
          </a:xfrm>
          <a:prstGeom prst="rect">
            <a:avLst/>
          </a:prstGeom>
        </p:spPr>
      </p:pic>
      <p:pic>
        <p:nvPicPr>
          <p:cNvPr id="21" name="Picture 20"/>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045414" y="4361435"/>
            <a:ext cx="2133600" cy="2133600"/>
          </a:xfrm>
          <a:prstGeom prst="rect">
            <a:avLst/>
          </a:prstGeom>
        </p:spPr>
      </p:pic>
      <p:pic>
        <p:nvPicPr>
          <p:cNvPr id="22" name="Picture 21"/>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008547" y="4361435"/>
            <a:ext cx="2133600" cy="2133600"/>
          </a:xfrm>
          <a:prstGeom prst="rect">
            <a:avLst/>
          </a:prstGeom>
        </p:spPr>
      </p:pic>
      <p:pic>
        <p:nvPicPr>
          <p:cNvPr id="23" name="Picture 22"/>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971680" y="4367463"/>
            <a:ext cx="2133600" cy="2133600"/>
          </a:xfrm>
          <a:prstGeom prst="rect">
            <a:avLst/>
          </a:prstGeom>
        </p:spPr>
      </p:pic>
      <p:pic>
        <p:nvPicPr>
          <p:cNvPr id="24" name="Picture 23"/>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838080" y="4367463"/>
            <a:ext cx="2133600" cy="2133600"/>
          </a:xfrm>
          <a:prstGeom prst="rect">
            <a:avLst/>
          </a:prstGeom>
        </p:spPr>
      </p:pic>
      <p:pic>
        <p:nvPicPr>
          <p:cNvPr id="25" name="Picture 24"/>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971680" y="2233863"/>
            <a:ext cx="2133600" cy="2133600"/>
          </a:xfrm>
          <a:prstGeom prst="rect">
            <a:avLst/>
          </a:prstGeom>
        </p:spPr>
      </p:pic>
      <p:pic>
        <p:nvPicPr>
          <p:cNvPr id="26" name="Picture 25"/>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838080" y="2233863"/>
            <a:ext cx="2133600" cy="2133600"/>
          </a:xfrm>
          <a:prstGeom prst="rect">
            <a:avLst/>
          </a:prstGeom>
        </p:spPr>
      </p:pic>
    </p:spTree>
    <p:extLst>
      <p:ext uri="{BB962C8B-B14F-4D97-AF65-F5344CB8AC3E}">
        <p14:creationId xmlns:p14="http://schemas.microsoft.com/office/powerpoint/2010/main" val="2916234345"/>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CustomShape 1"/>
          <p:cNvSpPr/>
          <p:nvPr/>
        </p:nvSpPr>
        <p:spPr>
          <a:xfrm>
            <a:off x="838080" y="365040"/>
            <a:ext cx="10514880" cy="1324800"/>
          </a:xfrm>
          <a:prstGeom prst="rect">
            <a:avLst/>
          </a:prstGeom>
          <a:noFill/>
          <a:ln>
            <a:noFill/>
          </a:ln>
        </p:spPr>
        <p:txBody>
          <a:bodyPr lIns="90000" tIns="45000" rIns="90000" bIns="45000" anchor="ctr"/>
          <a:lstStyle/>
          <a:p>
            <a:pPr>
              <a:lnSpc>
                <a:spcPct val="90000"/>
              </a:lnSpc>
            </a:pPr>
            <a:r>
              <a:rPr lang="en-US" sz="5400" dirty="0" smtClean="0">
                <a:solidFill>
                  <a:srgbClr val="BFBFBF"/>
                </a:solidFill>
                <a:latin typeface="Corbel"/>
              </a:rPr>
              <a:t>Methodology – </a:t>
            </a:r>
            <a:r>
              <a:rPr lang="en-US" sz="4400" dirty="0" smtClean="0">
                <a:solidFill>
                  <a:srgbClr val="BFBFBF"/>
                </a:solidFill>
                <a:latin typeface="Corbel"/>
              </a:rPr>
              <a:t>Activation </a:t>
            </a:r>
            <a:r>
              <a:rPr lang="en-US" sz="4400" dirty="0" err="1" smtClean="0">
                <a:solidFill>
                  <a:srgbClr val="BFBFBF"/>
                </a:solidFill>
                <a:latin typeface="Corbel"/>
              </a:rPr>
              <a:t>Maximisation</a:t>
            </a:r>
            <a:endParaRPr sz="4400" dirty="0"/>
          </a:p>
        </p:txBody>
      </p:sp>
      <p:sp>
        <p:nvSpPr>
          <p:cNvPr id="15" name="CustomShape 2"/>
          <p:cNvSpPr/>
          <p:nvPr/>
        </p:nvSpPr>
        <p:spPr>
          <a:xfrm>
            <a:off x="838080" y="1629412"/>
            <a:ext cx="10374120" cy="738816"/>
          </a:xfrm>
          <a:prstGeom prst="rect">
            <a:avLst/>
          </a:prstGeom>
          <a:noFill/>
          <a:ln>
            <a:noFill/>
          </a:ln>
        </p:spPr>
        <p:txBody>
          <a:bodyPr lIns="90000" tIns="45000" rIns="90000" bIns="45000"/>
          <a:lstStyle/>
          <a:p>
            <a:pPr>
              <a:lnSpc>
                <a:spcPct val="90000"/>
              </a:lnSpc>
              <a:buFont typeface="Arial"/>
              <a:buChar char="•"/>
            </a:pPr>
            <a:r>
              <a:rPr lang="en-US" sz="2800" dirty="0">
                <a:solidFill>
                  <a:srgbClr val="BFBFBF"/>
                </a:solidFill>
                <a:latin typeface="Corbel"/>
              </a:rPr>
              <a:t>VGG_s </a:t>
            </a:r>
            <a:r>
              <a:rPr lang="en-US" sz="2800" dirty="0" smtClean="0">
                <a:solidFill>
                  <a:srgbClr val="BFBFBF"/>
                </a:solidFill>
                <a:latin typeface="Corbel"/>
              </a:rPr>
              <a:t>Convolutional layer 5: 10 filters visualization out of 512</a:t>
            </a:r>
            <a:endParaRPr lang="en-US" sz="2800" dirty="0">
              <a:solidFill>
                <a:srgbClr val="BFBFBF"/>
              </a:solidFill>
              <a:latin typeface="Corbel"/>
            </a:endParaRPr>
          </a:p>
          <a:p>
            <a:pPr>
              <a:lnSpc>
                <a:spcPct val="90000"/>
              </a:lnSpc>
              <a:buFont typeface="Arial"/>
              <a:buChar char="•"/>
            </a:pPr>
            <a:endParaRPr dirty="0"/>
          </a:p>
          <a:p>
            <a:pPr>
              <a:lnSpc>
                <a:spcPct val="90000"/>
              </a:lnSpc>
            </a:pPr>
            <a:endParaRPr dirty="0"/>
          </a:p>
          <a:p>
            <a:pPr>
              <a:lnSpc>
                <a:spcPct val="90000"/>
              </a:lnSpc>
            </a:pPr>
            <a:endParaRPr dirty="0"/>
          </a:p>
          <a:p>
            <a:pPr>
              <a:lnSpc>
                <a:spcPct val="90000"/>
              </a:lnSpc>
              <a:buFont typeface="Arial"/>
              <a:buChar char="•"/>
            </a:pPr>
            <a:endParaRPr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57730" y="2137611"/>
            <a:ext cx="2133600" cy="213360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46854" y="2137611"/>
            <a:ext cx="2133600" cy="2133600"/>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280454" y="2143090"/>
            <a:ext cx="2133600" cy="2133600"/>
          </a:xfrm>
          <a:prstGeom prst="rect">
            <a:avLst/>
          </a:prstGeom>
        </p:spPr>
      </p:pic>
      <p:pic>
        <p:nvPicPr>
          <p:cNvPr id="10" name="Picture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280454" y="4271211"/>
            <a:ext cx="2133600" cy="2133600"/>
          </a:xfrm>
          <a:prstGeom prst="rect">
            <a:avLst/>
          </a:prstGeom>
        </p:spPr>
      </p:pic>
      <p:pic>
        <p:nvPicPr>
          <p:cNvPr id="11" name="Picture 1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146854" y="4271211"/>
            <a:ext cx="2133600" cy="2133600"/>
          </a:xfrm>
          <a:prstGeom prst="rect">
            <a:avLst/>
          </a:prstGeom>
        </p:spPr>
      </p:pic>
      <p:pic>
        <p:nvPicPr>
          <p:cNvPr id="12" name="Picture 1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029200" y="4271211"/>
            <a:ext cx="2133600" cy="2133600"/>
          </a:xfrm>
          <a:prstGeom prst="rect">
            <a:avLst/>
          </a:prstGeom>
        </p:spPr>
      </p:pic>
      <p:pic>
        <p:nvPicPr>
          <p:cNvPr id="13" name="Picture 12"/>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924130" y="4271211"/>
            <a:ext cx="2133600" cy="2133600"/>
          </a:xfrm>
          <a:prstGeom prst="rect">
            <a:avLst/>
          </a:prstGeom>
        </p:spPr>
      </p:pic>
      <p:pic>
        <p:nvPicPr>
          <p:cNvPr id="14" name="Picture 13"/>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35006" y="4271211"/>
            <a:ext cx="2133600" cy="2133600"/>
          </a:xfrm>
          <a:prstGeom prst="rect">
            <a:avLst/>
          </a:prstGeom>
        </p:spPr>
      </p:pic>
      <p:pic>
        <p:nvPicPr>
          <p:cNvPr id="16" name="Picture 15"/>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933640" y="2137611"/>
            <a:ext cx="2133600" cy="2133600"/>
          </a:xfrm>
          <a:prstGeom prst="rect">
            <a:avLst/>
          </a:prstGeom>
        </p:spPr>
      </p:pic>
      <p:pic>
        <p:nvPicPr>
          <p:cNvPr id="17" name="Picture 16"/>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838080" y="2137611"/>
            <a:ext cx="2133600" cy="2133600"/>
          </a:xfrm>
          <a:prstGeom prst="rect">
            <a:avLst/>
          </a:prstGeom>
        </p:spPr>
      </p:pic>
    </p:spTree>
    <p:extLst>
      <p:ext uri="{BB962C8B-B14F-4D97-AF65-F5344CB8AC3E}">
        <p14:creationId xmlns:p14="http://schemas.microsoft.com/office/powerpoint/2010/main" val="4280611958"/>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CustomShape 1"/>
          <p:cNvSpPr/>
          <p:nvPr/>
        </p:nvSpPr>
        <p:spPr>
          <a:xfrm>
            <a:off x="838080" y="365040"/>
            <a:ext cx="10514880" cy="1324800"/>
          </a:xfrm>
          <a:prstGeom prst="rect">
            <a:avLst/>
          </a:prstGeom>
          <a:noFill/>
          <a:ln>
            <a:noFill/>
          </a:ln>
        </p:spPr>
        <p:txBody>
          <a:bodyPr lIns="90000" tIns="45000" rIns="90000" bIns="45000" anchor="ctr"/>
          <a:lstStyle/>
          <a:p>
            <a:pPr>
              <a:lnSpc>
                <a:spcPct val="90000"/>
              </a:lnSpc>
            </a:pPr>
            <a:r>
              <a:rPr lang="en-US" sz="5400" dirty="0" smtClean="0">
                <a:solidFill>
                  <a:srgbClr val="BFBFBF"/>
                </a:solidFill>
                <a:latin typeface="Corbel"/>
              </a:rPr>
              <a:t>Methodology – </a:t>
            </a:r>
            <a:r>
              <a:rPr lang="en-US" sz="4400" dirty="0" smtClean="0">
                <a:solidFill>
                  <a:srgbClr val="BFBFBF"/>
                </a:solidFill>
                <a:latin typeface="Corbel"/>
              </a:rPr>
              <a:t>Activation </a:t>
            </a:r>
            <a:r>
              <a:rPr lang="en-US" sz="4400" dirty="0" err="1" smtClean="0">
                <a:solidFill>
                  <a:srgbClr val="BFBFBF"/>
                </a:solidFill>
                <a:latin typeface="Corbel"/>
              </a:rPr>
              <a:t>Maximisation</a:t>
            </a:r>
            <a:endParaRPr sz="4400" dirty="0"/>
          </a:p>
        </p:txBody>
      </p:sp>
      <p:sp>
        <p:nvSpPr>
          <p:cNvPr id="15" name="CustomShape 2"/>
          <p:cNvSpPr/>
          <p:nvPr/>
        </p:nvSpPr>
        <p:spPr>
          <a:xfrm>
            <a:off x="838080" y="1629412"/>
            <a:ext cx="10374120" cy="738816"/>
          </a:xfrm>
          <a:prstGeom prst="rect">
            <a:avLst/>
          </a:prstGeom>
          <a:noFill/>
          <a:ln>
            <a:noFill/>
          </a:ln>
        </p:spPr>
        <p:txBody>
          <a:bodyPr lIns="90000" tIns="45000" rIns="90000" bIns="45000"/>
          <a:lstStyle/>
          <a:p>
            <a:pPr>
              <a:lnSpc>
                <a:spcPct val="90000"/>
              </a:lnSpc>
              <a:buFont typeface="Arial"/>
              <a:buChar char="•"/>
            </a:pPr>
            <a:r>
              <a:rPr lang="en-US" sz="2800" dirty="0" smtClean="0">
                <a:solidFill>
                  <a:srgbClr val="BFBFBF"/>
                </a:solidFill>
                <a:latin typeface="Corbel"/>
              </a:rPr>
              <a:t>illu2vec Convolutional layer 1: 10 filters visualization out of 64</a:t>
            </a:r>
            <a:endParaRPr lang="en-US" sz="2800" dirty="0">
              <a:solidFill>
                <a:srgbClr val="BFBFBF"/>
              </a:solidFill>
              <a:latin typeface="Corbel"/>
            </a:endParaRPr>
          </a:p>
          <a:p>
            <a:pPr>
              <a:lnSpc>
                <a:spcPct val="90000"/>
              </a:lnSpc>
              <a:buFont typeface="Arial"/>
              <a:buChar char="•"/>
            </a:pPr>
            <a:endParaRPr dirty="0"/>
          </a:p>
          <a:p>
            <a:pPr>
              <a:lnSpc>
                <a:spcPct val="90000"/>
              </a:lnSpc>
            </a:pPr>
            <a:endParaRPr dirty="0"/>
          </a:p>
          <a:p>
            <a:pPr>
              <a:lnSpc>
                <a:spcPct val="90000"/>
              </a:lnSpc>
            </a:pPr>
            <a:endParaRPr dirty="0"/>
          </a:p>
          <a:p>
            <a:pPr>
              <a:lnSpc>
                <a:spcPct val="90000"/>
              </a:lnSpc>
              <a:buFont typeface="Arial"/>
              <a:buChar char="•"/>
            </a:pPr>
            <a:endParaRPr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66760" y="2153653"/>
            <a:ext cx="2133600" cy="2133600"/>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95140" y="2153653"/>
            <a:ext cx="2133600" cy="2133600"/>
          </a:xfrm>
          <a:prstGeom prst="rect">
            <a:avLst/>
          </a:prstGeom>
        </p:spPr>
      </p:pic>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258360" y="2153653"/>
            <a:ext cx="2133600" cy="2133600"/>
          </a:xfrm>
          <a:prstGeom prst="rect">
            <a:avLst/>
          </a:prstGeom>
        </p:spPr>
      </p:pic>
      <p:pic>
        <p:nvPicPr>
          <p:cNvPr id="7" name="Picture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258360" y="4287253"/>
            <a:ext cx="2133600" cy="2133600"/>
          </a:xfrm>
          <a:prstGeom prst="rect">
            <a:avLst/>
          </a:prstGeom>
        </p:spPr>
      </p:pic>
      <p:pic>
        <p:nvPicPr>
          <p:cNvPr id="8" name="Picture 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192770" y="4287253"/>
            <a:ext cx="2133600" cy="2133600"/>
          </a:xfrm>
          <a:prstGeom prst="rect">
            <a:avLst/>
          </a:prstGeom>
        </p:spPr>
      </p:pic>
      <p:pic>
        <p:nvPicPr>
          <p:cNvPr id="18" name="Picture 17"/>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066760" y="4287253"/>
            <a:ext cx="2133600" cy="2133600"/>
          </a:xfrm>
          <a:prstGeom prst="rect">
            <a:avLst/>
          </a:prstGeom>
        </p:spPr>
      </p:pic>
      <p:pic>
        <p:nvPicPr>
          <p:cNvPr id="19" name="Picture 18"/>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951235" y="4287253"/>
            <a:ext cx="2133600" cy="2133600"/>
          </a:xfrm>
          <a:prstGeom prst="rect">
            <a:avLst/>
          </a:prstGeom>
        </p:spPr>
      </p:pic>
      <p:pic>
        <p:nvPicPr>
          <p:cNvPr id="20" name="Picture 19"/>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38080" y="4287253"/>
            <a:ext cx="2133600" cy="2133600"/>
          </a:xfrm>
          <a:prstGeom prst="rect">
            <a:avLst/>
          </a:prstGeom>
        </p:spPr>
      </p:pic>
      <p:pic>
        <p:nvPicPr>
          <p:cNvPr id="21" name="Picture 20"/>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930790" y="2153653"/>
            <a:ext cx="2133600" cy="2133600"/>
          </a:xfrm>
          <a:prstGeom prst="rect">
            <a:avLst/>
          </a:prstGeom>
        </p:spPr>
      </p:pic>
      <p:pic>
        <p:nvPicPr>
          <p:cNvPr id="22" name="Picture 21"/>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838080" y="2153653"/>
            <a:ext cx="2133600" cy="2133600"/>
          </a:xfrm>
          <a:prstGeom prst="rect">
            <a:avLst/>
          </a:prstGeom>
        </p:spPr>
      </p:pic>
    </p:spTree>
    <p:extLst>
      <p:ext uri="{BB962C8B-B14F-4D97-AF65-F5344CB8AC3E}">
        <p14:creationId xmlns:p14="http://schemas.microsoft.com/office/powerpoint/2010/main" val="1553888750"/>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CustomShape 1"/>
          <p:cNvSpPr/>
          <p:nvPr/>
        </p:nvSpPr>
        <p:spPr>
          <a:xfrm>
            <a:off x="838080" y="365040"/>
            <a:ext cx="10514880" cy="1324800"/>
          </a:xfrm>
          <a:prstGeom prst="rect">
            <a:avLst/>
          </a:prstGeom>
          <a:noFill/>
          <a:ln>
            <a:noFill/>
          </a:ln>
        </p:spPr>
        <p:txBody>
          <a:bodyPr lIns="90000" tIns="45000" rIns="90000" bIns="45000" anchor="ctr"/>
          <a:lstStyle/>
          <a:p>
            <a:pPr>
              <a:lnSpc>
                <a:spcPct val="90000"/>
              </a:lnSpc>
            </a:pPr>
            <a:r>
              <a:rPr lang="en-US" sz="5400" dirty="0" smtClean="0">
                <a:solidFill>
                  <a:srgbClr val="BFBFBF"/>
                </a:solidFill>
                <a:latin typeface="Corbel"/>
              </a:rPr>
              <a:t>Methodology – </a:t>
            </a:r>
            <a:r>
              <a:rPr lang="en-US" sz="4400" dirty="0" smtClean="0">
                <a:solidFill>
                  <a:srgbClr val="BFBFBF"/>
                </a:solidFill>
                <a:latin typeface="Corbel"/>
              </a:rPr>
              <a:t>Activation </a:t>
            </a:r>
            <a:r>
              <a:rPr lang="en-US" sz="4400" dirty="0" err="1" smtClean="0">
                <a:solidFill>
                  <a:srgbClr val="BFBFBF"/>
                </a:solidFill>
                <a:latin typeface="Corbel"/>
              </a:rPr>
              <a:t>Maximisation</a:t>
            </a:r>
            <a:endParaRPr sz="4400" dirty="0"/>
          </a:p>
        </p:txBody>
      </p:sp>
      <p:sp>
        <p:nvSpPr>
          <p:cNvPr id="15" name="CustomShape 2"/>
          <p:cNvSpPr/>
          <p:nvPr/>
        </p:nvSpPr>
        <p:spPr>
          <a:xfrm>
            <a:off x="838080" y="1629412"/>
            <a:ext cx="10374120" cy="738816"/>
          </a:xfrm>
          <a:prstGeom prst="rect">
            <a:avLst/>
          </a:prstGeom>
          <a:noFill/>
          <a:ln>
            <a:noFill/>
          </a:ln>
        </p:spPr>
        <p:txBody>
          <a:bodyPr lIns="90000" tIns="45000" rIns="90000" bIns="45000"/>
          <a:lstStyle/>
          <a:p>
            <a:pPr>
              <a:lnSpc>
                <a:spcPct val="90000"/>
              </a:lnSpc>
              <a:buFont typeface="Arial"/>
              <a:buChar char="•"/>
            </a:pPr>
            <a:r>
              <a:rPr lang="en-US" sz="2800" dirty="0" smtClean="0">
                <a:solidFill>
                  <a:srgbClr val="BFBFBF"/>
                </a:solidFill>
                <a:latin typeface="Corbel"/>
              </a:rPr>
              <a:t>illu2vec Convolutional layer 5: 10 filters visualization out of 512</a:t>
            </a:r>
            <a:endParaRPr lang="en-US" sz="2800" dirty="0">
              <a:solidFill>
                <a:srgbClr val="BFBFBF"/>
              </a:solidFill>
              <a:latin typeface="Corbel"/>
            </a:endParaRPr>
          </a:p>
          <a:p>
            <a:pPr>
              <a:lnSpc>
                <a:spcPct val="90000"/>
              </a:lnSpc>
              <a:buFont typeface="Arial"/>
              <a:buChar char="•"/>
            </a:pPr>
            <a:endParaRPr dirty="0"/>
          </a:p>
          <a:p>
            <a:pPr>
              <a:lnSpc>
                <a:spcPct val="90000"/>
              </a:lnSpc>
            </a:pPr>
            <a:endParaRPr dirty="0"/>
          </a:p>
          <a:p>
            <a:pPr>
              <a:lnSpc>
                <a:spcPct val="90000"/>
              </a:lnSpc>
            </a:pPr>
            <a:endParaRPr dirty="0"/>
          </a:p>
          <a:p>
            <a:pPr>
              <a:lnSpc>
                <a:spcPct val="90000"/>
              </a:lnSpc>
              <a:buFont typeface="Arial"/>
              <a:buChar char="•"/>
            </a:pPr>
            <a:endParaRPr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77088" y="2179709"/>
            <a:ext cx="2133600" cy="213360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13745" y="2179709"/>
            <a:ext cx="2133600" cy="2133600"/>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341230" y="2179709"/>
            <a:ext cx="2133600" cy="2133600"/>
          </a:xfrm>
          <a:prstGeom prst="rect">
            <a:avLst/>
          </a:prstGeom>
        </p:spPr>
      </p:pic>
      <p:pic>
        <p:nvPicPr>
          <p:cNvPr id="10" name="Picture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341230" y="4313309"/>
            <a:ext cx="2133600" cy="2133600"/>
          </a:xfrm>
          <a:prstGeom prst="rect">
            <a:avLst/>
          </a:prstGeom>
        </p:spPr>
      </p:pic>
      <p:pic>
        <p:nvPicPr>
          <p:cNvPr id="11" name="Picture 1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213745" y="4313309"/>
            <a:ext cx="2133600" cy="2133600"/>
          </a:xfrm>
          <a:prstGeom prst="rect">
            <a:avLst/>
          </a:prstGeom>
        </p:spPr>
      </p:pic>
      <p:pic>
        <p:nvPicPr>
          <p:cNvPr id="12" name="Picture 1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080145" y="4313309"/>
            <a:ext cx="2133600" cy="2133600"/>
          </a:xfrm>
          <a:prstGeom prst="rect">
            <a:avLst/>
          </a:prstGeom>
        </p:spPr>
      </p:pic>
      <p:pic>
        <p:nvPicPr>
          <p:cNvPr id="13" name="Picture 12"/>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952660" y="4313309"/>
            <a:ext cx="2133600" cy="2133600"/>
          </a:xfrm>
          <a:prstGeom prst="rect">
            <a:avLst/>
          </a:prstGeom>
        </p:spPr>
      </p:pic>
      <p:pic>
        <p:nvPicPr>
          <p:cNvPr id="14" name="Picture 13"/>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38080" y="4319337"/>
            <a:ext cx="2133600" cy="2133600"/>
          </a:xfrm>
          <a:prstGeom prst="rect">
            <a:avLst/>
          </a:prstGeom>
        </p:spPr>
      </p:pic>
      <p:pic>
        <p:nvPicPr>
          <p:cNvPr id="16" name="Picture 15"/>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963868" y="2185737"/>
            <a:ext cx="2133600" cy="2133600"/>
          </a:xfrm>
          <a:prstGeom prst="rect">
            <a:avLst/>
          </a:prstGeom>
        </p:spPr>
      </p:pic>
      <p:pic>
        <p:nvPicPr>
          <p:cNvPr id="17" name="Picture 16"/>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838080" y="2185737"/>
            <a:ext cx="2133600" cy="2133600"/>
          </a:xfrm>
          <a:prstGeom prst="rect">
            <a:avLst/>
          </a:prstGeom>
        </p:spPr>
      </p:pic>
    </p:spTree>
    <p:extLst>
      <p:ext uri="{BB962C8B-B14F-4D97-AF65-F5344CB8AC3E}">
        <p14:creationId xmlns:p14="http://schemas.microsoft.com/office/powerpoint/2010/main" val="2205524023"/>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CustomShape 1"/>
          <p:cNvSpPr/>
          <p:nvPr/>
        </p:nvSpPr>
        <p:spPr>
          <a:xfrm>
            <a:off x="838080" y="365040"/>
            <a:ext cx="10514880" cy="1324800"/>
          </a:xfrm>
          <a:prstGeom prst="rect">
            <a:avLst/>
          </a:prstGeom>
          <a:noFill/>
          <a:ln>
            <a:noFill/>
          </a:ln>
        </p:spPr>
        <p:txBody>
          <a:bodyPr lIns="90000" tIns="45000" rIns="90000" bIns="45000" anchor="ctr"/>
          <a:lstStyle/>
          <a:p>
            <a:pPr>
              <a:lnSpc>
                <a:spcPct val="90000"/>
              </a:lnSpc>
            </a:pPr>
            <a:r>
              <a:rPr lang="en-US" sz="5400" dirty="0" smtClean="0">
                <a:solidFill>
                  <a:srgbClr val="BFBFBF"/>
                </a:solidFill>
                <a:latin typeface="Corbel"/>
              </a:rPr>
              <a:t>Methodology – </a:t>
            </a:r>
            <a:r>
              <a:rPr lang="en-US" sz="4400" dirty="0" smtClean="0">
                <a:solidFill>
                  <a:srgbClr val="BFBFBF"/>
                </a:solidFill>
                <a:latin typeface="Corbel"/>
              </a:rPr>
              <a:t>Activation </a:t>
            </a:r>
            <a:r>
              <a:rPr lang="en-US" sz="4400" dirty="0" err="1" smtClean="0">
                <a:solidFill>
                  <a:srgbClr val="BFBFBF"/>
                </a:solidFill>
                <a:latin typeface="Corbel"/>
              </a:rPr>
              <a:t>Maximisation</a:t>
            </a:r>
            <a:endParaRPr sz="4400" dirty="0"/>
          </a:p>
        </p:txBody>
      </p:sp>
      <p:sp>
        <p:nvSpPr>
          <p:cNvPr id="15" name="CustomShape 2"/>
          <p:cNvSpPr/>
          <p:nvPr/>
        </p:nvSpPr>
        <p:spPr>
          <a:xfrm>
            <a:off x="838080" y="1629412"/>
            <a:ext cx="10374120" cy="738816"/>
          </a:xfrm>
          <a:prstGeom prst="rect">
            <a:avLst/>
          </a:prstGeom>
          <a:noFill/>
          <a:ln>
            <a:noFill/>
          </a:ln>
        </p:spPr>
        <p:txBody>
          <a:bodyPr lIns="90000" tIns="45000" rIns="90000" bIns="45000"/>
          <a:lstStyle/>
          <a:p>
            <a:pPr>
              <a:lnSpc>
                <a:spcPct val="90000"/>
              </a:lnSpc>
              <a:buFont typeface="Arial"/>
              <a:buChar char="•"/>
            </a:pPr>
            <a:r>
              <a:rPr lang="en-US" sz="2800" dirty="0" smtClean="0">
                <a:solidFill>
                  <a:srgbClr val="BFBFBF"/>
                </a:solidFill>
                <a:latin typeface="Corbel"/>
              </a:rPr>
              <a:t>illu2vec Convolutional layer 11: 10 filters visualization out of 1024</a:t>
            </a:r>
            <a:endParaRPr lang="en-US" sz="2800" dirty="0">
              <a:solidFill>
                <a:srgbClr val="BFBFBF"/>
              </a:solidFill>
              <a:latin typeface="Corbel"/>
            </a:endParaRPr>
          </a:p>
          <a:p>
            <a:pPr>
              <a:lnSpc>
                <a:spcPct val="90000"/>
              </a:lnSpc>
              <a:buFont typeface="Arial"/>
              <a:buChar char="•"/>
            </a:pPr>
            <a:endParaRPr dirty="0"/>
          </a:p>
          <a:p>
            <a:pPr>
              <a:lnSpc>
                <a:spcPct val="90000"/>
              </a:lnSpc>
            </a:pPr>
            <a:endParaRPr dirty="0"/>
          </a:p>
          <a:p>
            <a:pPr>
              <a:lnSpc>
                <a:spcPct val="90000"/>
              </a:lnSpc>
            </a:pPr>
            <a:endParaRPr dirty="0"/>
          </a:p>
          <a:p>
            <a:pPr>
              <a:lnSpc>
                <a:spcPct val="90000"/>
              </a:lnSpc>
              <a:buFont typeface="Arial"/>
              <a:buChar char="•"/>
            </a:pPr>
            <a:endParaRPr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5347" y="2151720"/>
            <a:ext cx="2133600" cy="2133600"/>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86466" y="4285261"/>
            <a:ext cx="2133600" cy="2133600"/>
          </a:xfrm>
          <a:prstGeom prst="rect">
            <a:avLst/>
          </a:prstGeom>
        </p:spPr>
      </p:pic>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60380" y="2151602"/>
            <a:ext cx="2133600" cy="2133600"/>
          </a:xfrm>
          <a:prstGeom prst="rect">
            <a:avLst/>
          </a:prstGeom>
        </p:spPr>
      </p:pic>
      <p:pic>
        <p:nvPicPr>
          <p:cNvPr id="7" name="Picture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05347" y="4283970"/>
            <a:ext cx="2133600" cy="2133600"/>
          </a:xfrm>
          <a:prstGeom prst="rect">
            <a:avLst/>
          </a:prstGeom>
        </p:spPr>
      </p:pic>
      <p:pic>
        <p:nvPicPr>
          <p:cNvPr id="8" name="Picture 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159212" y="4283970"/>
            <a:ext cx="2133600" cy="2133600"/>
          </a:xfrm>
          <a:prstGeom prst="rect">
            <a:avLst/>
          </a:prstGeom>
        </p:spPr>
      </p:pic>
      <p:pic>
        <p:nvPicPr>
          <p:cNvPr id="18" name="Picture 17"/>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291644" y="2151602"/>
            <a:ext cx="2133600" cy="2133600"/>
          </a:xfrm>
          <a:prstGeom prst="rect">
            <a:avLst/>
          </a:prstGeom>
        </p:spPr>
      </p:pic>
      <p:pic>
        <p:nvPicPr>
          <p:cNvPr id="19" name="Picture 18"/>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9420066" y="2151602"/>
            <a:ext cx="2133600" cy="2133600"/>
          </a:xfrm>
          <a:prstGeom prst="rect">
            <a:avLst/>
          </a:prstGeom>
        </p:spPr>
      </p:pic>
      <p:pic>
        <p:nvPicPr>
          <p:cNvPr id="20" name="Picture 19"/>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9420066" y="4285261"/>
            <a:ext cx="2133600" cy="2133600"/>
          </a:xfrm>
          <a:prstGeom prst="rect">
            <a:avLst/>
          </a:prstGeom>
        </p:spPr>
      </p:pic>
      <p:pic>
        <p:nvPicPr>
          <p:cNvPr id="21" name="Picture 20"/>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035190" y="4283970"/>
            <a:ext cx="2133600" cy="2133600"/>
          </a:xfrm>
          <a:prstGeom prst="rect">
            <a:avLst/>
          </a:prstGeom>
        </p:spPr>
      </p:pic>
      <p:pic>
        <p:nvPicPr>
          <p:cNvPr id="22" name="Picture 21"/>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026780" y="2154185"/>
            <a:ext cx="2133600" cy="2133600"/>
          </a:xfrm>
          <a:prstGeom prst="rect">
            <a:avLst/>
          </a:prstGeom>
        </p:spPr>
      </p:pic>
    </p:spTree>
    <p:extLst>
      <p:ext uri="{BB962C8B-B14F-4D97-AF65-F5344CB8AC3E}">
        <p14:creationId xmlns:p14="http://schemas.microsoft.com/office/powerpoint/2010/main" val="1842688474"/>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CustomShape 1"/>
          <p:cNvSpPr/>
          <p:nvPr/>
        </p:nvSpPr>
        <p:spPr>
          <a:xfrm>
            <a:off x="838080" y="365040"/>
            <a:ext cx="10514880" cy="1324800"/>
          </a:xfrm>
          <a:prstGeom prst="rect">
            <a:avLst/>
          </a:prstGeom>
          <a:noFill/>
          <a:ln>
            <a:noFill/>
          </a:ln>
        </p:spPr>
        <p:txBody>
          <a:bodyPr lIns="90000" tIns="45000" rIns="90000" bIns="45000" anchor="ctr"/>
          <a:lstStyle/>
          <a:p>
            <a:pPr>
              <a:lnSpc>
                <a:spcPct val="90000"/>
              </a:lnSpc>
            </a:pPr>
            <a:r>
              <a:rPr lang="en-US" sz="5400" dirty="0" smtClean="0">
                <a:solidFill>
                  <a:srgbClr val="BFBFBF"/>
                </a:solidFill>
                <a:latin typeface="Corbel"/>
              </a:rPr>
              <a:t>Methodology – </a:t>
            </a:r>
            <a:r>
              <a:rPr lang="en-US" sz="4400" dirty="0" err="1" smtClean="0">
                <a:solidFill>
                  <a:srgbClr val="BFBFBF"/>
                </a:solidFill>
                <a:latin typeface="Corbel"/>
              </a:rPr>
              <a:t>Caricaturization</a:t>
            </a:r>
            <a:endParaRPr sz="4400" dirty="0">
              <a:solidFill>
                <a:srgbClr val="BFBFBF"/>
              </a:solidFill>
              <a:latin typeface="Corbel"/>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58564" y="1689840"/>
            <a:ext cx="5223961" cy="4008202"/>
          </a:xfrm>
          <a:prstGeom prst="rect">
            <a:avLst/>
          </a:prstGeom>
        </p:spPr>
      </p:pic>
    </p:spTree>
    <p:extLst>
      <p:ext uri="{BB962C8B-B14F-4D97-AF65-F5344CB8AC3E}">
        <p14:creationId xmlns:p14="http://schemas.microsoft.com/office/powerpoint/2010/main" val="1466661354"/>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CustomShape 1"/>
          <p:cNvSpPr/>
          <p:nvPr/>
        </p:nvSpPr>
        <p:spPr>
          <a:xfrm>
            <a:off x="792000" y="-151714"/>
            <a:ext cx="10514880" cy="1324800"/>
          </a:xfrm>
          <a:prstGeom prst="rect">
            <a:avLst/>
          </a:prstGeom>
          <a:noFill/>
          <a:ln>
            <a:noFill/>
          </a:ln>
        </p:spPr>
        <p:txBody>
          <a:bodyPr lIns="90000" tIns="45000" rIns="90000" bIns="45000" anchor="ctr"/>
          <a:lstStyle/>
          <a:p>
            <a:pPr>
              <a:lnSpc>
                <a:spcPct val="90000"/>
              </a:lnSpc>
            </a:pPr>
            <a:r>
              <a:rPr lang="en-US" sz="5400" dirty="0">
                <a:solidFill>
                  <a:srgbClr val="BFBFBF"/>
                </a:solidFill>
                <a:latin typeface="Corbel"/>
              </a:rPr>
              <a:t>Reference</a:t>
            </a:r>
            <a:endParaRPr dirty="0"/>
          </a:p>
        </p:txBody>
      </p:sp>
      <p:sp>
        <p:nvSpPr>
          <p:cNvPr id="130" name="CustomShape 2"/>
          <p:cNvSpPr/>
          <p:nvPr/>
        </p:nvSpPr>
        <p:spPr>
          <a:xfrm>
            <a:off x="792000" y="995035"/>
            <a:ext cx="10926758" cy="5520960"/>
          </a:xfrm>
          <a:prstGeom prst="rect">
            <a:avLst/>
          </a:prstGeom>
          <a:noFill/>
          <a:ln>
            <a:noFill/>
          </a:ln>
        </p:spPr>
        <p:txBody>
          <a:bodyPr lIns="90000" tIns="45000" rIns="90000" bIns="45000"/>
          <a:lstStyle/>
          <a:p>
            <a:pPr>
              <a:lnSpc>
                <a:spcPct val="90000"/>
              </a:lnSpc>
              <a:buFont typeface="Arial"/>
              <a:buChar char="•"/>
            </a:pPr>
            <a:endParaRPr lang="en-US" altLang="zh-CN" dirty="0">
              <a:solidFill>
                <a:srgbClr val="BFBFBF"/>
              </a:solidFill>
              <a:latin typeface="Corbel"/>
            </a:endParaRPr>
          </a:p>
          <a:p>
            <a:pPr>
              <a:lnSpc>
                <a:spcPct val="90000"/>
              </a:lnSpc>
              <a:buFont typeface="Arial"/>
              <a:buChar char="•"/>
            </a:pPr>
            <a:r>
              <a:rPr lang="en-US" altLang="zh-CN" dirty="0">
                <a:solidFill>
                  <a:srgbClr val="BFBFBF"/>
                </a:solidFill>
                <a:latin typeface="Corbel"/>
              </a:rPr>
              <a:t>Mahendran A, </a:t>
            </a:r>
            <a:r>
              <a:rPr lang="en-US" altLang="zh-CN" dirty="0" err="1">
                <a:solidFill>
                  <a:srgbClr val="BFBFBF"/>
                </a:solidFill>
                <a:latin typeface="Corbel"/>
              </a:rPr>
              <a:t>Vedaldi</a:t>
            </a:r>
            <a:r>
              <a:rPr lang="en-US" altLang="zh-CN" dirty="0">
                <a:solidFill>
                  <a:srgbClr val="BFBFBF"/>
                </a:solidFill>
                <a:latin typeface="Corbel"/>
              </a:rPr>
              <a:t> A. Visualizing deep convolutional neural networks using natural pre-images[J]. International Journal of Computer Vision, 2016: 1-23.</a:t>
            </a:r>
          </a:p>
          <a:p>
            <a:pPr>
              <a:lnSpc>
                <a:spcPct val="90000"/>
              </a:lnSpc>
              <a:buFont typeface="Arial"/>
              <a:buChar char="•"/>
            </a:pPr>
            <a:endParaRPr lang="en-US" altLang="zh-CN" dirty="0">
              <a:solidFill>
                <a:srgbClr val="BFBFBF"/>
              </a:solidFill>
              <a:latin typeface="Corbel"/>
            </a:endParaRPr>
          </a:p>
          <a:p>
            <a:pPr>
              <a:lnSpc>
                <a:spcPct val="90000"/>
              </a:lnSpc>
              <a:buFont typeface="Arial"/>
              <a:buChar char="•"/>
            </a:pPr>
            <a:r>
              <a:rPr lang="en-US" altLang="zh-CN" dirty="0">
                <a:solidFill>
                  <a:srgbClr val="BFBFBF"/>
                </a:solidFill>
                <a:latin typeface="Corbel"/>
              </a:rPr>
              <a:t>Mahendran A, </a:t>
            </a:r>
            <a:r>
              <a:rPr lang="en-US" altLang="zh-CN" dirty="0" err="1">
                <a:solidFill>
                  <a:srgbClr val="BFBFBF"/>
                </a:solidFill>
                <a:latin typeface="Corbel"/>
              </a:rPr>
              <a:t>Vedaldi</a:t>
            </a:r>
            <a:r>
              <a:rPr lang="en-US" altLang="zh-CN" dirty="0">
                <a:solidFill>
                  <a:srgbClr val="BFBFBF"/>
                </a:solidFill>
                <a:latin typeface="Corbel"/>
              </a:rPr>
              <a:t> A. Understanding deep image representations by inverting them[C]//2015 IEEE conference on computer vision and pattern recognition (CVPR). IEEE, 2015: 5188-5196.</a:t>
            </a:r>
          </a:p>
          <a:p>
            <a:pPr>
              <a:lnSpc>
                <a:spcPct val="90000"/>
              </a:lnSpc>
              <a:buFont typeface="Arial"/>
              <a:buChar char="•"/>
            </a:pPr>
            <a:endParaRPr lang="en-US" altLang="zh-CN" dirty="0">
              <a:solidFill>
                <a:srgbClr val="BFBFBF"/>
              </a:solidFill>
              <a:latin typeface="Corbel"/>
            </a:endParaRPr>
          </a:p>
          <a:p>
            <a:pPr>
              <a:lnSpc>
                <a:spcPct val="90000"/>
              </a:lnSpc>
              <a:buFont typeface="Arial"/>
              <a:buChar char="•"/>
            </a:pPr>
            <a:r>
              <a:rPr lang="en-US" altLang="zh-CN" dirty="0">
                <a:solidFill>
                  <a:srgbClr val="BFBFBF"/>
                </a:solidFill>
                <a:latin typeface="Corbel"/>
              </a:rPr>
              <a:t>Saito M, Matsui Y. Illustration2Vec: a semantic vector representation of illustrations[C]//SIGGRAPH Asia 2015 Technical Briefs. ACM, 2015: 5.</a:t>
            </a:r>
          </a:p>
          <a:p>
            <a:pPr>
              <a:lnSpc>
                <a:spcPct val="90000"/>
              </a:lnSpc>
              <a:buFont typeface="Arial"/>
              <a:buChar char="•"/>
            </a:pPr>
            <a:endParaRPr lang="en-US" altLang="zh-CN" dirty="0">
              <a:solidFill>
                <a:srgbClr val="BFBFBF"/>
              </a:solidFill>
              <a:latin typeface="Corbel"/>
            </a:endParaRPr>
          </a:p>
          <a:p>
            <a:pPr>
              <a:lnSpc>
                <a:spcPct val="90000"/>
              </a:lnSpc>
              <a:buFont typeface="Arial"/>
              <a:buChar char="•"/>
            </a:pPr>
            <a:endParaRPr lang="en-US" altLang="zh-CN" dirty="0">
              <a:solidFill>
                <a:srgbClr val="BFBFBF"/>
              </a:solidFill>
              <a:latin typeface="Corbel"/>
            </a:endParaRPr>
          </a:p>
          <a:p>
            <a:pPr>
              <a:lnSpc>
                <a:spcPct val="90000"/>
              </a:lnSpc>
              <a:buFont typeface="Arial"/>
              <a:buChar char="•"/>
            </a:pPr>
            <a:endParaRPr lang="en-US" altLang="zh-CN" dirty="0">
              <a:solidFill>
                <a:srgbClr val="BFBFBF"/>
              </a:solidFill>
              <a:latin typeface="Corbel"/>
            </a:endParaRPr>
          </a:p>
          <a:p>
            <a:pPr>
              <a:lnSpc>
                <a:spcPct val="90000"/>
              </a:lnSpc>
              <a:buFont typeface="Arial"/>
              <a:buChar char="•"/>
            </a:pPr>
            <a:endParaRPr lang="en-US" altLang="zh-CN" dirty="0">
              <a:solidFill>
                <a:srgbClr val="BFBFBF"/>
              </a:solidFill>
              <a:latin typeface="Corbel"/>
            </a:endParaRPr>
          </a:p>
          <a:p>
            <a:pPr>
              <a:lnSpc>
                <a:spcPct val="90000"/>
              </a:lnSpc>
              <a:buFont typeface="Arial"/>
              <a:buChar char="•"/>
            </a:pPr>
            <a:endParaRPr lang="en-US" altLang="zh-CN" dirty="0">
              <a:solidFill>
                <a:srgbClr val="BFBFBF"/>
              </a:solidFill>
              <a:latin typeface="Corbel"/>
            </a:endParaRPr>
          </a:p>
          <a:p>
            <a:pPr>
              <a:lnSpc>
                <a:spcPct val="90000"/>
              </a:lnSpc>
              <a:buFont typeface="Arial"/>
              <a:buChar char="•"/>
            </a:pPr>
            <a:endParaRPr dirty="0"/>
          </a:p>
        </p:txBody>
      </p:sp>
    </p:spTree>
    <p:extLst>
      <p:ext uri="{BB962C8B-B14F-4D97-AF65-F5344CB8AC3E}">
        <p14:creationId xmlns:p14="http://schemas.microsoft.com/office/powerpoint/2010/main" val="638273589"/>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CustomShape 1"/>
          <p:cNvSpPr/>
          <p:nvPr/>
        </p:nvSpPr>
        <p:spPr>
          <a:xfrm>
            <a:off x="838080" y="22320"/>
            <a:ext cx="10514880" cy="1324800"/>
          </a:xfrm>
          <a:prstGeom prst="rect">
            <a:avLst/>
          </a:prstGeom>
          <a:noFill/>
          <a:ln>
            <a:noFill/>
          </a:ln>
        </p:spPr>
        <p:txBody>
          <a:bodyPr lIns="90000" tIns="45000" rIns="90000" bIns="45000" anchor="ctr"/>
          <a:lstStyle/>
          <a:p>
            <a:pPr>
              <a:lnSpc>
                <a:spcPct val="90000"/>
              </a:lnSpc>
            </a:pPr>
            <a:r>
              <a:rPr lang="en-US" sz="5400" dirty="0" smtClean="0">
                <a:solidFill>
                  <a:srgbClr val="BFBFBF"/>
                </a:solidFill>
                <a:latin typeface="Corbel"/>
              </a:rPr>
              <a:t>Introduction 		</a:t>
            </a:r>
            <a:endParaRPr dirty="0"/>
          </a:p>
        </p:txBody>
      </p:sp>
      <p:sp>
        <p:nvSpPr>
          <p:cNvPr id="81" name="CustomShape 2"/>
          <p:cNvSpPr/>
          <p:nvPr/>
        </p:nvSpPr>
        <p:spPr>
          <a:xfrm>
            <a:off x="1119960" y="1202741"/>
            <a:ext cx="10233000" cy="1156320"/>
          </a:xfrm>
          <a:prstGeom prst="rect">
            <a:avLst/>
          </a:prstGeom>
          <a:noFill/>
          <a:ln>
            <a:noFill/>
          </a:ln>
        </p:spPr>
        <p:txBody>
          <a:bodyPr lIns="90000" tIns="45000" rIns="90000" bIns="45000"/>
          <a:lstStyle/>
          <a:p>
            <a:pPr>
              <a:lnSpc>
                <a:spcPct val="90000"/>
              </a:lnSpc>
              <a:buFont typeface="Arial"/>
              <a:buChar char="•"/>
            </a:pPr>
            <a:r>
              <a:rPr lang="en-US" sz="2800" dirty="0" smtClean="0">
                <a:solidFill>
                  <a:srgbClr val="BFBFBF"/>
                </a:solidFill>
                <a:latin typeface="Corbel"/>
              </a:rPr>
              <a:t>Convolutional Neural Network is inspired by human visual system</a:t>
            </a:r>
            <a:endParaRPr dirty="0"/>
          </a:p>
          <a:p>
            <a:pPr>
              <a:lnSpc>
                <a:spcPct val="90000"/>
              </a:lnSpc>
            </a:pPr>
            <a:endParaRPr dirty="0"/>
          </a:p>
          <a:p>
            <a:pPr>
              <a:lnSpc>
                <a:spcPct val="90000"/>
              </a:lnSpc>
            </a:pPr>
            <a:endParaRPr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29327" y="1780901"/>
            <a:ext cx="7620000" cy="2428875"/>
          </a:xfrm>
          <a:prstGeom prst="rect">
            <a:avLst/>
          </a:prstGeom>
        </p:spPr>
      </p:pic>
      <p:sp>
        <p:nvSpPr>
          <p:cNvPr id="15" name="CustomShape 2"/>
          <p:cNvSpPr/>
          <p:nvPr/>
        </p:nvSpPr>
        <p:spPr>
          <a:xfrm>
            <a:off x="1119960" y="4643557"/>
            <a:ext cx="10233000" cy="1156320"/>
          </a:xfrm>
          <a:prstGeom prst="rect">
            <a:avLst/>
          </a:prstGeom>
          <a:noFill/>
          <a:ln>
            <a:noFill/>
          </a:ln>
        </p:spPr>
        <p:txBody>
          <a:bodyPr lIns="90000" tIns="45000" rIns="90000" bIns="45000"/>
          <a:lstStyle/>
          <a:p>
            <a:pPr>
              <a:lnSpc>
                <a:spcPct val="90000"/>
              </a:lnSpc>
              <a:buFont typeface="Arial"/>
              <a:buChar char="•"/>
            </a:pPr>
            <a:endParaRPr dirty="0"/>
          </a:p>
          <a:p>
            <a:pPr>
              <a:lnSpc>
                <a:spcPct val="90000"/>
              </a:lnSpc>
            </a:pPr>
            <a:endParaRPr dirty="0"/>
          </a:p>
        </p:txBody>
      </p:sp>
      <p:sp>
        <p:nvSpPr>
          <p:cNvPr id="16" name="CustomShape 2"/>
          <p:cNvSpPr/>
          <p:nvPr/>
        </p:nvSpPr>
        <p:spPr>
          <a:xfrm>
            <a:off x="1119960" y="4467309"/>
            <a:ext cx="10233000" cy="1156320"/>
          </a:xfrm>
          <a:prstGeom prst="rect">
            <a:avLst/>
          </a:prstGeom>
          <a:noFill/>
          <a:ln>
            <a:noFill/>
          </a:ln>
        </p:spPr>
        <p:txBody>
          <a:bodyPr lIns="90000" tIns="45000" rIns="90000" bIns="45000"/>
          <a:lstStyle/>
          <a:p>
            <a:pPr>
              <a:lnSpc>
                <a:spcPct val="90000"/>
              </a:lnSpc>
              <a:buFont typeface="Arial"/>
              <a:buChar char="•"/>
            </a:pPr>
            <a:r>
              <a:rPr lang="en-US" sz="2800" dirty="0" smtClean="0">
                <a:solidFill>
                  <a:srgbClr val="BFBFBF"/>
                </a:solidFill>
                <a:latin typeface="Corbel"/>
              </a:rPr>
              <a:t>Local connection by receptive fields</a:t>
            </a:r>
          </a:p>
          <a:p>
            <a:pPr>
              <a:lnSpc>
                <a:spcPct val="90000"/>
              </a:lnSpc>
              <a:buFont typeface="Arial"/>
              <a:buChar char="•"/>
            </a:pPr>
            <a:endParaRPr lang="en-US" sz="2800" dirty="0" smtClean="0">
              <a:solidFill>
                <a:srgbClr val="BFBFBF"/>
              </a:solidFill>
              <a:latin typeface="Corbel"/>
            </a:endParaRPr>
          </a:p>
          <a:p>
            <a:pPr>
              <a:lnSpc>
                <a:spcPct val="90000"/>
              </a:lnSpc>
              <a:buFont typeface="Arial"/>
              <a:buChar char="•"/>
            </a:pPr>
            <a:r>
              <a:rPr lang="en-US" sz="2800" dirty="0" smtClean="0">
                <a:solidFill>
                  <a:srgbClr val="BFBFBF"/>
                </a:solidFill>
                <a:latin typeface="Corbel"/>
              </a:rPr>
              <a:t>Layer structure from retina to visual cortex</a:t>
            </a:r>
          </a:p>
          <a:p>
            <a:pPr>
              <a:lnSpc>
                <a:spcPct val="90000"/>
              </a:lnSpc>
              <a:buFont typeface="Arial"/>
              <a:buChar char="•"/>
            </a:pPr>
            <a:endParaRPr lang="en-US" sz="2800" dirty="0" smtClean="0">
              <a:solidFill>
                <a:srgbClr val="BFBFBF"/>
              </a:solidFill>
              <a:latin typeface="Corbel"/>
            </a:endParaRPr>
          </a:p>
          <a:p>
            <a:pPr>
              <a:lnSpc>
                <a:spcPct val="90000"/>
              </a:lnSpc>
              <a:buFont typeface="Arial"/>
              <a:buChar char="•"/>
            </a:pPr>
            <a:r>
              <a:rPr lang="en-US" sz="2800" dirty="0" smtClean="0">
                <a:solidFill>
                  <a:srgbClr val="BFBFBF"/>
                </a:solidFill>
                <a:latin typeface="Corbel"/>
              </a:rPr>
              <a:t>Particular response of different cells</a:t>
            </a:r>
          </a:p>
          <a:p>
            <a:pPr>
              <a:lnSpc>
                <a:spcPct val="90000"/>
              </a:lnSpc>
              <a:buFont typeface="Arial"/>
              <a:buChar char="•"/>
            </a:pPr>
            <a:endParaRPr dirty="0"/>
          </a:p>
          <a:p>
            <a:pPr>
              <a:lnSpc>
                <a:spcPct val="90000"/>
              </a:lnSpc>
            </a:pPr>
            <a:endParaRPr dirty="0"/>
          </a:p>
          <a:p>
            <a:pPr>
              <a:lnSpc>
                <a:spcPct val="90000"/>
              </a:lnSpc>
            </a:pP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副标题 2"/>
          <p:cNvSpPr>
            <a:spLocks noGrp="1"/>
          </p:cNvSpPr>
          <p:nvPr>
            <p:ph type="subTitle"/>
          </p:nvPr>
        </p:nvSpPr>
        <p:spPr>
          <a:xfrm>
            <a:off x="609480" y="3113053"/>
            <a:ext cx="10972440" cy="1145160"/>
          </a:xfrm>
        </p:spPr>
        <p:txBody>
          <a:bodyPr/>
          <a:lstStyle/>
          <a:p>
            <a:pPr marL="0" indent="0" algn="ctr">
              <a:buNone/>
            </a:pPr>
            <a:r>
              <a:rPr lang="en-US" altLang="zh-CN" sz="4800" dirty="0">
                <a:solidFill>
                  <a:schemeClr val="bg1"/>
                </a:solidFill>
              </a:rPr>
              <a:t>Thank you</a:t>
            </a:r>
            <a:endParaRPr lang="zh-CN" altLang="en-US" sz="4800" dirty="0">
              <a:solidFill>
                <a:schemeClr val="bg1"/>
              </a:solidFill>
            </a:endParaRPr>
          </a:p>
        </p:txBody>
      </p:sp>
    </p:spTree>
    <p:extLst>
      <p:ext uri="{BB962C8B-B14F-4D97-AF65-F5344CB8AC3E}">
        <p14:creationId xmlns:p14="http://schemas.microsoft.com/office/powerpoint/2010/main" val="3694507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CustomShape 1"/>
          <p:cNvSpPr/>
          <p:nvPr/>
        </p:nvSpPr>
        <p:spPr>
          <a:xfrm>
            <a:off x="838080" y="22320"/>
            <a:ext cx="10514880" cy="1324800"/>
          </a:xfrm>
          <a:prstGeom prst="rect">
            <a:avLst/>
          </a:prstGeom>
          <a:noFill/>
          <a:ln>
            <a:noFill/>
          </a:ln>
        </p:spPr>
        <p:txBody>
          <a:bodyPr lIns="90000" tIns="45000" rIns="90000" bIns="45000" anchor="ctr"/>
          <a:lstStyle/>
          <a:p>
            <a:pPr>
              <a:lnSpc>
                <a:spcPct val="90000"/>
              </a:lnSpc>
            </a:pPr>
            <a:r>
              <a:rPr lang="en-US" sz="5400" dirty="0" smtClean="0">
                <a:solidFill>
                  <a:srgbClr val="BFBFBF"/>
                </a:solidFill>
                <a:latin typeface="Corbel"/>
              </a:rPr>
              <a:t>Introduction 		</a:t>
            </a:r>
            <a:endParaRPr dirty="0"/>
          </a:p>
        </p:txBody>
      </p:sp>
      <p:sp>
        <p:nvSpPr>
          <p:cNvPr id="81" name="CustomShape 2"/>
          <p:cNvSpPr/>
          <p:nvPr/>
        </p:nvSpPr>
        <p:spPr>
          <a:xfrm>
            <a:off x="1119960" y="1347120"/>
            <a:ext cx="10233000" cy="1156320"/>
          </a:xfrm>
          <a:prstGeom prst="rect">
            <a:avLst/>
          </a:prstGeom>
          <a:noFill/>
          <a:ln>
            <a:noFill/>
          </a:ln>
        </p:spPr>
        <p:txBody>
          <a:bodyPr lIns="90000" tIns="45000" rIns="90000" bIns="45000"/>
          <a:lstStyle/>
          <a:p>
            <a:pPr>
              <a:lnSpc>
                <a:spcPct val="90000"/>
              </a:lnSpc>
              <a:buFont typeface="Arial"/>
              <a:buChar char="•"/>
            </a:pPr>
            <a:r>
              <a:rPr lang="en-US" sz="2800" dirty="0" smtClean="0">
                <a:solidFill>
                  <a:srgbClr val="BFBFBF"/>
                </a:solidFill>
                <a:latin typeface="Corbel"/>
              </a:rPr>
              <a:t>Convolutional Neural Network has prominent </a:t>
            </a:r>
            <a:r>
              <a:rPr lang="en-US" sz="2800" dirty="0">
                <a:solidFill>
                  <a:srgbClr val="BFBFBF"/>
                </a:solidFill>
                <a:latin typeface="Corbel"/>
              </a:rPr>
              <a:t>performance in image understanding </a:t>
            </a:r>
            <a:r>
              <a:rPr lang="en-US" sz="2800" dirty="0" smtClean="0">
                <a:solidFill>
                  <a:srgbClr val="BFBFBF"/>
                </a:solidFill>
                <a:latin typeface="Corbel"/>
              </a:rPr>
              <a:t>tasks, </a:t>
            </a:r>
            <a:r>
              <a:rPr lang="en-US" sz="2800" dirty="0" err="1" smtClean="0">
                <a:solidFill>
                  <a:srgbClr val="BFBFBF"/>
                </a:solidFill>
                <a:latin typeface="Corbel"/>
              </a:rPr>
              <a:t>eg</a:t>
            </a:r>
            <a:r>
              <a:rPr lang="en-US" sz="2800" dirty="0" smtClean="0">
                <a:solidFill>
                  <a:srgbClr val="BFBFBF"/>
                </a:solidFill>
                <a:latin typeface="Corbel"/>
              </a:rPr>
              <a:t>. Visual classification.</a:t>
            </a:r>
            <a:endParaRPr dirty="0"/>
          </a:p>
          <a:p>
            <a:pPr>
              <a:lnSpc>
                <a:spcPct val="90000"/>
              </a:lnSpc>
            </a:pPr>
            <a:endParaRPr dirty="0"/>
          </a:p>
          <a:p>
            <a:pPr>
              <a:lnSpc>
                <a:spcPct val="90000"/>
              </a:lnSpc>
            </a:pPr>
            <a:endParaRPr dirty="0"/>
          </a:p>
        </p:txBody>
      </p:sp>
      <p:pic>
        <p:nvPicPr>
          <p:cNvPr id="82" name="Picture 2"/>
          <p:cNvPicPr/>
          <p:nvPr/>
        </p:nvPicPr>
        <p:blipFill>
          <a:blip r:embed="rId3"/>
          <a:stretch>
            <a:fillRect/>
          </a:stretch>
        </p:blipFill>
        <p:spPr>
          <a:xfrm>
            <a:off x="1447920" y="3645360"/>
            <a:ext cx="2530800" cy="2530800"/>
          </a:xfrm>
          <a:prstGeom prst="rect">
            <a:avLst/>
          </a:prstGeom>
          <a:ln>
            <a:noFill/>
          </a:ln>
        </p:spPr>
      </p:pic>
      <p:sp>
        <p:nvSpPr>
          <p:cNvPr id="83" name="CustomShape 3"/>
          <p:cNvSpPr/>
          <p:nvPr/>
        </p:nvSpPr>
        <p:spPr>
          <a:xfrm>
            <a:off x="8839080" y="4437000"/>
            <a:ext cx="1912680" cy="947520"/>
          </a:xfrm>
          <a:prstGeom prst="rect">
            <a:avLst/>
          </a:prstGeom>
          <a:solidFill>
            <a:srgbClr val="7DA62C"/>
          </a:solidFill>
          <a:ln w="12600">
            <a:solidFill>
              <a:srgbClr val="30808B"/>
            </a:solidFill>
            <a:miter/>
          </a:ln>
        </p:spPr>
      </p:sp>
      <p:sp>
        <p:nvSpPr>
          <p:cNvPr id="84" name="CustomShape 4"/>
          <p:cNvSpPr/>
          <p:nvPr/>
        </p:nvSpPr>
        <p:spPr>
          <a:xfrm>
            <a:off x="9076320" y="4526640"/>
            <a:ext cx="1438560" cy="760320"/>
          </a:xfrm>
          <a:prstGeom prst="rect">
            <a:avLst/>
          </a:prstGeom>
          <a:noFill/>
          <a:ln>
            <a:noFill/>
          </a:ln>
        </p:spPr>
        <p:txBody>
          <a:bodyPr lIns="90000" tIns="45000" rIns="90000" bIns="45000"/>
          <a:lstStyle/>
          <a:p>
            <a:pPr>
              <a:lnSpc>
                <a:spcPct val="100000"/>
              </a:lnSpc>
            </a:pPr>
            <a:r>
              <a:rPr lang="en-US" sz="4400" b="1">
                <a:solidFill>
                  <a:srgbClr val="FFFFFF"/>
                </a:solidFill>
                <a:latin typeface="Corbel"/>
              </a:rPr>
              <a:t>Dog</a:t>
            </a:r>
            <a:endParaRPr/>
          </a:p>
        </p:txBody>
      </p:sp>
      <p:sp>
        <p:nvSpPr>
          <p:cNvPr id="85" name="CustomShape 5"/>
          <p:cNvSpPr/>
          <p:nvPr/>
        </p:nvSpPr>
        <p:spPr>
          <a:xfrm>
            <a:off x="4216320" y="4718880"/>
            <a:ext cx="829080" cy="384120"/>
          </a:xfrm>
          <a:prstGeom prst="rightArrow">
            <a:avLst>
              <a:gd name="adj1" fmla="val 50000"/>
              <a:gd name="adj2" fmla="val 50000"/>
            </a:avLst>
          </a:prstGeom>
          <a:solidFill>
            <a:srgbClr val="F2F2F2"/>
          </a:solidFill>
          <a:ln w="12600">
            <a:solidFill>
              <a:srgbClr val="30808B"/>
            </a:solidFill>
            <a:miter/>
          </a:ln>
        </p:spPr>
      </p:sp>
      <p:sp>
        <p:nvSpPr>
          <p:cNvPr id="86" name="CustomShape 6"/>
          <p:cNvSpPr/>
          <p:nvPr/>
        </p:nvSpPr>
        <p:spPr>
          <a:xfrm>
            <a:off x="5162400" y="4041000"/>
            <a:ext cx="2494800" cy="1739880"/>
          </a:xfrm>
          <a:prstGeom prst="ellipse">
            <a:avLst/>
          </a:prstGeom>
          <a:solidFill>
            <a:srgbClr val="D7BF0C"/>
          </a:solidFill>
          <a:ln w="12600">
            <a:solidFill>
              <a:srgbClr val="30808B"/>
            </a:solidFill>
            <a:miter/>
          </a:ln>
        </p:spPr>
      </p:sp>
      <p:sp>
        <p:nvSpPr>
          <p:cNvPr id="87" name="CustomShape 7"/>
          <p:cNvSpPr/>
          <p:nvPr/>
        </p:nvSpPr>
        <p:spPr>
          <a:xfrm>
            <a:off x="5160600" y="4680360"/>
            <a:ext cx="2721240" cy="820800"/>
          </a:xfrm>
          <a:prstGeom prst="rect">
            <a:avLst/>
          </a:prstGeom>
          <a:noFill/>
          <a:ln>
            <a:noFill/>
          </a:ln>
        </p:spPr>
        <p:txBody>
          <a:bodyPr lIns="90000" tIns="45000" rIns="90000" bIns="45000"/>
          <a:lstStyle/>
          <a:p>
            <a:pPr algn="ctr">
              <a:lnSpc>
                <a:spcPct val="100000"/>
              </a:lnSpc>
            </a:pPr>
            <a:r>
              <a:rPr lang="en-US" sz="2400" b="1" dirty="0">
                <a:solidFill>
                  <a:srgbClr val="000000"/>
                </a:solidFill>
                <a:latin typeface="Corbel"/>
              </a:rPr>
              <a:t>CNN model</a:t>
            </a:r>
            <a:endParaRPr dirty="0"/>
          </a:p>
        </p:txBody>
      </p:sp>
      <p:sp>
        <p:nvSpPr>
          <p:cNvPr id="88" name="CustomShape 8"/>
          <p:cNvSpPr/>
          <p:nvPr/>
        </p:nvSpPr>
        <p:spPr>
          <a:xfrm>
            <a:off x="7863480" y="4718880"/>
            <a:ext cx="829080" cy="384120"/>
          </a:xfrm>
          <a:prstGeom prst="rightArrow">
            <a:avLst>
              <a:gd name="adj1" fmla="val 50000"/>
              <a:gd name="adj2" fmla="val 50000"/>
            </a:avLst>
          </a:prstGeom>
          <a:solidFill>
            <a:srgbClr val="F2F2F2"/>
          </a:solidFill>
          <a:ln w="12600">
            <a:solidFill>
              <a:srgbClr val="30808B"/>
            </a:solidFill>
            <a:miter/>
          </a:ln>
        </p:spPr>
      </p:sp>
      <p:sp>
        <p:nvSpPr>
          <p:cNvPr id="89" name="CustomShape 9"/>
          <p:cNvSpPr/>
          <p:nvPr/>
        </p:nvSpPr>
        <p:spPr>
          <a:xfrm>
            <a:off x="1119960" y="2392740"/>
            <a:ext cx="10233000" cy="1629000"/>
          </a:xfrm>
          <a:prstGeom prst="rect">
            <a:avLst/>
          </a:prstGeom>
          <a:noFill/>
          <a:ln>
            <a:noFill/>
          </a:ln>
        </p:spPr>
        <p:txBody>
          <a:bodyPr lIns="90000" tIns="45000" rIns="90000" bIns="45000"/>
          <a:lstStyle/>
          <a:p>
            <a:pPr>
              <a:lnSpc>
                <a:spcPct val="90000"/>
              </a:lnSpc>
            </a:pPr>
            <a:endParaRPr dirty="0"/>
          </a:p>
          <a:p>
            <a:pPr>
              <a:lnSpc>
                <a:spcPct val="90000"/>
              </a:lnSpc>
              <a:buFont typeface="Arial"/>
              <a:buChar char="•"/>
            </a:pPr>
            <a:r>
              <a:rPr lang="en-US" sz="2800" dirty="0">
                <a:solidFill>
                  <a:srgbClr val="BFBFBF"/>
                </a:solidFill>
                <a:latin typeface="Corbel"/>
              </a:rPr>
              <a:t>However, our understanding of image representations has been limited to natural images so far.</a:t>
            </a:r>
            <a:endParaRPr dirty="0"/>
          </a:p>
          <a:p>
            <a:pPr>
              <a:lnSpc>
                <a:spcPct val="90000"/>
              </a:lnSpc>
            </a:pPr>
            <a:endParaRPr dirty="0"/>
          </a:p>
        </p:txBody>
      </p:sp>
    </p:spTree>
    <p:extLst>
      <p:ext uri="{BB962C8B-B14F-4D97-AF65-F5344CB8AC3E}">
        <p14:creationId xmlns:p14="http://schemas.microsoft.com/office/powerpoint/2010/main" val="1969614309"/>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CustomShape 1"/>
          <p:cNvSpPr/>
          <p:nvPr/>
        </p:nvSpPr>
        <p:spPr>
          <a:xfrm>
            <a:off x="838080" y="22320"/>
            <a:ext cx="10514880" cy="1324800"/>
          </a:xfrm>
          <a:prstGeom prst="rect">
            <a:avLst/>
          </a:prstGeom>
          <a:noFill/>
          <a:ln>
            <a:noFill/>
          </a:ln>
        </p:spPr>
        <p:txBody>
          <a:bodyPr lIns="90000" tIns="45000" rIns="90000" bIns="45000" anchor="ctr"/>
          <a:lstStyle/>
          <a:p>
            <a:pPr>
              <a:lnSpc>
                <a:spcPct val="90000"/>
              </a:lnSpc>
            </a:pPr>
            <a:r>
              <a:rPr lang="en-US" sz="5400">
                <a:solidFill>
                  <a:srgbClr val="BFBFBF"/>
                </a:solidFill>
                <a:latin typeface="Corbel"/>
              </a:rPr>
              <a:t>Introduction</a:t>
            </a:r>
            <a:endParaRPr/>
          </a:p>
        </p:txBody>
      </p:sp>
      <p:sp>
        <p:nvSpPr>
          <p:cNvPr id="91" name="CustomShape 2"/>
          <p:cNvSpPr/>
          <p:nvPr/>
        </p:nvSpPr>
        <p:spPr>
          <a:xfrm>
            <a:off x="979200" y="1236420"/>
            <a:ext cx="10233000" cy="1190160"/>
          </a:xfrm>
          <a:prstGeom prst="rect">
            <a:avLst/>
          </a:prstGeom>
          <a:noFill/>
          <a:ln>
            <a:noFill/>
          </a:ln>
        </p:spPr>
        <p:txBody>
          <a:bodyPr lIns="90000" tIns="45000" rIns="90000" bIns="45000"/>
          <a:lstStyle/>
          <a:p>
            <a:pPr>
              <a:lnSpc>
                <a:spcPct val="90000"/>
              </a:lnSpc>
              <a:buFont typeface="Arial"/>
              <a:buChar char="•"/>
            </a:pPr>
            <a:r>
              <a:rPr lang="en-GB" sz="2800" dirty="0" smtClean="0">
                <a:solidFill>
                  <a:srgbClr val="BFBFBF"/>
                </a:solidFill>
                <a:latin typeface="Corbel"/>
              </a:rPr>
              <a:t>Implement visualisation techniques.</a:t>
            </a:r>
            <a:endParaRPr dirty="0"/>
          </a:p>
          <a:p>
            <a:pPr>
              <a:lnSpc>
                <a:spcPct val="90000"/>
              </a:lnSpc>
            </a:pPr>
            <a:endParaRPr dirty="0"/>
          </a:p>
          <a:p>
            <a:pPr>
              <a:lnSpc>
                <a:spcPct val="90000"/>
              </a:lnSpc>
            </a:pPr>
            <a:endParaRPr dirty="0"/>
          </a:p>
          <a:p>
            <a:pPr>
              <a:lnSpc>
                <a:spcPct val="90000"/>
              </a:lnSpc>
            </a:pPr>
            <a:endParaRPr dirty="0"/>
          </a:p>
        </p:txBody>
      </p:sp>
      <p:pic>
        <p:nvPicPr>
          <p:cNvPr id="92" name="Picture 2"/>
          <p:cNvPicPr/>
          <p:nvPr/>
        </p:nvPicPr>
        <p:blipFill>
          <a:blip r:embed="rId3"/>
          <a:stretch>
            <a:fillRect/>
          </a:stretch>
        </p:blipFill>
        <p:spPr>
          <a:xfrm>
            <a:off x="617040" y="3431520"/>
            <a:ext cx="1495800" cy="1495800"/>
          </a:xfrm>
          <a:prstGeom prst="rect">
            <a:avLst/>
          </a:prstGeom>
          <a:ln>
            <a:noFill/>
          </a:ln>
        </p:spPr>
      </p:pic>
      <p:sp>
        <p:nvSpPr>
          <p:cNvPr id="93" name="CustomShape 3"/>
          <p:cNvSpPr/>
          <p:nvPr/>
        </p:nvSpPr>
        <p:spPr>
          <a:xfrm>
            <a:off x="3082320" y="3667320"/>
            <a:ext cx="1399680" cy="947520"/>
          </a:xfrm>
          <a:prstGeom prst="rect">
            <a:avLst/>
          </a:prstGeom>
          <a:solidFill>
            <a:srgbClr val="7DA62C"/>
          </a:solidFill>
          <a:ln w="12600">
            <a:solidFill>
              <a:srgbClr val="30808B"/>
            </a:solidFill>
            <a:miter/>
          </a:ln>
        </p:spPr>
      </p:sp>
      <p:sp>
        <p:nvSpPr>
          <p:cNvPr id="94" name="CustomShape 4"/>
          <p:cNvSpPr/>
          <p:nvPr/>
        </p:nvSpPr>
        <p:spPr>
          <a:xfrm>
            <a:off x="2183040" y="3987360"/>
            <a:ext cx="829080" cy="384120"/>
          </a:xfrm>
          <a:prstGeom prst="rightArrow">
            <a:avLst>
              <a:gd name="adj1" fmla="val 50000"/>
              <a:gd name="adj2" fmla="val 50000"/>
            </a:avLst>
          </a:prstGeom>
          <a:solidFill>
            <a:srgbClr val="F2F2F2"/>
          </a:solidFill>
          <a:ln w="12600">
            <a:solidFill>
              <a:srgbClr val="30808B"/>
            </a:solidFill>
            <a:miter/>
          </a:ln>
        </p:spPr>
      </p:sp>
      <p:sp>
        <p:nvSpPr>
          <p:cNvPr id="95" name="CustomShape 5"/>
          <p:cNvSpPr/>
          <p:nvPr/>
        </p:nvSpPr>
        <p:spPr>
          <a:xfrm>
            <a:off x="3012840" y="3726000"/>
            <a:ext cx="1469160" cy="821520"/>
          </a:xfrm>
          <a:prstGeom prst="rect">
            <a:avLst/>
          </a:prstGeom>
          <a:noFill/>
          <a:ln>
            <a:noFill/>
          </a:ln>
        </p:spPr>
        <p:txBody>
          <a:bodyPr lIns="90000" tIns="45000" rIns="90000" bIns="45000"/>
          <a:lstStyle/>
          <a:p>
            <a:pPr algn="ctr">
              <a:lnSpc>
                <a:spcPct val="100000"/>
              </a:lnSpc>
            </a:pPr>
            <a:r>
              <a:rPr lang="en-US" sz="2400" b="1">
                <a:solidFill>
                  <a:srgbClr val="000000"/>
                </a:solidFill>
                <a:latin typeface="Corbel"/>
              </a:rPr>
              <a:t>CNN </a:t>
            </a:r>
            <a:endParaRPr/>
          </a:p>
          <a:p>
            <a:pPr algn="ctr">
              <a:lnSpc>
                <a:spcPct val="100000"/>
              </a:lnSpc>
            </a:pPr>
            <a:r>
              <a:rPr lang="en-US" sz="2400" b="1">
                <a:solidFill>
                  <a:srgbClr val="000000"/>
                </a:solidFill>
                <a:latin typeface="Corbel"/>
              </a:rPr>
              <a:t>model 1</a:t>
            </a:r>
            <a:endParaRPr/>
          </a:p>
        </p:txBody>
      </p:sp>
      <p:pic>
        <p:nvPicPr>
          <p:cNvPr id="96" name="图片 1"/>
          <p:cNvPicPr/>
          <p:nvPr/>
        </p:nvPicPr>
        <p:blipFill>
          <a:blip r:embed="rId4"/>
          <a:stretch>
            <a:fillRect/>
          </a:stretch>
        </p:blipFill>
        <p:spPr>
          <a:xfrm>
            <a:off x="617040" y="5283360"/>
            <a:ext cx="1495800" cy="1295640"/>
          </a:xfrm>
          <a:prstGeom prst="rect">
            <a:avLst/>
          </a:prstGeom>
          <a:ln>
            <a:noFill/>
          </a:ln>
        </p:spPr>
      </p:pic>
      <p:sp>
        <p:nvSpPr>
          <p:cNvPr id="97" name="CustomShape 6"/>
          <p:cNvSpPr/>
          <p:nvPr/>
        </p:nvSpPr>
        <p:spPr>
          <a:xfrm>
            <a:off x="3082320" y="5457600"/>
            <a:ext cx="1399680" cy="947520"/>
          </a:xfrm>
          <a:prstGeom prst="rect">
            <a:avLst/>
          </a:prstGeom>
          <a:solidFill>
            <a:srgbClr val="7DA62C"/>
          </a:solidFill>
          <a:ln w="12600">
            <a:solidFill>
              <a:srgbClr val="30808B"/>
            </a:solidFill>
            <a:miter/>
          </a:ln>
        </p:spPr>
      </p:sp>
      <p:sp>
        <p:nvSpPr>
          <p:cNvPr id="98" name="CustomShape 7"/>
          <p:cNvSpPr/>
          <p:nvPr/>
        </p:nvSpPr>
        <p:spPr>
          <a:xfrm>
            <a:off x="3012840" y="5516280"/>
            <a:ext cx="1469160" cy="821520"/>
          </a:xfrm>
          <a:prstGeom prst="rect">
            <a:avLst/>
          </a:prstGeom>
          <a:noFill/>
          <a:ln>
            <a:noFill/>
          </a:ln>
        </p:spPr>
        <p:txBody>
          <a:bodyPr lIns="90000" tIns="45000" rIns="90000" bIns="45000"/>
          <a:lstStyle/>
          <a:p>
            <a:pPr algn="ctr">
              <a:lnSpc>
                <a:spcPct val="100000"/>
              </a:lnSpc>
            </a:pPr>
            <a:r>
              <a:rPr lang="en-US" sz="2400" b="1">
                <a:solidFill>
                  <a:srgbClr val="000000"/>
                </a:solidFill>
                <a:latin typeface="Corbel"/>
              </a:rPr>
              <a:t>CNN </a:t>
            </a:r>
            <a:endParaRPr/>
          </a:p>
          <a:p>
            <a:pPr algn="ctr">
              <a:lnSpc>
                <a:spcPct val="100000"/>
              </a:lnSpc>
            </a:pPr>
            <a:r>
              <a:rPr lang="en-US" sz="2400" b="1">
                <a:solidFill>
                  <a:srgbClr val="000000"/>
                </a:solidFill>
                <a:latin typeface="Corbel"/>
              </a:rPr>
              <a:t>model 2</a:t>
            </a:r>
            <a:endParaRPr/>
          </a:p>
        </p:txBody>
      </p:sp>
      <p:sp>
        <p:nvSpPr>
          <p:cNvPr id="99" name="CustomShape 8"/>
          <p:cNvSpPr/>
          <p:nvPr/>
        </p:nvSpPr>
        <p:spPr>
          <a:xfrm>
            <a:off x="2183040" y="5739480"/>
            <a:ext cx="829080" cy="384120"/>
          </a:xfrm>
          <a:prstGeom prst="rightArrow">
            <a:avLst>
              <a:gd name="adj1" fmla="val 50000"/>
              <a:gd name="adj2" fmla="val 50000"/>
            </a:avLst>
          </a:prstGeom>
          <a:solidFill>
            <a:srgbClr val="F2F2F2"/>
          </a:solidFill>
          <a:ln w="12600">
            <a:solidFill>
              <a:srgbClr val="30808B"/>
            </a:solidFill>
            <a:miter/>
          </a:ln>
        </p:spPr>
      </p:sp>
      <p:sp>
        <p:nvSpPr>
          <p:cNvPr id="100" name="CustomShape 9"/>
          <p:cNvSpPr/>
          <p:nvPr/>
        </p:nvSpPr>
        <p:spPr>
          <a:xfrm>
            <a:off x="4572000" y="3991320"/>
            <a:ext cx="1931400" cy="380160"/>
          </a:xfrm>
          <a:prstGeom prst="rightArrow">
            <a:avLst>
              <a:gd name="adj1" fmla="val 50000"/>
              <a:gd name="adj2" fmla="val 50000"/>
            </a:avLst>
          </a:prstGeom>
          <a:solidFill>
            <a:srgbClr val="F2F2F2"/>
          </a:solidFill>
          <a:ln w="12600">
            <a:solidFill>
              <a:srgbClr val="30808B"/>
            </a:solidFill>
            <a:miter/>
          </a:ln>
        </p:spPr>
      </p:sp>
      <p:sp>
        <p:nvSpPr>
          <p:cNvPr id="101" name="CustomShape 10"/>
          <p:cNvSpPr/>
          <p:nvPr/>
        </p:nvSpPr>
        <p:spPr>
          <a:xfrm>
            <a:off x="4482720" y="3722400"/>
            <a:ext cx="1879560" cy="820800"/>
          </a:xfrm>
          <a:prstGeom prst="rect">
            <a:avLst/>
          </a:prstGeom>
          <a:noFill/>
          <a:ln>
            <a:noFill/>
          </a:ln>
        </p:spPr>
        <p:txBody>
          <a:bodyPr lIns="90000" tIns="45000" rIns="90000" bIns="45000"/>
          <a:lstStyle/>
          <a:p>
            <a:pPr algn="ctr">
              <a:lnSpc>
                <a:spcPct val="100000"/>
              </a:lnSpc>
            </a:pPr>
            <a:r>
              <a:rPr lang="en-US" sz="2400" b="1">
                <a:solidFill>
                  <a:srgbClr val="FFFFFF"/>
                </a:solidFill>
                <a:latin typeface="Corbel"/>
              </a:rPr>
              <a:t>Visualisation</a:t>
            </a:r>
            <a:endParaRPr/>
          </a:p>
        </p:txBody>
      </p:sp>
      <p:sp>
        <p:nvSpPr>
          <p:cNvPr id="102" name="CustomShape 11"/>
          <p:cNvSpPr/>
          <p:nvPr/>
        </p:nvSpPr>
        <p:spPr>
          <a:xfrm>
            <a:off x="4572000" y="5726520"/>
            <a:ext cx="1931400" cy="380160"/>
          </a:xfrm>
          <a:prstGeom prst="rightArrow">
            <a:avLst>
              <a:gd name="adj1" fmla="val 50000"/>
              <a:gd name="adj2" fmla="val 50000"/>
            </a:avLst>
          </a:prstGeom>
          <a:solidFill>
            <a:srgbClr val="F2F2F2"/>
          </a:solidFill>
          <a:ln w="12600">
            <a:solidFill>
              <a:srgbClr val="30808B"/>
            </a:solidFill>
            <a:miter/>
          </a:ln>
        </p:spPr>
      </p:sp>
      <p:sp>
        <p:nvSpPr>
          <p:cNvPr id="103" name="CustomShape 12"/>
          <p:cNvSpPr/>
          <p:nvPr/>
        </p:nvSpPr>
        <p:spPr>
          <a:xfrm>
            <a:off x="4482720" y="5457600"/>
            <a:ext cx="1879560" cy="820800"/>
          </a:xfrm>
          <a:prstGeom prst="rect">
            <a:avLst/>
          </a:prstGeom>
          <a:noFill/>
          <a:ln>
            <a:noFill/>
          </a:ln>
        </p:spPr>
        <p:txBody>
          <a:bodyPr lIns="90000" tIns="45000" rIns="90000" bIns="45000"/>
          <a:lstStyle/>
          <a:p>
            <a:pPr algn="ctr">
              <a:lnSpc>
                <a:spcPct val="100000"/>
              </a:lnSpc>
            </a:pPr>
            <a:r>
              <a:rPr lang="en-US" sz="2400" b="1">
                <a:solidFill>
                  <a:srgbClr val="FFFFFF"/>
                </a:solidFill>
                <a:latin typeface="Corbel"/>
              </a:rPr>
              <a:t>Visualisation</a:t>
            </a:r>
            <a:endParaRPr/>
          </a:p>
        </p:txBody>
      </p:sp>
      <p:sp>
        <p:nvSpPr>
          <p:cNvPr id="104" name="CustomShape 13"/>
          <p:cNvSpPr/>
          <p:nvPr/>
        </p:nvSpPr>
        <p:spPr>
          <a:xfrm>
            <a:off x="6573600" y="3663720"/>
            <a:ext cx="1588320" cy="947520"/>
          </a:xfrm>
          <a:prstGeom prst="rect">
            <a:avLst/>
          </a:prstGeom>
          <a:solidFill>
            <a:srgbClr val="7DA62C"/>
          </a:solidFill>
          <a:ln w="12600">
            <a:solidFill>
              <a:srgbClr val="30808B"/>
            </a:solidFill>
            <a:miter/>
          </a:ln>
        </p:spPr>
      </p:sp>
      <p:sp>
        <p:nvSpPr>
          <p:cNvPr id="105" name="CustomShape 14"/>
          <p:cNvSpPr/>
          <p:nvPr/>
        </p:nvSpPr>
        <p:spPr>
          <a:xfrm>
            <a:off x="6504120" y="3722400"/>
            <a:ext cx="1657800" cy="821520"/>
          </a:xfrm>
          <a:prstGeom prst="rect">
            <a:avLst/>
          </a:prstGeom>
          <a:noFill/>
          <a:ln>
            <a:noFill/>
          </a:ln>
        </p:spPr>
        <p:txBody>
          <a:bodyPr lIns="90000" tIns="45000" rIns="90000" bIns="45000"/>
          <a:lstStyle/>
          <a:p>
            <a:pPr algn="ctr">
              <a:lnSpc>
                <a:spcPct val="100000"/>
              </a:lnSpc>
            </a:pPr>
            <a:r>
              <a:rPr lang="en-US" sz="2400" b="1">
                <a:solidFill>
                  <a:srgbClr val="000000"/>
                </a:solidFill>
                <a:latin typeface="Corbel"/>
              </a:rPr>
              <a:t>Natural Features </a:t>
            </a:r>
            <a:endParaRPr/>
          </a:p>
        </p:txBody>
      </p:sp>
      <p:sp>
        <p:nvSpPr>
          <p:cNvPr id="106" name="CustomShape 15"/>
          <p:cNvSpPr/>
          <p:nvPr/>
        </p:nvSpPr>
        <p:spPr>
          <a:xfrm>
            <a:off x="6585120" y="5400000"/>
            <a:ext cx="1576800" cy="947520"/>
          </a:xfrm>
          <a:prstGeom prst="rect">
            <a:avLst/>
          </a:prstGeom>
          <a:solidFill>
            <a:srgbClr val="7DA62C"/>
          </a:solidFill>
          <a:ln w="12600">
            <a:solidFill>
              <a:srgbClr val="30808B"/>
            </a:solidFill>
            <a:miter/>
          </a:ln>
        </p:spPr>
      </p:sp>
      <p:sp>
        <p:nvSpPr>
          <p:cNvPr id="107" name="CustomShape 16"/>
          <p:cNvSpPr/>
          <p:nvPr/>
        </p:nvSpPr>
        <p:spPr>
          <a:xfrm>
            <a:off x="6515640" y="5458680"/>
            <a:ext cx="1646280" cy="1186560"/>
          </a:xfrm>
          <a:prstGeom prst="rect">
            <a:avLst/>
          </a:prstGeom>
          <a:noFill/>
          <a:ln>
            <a:noFill/>
          </a:ln>
        </p:spPr>
        <p:txBody>
          <a:bodyPr lIns="90000" tIns="45000" rIns="90000" bIns="45000"/>
          <a:lstStyle/>
          <a:p>
            <a:pPr algn="ctr">
              <a:lnSpc>
                <a:spcPct val="100000"/>
              </a:lnSpc>
            </a:pPr>
            <a:r>
              <a:rPr lang="en-US" sz="2400" b="1">
                <a:solidFill>
                  <a:srgbClr val="000000"/>
                </a:solidFill>
                <a:latin typeface="Corbel"/>
              </a:rPr>
              <a:t>Illustration</a:t>
            </a:r>
            <a:endParaRPr/>
          </a:p>
          <a:p>
            <a:pPr algn="ctr">
              <a:lnSpc>
                <a:spcPct val="100000"/>
              </a:lnSpc>
            </a:pPr>
            <a:r>
              <a:rPr lang="en-US" sz="2400" b="1">
                <a:solidFill>
                  <a:srgbClr val="000000"/>
                </a:solidFill>
                <a:latin typeface="Corbel"/>
              </a:rPr>
              <a:t>Features</a:t>
            </a:r>
            <a:endParaRPr/>
          </a:p>
        </p:txBody>
      </p:sp>
      <p:sp>
        <p:nvSpPr>
          <p:cNvPr id="108" name="CustomShape 17"/>
          <p:cNvSpPr/>
          <p:nvPr/>
        </p:nvSpPr>
        <p:spPr>
          <a:xfrm>
            <a:off x="8435160" y="3987360"/>
            <a:ext cx="824400" cy="1931040"/>
          </a:xfrm>
          <a:prstGeom prst="rightBrace">
            <a:avLst>
              <a:gd name="adj1" fmla="val 8333"/>
              <a:gd name="adj2" fmla="val 50000"/>
            </a:avLst>
          </a:prstGeom>
          <a:noFill/>
          <a:ln w="76320">
            <a:solidFill>
              <a:srgbClr val="FFFFFF"/>
            </a:solidFill>
            <a:miter/>
          </a:ln>
        </p:spPr>
      </p:sp>
      <p:sp>
        <p:nvSpPr>
          <p:cNvPr id="109" name="CustomShape 18"/>
          <p:cNvSpPr/>
          <p:nvPr/>
        </p:nvSpPr>
        <p:spPr>
          <a:xfrm>
            <a:off x="9980640" y="4486320"/>
            <a:ext cx="1657800" cy="947520"/>
          </a:xfrm>
          <a:prstGeom prst="rect">
            <a:avLst/>
          </a:prstGeom>
          <a:solidFill>
            <a:srgbClr val="7DA62C"/>
          </a:solidFill>
          <a:ln w="12600">
            <a:solidFill>
              <a:srgbClr val="30808B"/>
            </a:solidFill>
            <a:miter/>
          </a:ln>
        </p:spPr>
      </p:sp>
      <p:sp>
        <p:nvSpPr>
          <p:cNvPr id="110" name="CustomShape 19"/>
          <p:cNvSpPr/>
          <p:nvPr/>
        </p:nvSpPr>
        <p:spPr>
          <a:xfrm>
            <a:off x="9904680" y="4538160"/>
            <a:ext cx="1798920" cy="1186560"/>
          </a:xfrm>
          <a:prstGeom prst="rect">
            <a:avLst/>
          </a:prstGeom>
          <a:noFill/>
          <a:ln>
            <a:noFill/>
          </a:ln>
        </p:spPr>
        <p:txBody>
          <a:bodyPr lIns="90000" tIns="45000" rIns="90000" bIns="45000"/>
          <a:lstStyle/>
          <a:p>
            <a:pPr algn="ctr">
              <a:lnSpc>
                <a:spcPct val="100000"/>
              </a:lnSpc>
            </a:pPr>
            <a:r>
              <a:rPr lang="en-US" sz="2400" b="1">
                <a:solidFill>
                  <a:srgbClr val="000000"/>
                </a:solidFill>
                <a:latin typeface="Corbel"/>
              </a:rPr>
              <a:t>Feature Comparison</a:t>
            </a:r>
            <a:endParaRPr/>
          </a:p>
        </p:txBody>
      </p:sp>
      <p:sp>
        <p:nvSpPr>
          <p:cNvPr id="111" name="CustomShape 20"/>
          <p:cNvSpPr/>
          <p:nvPr/>
        </p:nvSpPr>
        <p:spPr>
          <a:xfrm>
            <a:off x="979200" y="1993061"/>
            <a:ext cx="10233000" cy="4449600"/>
          </a:xfrm>
          <a:prstGeom prst="rect">
            <a:avLst/>
          </a:prstGeom>
          <a:noFill/>
          <a:ln>
            <a:noFill/>
          </a:ln>
        </p:spPr>
        <p:txBody>
          <a:bodyPr lIns="90000" tIns="45000" rIns="90000" bIns="45000"/>
          <a:lstStyle/>
          <a:p>
            <a:pPr>
              <a:lnSpc>
                <a:spcPct val="90000"/>
              </a:lnSpc>
              <a:buFont typeface="Arial"/>
              <a:buChar char="•"/>
            </a:pPr>
            <a:r>
              <a:rPr lang="en-US" sz="2800" dirty="0">
                <a:solidFill>
                  <a:srgbClr val="BFBFBF"/>
                </a:solidFill>
                <a:latin typeface="Corbel"/>
              </a:rPr>
              <a:t>Compare the features learned by networks of similar architecture but trained by two types of data of great contrasts in style.</a:t>
            </a:r>
            <a:endParaRPr dirty="0"/>
          </a:p>
          <a:p>
            <a:pPr>
              <a:lnSpc>
                <a:spcPct val="90000"/>
              </a:lnSpc>
            </a:pPr>
            <a:endParaRPr dirty="0"/>
          </a:p>
          <a:p>
            <a:pPr>
              <a:lnSpc>
                <a:spcPct val="90000"/>
              </a:lnSpc>
            </a:pPr>
            <a:endParaRPr dirty="0"/>
          </a:p>
          <a:p>
            <a:pPr>
              <a:lnSpc>
                <a:spcPct val="90000"/>
              </a:lnSpc>
            </a:pP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CustomShape 1"/>
          <p:cNvSpPr/>
          <p:nvPr/>
        </p:nvSpPr>
        <p:spPr>
          <a:xfrm>
            <a:off x="838080" y="365040"/>
            <a:ext cx="10514880" cy="1324800"/>
          </a:xfrm>
          <a:prstGeom prst="rect">
            <a:avLst/>
          </a:prstGeom>
          <a:noFill/>
          <a:ln>
            <a:noFill/>
          </a:ln>
        </p:spPr>
        <p:txBody>
          <a:bodyPr lIns="90000" tIns="45000" rIns="90000" bIns="45000" anchor="ctr"/>
          <a:lstStyle/>
          <a:p>
            <a:pPr>
              <a:lnSpc>
                <a:spcPct val="90000"/>
              </a:lnSpc>
            </a:pPr>
            <a:r>
              <a:rPr lang="en-US" sz="5400" dirty="0" smtClean="0">
                <a:solidFill>
                  <a:srgbClr val="BFBFBF"/>
                </a:solidFill>
                <a:latin typeface="Corbel"/>
              </a:rPr>
              <a:t>Methodology</a:t>
            </a:r>
            <a:endParaRPr dirty="0"/>
          </a:p>
        </p:txBody>
      </p:sp>
      <p:sp>
        <p:nvSpPr>
          <p:cNvPr id="121" name="CustomShape 2"/>
          <p:cNvSpPr/>
          <p:nvPr/>
        </p:nvSpPr>
        <p:spPr>
          <a:xfrm>
            <a:off x="908460" y="1689840"/>
            <a:ext cx="10374120" cy="5243400"/>
          </a:xfrm>
          <a:prstGeom prst="rect">
            <a:avLst/>
          </a:prstGeom>
          <a:noFill/>
          <a:ln>
            <a:noFill/>
          </a:ln>
        </p:spPr>
        <p:txBody>
          <a:bodyPr lIns="90000" tIns="45000" rIns="90000" bIns="45000"/>
          <a:lstStyle/>
          <a:p>
            <a:pPr>
              <a:lnSpc>
                <a:spcPct val="90000"/>
              </a:lnSpc>
            </a:pPr>
            <a:r>
              <a:rPr lang="en-US" sz="2800" dirty="0">
                <a:solidFill>
                  <a:srgbClr val="BFBFBF"/>
                </a:solidFill>
                <a:latin typeface="Corbel"/>
              </a:rPr>
              <a:t>Mahendran A, </a:t>
            </a:r>
            <a:r>
              <a:rPr lang="en-US" sz="2800" dirty="0" err="1">
                <a:solidFill>
                  <a:srgbClr val="BFBFBF"/>
                </a:solidFill>
                <a:latin typeface="Corbel"/>
              </a:rPr>
              <a:t>Vedaldi</a:t>
            </a:r>
            <a:r>
              <a:rPr lang="en-US" sz="2800" dirty="0">
                <a:solidFill>
                  <a:srgbClr val="BFBFBF"/>
                </a:solidFill>
                <a:latin typeface="Corbel"/>
              </a:rPr>
              <a:t> A. Visualizing deep convolutional neural networks using natural pre-images[J]. International Journal of Computer Vision, 2016: 1-23.</a:t>
            </a:r>
          </a:p>
          <a:p>
            <a:pPr>
              <a:lnSpc>
                <a:spcPct val="90000"/>
              </a:lnSpc>
              <a:buFont typeface="Arial"/>
              <a:buChar char="•"/>
            </a:pPr>
            <a:endParaRPr lang="en-US" sz="2800" dirty="0" smtClean="0">
              <a:solidFill>
                <a:srgbClr val="BFBFBF"/>
              </a:solidFill>
              <a:latin typeface="Corbel"/>
            </a:endParaRPr>
          </a:p>
          <a:p>
            <a:pPr>
              <a:lnSpc>
                <a:spcPct val="90000"/>
              </a:lnSpc>
              <a:buFont typeface="Arial"/>
              <a:buChar char="•"/>
            </a:pPr>
            <a:endParaRPr lang="en-US" sz="2800" dirty="0">
              <a:solidFill>
                <a:srgbClr val="BFBFBF"/>
              </a:solidFill>
              <a:latin typeface="Corbel"/>
            </a:endParaRPr>
          </a:p>
          <a:p>
            <a:pPr>
              <a:lnSpc>
                <a:spcPct val="90000"/>
              </a:lnSpc>
            </a:pPr>
            <a:r>
              <a:rPr lang="en-US" sz="2400" dirty="0" smtClean="0">
                <a:solidFill>
                  <a:srgbClr val="BFBFBF"/>
                </a:solidFill>
                <a:latin typeface="Corbel"/>
              </a:rPr>
              <a:t>-</a:t>
            </a:r>
            <a:r>
              <a:rPr lang="en-US" sz="2800" dirty="0" smtClean="0">
                <a:solidFill>
                  <a:srgbClr val="BFBFBF"/>
                </a:solidFill>
                <a:latin typeface="Corbel"/>
              </a:rPr>
              <a:t> </a:t>
            </a:r>
            <a:r>
              <a:rPr lang="en-US" sz="2800" b="1" dirty="0">
                <a:solidFill>
                  <a:schemeClr val="bg1"/>
                </a:solidFill>
                <a:latin typeface="Corbel"/>
              </a:rPr>
              <a:t>Inversion</a:t>
            </a:r>
            <a:r>
              <a:rPr lang="en-US" sz="2800" dirty="0">
                <a:solidFill>
                  <a:srgbClr val="BFBFBF"/>
                </a:solidFill>
                <a:latin typeface="Corbel"/>
              </a:rPr>
              <a:t>: find pre-images of an image → reconstruction →</a:t>
            </a:r>
            <a:endParaRPr dirty="0"/>
          </a:p>
          <a:p>
            <a:pPr>
              <a:lnSpc>
                <a:spcPct val="90000"/>
              </a:lnSpc>
            </a:pPr>
            <a:r>
              <a:rPr lang="en-US" sz="2800" dirty="0">
                <a:solidFill>
                  <a:srgbClr val="BFBFBF"/>
                </a:solidFill>
                <a:latin typeface="Corbel"/>
              </a:rPr>
              <a:t>			loss function to access reconstruction </a:t>
            </a:r>
            <a:r>
              <a:rPr lang="en-US" sz="2800" dirty="0" smtClean="0">
                <a:solidFill>
                  <a:srgbClr val="BFBFBF"/>
                </a:solidFill>
                <a:latin typeface="Corbel"/>
              </a:rPr>
              <a:t>quality</a:t>
            </a:r>
          </a:p>
          <a:p>
            <a:pPr>
              <a:lnSpc>
                <a:spcPct val="90000"/>
              </a:lnSpc>
            </a:pPr>
            <a:endParaRPr dirty="0"/>
          </a:p>
          <a:p>
            <a:pPr>
              <a:lnSpc>
                <a:spcPct val="90000"/>
              </a:lnSpc>
            </a:pPr>
            <a:endParaRPr dirty="0"/>
          </a:p>
          <a:p>
            <a:pPr>
              <a:lnSpc>
                <a:spcPct val="90000"/>
              </a:lnSpc>
            </a:pPr>
            <a:r>
              <a:rPr lang="en-US" sz="2800" dirty="0" smtClean="0">
                <a:solidFill>
                  <a:srgbClr val="BFBFBF"/>
                </a:solidFill>
                <a:latin typeface="Corbel"/>
              </a:rPr>
              <a:t>- </a:t>
            </a:r>
            <a:r>
              <a:rPr lang="en-US" sz="2800" b="1" dirty="0">
                <a:solidFill>
                  <a:schemeClr val="bg1"/>
                </a:solidFill>
                <a:latin typeface="Corbel"/>
              </a:rPr>
              <a:t>Activation maximization</a:t>
            </a:r>
            <a:r>
              <a:rPr lang="en-US" sz="2800" b="1" dirty="0">
                <a:solidFill>
                  <a:srgbClr val="BFBFBF"/>
                </a:solidFill>
                <a:latin typeface="Corbel"/>
              </a:rPr>
              <a:t> &amp; </a:t>
            </a:r>
            <a:r>
              <a:rPr lang="en-US" sz="2800" b="1" dirty="0" err="1">
                <a:solidFill>
                  <a:schemeClr val="bg1"/>
                </a:solidFill>
                <a:latin typeface="Corbel"/>
              </a:rPr>
              <a:t>Caricaturization</a:t>
            </a:r>
            <a:r>
              <a:rPr lang="en-US" sz="2800" dirty="0">
                <a:solidFill>
                  <a:srgbClr val="BFBFBF"/>
                </a:solidFill>
                <a:latin typeface="Corbel"/>
              </a:rPr>
              <a:t>: define scoring 			             function for a certain class → </a:t>
            </a:r>
            <a:r>
              <a:rPr lang="en-US" sz="2800" dirty="0" err="1">
                <a:solidFill>
                  <a:srgbClr val="BFBFBF"/>
                </a:solidFill>
                <a:latin typeface="Corbel"/>
              </a:rPr>
              <a:t>visualise</a:t>
            </a:r>
            <a:r>
              <a:rPr lang="en-US" sz="2800" dirty="0">
                <a:solidFill>
                  <a:srgbClr val="BFBFBF"/>
                </a:solidFill>
                <a:latin typeface="Corbel"/>
              </a:rPr>
              <a:t> the         	 		             representation which the response is maximized</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CustomShape 1"/>
          <p:cNvSpPr/>
          <p:nvPr/>
        </p:nvSpPr>
        <p:spPr>
          <a:xfrm>
            <a:off x="838080" y="365040"/>
            <a:ext cx="10514880" cy="1324800"/>
          </a:xfrm>
          <a:prstGeom prst="rect">
            <a:avLst/>
          </a:prstGeom>
          <a:noFill/>
          <a:ln>
            <a:noFill/>
          </a:ln>
        </p:spPr>
        <p:txBody>
          <a:bodyPr lIns="90000" tIns="45000" rIns="90000" bIns="45000" anchor="ctr"/>
          <a:lstStyle/>
          <a:p>
            <a:pPr>
              <a:lnSpc>
                <a:spcPct val="90000"/>
              </a:lnSpc>
            </a:pPr>
            <a:r>
              <a:rPr lang="en-US" sz="5400" dirty="0" smtClean="0">
                <a:solidFill>
                  <a:srgbClr val="BFBFBF"/>
                </a:solidFill>
                <a:latin typeface="Corbel"/>
              </a:rPr>
              <a:t>Methodology -- Inversion</a:t>
            </a:r>
            <a:endParaRPr dirty="0"/>
          </a:p>
        </p:txBody>
      </p:sp>
      <p:pic>
        <p:nvPicPr>
          <p:cNvPr id="2" name="Picture 1"/>
          <p:cNvPicPr>
            <a:picLocks noChangeAspect="1"/>
          </p:cNvPicPr>
          <p:nvPr/>
        </p:nvPicPr>
        <p:blipFill rotWithShape="1">
          <a:blip r:embed="rId3"/>
          <a:srcRect l="4843"/>
          <a:stretch/>
        </p:blipFill>
        <p:spPr>
          <a:xfrm>
            <a:off x="2550694" y="2274406"/>
            <a:ext cx="6253915" cy="876300"/>
          </a:xfrm>
          <a:prstGeom prst="rect">
            <a:avLst/>
          </a:prstGeom>
        </p:spPr>
      </p:pic>
      <p:sp>
        <p:nvSpPr>
          <p:cNvPr id="5" name="CustomShape 2"/>
          <p:cNvSpPr/>
          <p:nvPr/>
        </p:nvSpPr>
        <p:spPr>
          <a:xfrm>
            <a:off x="979200" y="1690560"/>
            <a:ext cx="10374120" cy="738816"/>
          </a:xfrm>
          <a:prstGeom prst="rect">
            <a:avLst/>
          </a:prstGeom>
          <a:noFill/>
          <a:ln>
            <a:noFill/>
          </a:ln>
        </p:spPr>
        <p:txBody>
          <a:bodyPr lIns="90000" tIns="45000" rIns="90000" bIns="45000"/>
          <a:lstStyle/>
          <a:p>
            <a:pPr>
              <a:lnSpc>
                <a:spcPct val="90000"/>
              </a:lnSpc>
              <a:buFont typeface="Arial"/>
              <a:buChar char="•"/>
            </a:pPr>
            <a:r>
              <a:rPr lang="en-US" sz="2800" dirty="0" smtClean="0">
                <a:solidFill>
                  <a:srgbClr val="BFBFBF"/>
                </a:solidFill>
                <a:latin typeface="Corbel"/>
              </a:rPr>
              <a:t>Loss function: Mean Square Error</a:t>
            </a:r>
            <a:endParaRPr lang="en-US" sz="2800" dirty="0">
              <a:solidFill>
                <a:srgbClr val="BFBFBF"/>
              </a:solidFill>
              <a:latin typeface="Corbel"/>
            </a:endParaRPr>
          </a:p>
          <a:p>
            <a:pPr>
              <a:lnSpc>
                <a:spcPct val="90000"/>
              </a:lnSpc>
              <a:buFont typeface="Arial"/>
              <a:buChar char="•"/>
            </a:pPr>
            <a:endParaRPr dirty="0"/>
          </a:p>
          <a:p>
            <a:pPr>
              <a:lnSpc>
                <a:spcPct val="90000"/>
              </a:lnSpc>
            </a:pPr>
            <a:endParaRPr dirty="0"/>
          </a:p>
          <a:p>
            <a:pPr>
              <a:lnSpc>
                <a:spcPct val="90000"/>
              </a:lnSpc>
            </a:pPr>
            <a:endParaRPr dirty="0"/>
          </a:p>
          <a:p>
            <a:pPr>
              <a:lnSpc>
                <a:spcPct val="90000"/>
              </a:lnSpc>
              <a:buFont typeface="Arial"/>
              <a:buChar char="•"/>
            </a:pPr>
            <a:endParaRPr dirty="0"/>
          </a:p>
        </p:txBody>
      </p:sp>
      <p:pic>
        <p:nvPicPr>
          <p:cNvPr id="3" name="Picture 2"/>
          <p:cNvPicPr>
            <a:picLocks noChangeAspect="1"/>
          </p:cNvPicPr>
          <p:nvPr/>
        </p:nvPicPr>
        <p:blipFill rotWithShape="1">
          <a:blip r:embed="rId4"/>
          <a:srcRect l="2631"/>
          <a:stretch/>
        </p:blipFill>
        <p:spPr>
          <a:xfrm>
            <a:off x="4045367" y="3934668"/>
            <a:ext cx="3264568" cy="657225"/>
          </a:xfrm>
          <a:prstGeom prst="rect">
            <a:avLst/>
          </a:prstGeom>
        </p:spPr>
      </p:pic>
      <p:sp>
        <p:nvSpPr>
          <p:cNvPr id="7" name="CustomShape 2"/>
          <p:cNvSpPr/>
          <p:nvPr/>
        </p:nvSpPr>
        <p:spPr>
          <a:xfrm>
            <a:off x="979200" y="3405843"/>
            <a:ext cx="10374120" cy="738816"/>
          </a:xfrm>
          <a:prstGeom prst="rect">
            <a:avLst/>
          </a:prstGeom>
          <a:noFill/>
          <a:ln>
            <a:noFill/>
          </a:ln>
        </p:spPr>
        <p:txBody>
          <a:bodyPr lIns="90000" tIns="45000" rIns="90000" bIns="45000"/>
          <a:lstStyle/>
          <a:p>
            <a:pPr>
              <a:lnSpc>
                <a:spcPct val="90000"/>
              </a:lnSpc>
              <a:buFont typeface="Arial"/>
              <a:buChar char="•"/>
            </a:pPr>
            <a:r>
              <a:rPr lang="en-US" sz="2800" dirty="0" err="1" smtClean="0">
                <a:solidFill>
                  <a:srgbClr val="BFBFBF"/>
                </a:solidFill>
                <a:latin typeface="Corbel"/>
              </a:rPr>
              <a:t>Regulariser</a:t>
            </a:r>
            <a:r>
              <a:rPr lang="en-US" sz="2800" dirty="0" smtClean="0">
                <a:solidFill>
                  <a:srgbClr val="BFBFBF"/>
                </a:solidFill>
                <a:latin typeface="Corbel"/>
              </a:rPr>
              <a:t> I: Alpha norm</a:t>
            </a:r>
            <a:endParaRPr lang="en-US" sz="2800" dirty="0">
              <a:solidFill>
                <a:srgbClr val="BFBFBF"/>
              </a:solidFill>
              <a:latin typeface="Corbel"/>
            </a:endParaRPr>
          </a:p>
          <a:p>
            <a:pPr>
              <a:lnSpc>
                <a:spcPct val="90000"/>
              </a:lnSpc>
              <a:buFont typeface="Arial"/>
              <a:buChar char="•"/>
            </a:pPr>
            <a:endParaRPr dirty="0"/>
          </a:p>
          <a:p>
            <a:pPr>
              <a:lnSpc>
                <a:spcPct val="90000"/>
              </a:lnSpc>
            </a:pPr>
            <a:endParaRPr dirty="0"/>
          </a:p>
          <a:p>
            <a:pPr>
              <a:lnSpc>
                <a:spcPct val="90000"/>
              </a:lnSpc>
            </a:pPr>
            <a:endParaRPr dirty="0"/>
          </a:p>
          <a:p>
            <a:pPr>
              <a:lnSpc>
                <a:spcPct val="90000"/>
              </a:lnSpc>
              <a:buFont typeface="Arial"/>
              <a:buChar char="•"/>
            </a:pPr>
            <a:endParaRPr dirty="0"/>
          </a:p>
        </p:txBody>
      </p:sp>
      <p:sp>
        <p:nvSpPr>
          <p:cNvPr id="8" name="CustomShape 2"/>
          <p:cNvSpPr/>
          <p:nvPr/>
        </p:nvSpPr>
        <p:spPr>
          <a:xfrm>
            <a:off x="979200" y="4751310"/>
            <a:ext cx="10374120" cy="738816"/>
          </a:xfrm>
          <a:prstGeom prst="rect">
            <a:avLst/>
          </a:prstGeom>
          <a:noFill/>
          <a:ln>
            <a:noFill/>
          </a:ln>
        </p:spPr>
        <p:txBody>
          <a:bodyPr lIns="90000" tIns="45000" rIns="90000" bIns="45000"/>
          <a:lstStyle/>
          <a:p>
            <a:pPr>
              <a:lnSpc>
                <a:spcPct val="90000"/>
              </a:lnSpc>
              <a:buFont typeface="Arial"/>
              <a:buChar char="•"/>
            </a:pPr>
            <a:r>
              <a:rPr lang="en-US" sz="2800" dirty="0" err="1" smtClean="0">
                <a:solidFill>
                  <a:srgbClr val="BFBFBF"/>
                </a:solidFill>
                <a:latin typeface="Corbel"/>
              </a:rPr>
              <a:t>Regulariser</a:t>
            </a:r>
            <a:r>
              <a:rPr lang="en-US" sz="2800" dirty="0" smtClean="0">
                <a:solidFill>
                  <a:srgbClr val="BFBFBF"/>
                </a:solidFill>
                <a:latin typeface="Corbel"/>
              </a:rPr>
              <a:t> II: Total variance</a:t>
            </a:r>
            <a:endParaRPr lang="en-US" sz="2800" dirty="0">
              <a:solidFill>
                <a:srgbClr val="BFBFBF"/>
              </a:solidFill>
              <a:latin typeface="Corbel"/>
            </a:endParaRPr>
          </a:p>
          <a:p>
            <a:pPr>
              <a:lnSpc>
                <a:spcPct val="90000"/>
              </a:lnSpc>
              <a:buFont typeface="Arial"/>
              <a:buChar char="•"/>
            </a:pPr>
            <a:endParaRPr dirty="0"/>
          </a:p>
          <a:p>
            <a:pPr>
              <a:lnSpc>
                <a:spcPct val="90000"/>
              </a:lnSpc>
            </a:pPr>
            <a:endParaRPr dirty="0"/>
          </a:p>
          <a:p>
            <a:pPr>
              <a:lnSpc>
                <a:spcPct val="90000"/>
              </a:lnSpc>
            </a:pPr>
            <a:endParaRPr dirty="0"/>
          </a:p>
          <a:p>
            <a:pPr>
              <a:lnSpc>
                <a:spcPct val="90000"/>
              </a:lnSpc>
              <a:buFont typeface="Arial"/>
              <a:buChar char="•"/>
            </a:pPr>
            <a:endParaRPr dirty="0"/>
          </a:p>
        </p:txBody>
      </p:sp>
      <p:pic>
        <p:nvPicPr>
          <p:cNvPr id="4" name="Picture 3"/>
          <p:cNvPicPr>
            <a:picLocks noChangeAspect="1"/>
          </p:cNvPicPr>
          <p:nvPr/>
        </p:nvPicPr>
        <p:blipFill rotWithShape="1">
          <a:blip r:embed="rId5"/>
          <a:srcRect l="2080" t="8573" r="959" b="2688"/>
          <a:stretch/>
        </p:blipFill>
        <p:spPr>
          <a:xfrm>
            <a:off x="1466430" y="5278183"/>
            <a:ext cx="9258180" cy="1311130"/>
          </a:xfrm>
          <a:prstGeom prst="rect">
            <a:avLst/>
          </a:prstGeom>
        </p:spPr>
      </p:pic>
    </p:spTree>
    <p:extLst>
      <p:ext uri="{BB962C8B-B14F-4D97-AF65-F5344CB8AC3E}">
        <p14:creationId xmlns:p14="http://schemas.microsoft.com/office/powerpoint/2010/main" val="385708290"/>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CustomShape 1"/>
          <p:cNvSpPr/>
          <p:nvPr/>
        </p:nvSpPr>
        <p:spPr>
          <a:xfrm>
            <a:off x="838080" y="365040"/>
            <a:ext cx="10514880" cy="1324800"/>
          </a:xfrm>
          <a:prstGeom prst="rect">
            <a:avLst/>
          </a:prstGeom>
          <a:noFill/>
          <a:ln>
            <a:noFill/>
          </a:ln>
        </p:spPr>
        <p:txBody>
          <a:bodyPr lIns="90000" tIns="45000" rIns="90000" bIns="45000" anchor="ctr"/>
          <a:lstStyle/>
          <a:p>
            <a:pPr>
              <a:lnSpc>
                <a:spcPct val="90000"/>
              </a:lnSpc>
            </a:pPr>
            <a:r>
              <a:rPr lang="en-US" sz="5400" dirty="0" smtClean="0">
                <a:solidFill>
                  <a:srgbClr val="BFBFBF"/>
                </a:solidFill>
                <a:latin typeface="Corbel"/>
              </a:rPr>
              <a:t>Methodology -- Inversion</a:t>
            </a:r>
            <a:endParaRPr dirty="0"/>
          </a:p>
        </p:txBody>
      </p:sp>
      <p:sp>
        <p:nvSpPr>
          <p:cNvPr id="5" name="CustomShape 2"/>
          <p:cNvSpPr/>
          <p:nvPr/>
        </p:nvSpPr>
        <p:spPr>
          <a:xfrm>
            <a:off x="978840" y="1818160"/>
            <a:ext cx="10374120" cy="738816"/>
          </a:xfrm>
          <a:prstGeom prst="rect">
            <a:avLst/>
          </a:prstGeom>
          <a:noFill/>
          <a:ln>
            <a:noFill/>
          </a:ln>
        </p:spPr>
        <p:txBody>
          <a:bodyPr lIns="90000" tIns="45000" rIns="90000" bIns="45000"/>
          <a:lstStyle/>
          <a:p>
            <a:pPr>
              <a:lnSpc>
                <a:spcPct val="90000"/>
              </a:lnSpc>
              <a:buFont typeface="Arial"/>
              <a:buChar char="•"/>
            </a:pPr>
            <a:r>
              <a:rPr lang="en-US" sz="2800" dirty="0" smtClean="0">
                <a:solidFill>
                  <a:srgbClr val="BFBFBF"/>
                </a:solidFill>
                <a:latin typeface="Corbel"/>
              </a:rPr>
              <a:t>Final objective function</a:t>
            </a:r>
            <a:endParaRPr lang="en-US" sz="2800" dirty="0">
              <a:solidFill>
                <a:srgbClr val="BFBFBF"/>
              </a:solidFill>
              <a:latin typeface="Corbel"/>
            </a:endParaRPr>
          </a:p>
          <a:p>
            <a:pPr>
              <a:lnSpc>
                <a:spcPct val="90000"/>
              </a:lnSpc>
              <a:buFont typeface="Arial"/>
              <a:buChar char="•"/>
            </a:pPr>
            <a:endParaRPr dirty="0"/>
          </a:p>
          <a:p>
            <a:pPr>
              <a:lnSpc>
                <a:spcPct val="90000"/>
              </a:lnSpc>
            </a:pPr>
            <a:endParaRPr dirty="0"/>
          </a:p>
          <a:p>
            <a:pPr>
              <a:lnSpc>
                <a:spcPct val="90000"/>
              </a:lnSpc>
            </a:pPr>
            <a:endParaRPr dirty="0"/>
          </a:p>
          <a:p>
            <a:pPr>
              <a:lnSpc>
                <a:spcPct val="90000"/>
              </a:lnSpc>
              <a:buFont typeface="Arial"/>
              <a:buChar char="•"/>
            </a:pPr>
            <a:endParaRPr dirty="0"/>
          </a:p>
        </p:txBody>
      </p:sp>
      <p:pic>
        <p:nvPicPr>
          <p:cNvPr id="6" name="Picture 5"/>
          <p:cNvPicPr>
            <a:picLocks noChangeAspect="1"/>
          </p:cNvPicPr>
          <p:nvPr/>
        </p:nvPicPr>
        <p:blipFill>
          <a:blip r:embed="rId3"/>
          <a:stretch>
            <a:fillRect/>
          </a:stretch>
        </p:blipFill>
        <p:spPr>
          <a:xfrm>
            <a:off x="647700" y="2909887"/>
            <a:ext cx="10896600" cy="1038225"/>
          </a:xfrm>
          <a:prstGeom prst="rect">
            <a:avLst/>
          </a:prstGeom>
        </p:spPr>
      </p:pic>
      <p:sp>
        <p:nvSpPr>
          <p:cNvPr id="9" name="Left Brace 8"/>
          <p:cNvSpPr/>
          <p:nvPr/>
        </p:nvSpPr>
        <p:spPr>
          <a:xfrm rot="16200000">
            <a:off x="2704101" y="2575764"/>
            <a:ext cx="704114" cy="4154632"/>
          </a:xfrm>
          <a:prstGeom prst="leftBrace">
            <a:avLst/>
          </a:prstGeom>
          <a:ln w="571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b="1">
              <a:ln w="22225">
                <a:solidFill>
                  <a:schemeClr val="accent2"/>
                </a:solidFill>
                <a:prstDash val="solid"/>
              </a:ln>
              <a:solidFill>
                <a:schemeClr val="accent2">
                  <a:lumMod val="40000"/>
                  <a:lumOff val="60000"/>
                </a:schemeClr>
              </a:solidFill>
            </a:endParaRPr>
          </a:p>
        </p:txBody>
      </p:sp>
      <p:sp>
        <p:nvSpPr>
          <p:cNvPr id="10" name="TextBox 9"/>
          <p:cNvSpPr txBox="1"/>
          <p:nvPr/>
        </p:nvSpPr>
        <p:spPr>
          <a:xfrm>
            <a:off x="1475874" y="5005137"/>
            <a:ext cx="3064043" cy="1015663"/>
          </a:xfrm>
          <a:prstGeom prst="rect">
            <a:avLst/>
          </a:prstGeom>
          <a:noFill/>
        </p:spPr>
        <p:txBody>
          <a:bodyPr wrap="square" rtlCol="0">
            <a:spAutoFit/>
          </a:bodyPr>
          <a:lstStyle/>
          <a:p>
            <a:pPr algn="ctr"/>
            <a:r>
              <a:rPr lang="en-GB" sz="6000" dirty="0" smtClean="0">
                <a:solidFill>
                  <a:schemeClr val="bg1"/>
                </a:solidFill>
              </a:rPr>
              <a:t>Loss </a:t>
            </a:r>
            <a:endParaRPr lang="en-GB" sz="6000" dirty="0">
              <a:solidFill>
                <a:schemeClr val="bg1"/>
              </a:solidFill>
            </a:endParaRPr>
          </a:p>
        </p:txBody>
      </p:sp>
      <p:sp>
        <p:nvSpPr>
          <p:cNvPr id="12" name="TextBox 11"/>
          <p:cNvSpPr txBox="1"/>
          <p:nvPr/>
        </p:nvSpPr>
        <p:spPr>
          <a:xfrm>
            <a:off x="6392915" y="5005137"/>
            <a:ext cx="4724264" cy="1015663"/>
          </a:xfrm>
          <a:prstGeom prst="rect">
            <a:avLst/>
          </a:prstGeom>
          <a:noFill/>
        </p:spPr>
        <p:txBody>
          <a:bodyPr wrap="square" rtlCol="0">
            <a:spAutoFit/>
          </a:bodyPr>
          <a:lstStyle/>
          <a:p>
            <a:pPr algn="ctr"/>
            <a:r>
              <a:rPr lang="en-GB" sz="6000" dirty="0" err="1">
                <a:solidFill>
                  <a:schemeClr val="bg1"/>
                </a:solidFill>
              </a:rPr>
              <a:t>R</a:t>
            </a:r>
            <a:r>
              <a:rPr lang="en-GB" sz="6000" dirty="0" err="1" smtClean="0">
                <a:solidFill>
                  <a:schemeClr val="bg1"/>
                </a:solidFill>
              </a:rPr>
              <a:t>egularisers</a:t>
            </a:r>
            <a:r>
              <a:rPr lang="en-GB" sz="6000" dirty="0" smtClean="0">
                <a:solidFill>
                  <a:schemeClr val="bg1"/>
                </a:solidFill>
              </a:rPr>
              <a:t> </a:t>
            </a:r>
            <a:endParaRPr lang="en-GB" sz="6000" dirty="0">
              <a:solidFill>
                <a:schemeClr val="bg1"/>
              </a:solidFill>
            </a:endParaRPr>
          </a:p>
        </p:txBody>
      </p:sp>
      <p:sp>
        <p:nvSpPr>
          <p:cNvPr id="13" name="Left Brace 12"/>
          <p:cNvSpPr/>
          <p:nvPr/>
        </p:nvSpPr>
        <p:spPr>
          <a:xfrm rot="16200000">
            <a:off x="8402990" y="2575764"/>
            <a:ext cx="704114" cy="4154632"/>
          </a:xfrm>
          <a:prstGeom prst="leftBrace">
            <a:avLst/>
          </a:prstGeom>
          <a:ln w="571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b="1">
              <a:ln w="22225">
                <a:solidFill>
                  <a:schemeClr val="accent2"/>
                </a:solidFill>
                <a:prstDash val="solid"/>
              </a:ln>
              <a:solidFill>
                <a:schemeClr val="accent2">
                  <a:lumMod val="40000"/>
                  <a:lumOff val="60000"/>
                </a:schemeClr>
              </a:solidFill>
            </a:endParaRPr>
          </a:p>
        </p:txBody>
      </p:sp>
    </p:spTree>
    <p:extLst>
      <p:ext uri="{BB962C8B-B14F-4D97-AF65-F5344CB8AC3E}">
        <p14:creationId xmlns:p14="http://schemas.microsoft.com/office/powerpoint/2010/main" val="657832518"/>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CustomShape 1"/>
          <p:cNvSpPr/>
          <p:nvPr/>
        </p:nvSpPr>
        <p:spPr>
          <a:xfrm>
            <a:off x="838080" y="-164349"/>
            <a:ext cx="10514880" cy="1324800"/>
          </a:xfrm>
          <a:prstGeom prst="rect">
            <a:avLst/>
          </a:prstGeom>
          <a:noFill/>
          <a:ln>
            <a:noFill/>
          </a:ln>
        </p:spPr>
        <p:txBody>
          <a:bodyPr lIns="90000" tIns="45000" rIns="90000" bIns="45000" anchor="ctr"/>
          <a:lstStyle/>
          <a:p>
            <a:pPr>
              <a:lnSpc>
                <a:spcPct val="90000"/>
              </a:lnSpc>
            </a:pPr>
            <a:r>
              <a:rPr lang="en-US" sz="5400" dirty="0" smtClean="0">
                <a:solidFill>
                  <a:srgbClr val="BFBFBF"/>
                </a:solidFill>
                <a:latin typeface="Corbel"/>
              </a:rPr>
              <a:t>Results -- Inversion</a:t>
            </a:r>
            <a:endParaRPr dirty="0"/>
          </a:p>
        </p:txBody>
      </p:sp>
      <p:grpSp>
        <p:nvGrpSpPr>
          <p:cNvPr id="4" name="Group 3"/>
          <p:cNvGrpSpPr/>
          <p:nvPr/>
        </p:nvGrpSpPr>
        <p:grpSpPr>
          <a:xfrm>
            <a:off x="1247810" y="1584181"/>
            <a:ext cx="9554659" cy="4988972"/>
            <a:chOff x="1147011" y="1744602"/>
            <a:chExt cx="9554659" cy="4988972"/>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7011" y="1744602"/>
              <a:ext cx="3777916" cy="4250156"/>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23754" y="1744602"/>
              <a:ext cx="3777916" cy="4250156"/>
            </a:xfrm>
            <a:prstGeom prst="rect">
              <a:avLst/>
            </a:prstGeom>
          </p:spPr>
        </p:pic>
        <p:sp>
          <p:nvSpPr>
            <p:cNvPr id="14" name="CustomShape 2"/>
            <p:cNvSpPr/>
            <p:nvPr/>
          </p:nvSpPr>
          <p:spPr>
            <a:xfrm>
              <a:off x="1147011" y="5994758"/>
              <a:ext cx="3777916" cy="738816"/>
            </a:xfrm>
            <a:prstGeom prst="rect">
              <a:avLst/>
            </a:prstGeom>
            <a:noFill/>
            <a:ln>
              <a:noFill/>
            </a:ln>
          </p:spPr>
          <p:txBody>
            <a:bodyPr lIns="90000" tIns="45000" rIns="90000" bIns="45000"/>
            <a:lstStyle/>
            <a:p>
              <a:pPr>
                <a:lnSpc>
                  <a:spcPct val="90000"/>
                </a:lnSpc>
                <a:buFont typeface="Arial"/>
                <a:buChar char="•"/>
              </a:pPr>
              <a:r>
                <a:rPr lang="en-US" sz="2800" dirty="0" smtClean="0">
                  <a:solidFill>
                    <a:srgbClr val="BFBFBF"/>
                  </a:solidFill>
                  <a:latin typeface="Corbel"/>
                </a:rPr>
                <a:t>Without </a:t>
              </a:r>
              <a:r>
                <a:rPr lang="en-US" sz="2800" dirty="0" err="1" smtClean="0">
                  <a:solidFill>
                    <a:srgbClr val="BFBFBF"/>
                  </a:solidFill>
                  <a:latin typeface="Corbel"/>
                </a:rPr>
                <a:t>regularisers</a:t>
              </a:r>
              <a:endParaRPr lang="en-US" sz="2800" dirty="0">
                <a:solidFill>
                  <a:srgbClr val="BFBFBF"/>
                </a:solidFill>
                <a:latin typeface="Corbel"/>
              </a:endParaRPr>
            </a:p>
            <a:p>
              <a:pPr>
                <a:lnSpc>
                  <a:spcPct val="90000"/>
                </a:lnSpc>
                <a:buFont typeface="Arial"/>
                <a:buChar char="•"/>
              </a:pPr>
              <a:endParaRPr dirty="0"/>
            </a:p>
            <a:p>
              <a:pPr>
                <a:lnSpc>
                  <a:spcPct val="90000"/>
                </a:lnSpc>
              </a:pPr>
              <a:endParaRPr dirty="0"/>
            </a:p>
            <a:p>
              <a:pPr>
                <a:lnSpc>
                  <a:spcPct val="90000"/>
                </a:lnSpc>
              </a:pPr>
              <a:endParaRPr dirty="0"/>
            </a:p>
            <a:p>
              <a:pPr>
                <a:lnSpc>
                  <a:spcPct val="90000"/>
                </a:lnSpc>
                <a:buFont typeface="Arial"/>
                <a:buChar char="•"/>
              </a:pPr>
              <a:endParaRPr dirty="0"/>
            </a:p>
          </p:txBody>
        </p:sp>
        <p:sp>
          <p:nvSpPr>
            <p:cNvPr id="15" name="CustomShape 2"/>
            <p:cNvSpPr/>
            <p:nvPr/>
          </p:nvSpPr>
          <p:spPr>
            <a:xfrm>
              <a:off x="6923754" y="5994758"/>
              <a:ext cx="3777916" cy="738816"/>
            </a:xfrm>
            <a:prstGeom prst="rect">
              <a:avLst/>
            </a:prstGeom>
            <a:noFill/>
            <a:ln>
              <a:noFill/>
            </a:ln>
          </p:spPr>
          <p:txBody>
            <a:bodyPr lIns="90000" tIns="45000" rIns="90000" bIns="45000"/>
            <a:lstStyle/>
            <a:p>
              <a:pPr>
                <a:lnSpc>
                  <a:spcPct val="90000"/>
                </a:lnSpc>
                <a:buFont typeface="Arial"/>
                <a:buChar char="•"/>
              </a:pPr>
              <a:r>
                <a:rPr lang="en-US" sz="2800" dirty="0" smtClean="0">
                  <a:solidFill>
                    <a:srgbClr val="BFBFBF"/>
                  </a:solidFill>
                  <a:latin typeface="Corbel"/>
                </a:rPr>
                <a:t>With </a:t>
              </a:r>
              <a:r>
                <a:rPr lang="en-US" sz="2800" dirty="0" err="1" smtClean="0">
                  <a:solidFill>
                    <a:srgbClr val="BFBFBF"/>
                  </a:solidFill>
                  <a:latin typeface="Corbel"/>
                </a:rPr>
                <a:t>regularisers</a:t>
              </a:r>
              <a:endParaRPr lang="en-US" sz="2800" dirty="0">
                <a:solidFill>
                  <a:srgbClr val="BFBFBF"/>
                </a:solidFill>
                <a:latin typeface="Corbel"/>
              </a:endParaRPr>
            </a:p>
            <a:p>
              <a:pPr>
                <a:lnSpc>
                  <a:spcPct val="90000"/>
                </a:lnSpc>
                <a:buFont typeface="Arial"/>
                <a:buChar char="•"/>
              </a:pPr>
              <a:endParaRPr dirty="0"/>
            </a:p>
            <a:p>
              <a:pPr>
                <a:lnSpc>
                  <a:spcPct val="90000"/>
                </a:lnSpc>
              </a:pPr>
              <a:endParaRPr dirty="0"/>
            </a:p>
            <a:p>
              <a:pPr>
                <a:lnSpc>
                  <a:spcPct val="90000"/>
                </a:lnSpc>
              </a:pPr>
              <a:endParaRPr dirty="0"/>
            </a:p>
            <a:p>
              <a:pPr>
                <a:lnSpc>
                  <a:spcPct val="90000"/>
                </a:lnSpc>
                <a:buFont typeface="Arial"/>
                <a:buChar char="•"/>
              </a:pPr>
              <a:endParaRPr dirty="0"/>
            </a:p>
          </p:txBody>
        </p:sp>
      </p:grpSp>
      <p:sp>
        <p:nvSpPr>
          <p:cNvPr id="9" name="CustomShape 2"/>
          <p:cNvSpPr/>
          <p:nvPr/>
        </p:nvSpPr>
        <p:spPr>
          <a:xfrm>
            <a:off x="978840" y="1002908"/>
            <a:ext cx="10374120" cy="738816"/>
          </a:xfrm>
          <a:prstGeom prst="rect">
            <a:avLst/>
          </a:prstGeom>
          <a:noFill/>
          <a:ln>
            <a:noFill/>
          </a:ln>
        </p:spPr>
        <p:txBody>
          <a:bodyPr lIns="90000" tIns="45000" rIns="90000" bIns="45000"/>
          <a:lstStyle/>
          <a:p>
            <a:pPr>
              <a:lnSpc>
                <a:spcPct val="90000"/>
              </a:lnSpc>
              <a:buFont typeface="Arial"/>
              <a:buChar char="•"/>
            </a:pPr>
            <a:r>
              <a:rPr lang="en-US" sz="2800" dirty="0" smtClean="0">
                <a:solidFill>
                  <a:srgbClr val="BFBFBF"/>
                </a:solidFill>
                <a:latin typeface="Corbel"/>
              </a:rPr>
              <a:t>Effects of </a:t>
            </a:r>
            <a:r>
              <a:rPr lang="en-US" sz="2800" dirty="0" err="1" smtClean="0">
                <a:solidFill>
                  <a:srgbClr val="BFBFBF"/>
                </a:solidFill>
                <a:latin typeface="Corbel"/>
              </a:rPr>
              <a:t>regularisers</a:t>
            </a:r>
            <a:endParaRPr lang="en-US" sz="2800" dirty="0">
              <a:solidFill>
                <a:srgbClr val="BFBFBF"/>
              </a:solidFill>
              <a:latin typeface="Corbel"/>
            </a:endParaRPr>
          </a:p>
          <a:p>
            <a:pPr>
              <a:lnSpc>
                <a:spcPct val="90000"/>
              </a:lnSpc>
              <a:buFont typeface="Arial"/>
              <a:buChar char="•"/>
            </a:pPr>
            <a:endParaRPr dirty="0"/>
          </a:p>
          <a:p>
            <a:pPr>
              <a:lnSpc>
                <a:spcPct val="90000"/>
              </a:lnSpc>
            </a:pPr>
            <a:endParaRPr dirty="0"/>
          </a:p>
          <a:p>
            <a:pPr>
              <a:lnSpc>
                <a:spcPct val="90000"/>
              </a:lnSpc>
            </a:pPr>
            <a:endParaRPr dirty="0"/>
          </a:p>
          <a:p>
            <a:pPr>
              <a:lnSpc>
                <a:spcPct val="90000"/>
              </a:lnSpc>
              <a:buFont typeface="Arial"/>
              <a:buChar char="•"/>
            </a:pPr>
            <a:endParaRPr dirty="0"/>
          </a:p>
        </p:txBody>
      </p:sp>
    </p:spTree>
    <p:extLst>
      <p:ext uri="{BB962C8B-B14F-4D97-AF65-F5344CB8AC3E}">
        <p14:creationId xmlns:p14="http://schemas.microsoft.com/office/powerpoint/2010/main" val="970479837"/>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CustomShape 1"/>
          <p:cNvSpPr/>
          <p:nvPr/>
        </p:nvSpPr>
        <p:spPr>
          <a:xfrm>
            <a:off x="838080" y="-164349"/>
            <a:ext cx="10514880" cy="1324800"/>
          </a:xfrm>
          <a:prstGeom prst="rect">
            <a:avLst/>
          </a:prstGeom>
          <a:noFill/>
          <a:ln>
            <a:noFill/>
          </a:ln>
        </p:spPr>
        <p:txBody>
          <a:bodyPr lIns="90000" tIns="45000" rIns="90000" bIns="45000" anchor="ctr"/>
          <a:lstStyle/>
          <a:p>
            <a:pPr>
              <a:lnSpc>
                <a:spcPct val="90000"/>
              </a:lnSpc>
            </a:pPr>
            <a:r>
              <a:rPr lang="en-US" sz="5400" dirty="0" smtClean="0">
                <a:solidFill>
                  <a:srgbClr val="BFBFBF"/>
                </a:solidFill>
                <a:latin typeface="Corbel"/>
              </a:rPr>
              <a:t>Results -- Inversion</a:t>
            </a:r>
            <a:endParaRPr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7011" y="1744602"/>
            <a:ext cx="3777916" cy="4250156"/>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23754" y="1744602"/>
            <a:ext cx="3777916" cy="4250156"/>
          </a:xfrm>
          <a:prstGeom prst="rect">
            <a:avLst/>
          </a:prstGeom>
        </p:spPr>
      </p:pic>
      <p:sp>
        <p:nvSpPr>
          <p:cNvPr id="14" name="CustomShape 2"/>
          <p:cNvSpPr/>
          <p:nvPr/>
        </p:nvSpPr>
        <p:spPr>
          <a:xfrm>
            <a:off x="1147011" y="5994758"/>
            <a:ext cx="3777916" cy="738816"/>
          </a:xfrm>
          <a:prstGeom prst="rect">
            <a:avLst/>
          </a:prstGeom>
          <a:noFill/>
          <a:ln>
            <a:noFill/>
          </a:ln>
        </p:spPr>
        <p:txBody>
          <a:bodyPr lIns="90000" tIns="45000" rIns="90000" bIns="45000"/>
          <a:lstStyle/>
          <a:p>
            <a:pPr>
              <a:lnSpc>
                <a:spcPct val="90000"/>
              </a:lnSpc>
              <a:buFont typeface="Arial"/>
              <a:buChar char="•"/>
            </a:pPr>
            <a:r>
              <a:rPr lang="en-US" sz="2800" dirty="0" smtClean="0">
                <a:solidFill>
                  <a:srgbClr val="BFBFBF"/>
                </a:solidFill>
                <a:latin typeface="Corbel"/>
              </a:rPr>
              <a:t>Layer 13 in </a:t>
            </a:r>
            <a:r>
              <a:rPr lang="en-US" sz="2800" dirty="0" err="1" smtClean="0">
                <a:solidFill>
                  <a:srgbClr val="BFBFBF"/>
                </a:solidFill>
                <a:latin typeface="Corbel"/>
              </a:rPr>
              <a:t>VGG_m</a:t>
            </a:r>
            <a:endParaRPr lang="en-US" sz="2800" dirty="0">
              <a:solidFill>
                <a:srgbClr val="BFBFBF"/>
              </a:solidFill>
              <a:latin typeface="Corbel"/>
            </a:endParaRPr>
          </a:p>
          <a:p>
            <a:pPr>
              <a:lnSpc>
                <a:spcPct val="90000"/>
              </a:lnSpc>
              <a:buFont typeface="Arial"/>
              <a:buChar char="•"/>
            </a:pPr>
            <a:endParaRPr dirty="0"/>
          </a:p>
          <a:p>
            <a:pPr>
              <a:lnSpc>
                <a:spcPct val="90000"/>
              </a:lnSpc>
            </a:pPr>
            <a:endParaRPr dirty="0"/>
          </a:p>
          <a:p>
            <a:pPr>
              <a:lnSpc>
                <a:spcPct val="90000"/>
              </a:lnSpc>
            </a:pPr>
            <a:endParaRPr dirty="0"/>
          </a:p>
          <a:p>
            <a:pPr>
              <a:lnSpc>
                <a:spcPct val="90000"/>
              </a:lnSpc>
              <a:buFont typeface="Arial"/>
              <a:buChar char="•"/>
            </a:pPr>
            <a:endParaRPr dirty="0"/>
          </a:p>
        </p:txBody>
      </p:sp>
      <p:sp>
        <p:nvSpPr>
          <p:cNvPr id="15" name="CustomShape 2"/>
          <p:cNvSpPr/>
          <p:nvPr/>
        </p:nvSpPr>
        <p:spPr>
          <a:xfrm>
            <a:off x="6923754" y="5994758"/>
            <a:ext cx="3777916" cy="738816"/>
          </a:xfrm>
          <a:prstGeom prst="rect">
            <a:avLst/>
          </a:prstGeom>
          <a:noFill/>
          <a:ln>
            <a:noFill/>
          </a:ln>
        </p:spPr>
        <p:txBody>
          <a:bodyPr lIns="90000" tIns="45000" rIns="90000" bIns="45000"/>
          <a:lstStyle/>
          <a:p>
            <a:pPr>
              <a:lnSpc>
                <a:spcPct val="90000"/>
              </a:lnSpc>
              <a:buFont typeface="Arial"/>
              <a:buChar char="•"/>
            </a:pPr>
            <a:r>
              <a:rPr lang="en-US" sz="2800" dirty="0" smtClean="0">
                <a:solidFill>
                  <a:srgbClr val="BFBFBF"/>
                </a:solidFill>
                <a:latin typeface="Corbel"/>
              </a:rPr>
              <a:t>Layer 1 in </a:t>
            </a:r>
            <a:r>
              <a:rPr lang="en-US" sz="2800" dirty="0" err="1" smtClean="0">
                <a:solidFill>
                  <a:srgbClr val="BFBFBF"/>
                </a:solidFill>
                <a:latin typeface="Corbel"/>
              </a:rPr>
              <a:t>VGG_m</a:t>
            </a:r>
            <a:endParaRPr lang="en-US" sz="2800" dirty="0">
              <a:solidFill>
                <a:srgbClr val="BFBFBF"/>
              </a:solidFill>
              <a:latin typeface="Corbel"/>
            </a:endParaRPr>
          </a:p>
          <a:p>
            <a:pPr>
              <a:lnSpc>
                <a:spcPct val="90000"/>
              </a:lnSpc>
              <a:buFont typeface="Arial"/>
              <a:buChar char="•"/>
            </a:pPr>
            <a:endParaRPr dirty="0"/>
          </a:p>
          <a:p>
            <a:pPr>
              <a:lnSpc>
                <a:spcPct val="90000"/>
              </a:lnSpc>
            </a:pPr>
            <a:endParaRPr dirty="0"/>
          </a:p>
          <a:p>
            <a:pPr>
              <a:lnSpc>
                <a:spcPct val="90000"/>
              </a:lnSpc>
            </a:pPr>
            <a:endParaRPr dirty="0"/>
          </a:p>
          <a:p>
            <a:pPr>
              <a:lnSpc>
                <a:spcPct val="90000"/>
              </a:lnSpc>
              <a:buFont typeface="Arial"/>
              <a:buChar char="•"/>
            </a:pPr>
            <a:endParaRPr dirty="0"/>
          </a:p>
        </p:txBody>
      </p:sp>
      <p:sp>
        <p:nvSpPr>
          <p:cNvPr id="16" name="CustomShape 2"/>
          <p:cNvSpPr/>
          <p:nvPr/>
        </p:nvSpPr>
        <p:spPr>
          <a:xfrm>
            <a:off x="838080" y="1005786"/>
            <a:ext cx="10374120" cy="738816"/>
          </a:xfrm>
          <a:prstGeom prst="rect">
            <a:avLst/>
          </a:prstGeom>
          <a:noFill/>
          <a:ln>
            <a:noFill/>
          </a:ln>
        </p:spPr>
        <p:txBody>
          <a:bodyPr lIns="90000" tIns="45000" rIns="90000" bIns="45000"/>
          <a:lstStyle/>
          <a:p>
            <a:pPr>
              <a:lnSpc>
                <a:spcPct val="90000"/>
              </a:lnSpc>
              <a:buFont typeface="Arial"/>
              <a:buChar char="•"/>
            </a:pPr>
            <a:r>
              <a:rPr lang="en-US" sz="2800" dirty="0" smtClean="0">
                <a:solidFill>
                  <a:srgbClr val="BFBFBF"/>
                </a:solidFill>
                <a:latin typeface="Corbel"/>
              </a:rPr>
              <a:t>Effects of layer</a:t>
            </a:r>
            <a:endParaRPr lang="en-US" sz="2800" dirty="0">
              <a:solidFill>
                <a:srgbClr val="BFBFBF"/>
              </a:solidFill>
              <a:latin typeface="Corbel"/>
            </a:endParaRPr>
          </a:p>
          <a:p>
            <a:pPr>
              <a:lnSpc>
                <a:spcPct val="90000"/>
              </a:lnSpc>
              <a:buFont typeface="Arial"/>
              <a:buChar char="•"/>
            </a:pPr>
            <a:endParaRPr dirty="0"/>
          </a:p>
          <a:p>
            <a:pPr>
              <a:lnSpc>
                <a:spcPct val="90000"/>
              </a:lnSpc>
            </a:pPr>
            <a:endParaRPr dirty="0"/>
          </a:p>
          <a:p>
            <a:pPr>
              <a:lnSpc>
                <a:spcPct val="90000"/>
              </a:lnSpc>
            </a:pPr>
            <a:endParaRPr dirty="0"/>
          </a:p>
          <a:p>
            <a:pPr>
              <a:lnSpc>
                <a:spcPct val="90000"/>
              </a:lnSpc>
              <a:buFont typeface="Arial"/>
              <a:buChar char="•"/>
            </a:pPr>
            <a:endParaRPr dirty="0"/>
          </a:p>
        </p:txBody>
      </p:sp>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47011" y="1744602"/>
            <a:ext cx="3777916" cy="4250156"/>
          </a:xfrm>
          <a:prstGeom prst="rect">
            <a:avLst/>
          </a:prstGeom>
        </p:spPr>
      </p:pic>
    </p:spTree>
    <p:extLst>
      <p:ext uri="{BB962C8B-B14F-4D97-AF65-F5344CB8AC3E}">
        <p14:creationId xmlns:p14="http://schemas.microsoft.com/office/powerpoint/2010/main" val="2308657503"/>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1394</TotalTime>
  <Words>2248</Words>
  <Application>Microsoft Office PowerPoint</Application>
  <PresentationFormat>Widescreen</PresentationFormat>
  <Paragraphs>202</Paragraphs>
  <Slides>20</Slides>
  <Notes>18</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20</vt:i4>
      </vt:variant>
    </vt:vector>
  </HeadingPairs>
  <TitlesOfParts>
    <vt:vector size="28" baseType="lpstr">
      <vt:lpstr>StarSymbol</vt:lpstr>
      <vt:lpstr>Arial</vt:lpstr>
      <vt:lpstr>Calibri</vt:lpstr>
      <vt:lpstr>Corbel</vt:lpstr>
      <vt:lpstr>DejaVu Sans</vt:lpstr>
      <vt:lpstr>Times New Roman</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cp:lastModifiedBy>Wang, Biyuan</cp:lastModifiedBy>
  <cp:revision>73</cp:revision>
  <dcterms:modified xsi:type="dcterms:W3CDTF">2017-06-12T03:05:06Z</dcterms:modified>
</cp:coreProperties>
</file>