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1.jpg" ContentType="image/jpeg"/>
  <Override PartName="/ppt/media/image12.JPG" ContentType="image/jpeg"/>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74" r:id="rId8"/>
    <p:sldId id="261" r:id="rId9"/>
    <p:sldId id="262" r:id="rId10"/>
    <p:sldId id="263" r:id="rId11"/>
    <p:sldId id="264" r:id="rId12"/>
    <p:sldId id="270" r:id="rId13"/>
    <p:sldId id="271" r:id="rId14"/>
    <p:sldId id="265" r:id="rId15"/>
    <p:sldId id="272"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50" autoAdjust="0"/>
  </p:normalViewPr>
  <p:slideViewPr>
    <p:cSldViewPr snapToGrid="0">
      <p:cViewPr varScale="1">
        <p:scale>
          <a:sx n="45" d="100"/>
          <a:sy n="45" d="100"/>
        </p:scale>
        <p:origin x="8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单击编辑备注格式</a:t>
            </a:r>
            <a:endParaRP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&lt;页眉&gt;</a:t>
            </a:r>
            <a:endParaRP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&lt;日期/时间&gt;</a:t>
            </a:r>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&lt;页脚&gt;</a:t>
            </a:r>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45F6340B-B494-4FB6-99BD-F16A4DABD76B}"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the past few years, there are quite amount of researches have shown that convolutional network can deliver outstanding performance on visual classification tasks. However there is still not enough insight into the internal operation of these models as well as how and what they actually learn in order to perform these tasks. </a:t>
            </a:r>
            <a:endParaRPr dirty="0"/>
          </a:p>
        </p:txBody>
      </p:sp>
      <p:sp>
        <p:nvSpPr>
          <p:cNvPr id="14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8BC2B666-1901-494C-BBA5-068DDD9EE0E1}" type="slidenum">
              <a:rPr lang="en-US" sz="1200">
                <a:solidFill>
                  <a:srgbClr val="000000"/>
                </a:solidFill>
                <a:latin typeface="+mn-lt"/>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5680" cy="3599640"/>
          </a:xfrm>
          <a:prstGeom prst="rect">
            <a:avLst/>
          </a:prstGeom>
        </p:spPr>
        <p:txBody>
          <a:bodyPr lIns="0" tIns="0" rIns="0" bIns="0"/>
          <a:lstStyle/>
          <a:p>
            <a:r>
              <a:rPr lang="en-US" dirty="0"/>
              <a:t>This is a test of the illu2vec demo</a:t>
            </a:r>
            <a:r>
              <a:rPr lang="en-US" baseline="0" dirty="0"/>
              <a:t>, which is from the 3</a:t>
            </a:r>
            <a:r>
              <a:rPr lang="en-US" baseline="30000" dirty="0"/>
              <a:t>rd</a:t>
            </a:r>
            <a:r>
              <a:rPr lang="en-US" baseline="0" dirty="0"/>
              <a:t> paper in my lit review. </a:t>
            </a:r>
            <a:r>
              <a:rPr lang="en-US" dirty="0"/>
              <a:t>I</a:t>
            </a:r>
            <a:r>
              <a:rPr lang="en-US" baseline="0" dirty="0"/>
              <a:t> tested one of my illustrations on illustration2vec model demo and it predicted fairly accurate tags on the sketch. It is notable that the model gave a </a:t>
            </a:r>
            <a:r>
              <a:rPr lang="en-US" baseline="0" dirty="0" err="1"/>
              <a:t>preceise</a:t>
            </a:r>
            <a:r>
              <a:rPr lang="en-US" baseline="0" dirty="0"/>
              <a:t> prediction tag of school uniforms, which could be a widely various element in illustrations.</a:t>
            </a:r>
            <a:endParaRPr dirty="0"/>
          </a:p>
        </p:txBody>
      </p:sp>
      <p:sp>
        <p:nvSpPr>
          <p:cNvPr id="16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59FB299-87CC-4EC2-866A-4D898A877EF3}" type="slidenum">
              <a:rPr lang="en-US" sz="1200">
                <a:solidFill>
                  <a:srgbClr val="000000"/>
                </a:solidFill>
                <a:latin typeface="+mn-lt"/>
                <a:ea typeface="+mn-ea"/>
              </a:rPr>
              <a:t>11</a:t>
            </a:fld>
            <a:endParaRPr/>
          </a:p>
        </p:txBody>
      </p:sp>
    </p:spTree>
    <p:extLst>
      <p:ext uri="{BB962C8B-B14F-4D97-AF65-F5344CB8AC3E}">
        <p14:creationId xmlns:p14="http://schemas.microsoft.com/office/powerpoint/2010/main" val="1433497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5680" cy="3599640"/>
          </a:xfrm>
          <a:prstGeom prst="rect">
            <a:avLst/>
          </a:prstGeom>
        </p:spPr>
        <p:txBody>
          <a:bodyPr lIns="0" tIns="0" rIns="0" bIns="0"/>
          <a:lstStyle/>
          <a:p>
            <a:r>
              <a:rPr lang="en-US" dirty="0"/>
              <a:t>I</a:t>
            </a:r>
            <a:r>
              <a:rPr lang="en-US" baseline="0" dirty="0"/>
              <a:t> am currently retrieving the reconstruction from </a:t>
            </a:r>
            <a:r>
              <a:rPr lang="en-US" baseline="0" dirty="0" err="1"/>
              <a:t>Vedaldi’s</a:t>
            </a:r>
            <a:r>
              <a:rPr lang="en-US" baseline="0" dirty="0"/>
              <a:t> paper’s code, which they did in MATLAB by using </a:t>
            </a:r>
            <a:r>
              <a:rPr lang="en-US" baseline="0" dirty="0" err="1"/>
              <a:t>matconvnet</a:t>
            </a:r>
            <a:r>
              <a:rPr lang="en-US" baseline="0" dirty="0"/>
              <a:t> and </a:t>
            </a:r>
            <a:r>
              <a:rPr lang="en-US" baseline="0" dirty="0" err="1"/>
              <a:t>vlfeat</a:t>
            </a:r>
            <a:r>
              <a:rPr lang="en-US" baseline="0" dirty="0"/>
              <a:t> packages. From the reconstructions we can see that each layer of CNN captured different types of structure in images, from instance-specific information to large variations in layouts.</a:t>
            </a:r>
            <a:endParaRPr dirty="0"/>
          </a:p>
        </p:txBody>
      </p:sp>
      <p:sp>
        <p:nvSpPr>
          <p:cNvPr id="16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59FB299-87CC-4EC2-866A-4D898A877EF3}" type="slidenum">
              <a:rPr lang="en-US" sz="1200">
                <a:solidFill>
                  <a:srgbClr val="000000"/>
                </a:solidFill>
                <a:latin typeface="+mn-lt"/>
                <a:ea typeface="+mn-ea"/>
              </a:rPr>
              <a:t>12</a:t>
            </a:fld>
            <a:endParaRPr/>
          </a:p>
        </p:txBody>
      </p:sp>
    </p:spTree>
    <p:extLst>
      <p:ext uri="{BB962C8B-B14F-4D97-AF65-F5344CB8AC3E}">
        <p14:creationId xmlns:p14="http://schemas.microsoft.com/office/powerpoint/2010/main" val="282835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5680" cy="3599640"/>
          </a:xfrm>
          <a:prstGeom prst="rect">
            <a:avLst/>
          </a:prstGeom>
        </p:spPr>
        <p:txBody>
          <a:bodyPr lIns="0" tIns="0" rIns="0" bIns="0"/>
          <a:lstStyle/>
          <a:p>
            <a:endParaRPr dirty="0"/>
          </a:p>
        </p:txBody>
      </p:sp>
      <p:sp>
        <p:nvSpPr>
          <p:cNvPr id="16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59FB299-87CC-4EC2-866A-4D898A877EF3}" type="slidenum">
              <a:rPr lang="en-US" sz="1200">
                <a:solidFill>
                  <a:srgbClr val="000000"/>
                </a:solidFill>
                <a:latin typeface="+mn-lt"/>
                <a:ea typeface="+mn-ea"/>
              </a:rPr>
              <a:t>14</a:t>
            </a:fld>
            <a:endParaRPr/>
          </a:p>
        </p:txBody>
      </p:sp>
    </p:spTree>
    <p:extLst>
      <p:ext uri="{BB962C8B-B14F-4D97-AF65-F5344CB8AC3E}">
        <p14:creationId xmlns:p14="http://schemas.microsoft.com/office/powerpoint/2010/main" val="253604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Therefore the implementation of </a:t>
            </a:r>
            <a:r>
              <a:rPr lang="en-US" sz="2000" dirty="0" err="1">
                <a:latin typeface="Arial"/>
              </a:rPr>
              <a:t>visualisation</a:t>
            </a:r>
            <a:r>
              <a:rPr lang="en-US" sz="2000" dirty="0">
                <a:latin typeface="Arial"/>
              </a:rPr>
              <a:t> techniques become very important in terms of making the </a:t>
            </a:r>
            <a:r>
              <a:rPr lang="en-US" sz="2000" dirty="0" err="1">
                <a:latin typeface="Arial"/>
              </a:rPr>
              <a:t>behaviour</a:t>
            </a:r>
            <a:r>
              <a:rPr lang="en-US" sz="2000" dirty="0">
                <a:latin typeface="Arial"/>
              </a:rPr>
              <a:t> of a deep CNN model human-comprehensible. My project is to study the features learned by different layers of the network and </a:t>
            </a:r>
            <a:r>
              <a:rPr lang="en-US" sz="2000" dirty="0" err="1">
                <a:latin typeface="Arial"/>
              </a:rPr>
              <a:t>visualise</a:t>
            </a:r>
            <a:r>
              <a:rPr lang="en-US" sz="2000" dirty="0">
                <a:latin typeface="Arial"/>
              </a:rPr>
              <a:t> them, also to compare the differences between features learned on natural images and illustrations. The results obtained from the </a:t>
            </a:r>
            <a:r>
              <a:rPr lang="en-US" sz="2000" dirty="0" err="1">
                <a:latin typeface="Arial"/>
              </a:rPr>
              <a:t>visualisation</a:t>
            </a:r>
            <a:r>
              <a:rPr lang="en-US" sz="2000" dirty="0">
                <a:latin typeface="Arial"/>
              </a:rPr>
              <a:t> are expected to help people explore more details about the deep CNN model in image recognition and therefore to design more efficient network to perform related tasks. </a:t>
            </a:r>
            <a:endParaRPr dirty="0"/>
          </a:p>
        </p:txBody>
      </p:sp>
      <p:sp>
        <p:nvSpPr>
          <p:cNvPr id="15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BB834F10-0DD0-479D-8E06-1074E6E64FDD}" type="slidenum">
              <a:rPr lang="en-US" sz="1200">
                <a:solidFill>
                  <a:srgbClr val="000000"/>
                </a:solidFill>
                <a:latin typeface="Calibri"/>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order to learn about the essential background knowledge, I went through the related contents in Stanford Andrew Ng’s machine learning open course and Oxford machine learning course given by Nando de Freitas. Andrew’s lectures helped me perceive the basic concepts and ideas of machine learning, while Nando’s lectures and the </a:t>
            </a:r>
            <a:r>
              <a:rPr lang="en-US" sz="2000" dirty="0" err="1">
                <a:latin typeface="Arial"/>
              </a:rPr>
              <a:t>practicals</a:t>
            </a:r>
            <a:r>
              <a:rPr lang="en-US" sz="2000" dirty="0">
                <a:latin typeface="Arial"/>
              </a:rPr>
              <a:t> along with the course gave me elaboration of deep learning, more focused on the mathematical concepts and the implementation of models.</a:t>
            </a:r>
            <a:endParaRPr dirty="0"/>
          </a:p>
        </p:txBody>
      </p:sp>
      <p:sp>
        <p:nvSpPr>
          <p:cNvPr id="15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8AC652F2-6867-4D7C-90A7-694268F1C359}" type="slidenum">
              <a:rPr lang="en-US" sz="1200">
                <a:solidFill>
                  <a:srgbClr val="000000"/>
                </a:solidFill>
                <a:latin typeface="+mn-lt"/>
                <a:ea typeface="+mn-ea"/>
              </a:rPr>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altLang="zh-CN" sz="1200" b="0" i="0" u="none" strike="noStrike" kern="1200" baseline="0" dirty="0">
                <a:solidFill>
                  <a:schemeClr val="tx1"/>
                </a:solidFill>
                <a:latin typeface="+mn-lt"/>
                <a:ea typeface="+mn-ea"/>
                <a:cs typeface="+mn-cs"/>
              </a:rPr>
              <a:t>Because not all pre-images are useful for visualization, therefore they proposed to do the reconstruction by restricting pre-images to the set of natural images. </a:t>
            </a:r>
            <a:r>
              <a:rPr lang="en-US" altLang="zh-CN" sz="1200" b="0" i="0" u="none" strike="noStrike" kern="1200" baseline="0" dirty="0">
                <a:solidFill>
                  <a:schemeClr val="tx1"/>
                </a:solidFill>
                <a:latin typeface="+mn-lt"/>
                <a:ea typeface="+mn-ea"/>
                <a:cs typeface="+mn-cs"/>
              </a:rPr>
              <a:t>In their earlier paper, </a:t>
            </a:r>
            <a:r>
              <a:rPr lang="en-US" altLang="zh-CN" sz="1200" b="0" i="0" u="none" strike="noStrike" kern="1200" baseline="0" dirty="0">
                <a:solidFill>
                  <a:schemeClr val="tx1"/>
                </a:solidFill>
                <a:latin typeface="+mn-lt"/>
                <a:ea typeface="+mn-ea"/>
                <a:cs typeface="+mn-cs"/>
              </a:rPr>
              <a:t>This is achieved by using different </a:t>
            </a:r>
            <a:r>
              <a:rPr lang="en-US" altLang="zh-CN" sz="1200" b="0" i="0" u="none" strike="noStrike" kern="1200" baseline="0" dirty="0" err="1">
                <a:solidFill>
                  <a:schemeClr val="tx1"/>
                </a:solidFill>
                <a:latin typeface="+mn-lt"/>
                <a:ea typeface="+mn-ea"/>
                <a:cs typeface="+mn-cs"/>
              </a:rPr>
              <a:t>regularizers</a:t>
            </a:r>
            <a:r>
              <a:rPr lang="en-US" altLang="zh-CN" sz="1200" b="0" i="0" u="none" strike="noStrike" kern="1200" baseline="0" dirty="0">
                <a:solidFill>
                  <a:schemeClr val="tx1"/>
                </a:solidFill>
                <a:latin typeface="+mn-lt"/>
                <a:ea typeface="+mn-ea"/>
                <a:cs typeface="+mn-cs"/>
              </a:rPr>
              <a:t> as natural image priors to make sure the reconstructions have the same statistics as target images.</a:t>
            </a: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6</a:t>
            </a:fld>
            <a:endParaRPr/>
          </a:p>
        </p:txBody>
      </p:sp>
    </p:spTree>
    <p:extLst>
      <p:ext uri="{BB962C8B-B14F-4D97-AF65-F5344CB8AC3E}">
        <p14:creationId xmlns:p14="http://schemas.microsoft.com/office/powerpoint/2010/main" val="904841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This is a paper about networks</a:t>
            </a:r>
            <a:r>
              <a:rPr lang="en-US" sz="2000" baseline="0" dirty="0">
                <a:latin typeface="Arial"/>
              </a:rPr>
              <a:t> trained by </a:t>
            </a:r>
            <a:r>
              <a:rPr lang="en-US" sz="2000" baseline="0" dirty="0" err="1">
                <a:latin typeface="Arial"/>
              </a:rPr>
              <a:t>illu</a:t>
            </a:r>
            <a:r>
              <a:rPr lang="en-US" sz="2000" dirty="0">
                <a:latin typeface="Arial"/>
              </a:rPr>
              <a:t>, the authors trained a CNNs model to extract attributes of a single illustration, and mapped them to a semantic vector space . Therefore, people are able to search images with similar features. This CNNs model is different from others because It is supposed to predict multiple tags in a single image, which means more capable of precisely estimating local information. It is modified from a VGG model but replaced the fc layers by conv layers in order to get more local details.</a:t>
            </a:r>
            <a:endParaRPr dirty="0"/>
          </a:p>
        </p:txBody>
      </p:sp>
      <p:sp>
        <p:nvSpPr>
          <p:cNvPr id="157"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013EF8F-063C-48F7-8780-FD94EA7B68BE}" type="slidenum">
              <a:rPr lang="en-US" sz="1200">
                <a:solidFill>
                  <a:srgbClr val="000000"/>
                </a:solidFill>
                <a:latin typeface="+mn-lt"/>
                <a:ea typeface="+mn-ea"/>
              </a:r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1</a:t>
            </a:r>
            <a:r>
              <a:rPr lang="en-US" sz="2000" baseline="30000" dirty="0">
                <a:latin typeface="Arial"/>
              </a:rPr>
              <a:t>st</a:t>
            </a:r>
            <a:r>
              <a:rPr lang="en-US" sz="2000" dirty="0">
                <a:latin typeface="Arial"/>
              </a:rPr>
              <a:t> : studied the configuration of large conv network models and general visualization techniques to understand the architectures and intermediate layer operations mentioned</a:t>
            </a:r>
            <a:r>
              <a:rPr lang="en-US" sz="2000" baseline="0" dirty="0">
                <a:latin typeface="Arial"/>
              </a:rPr>
              <a:t> in the previous papers.</a:t>
            </a:r>
            <a:endParaRPr dirty="0"/>
          </a:p>
          <a:p>
            <a:endParaRPr dirty="0"/>
          </a:p>
          <a:p>
            <a:r>
              <a:rPr lang="en-US" sz="2000" dirty="0">
                <a:latin typeface="Arial"/>
              </a:rPr>
              <a:t>2</a:t>
            </a:r>
            <a:r>
              <a:rPr lang="en-US" sz="2000" baseline="30000" dirty="0">
                <a:latin typeface="Arial"/>
              </a:rPr>
              <a:t>nd </a:t>
            </a:r>
            <a:r>
              <a:rPr lang="en-US" sz="2000" dirty="0">
                <a:latin typeface="Arial"/>
              </a:rPr>
              <a:t>: related to future work, which is about the style transfer.  Because they mentioned</a:t>
            </a:r>
            <a:r>
              <a:rPr lang="en-US" sz="2000" baseline="0" dirty="0">
                <a:latin typeface="Arial"/>
              </a:rPr>
              <a:t> that a pre-image is found simultaneously reproducing features and statics of content and style images. Such a technique can be used to generate very different images that share common deep feature representation, which could help the understanding of the invariance properties of the representations</a:t>
            </a:r>
            <a:endParaRPr dirty="0"/>
          </a:p>
        </p:txBody>
      </p:sp>
      <p:sp>
        <p:nvSpPr>
          <p:cNvPr id="15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C4AA8C1E-F360-498B-B75E-14A0A8043D21}" type="slidenum">
              <a:rPr lang="en-US" sz="1200">
                <a:solidFill>
                  <a:srgbClr val="000000"/>
                </a:solidFill>
                <a:latin typeface="+mn-lt"/>
                <a:ea typeface="+mn-ea"/>
              </a:r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My current implementation is focusing on the two </a:t>
            </a:r>
            <a:r>
              <a:rPr lang="en-US" sz="2000" dirty="0" err="1">
                <a:latin typeface="Arial"/>
              </a:rPr>
              <a:t>Vedaldi’s</a:t>
            </a:r>
            <a:r>
              <a:rPr lang="en-US" sz="2000" dirty="0">
                <a:latin typeface="Arial"/>
              </a:rPr>
              <a:t> and the illustration</a:t>
            </a:r>
            <a:r>
              <a:rPr lang="en-US" sz="2000" baseline="0" dirty="0">
                <a:latin typeface="Arial"/>
              </a:rPr>
              <a:t> papers. First of all, I tried to load the VGG model. </a:t>
            </a:r>
            <a:r>
              <a:rPr lang="en-US" sz="2000" dirty="0">
                <a:latin typeface="Arial"/>
              </a:rPr>
              <a:t>My work would be under Torch7, which is a scientific computing framework with wide support for machine learning algorithms. In order to implement the visualization methods proposed in the papers, I also chose to start with VGG models. VGG models are constructed in Caffe framework, but can be loaded and work in Torch as well.  There are some requirements on the input</a:t>
            </a:r>
            <a:r>
              <a:rPr lang="en-US" sz="2000" baseline="0" dirty="0">
                <a:latin typeface="Arial"/>
              </a:rPr>
              <a:t>. So 4 steps of preprocessing was done before the implementation. </a:t>
            </a:r>
            <a:r>
              <a:rPr lang="en-US" sz="2000" dirty="0">
                <a:solidFill>
                  <a:srgbClr val="000000"/>
                </a:solidFill>
                <a:latin typeface="+mn-lt"/>
                <a:ea typeface="+mn-ea"/>
              </a:rPr>
              <a:t>The model is trained on 224x224 </a:t>
            </a:r>
            <a:r>
              <a:rPr lang="en-US" sz="2000" dirty="0" err="1">
                <a:solidFill>
                  <a:srgbClr val="000000"/>
                </a:solidFill>
                <a:latin typeface="+mn-lt"/>
                <a:ea typeface="+mn-ea"/>
              </a:rPr>
              <a:t>centre</a:t>
            </a:r>
            <a:r>
              <a:rPr lang="en-US" sz="2000" dirty="0">
                <a:solidFill>
                  <a:srgbClr val="000000"/>
                </a:solidFill>
                <a:latin typeface="+mn-lt"/>
                <a:ea typeface="+mn-ea"/>
              </a:rPr>
              <a:t> crops sampled from images, rescaled so that the smallest side is 256 (preserving the aspect ratio). The released mean BGR image should be subtracted from 224x224 crops. Finally rescale pixel from 0-1 (in torch) to 0-255 (required by VGG) </a:t>
            </a:r>
            <a:endParaRPr dirty="0"/>
          </a:p>
        </p:txBody>
      </p:sp>
      <p:sp>
        <p:nvSpPr>
          <p:cNvPr id="16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688C8FC9-683C-47AB-A068-073C9710D5D1}" type="slidenum">
              <a:rPr lang="en-US" sz="1200">
                <a:solidFill>
                  <a:srgbClr val="000000"/>
                </a:solidFill>
                <a:latin typeface="+mn-lt"/>
                <a:ea typeface="+mn-ea"/>
              </a:r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The output of the model is a tensor that</a:t>
            </a:r>
            <a:r>
              <a:rPr lang="en-US" sz="2000" baseline="0" dirty="0">
                <a:latin typeface="Arial"/>
              </a:rPr>
              <a:t> </a:t>
            </a:r>
            <a:r>
              <a:rPr lang="en-US" sz="2000" dirty="0">
                <a:latin typeface="Arial"/>
              </a:rPr>
              <a:t>contained predicted log probabilities for all the classes. I found</a:t>
            </a:r>
            <a:r>
              <a:rPr lang="en-US" sz="2000" baseline="0" dirty="0">
                <a:latin typeface="Arial"/>
              </a:rPr>
              <a:t> the indices of the highest three probabilities and mapped them back to the class label file and print the results out as shown in the screenshot. </a:t>
            </a:r>
            <a:r>
              <a:rPr lang="en-US" sz="2000" dirty="0">
                <a:latin typeface="Arial"/>
              </a:rPr>
              <a:t>  </a:t>
            </a:r>
            <a:endParaRPr dirty="0"/>
          </a:p>
        </p:txBody>
      </p:sp>
      <p:sp>
        <p:nvSpPr>
          <p:cNvPr id="16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59FB299-87CC-4EC2-866A-4D898A877EF3}" type="slidenum">
              <a:rPr lang="en-US" sz="1200">
                <a:solidFill>
                  <a:srgbClr val="000000"/>
                </a:solidFill>
                <a:latin typeface="+mn-lt"/>
                <a:ea typeface="+mn-ea"/>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4" name="图片 33"/>
          <p:cNvPicPr/>
          <p:nvPr/>
        </p:nvPicPr>
        <p:blipFill>
          <a:blip r:embed="rId2"/>
          <a:stretch>
            <a:fillRect/>
          </a:stretch>
        </p:blipFill>
        <p:spPr>
          <a:xfrm>
            <a:off x="3602880" y="1604520"/>
            <a:ext cx="4984920" cy="3977280"/>
          </a:xfrm>
          <a:prstGeom prst="rect">
            <a:avLst/>
          </a:prstGeom>
          <a:ln>
            <a:noFill/>
          </a:ln>
        </p:spPr>
      </p:pic>
      <p:pic>
        <p:nvPicPr>
          <p:cNvPr id="35" name="图片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0" name="图片 69"/>
          <p:cNvPicPr/>
          <p:nvPr/>
        </p:nvPicPr>
        <p:blipFill>
          <a:blip r:embed="rId2"/>
          <a:stretch>
            <a:fillRect/>
          </a:stretch>
        </p:blipFill>
        <p:spPr>
          <a:xfrm>
            <a:off x="3602880" y="1604520"/>
            <a:ext cx="4984920" cy="3977280"/>
          </a:xfrm>
          <a:prstGeom prst="rect">
            <a:avLst/>
          </a:prstGeom>
          <a:ln>
            <a:noFill/>
          </a:ln>
        </p:spPr>
      </p:pic>
      <p:pic>
        <p:nvPicPr>
          <p:cNvPr id="71" name="图片 7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5160"/>
          </a:xfrm>
          <a:prstGeom prst="rect">
            <a:avLst/>
          </a:prstGeom>
        </p:spPr>
        <p:txBody>
          <a:bodyPr lIns="0" tIns="0" rIns="0" bIns="0" anchor="ctr"/>
          <a:lstStyle/>
          <a:p>
            <a:r>
              <a:rPr lang="en-US">
                <a:latin typeface="Arial"/>
              </a:rPr>
              <a:t>单击鼠标编辑标题文字格式</a:t>
            </a:r>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单击鼠标编辑标题文字格式</a:t>
            </a:r>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ursera.org/learn/machine-learning"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www.cs.ox.ac.uk/people/nando.defreitas/machinelearn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0" y="3281745"/>
            <a:ext cx="11664424" cy="2057852"/>
          </a:xfrm>
          <a:prstGeom prst="rect">
            <a:avLst/>
          </a:prstGeom>
          <a:noFill/>
          <a:ln>
            <a:noFill/>
          </a:ln>
        </p:spPr>
        <p:txBody>
          <a:bodyPr lIns="90000" tIns="45000" rIns="90000" bIns="45000"/>
          <a:lstStyle/>
          <a:p>
            <a:pPr algn="ctr"/>
            <a:r>
              <a:rPr lang="en-US" sz="3600" dirty="0">
                <a:solidFill>
                  <a:schemeClr val="bg1"/>
                </a:solidFill>
                <a:latin typeface="Corbel"/>
              </a:rPr>
              <a:t>A Comparison of Features Learned on </a:t>
            </a:r>
          </a:p>
          <a:p>
            <a:pPr algn="ctr"/>
            <a:r>
              <a:rPr lang="en-US" sz="3600" dirty="0">
                <a:solidFill>
                  <a:schemeClr val="bg1"/>
                </a:solidFill>
                <a:latin typeface="Corbel"/>
              </a:rPr>
              <a:t>Natural vs. Drawn Image Datasets</a:t>
            </a:r>
            <a:endParaRPr dirty="0">
              <a:solidFill>
                <a:schemeClr val="bg1"/>
              </a:solidFill>
            </a:endParaRPr>
          </a:p>
        </p:txBody>
      </p:sp>
      <p:sp>
        <p:nvSpPr>
          <p:cNvPr id="78" name="CustomShape 2"/>
          <p:cNvSpPr/>
          <p:nvPr/>
        </p:nvSpPr>
        <p:spPr>
          <a:xfrm>
            <a:off x="1682104" y="1782391"/>
            <a:ext cx="9143280" cy="753480"/>
          </a:xfrm>
          <a:prstGeom prst="rect">
            <a:avLst/>
          </a:prstGeom>
          <a:noFill/>
          <a:ln>
            <a:noFill/>
          </a:ln>
        </p:spPr>
        <p:txBody>
          <a:bodyPr lIns="90000" tIns="45000" rIns="90000" bIns="45000" anchor="b"/>
          <a:lstStyle/>
          <a:p>
            <a:pPr algn="r">
              <a:lnSpc>
                <a:spcPct val="100000"/>
              </a:lnSpc>
            </a:pPr>
            <a:r>
              <a:rPr lang="en-US" sz="3200">
                <a:solidFill>
                  <a:srgbClr val="9FDBE7"/>
                </a:solidFill>
                <a:latin typeface="Corbel"/>
              </a:rPr>
              <a:t>Interim Presentation</a:t>
            </a:r>
            <a:endParaRPr/>
          </a:p>
          <a:p>
            <a:pPr algn="r">
              <a:lnSpc>
                <a:spcPct val="100000"/>
              </a:lnSpc>
            </a:pPr>
            <a:r>
              <a:rPr lang="en-US" sz="2400">
                <a:solidFill>
                  <a:srgbClr val="9FDBE7"/>
                </a:solidFill>
                <a:latin typeface="Corbel"/>
              </a:rPr>
              <a:t>12</a:t>
            </a:r>
            <a:r>
              <a:rPr lang="en-US" sz="2400" baseline="30000">
                <a:solidFill>
                  <a:srgbClr val="9FDBE7"/>
                </a:solidFill>
                <a:latin typeface="Corbel"/>
              </a:rPr>
              <a:t>th</a:t>
            </a:r>
            <a:r>
              <a:rPr lang="en-US" sz="2400">
                <a:solidFill>
                  <a:srgbClr val="9FDBE7"/>
                </a:solidFill>
                <a:latin typeface="Corbel"/>
              </a:rPr>
              <a:t> of December 2016</a:t>
            </a:r>
            <a:endParaRPr/>
          </a:p>
        </p:txBody>
      </p:sp>
      <p:sp>
        <p:nvSpPr>
          <p:cNvPr id="79" name="CustomShape 3"/>
          <p:cNvSpPr/>
          <p:nvPr/>
        </p:nvSpPr>
        <p:spPr>
          <a:xfrm>
            <a:off x="8839594" y="4975277"/>
            <a:ext cx="4446000" cy="364320"/>
          </a:xfrm>
          <a:prstGeom prst="rect">
            <a:avLst/>
          </a:prstGeom>
          <a:noFill/>
          <a:ln>
            <a:noFill/>
          </a:ln>
        </p:spPr>
        <p:txBody>
          <a:bodyPr lIns="90000" tIns="45000" rIns="90000" bIns="45000"/>
          <a:lstStyle/>
          <a:p>
            <a:pPr>
              <a:lnSpc>
                <a:spcPct val="100000"/>
              </a:lnSpc>
            </a:pPr>
            <a:r>
              <a:rPr lang="en-US" dirty="0">
                <a:solidFill>
                  <a:srgbClr val="FFFFFF"/>
                </a:solidFill>
                <a:latin typeface="Corbel"/>
              </a:rPr>
              <a:t>Wang </a:t>
            </a:r>
            <a:r>
              <a:rPr lang="en-US" dirty="0" err="1">
                <a:solidFill>
                  <a:srgbClr val="FFFFFF"/>
                </a:solidFill>
                <a:latin typeface="Corbel"/>
              </a:rPr>
              <a:t>Biyuan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792000" y="4284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Current Implementation</a:t>
            </a:r>
            <a:endParaRPr/>
          </a:p>
        </p:txBody>
      </p:sp>
      <p:sp>
        <p:nvSpPr>
          <p:cNvPr id="130" name="CustomShape 2"/>
          <p:cNvSpPr/>
          <p:nvPr/>
        </p:nvSpPr>
        <p:spPr>
          <a:xfrm>
            <a:off x="1073880" y="1337040"/>
            <a:ext cx="10233000" cy="4350600"/>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Result of implementing Caffe model VGG_CNN_S</a:t>
            </a:r>
            <a:endParaRPr dirty="0"/>
          </a:p>
          <a:p>
            <a:pPr>
              <a:lnSpc>
                <a:spcPct val="90000"/>
              </a:lnSpc>
            </a:pPr>
            <a:endParaRPr dirty="0"/>
          </a:p>
        </p:txBody>
      </p:sp>
      <p:pic>
        <p:nvPicPr>
          <p:cNvPr id="131" name="图片 130"/>
          <p:cNvPicPr/>
          <p:nvPr/>
        </p:nvPicPr>
        <p:blipFill>
          <a:blip r:embed="rId3"/>
          <a:stretch>
            <a:fillRect/>
          </a:stretch>
        </p:blipFill>
        <p:spPr>
          <a:xfrm>
            <a:off x="1296000" y="1944000"/>
            <a:ext cx="7631640" cy="4679640"/>
          </a:xfrm>
          <a:prstGeom prst="rect">
            <a:avLst/>
          </a:prstGeom>
          <a:ln>
            <a:noFill/>
          </a:ln>
        </p:spPr>
      </p:pic>
      <p:pic>
        <p:nvPicPr>
          <p:cNvPr id="132" name="图片 131"/>
          <p:cNvPicPr/>
          <p:nvPr/>
        </p:nvPicPr>
        <p:blipFill>
          <a:blip r:embed="rId4"/>
          <a:stretch>
            <a:fillRect/>
          </a:stretch>
        </p:blipFill>
        <p:spPr>
          <a:xfrm>
            <a:off x="1368000" y="4647240"/>
            <a:ext cx="2519640" cy="1904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2"/>
          <p:cNvSpPr/>
          <p:nvPr/>
        </p:nvSpPr>
        <p:spPr>
          <a:xfrm>
            <a:off x="1073880" y="1337040"/>
            <a:ext cx="10233000" cy="4350600"/>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Result of implementing Caffe model VGG_CNN_S</a:t>
            </a:r>
            <a:endParaRPr dirty="0"/>
          </a:p>
          <a:p>
            <a:pPr>
              <a:lnSpc>
                <a:spcPct val="90000"/>
              </a:lnSpc>
            </a:pPr>
            <a:endParaRPr dirty="0"/>
          </a:p>
        </p:txBody>
      </p:sp>
      <p:pic>
        <p:nvPicPr>
          <p:cNvPr id="131" name="图片 130"/>
          <p:cNvPicPr/>
          <p:nvPr/>
        </p:nvPicPr>
        <p:blipFill>
          <a:blip r:embed="rId3"/>
          <a:stretch>
            <a:fillRect/>
          </a:stretch>
        </p:blipFill>
        <p:spPr>
          <a:xfrm>
            <a:off x="1296000" y="1944000"/>
            <a:ext cx="7631640" cy="4679640"/>
          </a:xfrm>
          <a:prstGeom prst="rect">
            <a:avLst/>
          </a:prstGeom>
          <a:ln>
            <a:noFill/>
          </a:ln>
        </p:spPr>
      </p:pic>
      <p:pic>
        <p:nvPicPr>
          <p:cNvPr id="132" name="图片 131"/>
          <p:cNvPicPr/>
          <p:nvPr/>
        </p:nvPicPr>
        <p:blipFill>
          <a:blip r:embed="rId4"/>
          <a:stretch>
            <a:fillRect/>
          </a:stretch>
        </p:blipFill>
        <p:spPr>
          <a:xfrm>
            <a:off x="1368000" y="4647240"/>
            <a:ext cx="2519640" cy="1904400"/>
          </a:xfrm>
          <a:prstGeom prst="rect">
            <a:avLst/>
          </a:prstGeom>
          <a:ln>
            <a:noFill/>
          </a:ln>
        </p:spPr>
      </p:pic>
      <p:pic>
        <p:nvPicPr>
          <p:cNvPr id="2" name="图片 1"/>
          <p:cNvPicPr>
            <a:picLocks noChangeAspect="1"/>
          </p:cNvPicPr>
          <p:nvPr/>
        </p:nvPicPr>
        <p:blipFill rotWithShape="1">
          <a:blip r:embed="rId5">
            <a:extLst>
              <a:ext uri="{28A0092B-C50C-407E-A947-70E740481C1C}">
                <a14:useLocalDpi xmlns:a14="http://schemas.microsoft.com/office/drawing/2010/main" val="0"/>
              </a:ext>
            </a:extLst>
          </a:blip>
          <a:srcRect l="979" t="1658" r="2065"/>
          <a:stretch/>
        </p:blipFill>
        <p:spPr>
          <a:xfrm>
            <a:off x="0" y="1219200"/>
            <a:ext cx="12192000" cy="5638800"/>
          </a:xfrm>
          <a:prstGeom prst="rect">
            <a:avLst/>
          </a:prstGeom>
        </p:spPr>
      </p:pic>
      <p:sp>
        <p:nvSpPr>
          <p:cNvPr id="7" name="CustomShape 2"/>
          <p:cNvSpPr/>
          <p:nvPr/>
        </p:nvSpPr>
        <p:spPr>
          <a:xfrm>
            <a:off x="188760" y="401040"/>
            <a:ext cx="10233000" cy="4350600"/>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Test on illustraion2vec model demo</a:t>
            </a:r>
            <a:endParaRPr dirty="0"/>
          </a:p>
          <a:p>
            <a:pPr>
              <a:lnSpc>
                <a:spcPct val="90000"/>
              </a:lnSpc>
            </a:pPr>
            <a:endParaRPr dirty="0"/>
          </a:p>
        </p:txBody>
      </p:sp>
      <p:sp>
        <p:nvSpPr>
          <p:cNvPr id="3" name="矩形 2"/>
          <p:cNvSpPr/>
          <p:nvPr/>
        </p:nvSpPr>
        <p:spPr>
          <a:xfrm>
            <a:off x="5208814" y="3314700"/>
            <a:ext cx="6983186" cy="2939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6654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2"/>
          <p:cNvSpPr/>
          <p:nvPr/>
        </p:nvSpPr>
        <p:spPr>
          <a:xfrm>
            <a:off x="1276545" y="303881"/>
            <a:ext cx="10233000" cy="4350600"/>
          </a:xfrm>
          <a:prstGeom prst="rect">
            <a:avLst/>
          </a:prstGeom>
          <a:noFill/>
          <a:ln>
            <a:noFill/>
          </a:ln>
        </p:spPr>
        <p:txBody>
          <a:bodyPr lIns="90000" tIns="45000" rIns="90000" bIns="45000"/>
          <a:lstStyle/>
          <a:p>
            <a:pPr>
              <a:lnSpc>
                <a:spcPct val="90000"/>
              </a:lnSpc>
              <a:buFont typeface="Arial"/>
              <a:buChar char="•"/>
            </a:pPr>
            <a:r>
              <a:rPr lang="en-US" sz="2800" dirty="0" err="1">
                <a:solidFill>
                  <a:srgbClr val="BFBFBF"/>
                </a:solidFill>
                <a:latin typeface="Corbel"/>
              </a:rPr>
              <a:t>Visualisation</a:t>
            </a:r>
            <a:r>
              <a:rPr lang="en-US" sz="2800" dirty="0">
                <a:solidFill>
                  <a:srgbClr val="BFBFBF"/>
                </a:solidFill>
                <a:latin typeface="Corbel"/>
              </a:rPr>
              <a:t> of layers in </a:t>
            </a:r>
            <a:r>
              <a:rPr lang="en-US" sz="2800" dirty="0" err="1">
                <a:solidFill>
                  <a:srgbClr val="BFBFBF"/>
                </a:solidFill>
                <a:latin typeface="Corbel"/>
              </a:rPr>
              <a:t>VGG_AlexNet</a:t>
            </a:r>
            <a:r>
              <a:rPr lang="en-US" sz="2800" dirty="0">
                <a:solidFill>
                  <a:srgbClr val="BFBFBF"/>
                </a:solidFill>
                <a:latin typeface="Corbel"/>
              </a:rPr>
              <a:t> model</a:t>
            </a:r>
            <a:endParaRPr dirty="0"/>
          </a:p>
          <a:p>
            <a:pPr>
              <a:lnSpc>
                <a:spcPct val="90000"/>
              </a:lnSpc>
            </a:pPr>
            <a:endParaRPr dirty="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4375" t="2443" r="10781" b="7987"/>
          <a:stretch/>
        </p:blipFill>
        <p:spPr>
          <a:xfrm>
            <a:off x="248250" y="994139"/>
            <a:ext cx="9924450" cy="5702291"/>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014" r="65603"/>
          <a:stretch/>
        </p:blipFill>
        <p:spPr>
          <a:xfrm>
            <a:off x="10610850" y="0"/>
            <a:ext cx="1219200" cy="6858000"/>
          </a:xfrm>
          <a:prstGeom prst="rect">
            <a:avLst/>
          </a:prstGeom>
        </p:spPr>
      </p:pic>
    </p:spTree>
    <p:extLst>
      <p:ext uri="{BB962C8B-B14F-4D97-AF65-F5344CB8AC3E}">
        <p14:creationId xmlns:p14="http://schemas.microsoft.com/office/powerpoint/2010/main" val="35441428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Future Work Plan</a:t>
            </a:r>
            <a:endParaRPr/>
          </a:p>
        </p:txBody>
      </p:sp>
      <p:sp>
        <p:nvSpPr>
          <p:cNvPr id="134" name="CustomShape 2"/>
          <p:cNvSpPr/>
          <p:nvPr/>
        </p:nvSpPr>
        <p:spPr>
          <a:xfrm>
            <a:off x="1119960" y="1825560"/>
            <a:ext cx="10233000" cy="4350600"/>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To associate with elementary feature </a:t>
            </a:r>
            <a:r>
              <a:rPr lang="en-US" sz="2800" dirty="0" err="1">
                <a:solidFill>
                  <a:srgbClr val="BFBFBF"/>
                </a:solidFill>
                <a:latin typeface="Corbel"/>
              </a:rPr>
              <a:t>visualisations</a:t>
            </a:r>
            <a:r>
              <a:rPr lang="en-US" sz="2800" dirty="0">
                <a:solidFill>
                  <a:srgbClr val="BFBFBF"/>
                </a:solidFill>
                <a:latin typeface="Corbel"/>
              </a:rPr>
              <a:t> and </a:t>
            </a:r>
            <a:r>
              <a:rPr lang="en-US" sz="2800" dirty="0" err="1">
                <a:solidFill>
                  <a:srgbClr val="BFBFBF"/>
                </a:solidFill>
                <a:latin typeface="Corbel"/>
              </a:rPr>
              <a:t>Vedaldi’s</a:t>
            </a:r>
            <a:r>
              <a:rPr lang="en-US" sz="2800" dirty="0">
                <a:solidFill>
                  <a:srgbClr val="BFBFBF"/>
                </a:solidFill>
                <a:latin typeface="Corbel"/>
              </a:rPr>
              <a:t> paper’s code to </a:t>
            </a:r>
            <a:r>
              <a:rPr lang="en-US" sz="2800" dirty="0" err="1">
                <a:solidFill>
                  <a:srgbClr val="BFBFBF"/>
                </a:solidFill>
                <a:latin typeface="Corbel"/>
              </a:rPr>
              <a:t>realise</a:t>
            </a:r>
            <a:r>
              <a:rPr lang="en-US" sz="2800" dirty="0">
                <a:solidFill>
                  <a:srgbClr val="BFBFBF"/>
                </a:solidFill>
                <a:latin typeface="Corbel"/>
              </a:rPr>
              <a:t> the reconstruction in Torch.</a:t>
            </a:r>
          </a:p>
          <a:p>
            <a:pPr>
              <a:lnSpc>
                <a:spcPct val="90000"/>
              </a:lnSpc>
              <a:buFont typeface="Arial"/>
              <a:buChar char="•"/>
            </a:pPr>
            <a:endParaRPr lang="en-US" sz="2800" dirty="0">
              <a:solidFill>
                <a:srgbClr val="BFBFBF"/>
              </a:solidFill>
              <a:latin typeface="Corbel"/>
            </a:endParaRPr>
          </a:p>
          <a:p>
            <a:pPr>
              <a:lnSpc>
                <a:spcPct val="90000"/>
              </a:lnSpc>
              <a:buFont typeface="Arial"/>
              <a:buChar char="•"/>
            </a:pPr>
            <a:r>
              <a:rPr lang="en-US" sz="2800" dirty="0">
                <a:solidFill>
                  <a:srgbClr val="BFBFBF"/>
                </a:solidFill>
                <a:latin typeface="Corbel"/>
              </a:rPr>
              <a:t>To implement </a:t>
            </a:r>
            <a:r>
              <a:rPr lang="en-US" sz="2800" dirty="0" err="1">
                <a:solidFill>
                  <a:srgbClr val="BFBFBF"/>
                </a:solidFill>
                <a:latin typeface="Corbel"/>
              </a:rPr>
              <a:t>visualisations</a:t>
            </a:r>
            <a:r>
              <a:rPr lang="en-US" sz="2800" dirty="0">
                <a:solidFill>
                  <a:srgbClr val="BFBFBF"/>
                </a:solidFill>
                <a:latin typeface="Corbel"/>
              </a:rPr>
              <a:t> based on natural pre-images on the VGG model.</a:t>
            </a:r>
          </a:p>
          <a:p>
            <a:pPr>
              <a:lnSpc>
                <a:spcPct val="90000"/>
              </a:lnSpc>
              <a:buFont typeface="Arial"/>
              <a:buChar char="•"/>
            </a:pPr>
            <a:endParaRPr lang="en-US" sz="2800" dirty="0">
              <a:solidFill>
                <a:srgbClr val="BFBFBF"/>
              </a:solidFill>
              <a:latin typeface="Corbel"/>
            </a:endParaRPr>
          </a:p>
          <a:p>
            <a:pPr>
              <a:lnSpc>
                <a:spcPct val="90000"/>
              </a:lnSpc>
              <a:buFont typeface="Arial"/>
              <a:buChar char="•"/>
            </a:pPr>
            <a:r>
              <a:rPr lang="en-US" sz="2800" dirty="0">
                <a:solidFill>
                  <a:srgbClr val="BFBFBF"/>
                </a:solidFill>
                <a:latin typeface="Corbel"/>
              </a:rPr>
              <a:t>To apply the same </a:t>
            </a:r>
            <a:r>
              <a:rPr lang="en-US" sz="2800" dirty="0" err="1">
                <a:solidFill>
                  <a:srgbClr val="BFBFBF"/>
                </a:solidFill>
                <a:latin typeface="Corbel"/>
              </a:rPr>
              <a:t>visualisations</a:t>
            </a:r>
            <a:r>
              <a:rPr lang="en-US" sz="2800" dirty="0">
                <a:solidFill>
                  <a:srgbClr val="BFBFBF"/>
                </a:solidFill>
                <a:latin typeface="Corbel"/>
              </a:rPr>
              <a:t> on the model trained by illustrations and compare the differences between the features learned by these two models</a:t>
            </a:r>
          </a:p>
          <a:p>
            <a:pPr>
              <a:lnSpc>
                <a:spcPct val="90000"/>
              </a:lnSpc>
              <a:buFont typeface="Arial"/>
              <a:buChar char="•"/>
            </a:pPr>
            <a:endParaRPr lang="en-US" sz="2800" dirty="0">
              <a:solidFill>
                <a:srgbClr val="BFBFBF"/>
              </a:solidFill>
              <a:latin typeface="Corbel"/>
            </a:endParaRPr>
          </a:p>
          <a:p>
            <a:pPr>
              <a:lnSpc>
                <a:spcPct val="90000"/>
              </a:lnSpc>
              <a:buFont typeface="Arial"/>
              <a:buChar char="•"/>
            </a:pPr>
            <a:r>
              <a:rPr lang="en-US" sz="2800" dirty="0">
                <a:solidFill>
                  <a:srgbClr val="BFBFBF"/>
                </a:solidFill>
                <a:latin typeface="Corbel"/>
              </a:rPr>
              <a:t>For further augment to work on style transfer. </a:t>
            </a:r>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792000" y="-151714"/>
            <a:ext cx="10514880" cy="1324800"/>
          </a:xfrm>
          <a:prstGeom prst="rect">
            <a:avLst/>
          </a:prstGeom>
          <a:noFill/>
          <a:ln>
            <a:noFill/>
          </a:ln>
        </p:spPr>
        <p:txBody>
          <a:bodyPr lIns="90000" tIns="45000" rIns="90000" bIns="45000" anchor="ctr"/>
          <a:lstStyle/>
          <a:p>
            <a:pPr>
              <a:lnSpc>
                <a:spcPct val="90000"/>
              </a:lnSpc>
            </a:pPr>
            <a:r>
              <a:rPr lang="en-US" sz="5400" dirty="0">
                <a:solidFill>
                  <a:srgbClr val="BFBFBF"/>
                </a:solidFill>
                <a:latin typeface="Corbel"/>
              </a:rPr>
              <a:t>Reference</a:t>
            </a:r>
            <a:endParaRPr dirty="0"/>
          </a:p>
        </p:txBody>
      </p:sp>
      <p:sp>
        <p:nvSpPr>
          <p:cNvPr id="130" name="CustomShape 2"/>
          <p:cNvSpPr/>
          <p:nvPr/>
        </p:nvSpPr>
        <p:spPr>
          <a:xfrm>
            <a:off x="792000" y="995035"/>
            <a:ext cx="10926758" cy="5520960"/>
          </a:xfrm>
          <a:prstGeom prst="rect">
            <a:avLst/>
          </a:prstGeom>
          <a:noFill/>
          <a:ln>
            <a:noFill/>
          </a:ln>
        </p:spPr>
        <p:txBody>
          <a:bodyPr lIns="90000" tIns="45000" rIns="90000" bIns="45000"/>
          <a:lstStyle/>
          <a:p>
            <a:pPr>
              <a:lnSpc>
                <a:spcPct val="90000"/>
              </a:lnSpc>
              <a:buFont typeface="Arial"/>
              <a:buChar char="•"/>
            </a:pPr>
            <a:r>
              <a:rPr lang="en-US" altLang="zh-CN" dirty="0">
                <a:solidFill>
                  <a:srgbClr val="BFBFBF"/>
                </a:solidFill>
                <a:latin typeface="Corbel"/>
              </a:rPr>
              <a:t>Machine Learning - Stanford University | Coursera. (2016). Coursera. Retrieved 10 December 2016, from </a:t>
            </a:r>
            <a:r>
              <a:rPr lang="en-US" altLang="zh-CN" dirty="0">
                <a:solidFill>
                  <a:srgbClr val="BFBFBF"/>
                </a:solidFill>
                <a:latin typeface="Corbel"/>
                <a:hlinkClick r:id="rId3"/>
              </a:rPr>
              <a:t>https://www.coursera.org/learn/machine-learning</a:t>
            </a:r>
            <a:endParaRPr lang="en-US" altLang="zh-CN" dirty="0">
              <a:solidFill>
                <a:srgbClr val="BFBFBF"/>
              </a:solidFill>
              <a:latin typeface="Corbel"/>
            </a:endParaRPr>
          </a:p>
          <a:p>
            <a:endParaRPr lang="en-US" altLang="zh-CN" dirty="0">
              <a:solidFill>
                <a:srgbClr val="BFBFBF"/>
              </a:solidFill>
              <a:latin typeface="Corbel"/>
            </a:endParaRPr>
          </a:p>
          <a:p>
            <a:pPr>
              <a:lnSpc>
                <a:spcPct val="90000"/>
              </a:lnSpc>
              <a:buFont typeface="Arial"/>
              <a:buChar char="•"/>
            </a:pPr>
            <a:r>
              <a:rPr lang="en-US" altLang="zh-CN" dirty="0">
                <a:solidFill>
                  <a:srgbClr val="BFBFBF"/>
                </a:solidFill>
                <a:latin typeface="Corbel"/>
              </a:rPr>
              <a:t>Machine Learning. (2016). Cs.ox.ac.uk. Retrieved 10 December 2016, from </a:t>
            </a:r>
            <a:r>
              <a:rPr lang="en-US" altLang="zh-CN" dirty="0">
                <a:solidFill>
                  <a:srgbClr val="BFBFBF"/>
                </a:solidFill>
                <a:latin typeface="Corbel"/>
                <a:hlinkClick r:id="rId4"/>
              </a:rPr>
              <a:t>https://www.cs.ox.ac.uk/people/nando.defreitas/machinelearning/</a:t>
            </a:r>
            <a:endParaRPr lang="en-US" altLang="zh-CN" dirty="0">
              <a:solidFill>
                <a:srgbClr val="BFBFBF"/>
              </a:solidFill>
              <a:latin typeface="Corbel"/>
            </a:endParaRP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a:solidFill>
                  <a:srgbClr val="BFBFBF"/>
                </a:solidFill>
                <a:latin typeface="Corbel"/>
              </a:rPr>
              <a:t>Mahendran A, </a:t>
            </a:r>
            <a:r>
              <a:rPr lang="en-US" altLang="zh-CN" dirty="0" err="1">
                <a:solidFill>
                  <a:srgbClr val="BFBFBF"/>
                </a:solidFill>
                <a:latin typeface="Corbel"/>
              </a:rPr>
              <a:t>Vedaldi</a:t>
            </a:r>
            <a:r>
              <a:rPr lang="en-US" altLang="zh-CN" dirty="0">
                <a:solidFill>
                  <a:srgbClr val="BFBFBF"/>
                </a:solidFill>
                <a:latin typeface="Corbel"/>
              </a:rPr>
              <a:t> A. Visualizing deep convolutional neural networks using natural pre-images[J]. International Journal of Computer Vision, 2016: 1-23.</a:t>
            </a: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a:solidFill>
                  <a:srgbClr val="BFBFBF"/>
                </a:solidFill>
                <a:latin typeface="Corbel"/>
              </a:rPr>
              <a:t>Mahendran A, </a:t>
            </a:r>
            <a:r>
              <a:rPr lang="en-US" altLang="zh-CN" dirty="0" err="1">
                <a:solidFill>
                  <a:srgbClr val="BFBFBF"/>
                </a:solidFill>
                <a:latin typeface="Corbel"/>
              </a:rPr>
              <a:t>Vedaldi</a:t>
            </a:r>
            <a:r>
              <a:rPr lang="en-US" altLang="zh-CN" dirty="0">
                <a:solidFill>
                  <a:srgbClr val="BFBFBF"/>
                </a:solidFill>
                <a:latin typeface="Corbel"/>
              </a:rPr>
              <a:t> A. Understanding deep image representations by inverting them[C]//2015 IEEE conference on computer vision and pattern recognition (CVPR). IEEE, 2015: 5188-5196.</a:t>
            </a: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a:solidFill>
                  <a:srgbClr val="BFBFBF"/>
                </a:solidFill>
                <a:latin typeface="Corbel"/>
              </a:rPr>
              <a:t>Saito M, Matsui Y. Illustration2Vec: a semantic vector representation of illustrations[C]//SIGGRAPH Asia 2015 Technical Briefs. ACM, 2015: 5.</a:t>
            </a: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err="1">
                <a:solidFill>
                  <a:srgbClr val="BFBFBF"/>
                </a:solidFill>
                <a:latin typeface="Corbel"/>
              </a:rPr>
              <a:t>Gatys</a:t>
            </a:r>
            <a:r>
              <a:rPr lang="en-US" altLang="zh-CN" dirty="0">
                <a:solidFill>
                  <a:srgbClr val="BFBFBF"/>
                </a:solidFill>
                <a:latin typeface="Corbel"/>
              </a:rPr>
              <a:t> L A, Ecker A S, </a:t>
            </a:r>
            <a:r>
              <a:rPr lang="en-US" altLang="zh-CN" dirty="0" err="1">
                <a:solidFill>
                  <a:srgbClr val="BFBFBF"/>
                </a:solidFill>
                <a:latin typeface="Corbel"/>
              </a:rPr>
              <a:t>Bethge</a:t>
            </a:r>
            <a:r>
              <a:rPr lang="en-US" altLang="zh-CN" dirty="0">
                <a:solidFill>
                  <a:srgbClr val="BFBFBF"/>
                </a:solidFill>
                <a:latin typeface="Corbel"/>
              </a:rPr>
              <a:t> M, et al. Controlling Perceptual Factors in Neural Style Transfer[J]. </a:t>
            </a:r>
            <a:r>
              <a:rPr lang="en-US" altLang="zh-CN" dirty="0" err="1">
                <a:solidFill>
                  <a:srgbClr val="BFBFBF"/>
                </a:solidFill>
                <a:latin typeface="Corbel"/>
              </a:rPr>
              <a:t>arXiv</a:t>
            </a:r>
            <a:r>
              <a:rPr lang="en-US" altLang="zh-CN" dirty="0">
                <a:solidFill>
                  <a:srgbClr val="BFBFBF"/>
                </a:solidFill>
                <a:latin typeface="Corbel"/>
              </a:rPr>
              <a:t> preprint arXiv:1611.07865, 2016.</a:t>
            </a: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err="1">
                <a:solidFill>
                  <a:srgbClr val="BFBFBF"/>
                </a:solidFill>
                <a:latin typeface="Corbel"/>
              </a:rPr>
              <a:t>Gatys</a:t>
            </a:r>
            <a:r>
              <a:rPr lang="en-US" altLang="zh-CN" dirty="0">
                <a:solidFill>
                  <a:srgbClr val="BFBFBF"/>
                </a:solidFill>
                <a:latin typeface="Corbel"/>
              </a:rPr>
              <a:t> L A, Ecker A S, </a:t>
            </a:r>
            <a:r>
              <a:rPr lang="en-US" altLang="zh-CN" dirty="0" err="1">
                <a:solidFill>
                  <a:srgbClr val="BFBFBF"/>
                </a:solidFill>
                <a:latin typeface="Corbel"/>
              </a:rPr>
              <a:t>Bethge</a:t>
            </a:r>
            <a:r>
              <a:rPr lang="en-US" altLang="zh-CN" dirty="0">
                <a:solidFill>
                  <a:srgbClr val="BFBFBF"/>
                </a:solidFill>
                <a:latin typeface="Corbel"/>
              </a:rPr>
              <a:t> M. A neural algorithm of artistic style[J]. </a:t>
            </a:r>
            <a:r>
              <a:rPr lang="en-US" altLang="zh-CN" dirty="0" err="1">
                <a:solidFill>
                  <a:srgbClr val="BFBFBF"/>
                </a:solidFill>
                <a:latin typeface="Corbel"/>
              </a:rPr>
              <a:t>arXiv</a:t>
            </a:r>
            <a:r>
              <a:rPr lang="en-US" altLang="zh-CN" dirty="0">
                <a:solidFill>
                  <a:srgbClr val="BFBFBF"/>
                </a:solidFill>
                <a:latin typeface="Corbel"/>
              </a:rPr>
              <a:t> preprint arXiv:1508.06576, 2015.</a:t>
            </a: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err="1">
                <a:solidFill>
                  <a:srgbClr val="BFBFBF"/>
                </a:solidFill>
                <a:latin typeface="Corbel"/>
              </a:rPr>
              <a:t>Zeiler</a:t>
            </a:r>
            <a:r>
              <a:rPr lang="en-US" altLang="zh-CN" dirty="0">
                <a:solidFill>
                  <a:srgbClr val="BFBFBF"/>
                </a:solidFill>
                <a:latin typeface="Corbel"/>
              </a:rPr>
              <a:t> M D, Fergus R. Visualizing and understanding convolutional networks[C]//European Conference on Computer Vision. Springer International Publishing, 2014: 818-833.</a:t>
            </a:r>
            <a:endParaRPr lang="en-US" altLang="zh-CN" dirty="0"/>
          </a:p>
          <a:p>
            <a:pPr>
              <a:lnSpc>
                <a:spcPct val="90000"/>
              </a:lnSpc>
              <a:buFont typeface="Arial"/>
              <a:buChar char="•"/>
            </a:pPr>
            <a:endParaRPr lang="en-US" altLang="zh-CN" dirty="0"/>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dirty="0"/>
          </a:p>
        </p:txBody>
      </p:sp>
    </p:spTree>
    <p:extLst>
      <p:ext uri="{BB962C8B-B14F-4D97-AF65-F5344CB8AC3E}">
        <p14:creationId xmlns:p14="http://schemas.microsoft.com/office/powerpoint/2010/main" val="6382735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副标题 2"/>
          <p:cNvSpPr>
            <a:spLocks noGrp="1"/>
          </p:cNvSpPr>
          <p:nvPr>
            <p:ph type="subTitle"/>
          </p:nvPr>
        </p:nvSpPr>
        <p:spPr>
          <a:xfrm>
            <a:off x="609480" y="3113053"/>
            <a:ext cx="10972440" cy="1145160"/>
          </a:xfrm>
        </p:spPr>
        <p:txBody>
          <a:bodyPr/>
          <a:lstStyle/>
          <a:p>
            <a:pPr marL="0" indent="0" algn="ctr">
              <a:buNone/>
            </a:pPr>
            <a:r>
              <a:rPr lang="en-US" altLang="zh-CN" sz="4800" dirty="0">
                <a:solidFill>
                  <a:schemeClr val="bg1"/>
                </a:solidFill>
              </a:rPr>
              <a:t>Thank you</a:t>
            </a:r>
            <a:endParaRPr lang="zh-CN" altLang="en-US" sz="4800" dirty="0">
              <a:solidFill>
                <a:schemeClr val="bg1"/>
              </a:solidFill>
            </a:endParaRPr>
          </a:p>
        </p:txBody>
      </p:sp>
    </p:spTree>
    <p:extLst>
      <p:ext uri="{BB962C8B-B14F-4D97-AF65-F5344CB8AC3E}">
        <p14:creationId xmlns:p14="http://schemas.microsoft.com/office/powerpoint/2010/main" val="36945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2232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Introduction</a:t>
            </a:r>
            <a:endParaRPr/>
          </a:p>
        </p:txBody>
      </p:sp>
      <p:sp>
        <p:nvSpPr>
          <p:cNvPr id="81" name="CustomShape 2"/>
          <p:cNvSpPr/>
          <p:nvPr/>
        </p:nvSpPr>
        <p:spPr>
          <a:xfrm>
            <a:off x="1103040" y="1347840"/>
            <a:ext cx="10233000" cy="1156320"/>
          </a:xfrm>
          <a:prstGeom prst="rect">
            <a:avLst/>
          </a:prstGeom>
          <a:noFill/>
          <a:ln>
            <a:noFill/>
          </a:ln>
        </p:spPr>
        <p:txBody>
          <a:bodyPr lIns="90000" tIns="45000" rIns="90000" bIns="45000"/>
          <a:lstStyle/>
          <a:p>
            <a:pPr>
              <a:lnSpc>
                <a:spcPct val="90000"/>
              </a:lnSpc>
              <a:buFont typeface="Arial"/>
              <a:buChar char="•"/>
            </a:pPr>
            <a:r>
              <a:rPr lang="en-US" sz="2800">
                <a:solidFill>
                  <a:srgbClr val="BFBFBF"/>
                </a:solidFill>
                <a:latin typeface="Corbel"/>
              </a:rPr>
              <a:t>Convolutional Neural Network has prominent performance in image understanding tasks, eg. Visual classification.</a:t>
            </a:r>
            <a:endParaRPr/>
          </a:p>
          <a:p>
            <a:pPr>
              <a:lnSpc>
                <a:spcPct val="90000"/>
              </a:lnSpc>
            </a:pPr>
            <a:endParaRPr/>
          </a:p>
          <a:p>
            <a:pPr>
              <a:lnSpc>
                <a:spcPct val="90000"/>
              </a:lnSpc>
            </a:pPr>
            <a:endParaRPr/>
          </a:p>
        </p:txBody>
      </p:sp>
      <p:pic>
        <p:nvPicPr>
          <p:cNvPr id="82" name="Picture 2"/>
          <p:cNvPicPr/>
          <p:nvPr/>
        </p:nvPicPr>
        <p:blipFill>
          <a:blip r:embed="rId3"/>
          <a:stretch>
            <a:fillRect/>
          </a:stretch>
        </p:blipFill>
        <p:spPr>
          <a:xfrm>
            <a:off x="1447920" y="3645360"/>
            <a:ext cx="2530800" cy="2530800"/>
          </a:xfrm>
          <a:prstGeom prst="rect">
            <a:avLst/>
          </a:prstGeom>
          <a:ln>
            <a:noFill/>
          </a:ln>
        </p:spPr>
      </p:pic>
      <p:sp>
        <p:nvSpPr>
          <p:cNvPr id="83" name="CustomShape 3"/>
          <p:cNvSpPr/>
          <p:nvPr/>
        </p:nvSpPr>
        <p:spPr>
          <a:xfrm>
            <a:off x="8839080" y="4437000"/>
            <a:ext cx="1912680" cy="947520"/>
          </a:xfrm>
          <a:prstGeom prst="rect">
            <a:avLst/>
          </a:prstGeom>
          <a:solidFill>
            <a:srgbClr val="7DA62C"/>
          </a:solidFill>
          <a:ln w="12600">
            <a:solidFill>
              <a:srgbClr val="30808B"/>
            </a:solidFill>
            <a:miter/>
          </a:ln>
        </p:spPr>
      </p:sp>
      <p:sp>
        <p:nvSpPr>
          <p:cNvPr id="84" name="CustomShape 4"/>
          <p:cNvSpPr/>
          <p:nvPr/>
        </p:nvSpPr>
        <p:spPr>
          <a:xfrm>
            <a:off x="9076320" y="4526640"/>
            <a:ext cx="1438560" cy="760320"/>
          </a:xfrm>
          <a:prstGeom prst="rect">
            <a:avLst/>
          </a:prstGeom>
          <a:noFill/>
          <a:ln>
            <a:noFill/>
          </a:ln>
        </p:spPr>
        <p:txBody>
          <a:bodyPr lIns="90000" tIns="45000" rIns="90000" bIns="45000"/>
          <a:lstStyle/>
          <a:p>
            <a:pPr>
              <a:lnSpc>
                <a:spcPct val="100000"/>
              </a:lnSpc>
            </a:pPr>
            <a:r>
              <a:rPr lang="en-US" sz="4400" b="1">
                <a:solidFill>
                  <a:srgbClr val="FFFFFF"/>
                </a:solidFill>
                <a:latin typeface="Corbel"/>
              </a:rPr>
              <a:t>Dog</a:t>
            </a:r>
            <a:endParaRPr/>
          </a:p>
        </p:txBody>
      </p:sp>
      <p:sp>
        <p:nvSpPr>
          <p:cNvPr id="85" name="CustomShape 5"/>
          <p:cNvSpPr/>
          <p:nvPr/>
        </p:nvSpPr>
        <p:spPr>
          <a:xfrm>
            <a:off x="4216320" y="4718880"/>
            <a:ext cx="829080" cy="384120"/>
          </a:xfrm>
          <a:prstGeom prst="rightArrow">
            <a:avLst>
              <a:gd name="adj1" fmla="val 50000"/>
              <a:gd name="adj2" fmla="val 50000"/>
            </a:avLst>
          </a:prstGeom>
          <a:solidFill>
            <a:srgbClr val="F2F2F2"/>
          </a:solidFill>
          <a:ln w="12600">
            <a:solidFill>
              <a:srgbClr val="30808B"/>
            </a:solidFill>
            <a:miter/>
          </a:ln>
        </p:spPr>
      </p:sp>
      <p:sp>
        <p:nvSpPr>
          <p:cNvPr id="86" name="CustomShape 6"/>
          <p:cNvSpPr/>
          <p:nvPr/>
        </p:nvSpPr>
        <p:spPr>
          <a:xfrm>
            <a:off x="5162400" y="4041000"/>
            <a:ext cx="2494800" cy="1739880"/>
          </a:xfrm>
          <a:prstGeom prst="ellipse">
            <a:avLst/>
          </a:prstGeom>
          <a:solidFill>
            <a:srgbClr val="D7BF0C"/>
          </a:solidFill>
          <a:ln w="12600">
            <a:solidFill>
              <a:srgbClr val="30808B"/>
            </a:solidFill>
            <a:miter/>
          </a:ln>
        </p:spPr>
      </p:sp>
      <p:sp>
        <p:nvSpPr>
          <p:cNvPr id="87" name="CustomShape 7"/>
          <p:cNvSpPr/>
          <p:nvPr/>
        </p:nvSpPr>
        <p:spPr>
          <a:xfrm>
            <a:off x="5160600" y="4680360"/>
            <a:ext cx="2721240" cy="820800"/>
          </a:xfrm>
          <a:prstGeom prst="rect">
            <a:avLst/>
          </a:prstGeom>
          <a:noFill/>
          <a:ln>
            <a:noFill/>
          </a:ln>
        </p:spPr>
        <p:txBody>
          <a:bodyPr lIns="90000" tIns="45000" rIns="90000" bIns="45000"/>
          <a:lstStyle/>
          <a:p>
            <a:pPr algn="ctr">
              <a:lnSpc>
                <a:spcPct val="100000"/>
              </a:lnSpc>
            </a:pPr>
            <a:r>
              <a:rPr lang="en-US" sz="2400" b="1" dirty="0">
                <a:solidFill>
                  <a:srgbClr val="000000"/>
                </a:solidFill>
                <a:latin typeface="Corbel"/>
              </a:rPr>
              <a:t>CNN model</a:t>
            </a:r>
            <a:endParaRPr dirty="0"/>
          </a:p>
        </p:txBody>
      </p:sp>
      <p:sp>
        <p:nvSpPr>
          <p:cNvPr id="88" name="CustomShape 8"/>
          <p:cNvSpPr/>
          <p:nvPr/>
        </p:nvSpPr>
        <p:spPr>
          <a:xfrm>
            <a:off x="7863480" y="4718880"/>
            <a:ext cx="829080" cy="384120"/>
          </a:xfrm>
          <a:prstGeom prst="rightArrow">
            <a:avLst>
              <a:gd name="adj1" fmla="val 50000"/>
              <a:gd name="adj2" fmla="val 50000"/>
            </a:avLst>
          </a:prstGeom>
          <a:solidFill>
            <a:srgbClr val="F2F2F2"/>
          </a:solidFill>
          <a:ln w="12600">
            <a:solidFill>
              <a:srgbClr val="30808B"/>
            </a:solidFill>
            <a:miter/>
          </a:ln>
        </p:spPr>
      </p:sp>
      <p:sp>
        <p:nvSpPr>
          <p:cNvPr id="89" name="CustomShape 9"/>
          <p:cNvSpPr/>
          <p:nvPr/>
        </p:nvSpPr>
        <p:spPr>
          <a:xfrm>
            <a:off x="1103040" y="2138400"/>
            <a:ext cx="10233000" cy="1629000"/>
          </a:xfrm>
          <a:prstGeom prst="rect">
            <a:avLst/>
          </a:prstGeom>
          <a:noFill/>
          <a:ln>
            <a:noFill/>
          </a:ln>
        </p:spPr>
        <p:txBody>
          <a:bodyPr lIns="90000" tIns="45000" rIns="90000" bIns="45000"/>
          <a:lstStyle/>
          <a:p>
            <a:pPr>
              <a:lnSpc>
                <a:spcPct val="90000"/>
              </a:lnSpc>
            </a:pPr>
            <a:endParaRPr dirty="0"/>
          </a:p>
          <a:p>
            <a:pPr>
              <a:lnSpc>
                <a:spcPct val="90000"/>
              </a:lnSpc>
              <a:buFont typeface="Arial"/>
              <a:buChar char="•"/>
            </a:pPr>
            <a:r>
              <a:rPr lang="en-US" sz="2800" dirty="0">
                <a:solidFill>
                  <a:srgbClr val="BFBFBF"/>
                </a:solidFill>
                <a:latin typeface="Corbel"/>
              </a:rPr>
              <a:t>However, our understanding of image representations has been limited to natural images so far.</a:t>
            </a:r>
            <a:endParaRPr dirty="0"/>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2232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Introduction</a:t>
            </a:r>
            <a:endParaRPr/>
          </a:p>
        </p:txBody>
      </p:sp>
      <p:sp>
        <p:nvSpPr>
          <p:cNvPr id="91" name="CustomShape 2"/>
          <p:cNvSpPr/>
          <p:nvPr/>
        </p:nvSpPr>
        <p:spPr>
          <a:xfrm>
            <a:off x="979200" y="1125360"/>
            <a:ext cx="10233000" cy="1190160"/>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Invert the outputs of layers back to pixel space to </a:t>
            </a:r>
            <a:r>
              <a:rPr lang="en-US" sz="2800" dirty="0" err="1">
                <a:solidFill>
                  <a:srgbClr val="BFBFBF"/>
                </a:solidFill>
                <a:latin typeface="Corbel"/>
              </a:rPr>
              <a:t>visualise</a:t>
            </a:r>
            <a:r>
              <a:rPr lang="en-US" sz="2800" dirty="0">
                <a:solidFill>
                  <a:srgbClr val="BFBFBF"/>
                </a:solidFill>
                <a:latin typeface="Corbel"/>
              </a:rPr>
              <a:t> the learning results.</a:t>
            </a:r>
            <a:endParaRPr dirty="0"/>
          </a:p>
          <a:p>
            <a:pPr>
              <a:lnSpc>
                <a:spcPct val="90000"/>
              </a:lnSpc>
            </a:pPr>
            <a:endParaRPr dirty="0"/>
          </a:p>
          <a:p>
            <a:pPr>
              <a:lnSpc>
                <a:spcPct val="90000"/>
              </a:lnSpc>
            </a:pPr>
            <a:endParaRPr dirty="0"/>
          </a:p>
          <a:p>
            <a:pPr>
              <a:lnSpc>
                <a:spcPct val="90000"/>
              </a:lnSpc>
            </a:pPr>
            <a:endParaRPr dirty="0"/>
          </a:p>
        </p:txBody>
      </p:sp>
      <p:pic>
        <p:nvPicPr>
          <p:cNvPr id="92" name="Picture 2"/>
          <p:cNvPicPr/>
          <p:nvPr/>
        </p:nvPicPr>
        <p:blipFill>
          <a:blip r:embed="rId3"/>
          <a:stretch>
            <a:fillRect/>
          </a:stretch>
        </p:blipFill>
        <p:spPr>
          <a:xfrm>
            <a:off x="617040" y="3431520"/>
            <a:ext cx="1495800" cy="1495800"/>
          </a:xfrm>
          <a:prstGeom prst="rect">
            <a:avLst/>
          </a:prstGeom>
          <a:ln>
            <a:noFill/>
          </a:ln>
        </p:spPr>
      </p:pic>
      <p:sp>
        <p:nvSpPr>
          <p:cNvPr id="93" name="CustomShape 3"/>
          <p:cNvSpPr/>
          <p:nvPr/>
        </p:nvSpPr>
        <p:spPr>
          <a:xfrm>
            <a:off x="3082320" y="3667320"/>
            <a:ext cx="1399680" cy="947520"/>
          </a:xfrm>
          <a:prstGeom prst="rect">
            <a:avLst/>
          </a:prstGeom>
          <a:solidFill>
            <a:srgbClr val="7DA62C"/>
          </a:solidFill>
          <a:ln w="12600">
            <a:solidFill>
              <a:srgbClr val="30808B"/>
            </a:solidFill>
            <a:miter/>
          </a:ln>
        </p:spPr>
      </p:sp>
      <p:sp>
        <p:nvSpPr>
          <p:cNvPr id="94" name="CustomShape 4"/>
          <p:cNvSpPr/>
          <p:nvPr/>
        </p:nvSpPr>
        <p:spPr>
          <a:xfrm>
            <a:off x="2183040" y="3987360"/>
            <a:ext cx="829080" cy="384120"/>
          </a:xfrm>
          <a:prstGeom prst="rightArrow">
            <a:avLst>
              <a:gd name="adj1" fmla="val 50000"/>
              <a:gd name="adj2" fmla="val 50000"/>
            </a:avLst>
          </a:prstGeom>
          <a:solidFill>
            <a:srgbClr val="F2F2F2"/>
          </a:solidFill>
          <a:ln w="12600">
            <a:solidFill>
              <a:srgbClr val="30808B"/>
            </a:solidFill>
            <a:miter/>
          </a:ln>
        </p:spPr>
      </p:sp>
      <p:sp>
        <p:nvSpPr>
          <p:cNvPr id="95" name="CustomShape 5"/>
          <p:cNvSpPr/>
          <p:nvPr/>
        </p:nvSpPr>
        <p:spPr>
          <a:xfrm>
            <a:off x="3012840" y="3726000"/>
            <a:ext cx="1469160" cy="82152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CNN </a:t>
            </a:r>
            <a:endParaRPr/>
          </a:p>
          <a:p>
            <a:pPr algn="ctr">
              <a:lnSpc>
                <a:spcPct val="100000"/>
              </a:lnSpc>
            </a:pPr>
            <a:r>
              <a:rPr lang="en-US" sz="2400" b="1">
                <a:solidFill>
                  <a:srgbClr val="000000"/>
                </a:solidFill>
                <a:latin typeface="Corbel"/>
              </a:rPr>
              <a:t>model 1</a:t>
            </a:r>
            <a:endParaRPr/>
          </a:p>
        </p:txBody>
      </p:sp>
      <p:pic>
        <p:nvPicPr>
          <p:cNvPr id="96" name="图片 1"/>
          <p:cNvPicPr/>
          <p:nvPr/>
        </p:nvPicPr>
        <p:blipFill>
          <a:blip r:embed="rId4"/>
          <a:stretch>
            <a:fillRect/>
          </a:stretch>
        </p:blipFill>
        <p:spPr>
          <a:xfrm>
            <a:off x="617040" y="5283360"/>
            <a:ext cx="1495800" cy="1295640"/>
          </a:xfrm>
          <a:prstGeom prst="rect">
            <a:avLst/>
          </a:prstGeom>
          <a:ln>
            <a:noFill/>
          </a:ln>
        </p:spPr>
      </p:pic>
      <p:sp>
        <p:nvSpPr>
          <p:cNvPr id="97" name="CustomShape 6"/>
          <p:cNvSpPr/>
          <p:nvPr/>
        </p:nvSpPr>
        <p:spPr>
          <a:xfrm>
            <a:off x="3082320" y="5457600"/>
            <a:ext cx="1399680" cy="947520"/>
          </a:xfrm>
          <a:prstGeom prst="rect">
            <a:avLst/>
          </a:prstGeom>
          <a:solidFill>
            <a:srgbClr val="7DA62C"/>
          </a:solidFill>
          <a:ln w="12600">
            <a:solidFill>
              <a:srgbClr val="30808B"/>
            </a:solidFill>
            <a:miter/>
          </a:ln>
        </p:spPr>
      </p:sp>
      <p:sp>
        <p:nvSpPr>
          <p:cNvPr id="98" name="CustomShape 7"/>
          <p:cNvSpPr/>
          <p:nvPr/>
        </p:nvSpPr>
        <p:spPr>
          <a:xfrm>
            <a:off x="3012840" y="5516280"/>
            <a:ext cx="1469160" cy="82152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CNN </a:t>
            </a:r>
            <a:endParaRPr/>
          </a:p>
          <a:p>
            <a:pPr algn="ctr">
              <a:lnSpc>
                <a:spcPct val="100000"/>
              </a:lnSpc>
            </a:pPr>
            <a:r>
              <a:rPr lang="en-US" sz="2400" b="1">
                <a:solidFill>
                  <a:srgbClr val="000000"/>
                </a:solidFill>
                <a:latin typeface="Corbel"/>
              </a:rPr>
              <a:t>model 2</a:t>
            </a:r>
            <a:endParaRPr/>
          </a:p>
        </p:txBody>
      </p:sp>
      <p:sp>
        <p:nvSpPr>
          <p:cNvPr id="99" name="CustomShape 8"/>
          <p:cNvSpPr/>
          <p:nvPr/>
        </p:nvSpPr>
        <p:spPr>
          <a:xfrm>
            <a:off x="2183040" y="5739480"/>
            <a:ext cx="829080" cy="384120"/>
          </a:xfrm>
          <a:prstGeom prst="rightArrow">
            <a:avLst>
              <a:gd name="adj1" fmla="val 50000"/>
              <a:gd name="adj2" fmla="val 50000"/>
            </a:avLst>
          </a:prstGeom>
          <a:solidFill>
            <a:srgbClr val="F2F2F2"/>
          </a:solidFill>
          <a:ln w="12600">
            <a:solidFill>
              <a:srgbClr val="30808B"/>
            </a:solidFill>
            <a:miter/>
          </a:ln>
        </p:spPr>
      </p:sp>
      <p:sp>
        <p:nvSpPr>
          <p:cNvPr id="100" name="CustomShape 9"/>
          <p:cNvSpPr/>
          <p:nvPr/>
        </p:nvSpPr>
        <p:spPr>
          <a:xfrm>
            <a:off x="4572000" y="3991320"/>
            <a:ext cx="1931400" cy="380160"/>
          </a:xfrm>
          <a:prstGeom prst="rightArrow">
            <a:avLst>
              <a:gd name="adj1" fmla="val 50000"/>
              <a:gd name="adj2" fmla="val 50000"/>
            </a:avLst>
          </a:prstGeom>
          <a:solidFill>
            <a:srgbClr val="F2F2F2"/>
          </a:solidFill>
          <a:ln w="12600">
            <a:solidFill>
              <a:srgbClr val="30808B"/>
            </a:solidFill>
            <a:miter/>
          </a:ln>
        </p:spPr>
      </p:sp>
      <p:sp>
        <p:nvSpPr>
          <p:cNvPr id="101" name="CustomShape 10"/>
          <p:cNvSpPr/>
          <p:nvPr/>
        </p:nvSpPr>
        <p:spPr>
          <a:xfrm>
            <a:off x="4482720" y="3722400"/>
            <a:ext cx="1879560" cy="820800"/>
          </a:xfrm>
          <a:prstGeom prst="rect">
            <a:avLst/>
          </a:prstGeom>
          <a:noFill/>
          <a:ln>
            <a:noFill/>
          </a:ln>
        </p:spPr>
        <p:txBody>
          <a:bodyPr lIns="90000" tIns="45000" rIns="90000" bIns="45000"/>
          <a:lstStyle/>
          <a:p>
            <a:pPr algn="ctr">
              <a:lnSpc>
                <a:spcPct val="100000"/>
              </a:lnSpc>
            </a:pPr>
            <a:r>
              <a:rPr lang="en-US" sz="2400" b="1">
                <a:solidFill>
                  <a:srgbClr val="FFFFFF"/>
                </a:solidFill>
                <a:latin typeface="Corbel"/>
              </a:rPr>
              <a:t>Visualisation</a:t>
            </a:r>
            <a:endParaRPr/>
          </a:p>
        </p:txBody>
      </p:sp>
      <p:sp>
        <p:nvSpPr>
          <p:cNvPr id="102" name="CustomShape 11"/>
          <p:cNvSpPr/>
          <p:nvPr/>
        </p:nvSpPr>
        <p:spPr>
          <a:xfrm>
            <a:off x="4572000" y="5726520"/>
            <a:ext cx="1931400" cy="380160"/>
          </a:xfrm>
          <a:prstGeom prst="rightArrow">
            <a:avLst>
              <a:gd name="adj1" fmla="val 50000"/>
              <a:gd name="adj2" fmla="val 50000"/>
            </a:avLst>
          </a:prstGeom>
          <a:solidFill>
            <a:srgbClr val="F2F2F2"/>
          </a:solidFill>
          <a:ln w="12600">
            <a:solidFill>
              <a:srgbClr val="30808B"/>
            </a:solidFill>
            <a:miter/>
          </a:ln>
        </p:spPr>
      </p:sp>
      <p:sp>
        <p:nvSpPr>
          <p:cNvPr id="103" name="CustomShape 12"/>
          <p:cNvSpPr/>
          <p:nvPr/>
        </p:nvSpPr>
        <p:spPr>
          <a:xfrm>
            <a:off x="4482720" y="5457600"/>
            <a:ext cx="1879560" cy="820800"/>
          </a:xfrm>
          <a:prstGeom prst="rect">
            <a:avLst/>
          </a:prstGeom>
          <a:noFill/>
          <a:ln>
            <a:noFill/>
          </a:ln>
        </p:spPr>
        <p:txBody>
          <a:bodyPr lIns="90000" tIns="45000" rIns="90000" bIns="45000"/>
          <a:lstStyle/>
          <a:p>
            <a:pPr algn="ctr">
              <a:lnSpc>
                <a:spcPct val="100000"/>
              </a:lnSpc>
            </a:pPr>
            <a:r>
              <a:rPr lang="en-US" sz="2400" b="1">
                <a:solidFill>
                  <a:srgbClr val="FFFFFF"/>
                </a:solidFill>
                <a:latin typeface="Corbel"/>
              </a:rPr>
              <a:t>Visualisation</a:t>
            </a:r>
            <a:endParaRPr/>
          </a:p>
        </p:txBody>
      </p:sp>
      <p:sp>
        <p:nvSpPr>
          <p:cNvPr id="104" name="CustomShape 13"/>
          <p:cNvSpPr/>
          <p:nvPr/>
        </p:nvSpPr>
        <p:spPr>
          <a:xfrm>
            <a:off x="6573600" y="3663720"/>
            <a:ext cx="1588320" cy="947520"/>
          </a:xfrm>
          <a:prstGeom prst="rect">
            <a:avLst/>
          </a:prstGeom>
          <a:solidFill>
            <a:srgbClr val="7DA62C"/>
          </a:solidFill>
          <a:ln w="12600">
            <a:solidFill>
              <a:srgbClr val="30808B"/>
            </a:solidFill>
            <a:miter/>
          </a:ln>
        </p:spPr>
      </p:sp>
      <p:sp>
        <p:nvSpPr>
          <p:cNvPr id="105" name="CustomShape 14"/>
          <p:cNvSpPr/>
          <p:nvPr/>
        </p:nvSpPr>
        <p:spPr>
          <a:xfrm>
            <a:off x="6504120" y="3722400"/>
            <a:ext cx="1657800" cy="82152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Natural Features </a:t>
            </a:r>
            <a:endParaRPr/>
          </a:p>
        </p:txBody>
      </p:sp>
      <p:sp>
        <p:nvSpPr>
          <p:cNvPr id="106" name="CustomShape 15"/>
          <p:cNvSpPr/>
          <p:nvPr/>
        </p:nvSpPr>
        <p:spPr>
          <a:xfrm>
            <a:off x="6585120" y="5400000"/>
            <a:ext cx="1576800" cy="947520"/>
          </a:xfrm>
          <a:prstGeom prst="rect">
            <a:avLst/>
          </a:prstGeom>
          <a:solidFill>
            <a:srgbClr val="7DA62C"/>
          </a:solidFill>
          <a:ln w="12600">
            <a:solidFill>
              <a:srgbClr val="30808B"/>
            </a:solidFill>
            <a:miter/>
          </a:ln>
        </p:spPr>
      </p:sp>
      <p:sp>
        <p:nvSpPr>
          <p:cNvPr id="107" name="CustomShape 16"/>
          <p:cNvSpPr/>
          <p:nvPr/>
        </p:nvSpPr>
        <p:spPr>
          <a:xfrm>
            <a:off x="6515640" y="5458680"/>
            <a:ext cx="1646280" cy="118656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Illustration</a:t>
            </a:r>
            <a:endParaRPr/>
          </a:p>
          <a:p>
            <a:pPr algn="ctr">
              <a:lnSpc>
                <a:spcPct val="100000"/>
              </a:lnSpc>
            </a:pPr>
            <a:r>
              <a:rPr lang="en-US" sz="2400" b="1">
                <a:solidFill>
                  <a:srgbClr val="000000"/>
                </a:solidFill>
                <a:latin typeface="Corbel"/>
              </a:rPr>
              <a:t>Features</a:t>
            </a:r>
            <a:endParaRPr/>
          </a:p>
        </p:txBody>
      </p:sp>
      <p:sp>
        <p:nvSpPr>
          <p:cNvPr id="108" name="CustomShape 17"/>
          <p:cNvSpPr/>
          <p:nvPr/>
        </p:nvSpPr>
        <p:spPr>
          <a:xfrm>
            <a:off x="8435160" y="3987360"/>
            <a:ext cx="824400" cy="1931040"/>
          </a:xfrm>
          <a:prstGeom prst="rightBrace">
            <a:avLst>
              <a:gd name="adj1" fmla="val 8333"/>
              <a:gd name="adj2" fmla="val 50000"/>
            </a:avLst>
          </a:prstGeom>
          <a:noFill/>
          <a:ln w="76320">
            <a:solidFill>
              <a:srgbClr val="FFFFFF"/>
            </a:solidFill>
            <a:miter/>
          </a:ln>
        </p:spPr>
      </p:sp>
      <p:sp>
        <p:nvSpPr>
          <p:cNvPr id="109" name="CustomShape 18"/>
          <p:cNvSpPr/>
          <p:nvPr/>
        </p:nvSpPr>
        <p:spPr>
          <a:xfrm>
            <a:off x="9980640" y="4486320"/>
            <a:ext cx="1657800" cy="947520"/>
          </a:xfrm>
          <a:prstGeom prst="rect">
            <a:avLst/>
          </a:prstGeom>
          <a:solidFill>
            <a:srgbClr val="7DA62C"/>
          </a:solidFill>
          <a:ln w="12600">
            <a:solidFill>
              <a:srgbClr val="30808B"/>
            </a:solidFill>
            <a:miter/>
          </a:ln>
        </p:spPr>
      </p:sp>
      <p:sp>
        <p:nvSpPr>
          <p:cNvPr id="110" name="CustomShape 19"/>
          <p:cNvSpPr/>
          <p:nvPr/>
        </p:nvSpPr>
        <p:spPr>
          <a:xfrm>
            <a:off x="9904680" y="4538160"/>
            <a:ext cx="1798920" cy="118656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Feature Comparison</a:t>
            </a:r>
            <a:endParaRPr/>
          </a:p>
        </p:txBody>
      </p:sp>
      <p:sp>
        <p:nvSpPr>
          <p:cNvPr id="111" name="CustomShape 20"/>
          <p:cNvSpPr/>
          <p:nvPr/>
        </p:nvSpPr>
        <p:spPr>
          <a:xfrm>
            <a:off x="979200" y="2261520"/>
            <a:ext cx="10233000" cy="4449600"/>
          </a:xfrm>
          <a:prstGeom prst="rect">
            <a:avLst/>
          </a:prstGeom>
          <a:noFill/>
          <a:ln>
            <a:noFill/>
          </a:ln>
        </p:spPr>
        <p:txBody>
          <a:bodyPr lIns="90000" tIns="45000" rIns="90000" bIns="45000"/>
          <a:lstStyle/>
          <a:p>
            <a:pPr>
              <a:lnSpc>
                <a:spcPct val="90000"/>
              </a:lnSpc>
              <a:buFont typeface="Arial"/>
              <a:buChar char="•"/>
            </a:pPr>
            <a:r>
              <a:rPr lang="en-US" sz="2800">
                <a:solidFill>
                  <a:srgbClr val="BFBFBF"/>
                </a:solidFill>
                <a:latin typeface="Corbel"/>
              </a:rPr>
              <a:t>Compare the features learned by networks of similar architecture but trained by two types of data of great contrasts in style.</a:t>
            </a:r>
            <a:endParaRPr/>
          </a:p>
          <a:p>
            <a:pPr>
              <a:lnSpc>
                <a:spcPct val="90000"/>
              </a:lnSpc>
            </a:pP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48280" y="1368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Preparation Work</a:t>
            </a:r>
            <a:endParaRPr/>
          </a:p>
        </p:txBody>
      </p:sp>
      <p:sp>
        <p:nvSpPr>
          <p:cNvPr id="113" name="CustomShape 2"/>
          <p:cNvSpPr/>
          <p:nvPr/>
        </p:nvSpPr>
        <p:spPr>
          <a:xfrm>
            <a:off x="838080" y="1212840"/>
            <a:ext cx="4246200" cy="760320"/>
          </a:xfrm>
          <a:prstGeom prst="rect">
            <a:avLst/>
          </a:prstGeom>
          <a:noFill/>
          <a:ln>
            <a:noFill/>
          </a:ln>
        </p:spPr>
        <p:txBody>
          <a:bodyPr lIns="90000" tIns="45000" rIns="90000" bIns="45000"/>
          <a:lstStyle/>
          <a:p>
            <a:pPr algn="ctr">
              <a:lnSpc>
                <a:spcPct val="100000"/>
              </a:lnSpc>
            </a:pPr>
            <a:r>
              <a:rPr lang="en-US" sz="4400">
                <a:solidFill>
                  <a:srgbClr val="FFFFFF"/>
                </a:solidFill>
                <a:latin typeface="Corbel"/>
              </a:rPr>
              <a:t>Lectures</a:t>
            </a:r>
            <a:endParaRPr/>
          </a:p>
        </p:txBody>
      </p:sp>
      <p:sp>
        <p:nvSpPr>
          <p:cNvPr id="114" name="CustomShape 3"/>
          <p:cNvSpPr/>
          <p:nvPr/>
        </p:nvSpPr>
        <p:spPr>
          <a:xfrm>
            <a:off x="7051680" y="1212840"/>
            <a:ext cx="4246200" cy="760320"/>
          </a:xfrm>
          <a:prstGeom prst="rect">
            <a:avLst/>
          </a:prstGeom>
          <a:noFill/>
          <a:ln>
            <a:noFill/>
          </a:ln>
        </p:spPr>
        <p:txBody>
          <a:bodyPr lIns="90000" tIns="45000" rIns="90000" bIns="45000"/>
          <a:lstStyle/>
          <a:p>
            <a:pPr algn="ctr">
              <a:lnSpc>
                <a:spcPct val="100000"/>
              </a:lnSpc>
            </a:pPr>
            <a:r>
              <a:rPr lang="en-US" sz="4400">
                <a:solidFill>
                  <a:srgbClr val="FFFFFF"/>
                </a:solidFill>
                <a:latin typeface="Corbel"/>
              </a:rPr>
              <a:t>Practicals</a:t>
            </a:r>
            <a:endParaRPr/>
          </a:p>
        </p:txBody>
      </p:sp>
      <p:pic>
        <p:nvPicPr>
          <p:cNvPr id="115" name="图片 1"/>
          <p:cNvPicPr/>
          <p:nvPr/>
        </p:nvPicPr>
        <p:blipFill>
          <a:blip r:embed="rId3"/>
          <a:srcRect l="4571290" t="8775675" r="-129578" b="12764864"/>
          <a:stretch>
            <a:fillRect/>
          </a:stretch>
        </p:blipFill>
        <p:spPr>
          <a:xfrm>
            <a:off x="448200" y="2213640"/>
            <a:ext cx="1614240" cy="1676160"/>
          </a:xfrm>
          <a:prstGeom prst="rect">
            <a:avLst/>
          </a:prstGeom>
          <a:ln>
            <a:noFill/>
          </a:ln>
        </p:spPr>
      </p:pic>
      <p:pic>
        <p:nvPicPr>
          <p:cNvPr id="117" name="图片 8"/>
          <p:cNvPicPr/>
          <p:nvPr/>
        </p:nvPicPr>
        <p:blipFill>
          <a:blip r:embed="rId4"/>
          <a:stretch>
            <a:fillRect/>
          </a:stretch>
        </p:blipFill>
        <p:spPr>
          <a:xfrm>
            <a:off x="448200" y="5024520"/>
            <a:ext cx="4102200" cy="1396440"/>
          </a:xfrm>
          <a:prstGeom prst="rect">
            <a:avLst/>
          </a:prstGeom>
          <a:ln>
            <a:noFill/>
          </a:ln>
        </p:spPr>
      </p:pic>
      <p:sp>
        <p:nvSpPr>
          <p:cNvPr id="118" name="Line 4"/>
          <p:cNvSpPr/>
          <p:nvPr/>
        </p:nvSpPr>
        <p:spPr>
          <a:xfrm>
            <a:off x="5670071" y="2459520"/>
            <a:ext cx="40597" cy="4307400"/>
          </a:xfrm>
          <a:prstGeom prst="line">
            <a:avLst/>
          </a:prstGeom>
          <a:ln w="57240">
            <a:solidFill>
              <a:srgbClr val="FFFFFF"/>
            </a:solidFill>
            <a:miter/>
          </a:ln>
        </p:spPr>
      </p:sp>
      <p:sp>
        <p:nvSpPr>
          <p:cNvPr id="119" name="CustomShape 5"/>
          <p:cNvSpPr/>
          <p:nvPr/>
        </p:nvSpPr>
        <p:spPr>
          <a:xfrm>
            <a:off x="6544320" y="2459520"/>
            <a:ext cx="5647680" cy="4885560"/>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Learning Lua and the tensor library</a:t>
            </a:r>
            <a:endParaRPr dirty="0"/>
          </a:p>
          <a:p>
            <a:pPr>
              <a:lnSpc>
                <a:spcPct val="90000"/>
              </a:lnSpc>
            </a:pPr>
            <a:endParaRPr dirty="0"/>
          </a:p>
          <a:p>
            <a:pPr>
              <a:lnSpc>
                <a:spcPct val="90000"/>
              </a:lnSpc>
              <a:buFont typeface="Arial"/>
              <a:buChar char="•"/>
            </a:pPr>
            <a:r>
              <a:rPr lang="en-US" sz="2800" dirty="0">
                <a:solidFill>
                  <a:srgbClr val="BFBFBF"/>
                </a:solidFill>
                <a:latin typeface="Corbel"/>
              </a:rPr>
              <a:t>Linear regression</a:t>
            </a:r>
            <a:endParaRPr dirty="0"/>
          </a:p>
          <a:p>
            <a:pPr>
              <a:lnSpc>
                <a:spcPct val="90000"/>
              </a:lnSpc>
            </a:pPr>
            <a:endParaRPr dirty="0"/>
          </a:p>
          <a:p>
            <a:pPr>
              <a:lnSpc>
                <a:spcPct val="90000"/>
              </a:lnSpc>
              <a:buFont typeface="Arial"/>
              <a:buChar char="•"/>
            </a:pPr>
            <a:r>
              <a:rPr lang="en-US" sz="2800" dirty="0">
                <a:solidFill>
                  <a:srgbClr val="BFBFBF"/>
                </a:solidFill>
                <a:latin typeface="Corbel"/>
              </a:rPr>
              <a:t>Classification on MNIST data and tuning of optimizers</a:t>
            </a:r>
            <a:endParaRPr dirty="0"/>
          </a:p>
          <a:p>
            <a:pPr>
              <a:lnSpc>
                <a:spcPct val="90000"/>
              </a:lnSpc>
            </a:pPr>
            <a:endParaRPr dirty="0"/>
          </a:p>
          <a:p>
            <a:pPr>
              <a:lnSpc>
                <a:spcPct val="90000"/>
              </a:lnSpc>
              <a:buFont typeface="Arial"/>
              <a:buChar char="•"/>
            </a:pPr>
            <a:r>
              <a:rPr lang="en-US" sz="2800" dirty="0">
                <a:solidFill>
                  <a:srgbClr val="BFBFBF"/>
                </a:solidFill>
                <a:latin typeface="Corbel"/>
              </a:rPr>
              <a:t>Feedforward neural networks and completed a rectified linear unit (</a:t>
            </a:r>
            <a:r>
              <a:rPr lang="en-US" sz="2800" dirty="0" err="1">
                <a:solidFill>
                  <a:srgbClr val="BFBFBF"/>
                </a:solidFill>
                <a:latin typeface="Corbel"/>
              </a:rPr>
              <a:t>ReLU</a:t>
            </a:r>
            <a:r>
              <a:rPr lang="en-US" sz="2800" dirty="0">
                <a:solidFill>
                  <a:srgbClr val="BFBFBF"/>
                </a:solidFill>
                <a:latin typeface="Corbel"/>
              </a:rPr>
              <a:t>)</a:t>
            </a:r>
            <a:endParaRPr dirty="0"/>
          </a:p>
          <a:p>
            <a:pPr>
              <a:lnSpc>
                <a:spcPct val="90000"/>
              </a:lnSpc>
            </a:pPr>
            <a:endParaRPr dirty="0"/>
          </a:p>
        </p:txBody>
      </p:sp>
      <p:grpSp>
        <p:nvGrpSpPr>
          <p:cNvPr id="3" name="组合 2"/>
          <p:cNvGrpSpPr/>
          <p:nvPr/>
        </p:nvGrpSpPr>
        <p:grpSpPr>
          <a:xfrm>
            <a:off x="548280" y="2537640"/>
            <a:ext cx="4288140" cy="1682133"/>
            <a:chOff x="548280" y="2537640"/>
            <a:chExt cx="4288140" cy="1682133"/>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051" t="3689" r="66907"/>
            <a:stretch/>
          </p:blipFill>
          <p:spPr>
            <a:xfrm>
              <a:off x="548280" y="2537640"/>
              <a:ext cx="1514160" cy="1682133"/>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40246" b="8814"/>
            <a:stretch/>
          </p:blipFill>
          <p:spPr>
            <a:xfrm>
              <a:off x="1921763" y="2537640"/>
              <a:ext cx="2914657" cy="1676159"/>
            </a:xfrm>
            <a:prstGeom prst="rect">
              <a:avLst/>
            </a:prstGeom>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Literature Review</a:t>
            </a:r>
            <a:endParaRPr/>
          </a:p>
        </p:txBody>
      </p:sp>
      <p:sp>
        <p:nvSpPr>
          <p:cNvPr id="121" name="CustomShape 2"/>
          <p:cNvSpPr/>
          <p:nvPr/>
        </p:nvSpPr>
        <p:spPr>
          <a:xfrm>
            <a:off x="979200" y="1401840"/>
            <a:ext cx="10374120" cy="5243400"/>
          </a:xfrm>
          <a:prstGeom prst="rect">
            <a:avLst/>
          </a:prstGeom>
          <a:noFill/>
          <a:ln>
            <a:noFill/>
          </a:ln>
        </p:spPr>
        <p:txBody>
          <a:bodyPr lIns="90000" tIns="45000" rIns="90000" bIns="45000"/>
          <a:lstStyle/>
          <a:p>
            <a:pPr>
              <a:lnSpc>
                <a:spcPct val="90000"/>
              </a:lnSpc>
            </a:pPr>
            <a:r>
              <a:rPr lang="en-US" sz="2800" dirty="0">
                <a:solidFill>
                  <a:srgbClr val="BFBFBF"/>
                </a:solidFill>
                <a:latin typeface="Corbel"/>
              </a:rPr>
              <a:t>Mahendran A, </a:t>
            </a:r>
            <a:r>
              <a:rPr lang="en-US" sz="2800" dirty="0" err="1">
                <a:solidFill>
                  <a:srgbClr val="BFBFBF"/>
                </a:solidFill>
                <a:latin typeface="Corbel"/>
              </a:rPr>
              <a:t>Vedaldi</a:t>
            </a:r>
            <a:r>
              <a:rPr lang="en-US" sz="2800" dirty="0">
                <a:solidFill>
                  <a:srgbClr val="BFBFBF"/>
                </a:solidFill>
                <a:latin typeface="Corbel"/>
              </a:rPr>
              <a:t> A. Visualizing deep convolutional neural networks using natural pre-images[J]. International Journal of Computer Vision, 2016: 1-23.</a:t>
            </a:r>
          </a:p>
          <a:p>
            <a:pPr>
              <a:lnSpc>
                <a:spcPct val="90000"/>
              </a:lnSpc>
              <a:buFont typeface="Arial"/>
              <a:buChar char="•"/>
            </a:pP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buFont typeface="Arial"/>
              <a:buChar char="•"/>
            </a:pPr>
            <a:r>
              <a:rPr lang="en-US" sz="2800" dirty="0">
                <a:solidFill>
                  <a:srgbClr val="BFBFBF"/>
                </a:solidFill>
                <a:latin typeface="Corbel"/>
              </a:rPr>
              <a:t>Three </a:t>
            </a:r>
            <a:r>
              <a:rPr lang="en-US" sz="2800" dirty="0" err="1">
                <a:solidFill>
                  <a:srgbClr val="BFBFBF"/>
                </a:solidFill>
                <a:latin typeface="Corbel"/>
              </a:rPr>
              <a:t>visualisation</a:t>
            </a:r>
            <a:r>
              <a:rPr lang="en-US" sz="2800" dirty="0">
                <a:solidFill>
                  <a:srgbClr val="BFBFBF"/>
                </a:solidFill>
                <a:latin typeface="Corbel"/>
              </a:rPr>
              <a:t> methods:</a:t>
            </a:r>
            <a:endParaRPr dirty="0"/>
          </a:p>
          <a:p>
            <a:pPr>
              <a:lnSpc>
                <a:spcPct val="90000"/>
              </a:lnSpc>
            </a:pPr>
            <a:r>
              <a:rPr lang="en-US" sz="2400" dirty="0">
                <a:solidFill>
                  <a:srgbClr val="BFBFBF"/>
                </a:solidFill>
                <a:latin typeface="Corbel"/>
              </a:rPr>
              <a:t>	-</a:t>
            </a:r>
            <a:r>
              <a:rPr lang="en-US" sz="2800" dirty="0">
                <a:solidFill>
                  <a:srgbClr val="BFBFBF"/>
                </a:solidFill>
                <a:latin typeface="Corbel"/>
              </a:rPr>
              <a:t> </a:t>
            </a:r>
            <a:r>
              <a:rPr lang="en-US" sz="2800" b="1" dirty="0">
                <a:solidFill>
                  <a:srgbClr val="BFBFBF"/>
                </a:solidFill>
                <a:latin typeface="Corbel"/>
              </a:rPr>
              <a:t>Inversion</a:t>
            </a:r>
            <a:r>
              <a:rPr lang="en-US" sz="2800" dirty="0">
                <a:solidFill>
                  <a:srgbClr val="BFBFBF"/>
                </a:solidFill>
                <a:latin typeface="Corbel"/>
              </a:rPr>
              <a:t>: find pre-images of an image → reconstruction →</a:t>
            </a:r>
            <a:endParaRPr dirty="0"/>
          </a:p>
          <a:p>
            <a:pPr>
              <a:lnSpc>
                <a:spcPct val="90000"/>
              </a:lnSpc>
            </a:pPr>
            <a:r>
              <a:rPr lang="en-US" sz="2800" dirty="0">
                <a:solidFill>
                  <a:srgbClr val="BFBFBF"/>
                </a:solidFill>
                <a:latin typeface="Corbel"/>
              </a:rPr>
              <a:t>			loss function to access reconstruction quality</a:t>
            </a:r>
            <a:endParaRPr dirty="0"/>
          </a:p>
          <a:p>
            <a:pPr>
              <a:lnSpc>
                <a:spcPct val="90000"/>
              </a:lnSpc>
            </a:pPr>
            <a:endParaRPr dirty="0"/>
          </a:p>
          <a:p>
            <a:pPr>
              <a:lnSpc>
                <a:spcPct val="90000"/>
              </a:lnSpc>
            </a:pPr>
            <a:r>
              <a:rPr lang="en-US" sz="2800" dirty="0">
                <a:solidFill>
                  <a:srgbClr val="BFBFBF"/>
                </a:solidFill>
                <a:latin typeface="Corbel"/>
              </a:rPr>
              <a:t>	- </a:t>
            </a:r>
            <a:r>
              <a:rPr lang="en-US" sz="2800" b="1" dirty="0">
                <a:solidFill>
                  <a:srgbClr val="BFBFBF"/>
                </a:solidFill>
                <a:latin typeface="Corbel"/>
              </a:rPr>
              <a:t>Activation maximization &amp; </a:t>
            </a:r>
            <a:r>
              <a:rPr lang="en-US" sz="2800" b="1" dirty="0" err="1">
                <a:solidFill>
                  <a:srgbClr val="BFBFBF"/>
                </a:solidFill>
                <a:latin typeface="Corbel"/>
              </a:rPr>
              <a:t>Caricaturization</a:t>
            </a:r>
            <a:r>
              <a:rPr lang="en-US" sz="2800" dirty="0">
                <a:solidFill>
                  <a:srgbClr val="BFBFBF"/>
                </a:solidFill>
                <a:latin typeface="Corbel"/>
              </a:rPr>
              <a:t>: define scoring 			             function for a certain class → </a:t>
            </a:r>
            <a:r>
              <a:rPr lang="en-US" sz="2800" dirty="0" err="1">
                <a:solidFill>
                  <a:srgbClr val="BFBFBF"/>
                </a:solidFill>
                <a:latin typeface="Corbel"/>
              </a:rPr>
              <a:t>visualise</a:t>
            </a:r>
            <a:r>
              <a:rPr lang="en-US" sz="2800" dirty="0">
                <a:solidFill>
                  <a:srgbClr val="BFBFBF"/>
                </a:solidFill>
                <a:latin typeface="Corbel"/>
              </a:rPr>
              <a:t> the         	 		             representation which the response is maximized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Literature Review</a:t>
            </a:r>
            <a:endParaRPr/>
          </a:p>
        </p:txBody>
      </p:sp>
      <p:sp>
        <p:nvSpPr>
          <p:cNvPr id="121" name="CustomShape 2"/>
          <p:cNvSpPr/>
          <p:nvPr/>
        </p:nvSpPr>
        <p:spPr>
          <a:xfrm>
            <a:off x="979200" y="1401840"/>
            <a:ext cx="10374120" cy="5243400"/>
          </a:xfrm>
          <a:prstGeom prst="rect">
            <a:avLst/>
          </a:prstGeom>
          <a:noFill/>
          <a:ln>
            <a:noFill/>
          </a:ln>
        </p:spPr>
        <p:txBody>
          <a:bodyPr lIns="90000" tIns="45000" rIns="90000" bIns="45000"/>
          <a:lstStyle/>
          <a:p>
            <a:pPr>
              <a:lnSpc>
                <a:spcPct val="90000"/>
              </a:lnSpc>
            </a:pPr>
            <a:r>
              <a:rPr lang="en-US" sz="2800" dirty="0">
                <a:solidFill>
                  <a:srgbClr val="BFBFBF"/>
                </a:solidFill>
                <a:latin typeface="Corbel"/>
              </a:rPr>
              <a:t>Mahendran A, </a:t>
            </a:r>
            <a:r>
              <a:rPr lang="en-US" sz="2800" dirty="0" err="1">
                <a:solidFill>
                  <a:srgbClr val="BFBFBF"/>
                </a:solidFill>
                <a:latin typeface="Corbel"/>
              </a:rPr>
              <a:t>Vedaldi</a:t>
            </a:r>
            <a:r>
              <a:rPr lang="en-US" sz="2800" dirty="0">
                <a:solidFill>
                  <a:srgbClr val="BFBFBF"/>
                </a:solidFill>
                <a:latin typeface="Corbel"/>
              </a:rPr>
              <a:t> A. Understanding deep image representations by inverting them[C]//2015 IEEE conference on computer vision and pattern recognition (CVPR). IEEE, 2015: 5188-5196.</a:t>
            </a:r>
          </a:p>
          <a:p>
            <a:pPr>
              <a:lnSpc>
                <a:spcPct val="90000"/>
              </a:lnSpc>
              <a:buFont typeface="Arial"/>
              <a:buChar char="•"/>
            </a:pPr>
            <a:endParaRPr lang="en-US" sz="2800" dirty="0">
              <a:solidFill>
                <a:srgbClr val="BFBFBF"/>
              </a:solidFill>
              <a:latin typeface="Corbel"/>
            </a:endParaRPr>
          </a:p>
          <a:p>
            <a:pPr>
              <a:lnSpc>
                <a:spcPct val="90000"/>
              </a:lnSpc>
              <a:buFont typeface="Arial"/>
              <a:buChar char="•"/>
            </a:pPr>
            <a:endParaRPr lang="en-US" sz="2800" dirty="0">
              <a:solidFill>
                <a:srgbClr val="BFBFBF"/>
              </a:solidFill>
              <a:latin typeface="Corbel"/>
            </a:endParaRPr>
          </a:p>
          <a:p>
            <a:pPr>
              <a:lnSpc>
                <a:spcPct val="90000"/>
              </a:lnSpc>
              <a:buFont typeface="Arial"/>
              <a:buChar char="•"/>
            </a:pPr>
            <a:r>
              <a:rPr lang="en-US" sz="2800" dirty="0">
                <a:solidFill>
                  <a:srgbClr val="BFBFBF"/>
                </a:solidFill>
                <a:latin typeface="Corbel"/>
              </a:rPr>
              <a:t>Direct analysis of representations by </a:t>
            </a:r>
            <a:r>
              <a:rPr lang="en-US" sz="2800" dirty="0" err="1">
                <a:solidFill>
                  <a:srgbClr val="BFBFBF"/>
                </a:solidFill>
                <a:latin typeface="Corbel"/>
              </a:rPr>
              <a:t>charaterising</a:t>
            </a:r>
            <a:r>
              <a:rPr lang="en-US" sz="2800" dirty="0">
                <a:solidFill>
                  <a:srgbClr val="BFBFBF"/>
                </a:solidFill>
                <a:latin typeface="Corbel"/>
              </a:rPr>
              <a:t> the image information they retain.</a:t>
            </a:r>
          </a:p>
          <a:p>
            <a:pPr>
              <a:lnSpc>
                <a:spcPct val="90000"/>
              </a:lnSpc>
              <a:buFont typeface="Arial"/>
              <a:buChar char="•"/>
            </a:pPr>
            <a:endParaRPr lang="en-US" sz="2800" dirty="0">
              <a:solidFill>
                <a:srgbClr val="BFBFBF"/>
              </a:solidFill>
              <a:latin typeface="Corbel"/>
            </a:endParaRPr>
          </a:p>
          <a:p>
            <a:pPr>
              <a:lnSpc>
                <a:spcPct val="90000"/>
              </a:lnSpc>
              <a:buFont typeface="Arial"/>
              <a:buChar char="•"/>
            </a:pPr>
            <a:r>
              <a:rPr lang="en-US" sz="2800" dirty="0">
                <a:solidFill>
                  <a:srgbClr val="BFBFBF"/>
                </a:solidFill>
                <a:latin typeface="Corbel"/>
              </a:rPr>
              <a:t>Reconstruction a number of possible samples to explore the invariances captured by the representation.</a:t>
            </a:r>
          </a:p>
          <a:p>
            <a:pPr>
              <a:lnSpc>
                <a:spcPct val="90000"/>
              </a:lnSpc>
              <a:buFont typeface="Arial"/>
              <a:buChar char="•"/>
            </a:pPr>
            <a:endParaRPr lang="en-US" sz="2800" dirty="0">
              <a:solidFill>
                <a:srgbClr val="BFBFBF"/>
              </a:solidFill>
              <a:latin typeface="Corbel"/>
            </a:endParaRPr>
          </a:p>
          <a:p>
            <a:pPr>
              <a:lnSpc>
                <a:spcPct val="90000"/>
              </a:lnSpc>
              <a:buFont typeface="Arial"/>
              <a:buChar char="•"/>
            </a:pPr>
            <a:r>
              <a:rPr lang="en-US" sz="2800" dirty="0">
                <a:solidFill>
                  <a:srgbClr val="BFBFBF"/>
                </a:solidFill>
                <a:latin typeface="Corbel"/>
              </a:rPr>
              <a:t>Evaluation on different regularization penalties as natural image priors.</a:t>
            </a:r>
          </a:p>
          <a:p>
            <a:pPr>
              <a:lnSpc>
                <a:spcPct val="90000"/>
              </a:lnSpc>
              <a:buFont typeface="Arial"/>
              <a:buChar char="•"/>
            </a:pPr>
            <a:endParaRPr lang="en-US" sz="2800" dirty="0">
              <a:solidFill>
                <a:srgbClr val="BFBFBF"/>
              </a:solidFill>
              <a:latin typeface="Corbel"/>
            </a:endParaRPr>
          </a:p>
          <a:p>
            <a:pPr>
              <a:lnSpc>
                <a:spcPct val="90000"/>
              </a:lnSpc>
              <a:buFont typeface="Arial"/>
              <a:buChar char="•"/>
            </a:pPr>
            <a:endParaRPr lang="en-US" sz="2800" dirty="0">
              <a:solidFill>
                <a:srgbClr val="BFBFBF"/>
              </a:solidFill>
              <a:latin typeface="Corbel"/>
            </a:endParaRPr>
          </a:p>
          <a:p>
            <a:pPr>
              <a:lnSpc>
                <a:spcPct val="90000"/>
              </a:lnSpc>
              <a:buFont typeface="Arial"/>
              <a:buChar char="•"/>
            </a:pPr>
            <a:endParaRPr lang="en-US" dirty="0"/>
          </a:p>
          <a:p>
            <a:pPr>
              <a:lnSpc>
                <a:spcPct val="90000"/>
              </a:lnSpc>
              <a:buFont typeface="Arial"/>
              <a:buChar char="•"/>
            </a:pPr>
            <a:endParaRPr lang="en-US" dirty="0"/>
          </a:p>
          <a:p>
            <a:pPr>
              <a:lnSpc>
                <a:spcPct val="90000"/>
              </a:lnSpc>
              <a:buFont typeface="Arial"/>
              <a:buChar char="•"/>
            </a:pPr>
            <a:endParaRPr dirty="0"/>
          </a:p>
          <a:p>
            <a:pPr>
              <a:lnSpc>
                <a:spcPct val="90000"/>
              </a:lnSpc>
            </a:pPr>
            <a:endParaRPr dirty="0"/>
          </a:p>
        </p:txBody>
      </p:sp>
    </p:spTree>
    <p:extLst>
      <p:ext uri="{BB962C8B-B14F-4D97-AF65-F5344CB8AC3E}">
        <p14:creationId xmlns:p14="http://schemas.microsoft.com/office/powerpoint/2010/main" val="9184804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Literature Review</a:t>
            </a:r>
            <a:endParaRPr/>
          </a:p>
        </p:txBody>
      </p:sp>
      <p:sp>
        <p:nvSpPr>
          <p:cNvPr id="123" name="CustomShape 2"/>
          <p:cNvSpPr/>
          <p:nvPr/>
        </p:nvSpPr>
        <p:spPr>
          <a:xfrm>
            <a:off x="1119959" y="1825560"/>
            <a:ext cx="10526609" cy="4350600"/>
          </a:xfrm>
          <a:prstGeom prst="rect">
            <a:avLst/>
          </a:prstGeom>
          <a:noFill/>
          <a:ln>
            <a:noFill/>
          </a:ln>
        </p:spPr>
        <p:txBody>
          <a:bodyPr lIns="90000" tIns="45000" rIns="90000" bIns="45000"/>
          <a:lstStyle/>
          <a:p>
            <a:pPr>
              <a:lnSpc>
                <a:spcPct val="90000"/>
              </a:lnSpc>
            </a:pPr>
            <a:r>
              <a:rPr lang="en-US" sz="2800" dirty="0">
                <a:solidFill>
                  <a:srgbClr val="BFBFBF"/>
                </a:solidFill>
                <a:latin typeface="Corbel"/>
              </a:rPr>
              <a:t>Saito M, Matsui Y. Illustration2Vec: a semantic vector representation of illustrations[C]//SIGGRAPH Asia 2015 Technical Briefs. ACM, 2015: 5.</a:t>
            </a:r>
            <a:endParaRPr dirty="0"/>
          </a:p>
          <a:p>
            <a:pPr>
              <a:lnSpc>
                <a:spcPct val="100000"/>
              </a:lnSpc>
            </a:pPr>
            <a:endParaRPr dirty="0"/>
          </a:p>
          <a:p>
            <a:pPr>
              <a:lnSpc>
                <a:spcPct val="90000"/>
              </a:lnSpc>
            </a:pPr>
            <a:endParaRPr dirty="0"/>
          </a:p>
        </p:txBody>
      </p:sp>
      <p:pic>
        <p:nvPicPr>
          <p:cNvPr id="124" name="图片 1"/>
          <p:cNvPicPr/>
          <p:nvPr/>
        </p:nvPicPr>
        <p:blipFill>
          <a:blip r:embed="rId3"/>
          <a:srcRect l="3711182" t="5948309" r="-3301004"/>
          <a:stretch>
            <a:fillRect/>
          </a:stretch>
        </p:blipFill>
        <p:spPr>
          <a:xfrm>
            <a:off x="3118680" y="3390120"/>
            <a:ext cx="5954040" cy="2786400"/>
          </a:xfrm>
          <a:prstGeom prst="rect">
            <a:avLst/>
          </a:prstGeom>
          <a:ln>
            <a:noFill/>
          </a:ln>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315" y="3428603"/>
            <a:ext cx="6086410" cy="270943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Literature Review</a:t>
            </a:r>
            <a:endParaRPr/>
          </a:p>
        </p:txBody>
      </p:sp>
      <p:sp>
        <p:nvSpPr>
          <p:cNvPr id="126" name="CustomShape 2"/>
          <p:cNvSpPr/>
          <p:nvPr/>
        </p:nvSpPr>
        <p:spPr>
          <a:xfrm>
            <a:off x="979200" y="1690560"/>
            <a:ext cx="10374120" cy="5243400"/>
          </a:xfrm>
          <a:prstGeom prst="rect">
            <a:avLst/>
          </a:prstGeom>
          <a:noFill/>
          <a:ln>
            <a:noFill/>
          </a:ln>
        </p:spPr>
        <p:txBody>
          <a:bodyPr lIns="90000" tIns="45000" rIns="90000" bIns="45000"/>
          <a:lstStyle/>
          <a:p>
            <a:pPr>
              <a:lnSpc>
                <a:spcPct val="90000"/>
              </a:lnSpc>
              <a:buFont typeface="Arial"/>
              <a:buChar char="•"/>
            </a:pPr>
            <a:r>
              <a:rPr lang="en-US" sz="2800" dirty="0" err="1">
                <a:solidFill>
                  <a:srgbClr val="BFBFBF"/>
                </a:solidFill>
                <a:latin typeface="Corbel"/>
              </a:rPr>
              <a:t>Zeiler</a:t>
            </a:r>
            <a:r>
              <a:rPr lang="en-US" sz="2800" dirty="0">
                <a:solidFill>
                  <a:srgbClr val="BFBFBF"/>
                </a:solidFill>
                <a:latin typeface="Corbel"/>
              </a:rPr>
              <a:t> M D, Fergus R. Visualizing and understanding convolutional networks[C]//European Conference on Computer Vision. Springer International Publishing, 2014: 818-833.</a:t>
            </a: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lang="en-US" sz="2800" dirty="0">
              <a:solidFill>
                <a:srgbClr val="BFBFBF"/>
              </a:solidFill>
              <a:latin typeface="Corbel"/>
            </a:endParaRPr>
          </a:p>
          <a:p>
            <a:pPr>
              <a:lnSpc>
                <a:spcPct val="90000"/>
              </a:lnSpc>
              <a:buFont typeface="Arial"/>
              <a:buChar char="•"/>
            </a:pPr>
            <a:r>
              <a:rPr lang="en-US" sz="2800" dirty="0" err="1">
                <a:solidFill>
                  <a:srgbClr val="BFBFBF"/>
                </a:solidFill>
                <a:latin typeface="Corbel"/>
              </a:rPr>
              <a:t>Gatys</a:t>
            </a:r>
            <a:r>
              <a:rPr lang="en-US" sz="2800" dirty="0">
                <a:solidFill>
                  <a:srgbClr val="BFBFBF"/>
                </a:solidFill>
                <a:latin typeface="Corbel"/>
              </a:rPr>
              <a:t> L A, Ecker A S, </a:t>
            </a:r>
            <a:r>
              <a:rPr lang="en-US" sz="2800" dirty="0" err="1">
                <a:solidFill>
                  <a:srgbClr val="BFBFBF"/>
                </a:solidFill>
                <a:latin typeface="Corbel"/>
              </a:rPr>
              <a:t>Bethge</a:t>
            </a:r>
            <a:r>
              <a:rPr lang="en-US" sz="2800" dirty="0">
                <a:solidFill>
                  <a:srgbClr val="BFBFBF"/>
                </a:solidFill>
                <a:latin typeface="Corbel"/>
              </a:rPr>
              <a:t> M. A neural algorithm of artistic style[J]. </a:t>
            </a:r>
            <a:r>
              <a:rPr lang="en-US" sz="2800" dirty="0" err="1">
                <a:solidFill>
                  <a:srgbClr val="BFBFBF"/>
                </a:solidFill>
                <a:latin typeface="Corbel"/>
              </a:rPr>
              <a:t>arXiv</a:t>
            </a:r>
            <a:r>
              <a:rPr lang="en-US" sz="2800" dirty="0">
                <a:solidFill>
                  <a:srgbClr val="BFBFBF"/>
                </a:solidFill>
                <a:latin typeface="Corbel"/>
              </a:rPr>
              <a:t> preprint arXiv:1508.06576, 2015.</a:t>
            </a:r>
          </a:p>
          <a:p>
            <a:pPr>
              <a:lnSpc>
                <a:spcPct val="90000"/>
              </a:lnSpc>
              <a:buFont typeface="Arial"/>
              <a:buChar char="•"/>
            </a:pPr>
            <a:endParaRPr lang="en-US" dirty="0"/>
          </a:p>
          <a:p>
            <a:pPr>
              <a:lnSpc>
                <a:spcPct val="90000"/>
              </a:lnSpc>
              <a:buFont typeface="Arial"/>
              <a:buChar char="•"/>
            </a:pPr>
            <a:r>
              <a:rPr lang="en-US" sz="2800" dirty="0" err="1">
                <a:solidFill>
                  <a:srgbClr val="BFBFBF"/>
                </a:solidFill>
                <a:latin typeface="Corbel"/>
              </a:rPr>
              <a:t>Gatys</a:t>
            </a:r>
            <a:r>
              <a:rPr lang="en-US" sz="2800" dirty="0">
                <a:solidFill>
                  <a:srgbClr val="BFBFBF"/>
                </a:solidFill>
                <a:latin typeface="Corbel"/>
              </a:rPr>
              <a:t> L A, Ecker A S, </a:t>
            </a:r>
            <a:r>
              <a:rPr lang="en-US" sz="2800" dirty="0" err="1">
                <a:solidFill>
                  <a:srgbClr val="BFBFBF"/>
                </a:solidFill>
                <a:latin typeface="Corbel"/>
              </a:rPr>
              <a:t>Bethge</a:t>
            </a:r>
            <a:r>
              <a:rPr lang="en-US" sz="2800" dirty="0">
                <a:solidFill>
                  <a:srgbClr val="BFBFBF"/>
                </a:solidFill>
                <a:latin typeface="Corbel"/>
              </a:rPr>
              <a:t> M, et al. Controlling Perceptual Factors in Neural Style Transfer[J]. </a:t>
            </a:r>
            <a:r>
              <a:rPr lang="en-US" sz="2800" dirty="0" err="1">
                <a:solidFill>
                  <a:srgbClr val="BFBFBF"/>
                </a:solidFill>
                <a:latin typeface="Corbel"/>
              </a:rPr>
              <a:t>arXiv</a:t>
            </a:r>
            <a:r>
              <a:rPr lang="en-US" sz="2800" dirty="0">
                <a:solidFill>
                  <a:srgbClr val="BFBFBF"/>
                </a:solidFill>
                <a:latin typeface="Corbel"/>
              </a:rPr>
              <a:t> preprint arXiv:1611.07865, 2016.</a:t>
            </a:r>
          </a:p>
          <a:p>
            <a:pPr>
              <a:lnSpc>
                <a:spcPct val="90000"/>
              </a:lnSpc>
              <a:buFont typeface="Aria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Current Implementation</a:t>
            </a:r>
            <a:endParaRPr/>
          </a:p>
        </p:txBody>
      </p:sp>
      <p:sp>
        <p:nvSpPr>
          <p:cNvPr id="128" name="CustomShape 2"/>
          <p:cNvSpPr/>
          <p:nvPr/>
        </p:nvSpPr>
        <p:spPr>
          <a:xfrm>
            <a:off x="1119960" y="1825560"/>
            <a:ext cx="10233000" cy="4350600"/>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Load Caffe model VGG_CNN_S</a:t>
            </a:r>
            <a:endParaRPr dirty="0"/>
          </a:p>
          <a:p>
            <a:pPr>
              <a:lnSpc>
                <a:spcPct val="90000"/>
              </a:lnSpc>
            </a:pPr>
            <a:endParaRPr lang="en-US" dirty="0"/>
          </a:p>
          <a:p>
            <a:pPr>
              <a:lnSpc>
                <a:spcPct val="90000"/>
              </a:lnSpc>
            </a:pPr>
            <a:endParaRPr dirty="0"/>
          </a:p>
          <a:p>
            <a:pPr>
              <a:lnSpc>
                <a:spcPct val="90000"/>
              </a:lnSpc>
              <a:buFont typeface="Arial"/>
              <a:buChar char="•"/>
            </a:pPr>
            <a:r>
              <a:rPr lang="en-US" sz="2800" dirty="0">
                <a:solidFill>
                  <a:srgbClr val="BFBFBF"/>
                </a:solidFill>
                <a:latin typeface="Corbel"/>
              </a:rPr>
              <a:t>Preprocessing of input images:</a:t>
            </a:r>
            <a:endParaRPr dirty="0"/>
          </a:p>
          <a:p>
            <a:pPr lvl="1">
              <a:lnSpc>
                <a:spcPct val="100000"/>
              </a:lnSpc>
              <a:buFont typeface="Arial"/>
              <a:buAutoNum type="arabicPeriod"/>
            </a:pPr>
            <a:r>
              <a:rPr lang="en-US" sz="2800" dirty="0">
                <a:solidFill>
                  <a:srgbClr val="BFBFBF"/>
                </a:solidFill>
                <a:latin typeface="Corbel"/>
              </a:rPr>
              <a:t>Crop image to 224x224x3</a:t>
            </a:r>
            <a:r>
              <a:rPr lang="en-US" sz="2200" dirty="0">
                <a:solidFill>
                  <a:srgbClr val="BFBFBF"/>
                </a:solidFill>
                <a:latin typeface="Corbel"/>
              </a:rPr>
              <a:t> </a:t>
            </a:r>
            <a:r>
              <a:rPr lang="en-US" sz="2000" dirty="0">
                <a:solidFill>
                  <a:srgbClr val="BFBFBF"/>
                </a:solidFill>
                <a:latin typeface="Corbel"/>
              </a:rPr>
              <a:t>(Length x Width x </a:t>
            </a:r>
            <a:r>
              <a:rPr lang="en-US" sz="2000" dirty="0" err="1">
                <a:solidFill>
                  <a:srgbClr val="BFBFBF"/>
                </a:solidFill>
                <a:latin typeface="Corbel"/>
              </a:rPr>
              <a:t>Colour</a:t>
            </a:r>
            <a:r>
              <a:rPr lang="en-US" sz="2000" dirty="0">
                <a:solidFill>
                  <a:srgbClr val="BFBFBF"/>
                </a:solidFill>
                <a:latin typeface="Corbel"/>
              </a:rPr>
              <a:t> channel)</a:t>
            </a:r>
            <a:endParaRPr dirty="0"/>
          </a:p>
          <a:p>
            <a:pPr lvl="1">
              <a:lnSpc>
                <a:spcPct val="100000"/>
              </a:lnSpc>
              <a:buFont typeface="Arial"/>
              <a:buAutoNum type="arabicPeriod"/>
            </a:pPr>
            <a:r>
              <a:rPr lang="en-US" sz="2800" dirty="0">
                <a:solidFill>
                  <a:srgbClr val="BFBFBF"/>
                </a:solidFill>
                <a:latin typeface="Corbel"/>
              </a:rPr>
              <a:t>Rescale the smallest side to 256</a:t>
            </a:r>
            <a:r>
              <a:rPr lang="en-US" sz="2000" dirty="0">
                <a:solidFill>
                  <a:srgbClr val="BFBFBF"/>
                </a:solidFill>
                <a:latin typeface="Corbel"/>
              </a:rPr>
              <a:t> (preserving the aspect ratio)</a:t>
            </a:r>
            <a:endParaRPr dirty="0"/>
          </a:p>
          <a:p>
            <a:pPr lvl="1">
              <a:lnSpc>
                <a:spcPct val="100000"/>
              </a:lnSpc>
              <a:buFont typeface="Arial"/>
              <a:buAutoNum type="arabicPeriod"/>
            </a:pPr>
            <a:r>
              <a:rPr lang="en-US" sz="2800" dirty="0">
                <a:solidFill>
                  <a:srgbClr val="BFBFBF"/>
                </a:solidFill>
                <a:latin typeface="Corbel"/>
              </a:rPr>
              <a:t>Change </a:t>
            </a:r>
            <a:r>
              <a:rPr lang="en-US" sz="2800" dirty="0" err="1">
                <a:solidFill>
                  <a:srgbClr val="BFBFBF"/>
                </a:solidFill>
                <a:latin typeface="Corbel"/>
              </a:rPr>
              <a:t>colour</a:t>
            </a:r>
            <a:r>
              <a:rPr lang="en-US" sz="2800" dirty="0">
                <a:solidFill>
                  <a:srgbClr val="BFBFBF"/>
                </a:solidFill>
                <a:latin typeface="Corbel"/>
              </a:rPr>
              <a:t> channel from RGB --&gt; BGR</a:t>
            </a:r>
            <a:endParaRPr dirty="0"/>
          </a:p>
          <a:p>
            <a:pPr lvl="1">
              <a:lnSpc>
                <a:spcPct val="100000"/>
              </a:lnSpc>
              <a:buFont typeface="Arial"/>
              <a:buAutoNum type="arabicPeriod"/>
            </a:pPr>
            <a:r>
              <a:rPr lang="en-US" sz="2800" dirty="0">
                <a:solidFill>
                  <a:srgbClr val="BFBFBF"/>
                </a:solidFill>
                <a:latin typeface="Corbel"/>
              </a:rPr>
              <a:t>Rescale to 0-255 and subtract BGR image mean</a:t>
            </a:r>
            <a:endParaRPr dirty="0"/>
          </a:p>
          <a:p>
            <a:pPr>
              <a:lnSpc>
                <a:spcPct val="90000"/>
              </a:lnSpc>
            </a:pPr>
            <a:endParaRPr lang="en-US" dirty="0"/>
          </a:p>
          <a:p>
            <a:pPr>
              <a:lnSpc>
                <a:spcPct val="90000"/>
              </a:lnSpc>
            </a:pPr>
            <a:endParaRPr dirty="0"/>
          </a:p>
          <a:p>
            <a:pPr>
              <a:lnSpc>
                <a:spcPct val="90000"/>
              </a:lnSpc>
              <a:buFont typeface="Arial"/>
              <a:buChar char="•"/>
            </a:pPr>
            <a:r>
              <a:rPr lang="en-US" sz="2800" dirty="0">
                <a:solidFill>
                  <a:srgbClr val="BFBFBF"/>
                </a:solidFill>
                <a:latin typeface="Corbel"/>
              </a:rPr>
              <a:t>Create class label text file (1,000 classes)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1462</Words>
  <Application>Microsoft Office PowerPoint</Application>
  <PresentationFormat>宽屏</PresentationFormat>
  <Paragraphs>144</Paragraphs>
  <Slides>15</Slides>
  <Notes>12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DejaVu Sans</vt:lpstr>
      <vt:lpstr>StarSymbol</vt:lpstr>
      <vt:lpstr>Arial</vt:lpstr>
      <vt:lpstr>Calibri</vt:lpstr>
      <vt:lpstr>Corbel</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akaishuu</cp:lastModifiedBy>
  <cp:revision>54</cp:revision>
  <dcterms:modified xsi:type="dcterms:W3CDTF">2016-12-12T12:34:53Z</dcterms:modified>
</cp:coreProperties>
</file>